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67" r:id="rId16"/>
    <p:sldId id="271" r:id="rId17"/>
    <p:sldId id="279" r:id="rId18"/>
    <p:sldId id="291" r:id="rId19"/>
    <p:sldId id="272" r:id="rId20"/>
    <p:sldId id="281" r:id="rId21"/>
    <p:sldId id="276" r:id="rId22"/>
    <p:sldId id="277" r:id="rId23"/>
    <p:sldId id="273" r:id="rId24"/>
    <p:sldId id="274" r:id="rId25"/>
    <p:sldId id="280" r:id="rId26"/>
    <p:sldId id="283" r:id="rId27"/>
    <p:sldId id="275" r:id="rId28"/>
    <p:sldId id="296" r:id="rId29"/>
    <p:sldId id="286" r:id="rId30"/>
    <p:sldId id="290" r:id="rId31"/>
    <p:sldId id="295" r:id="rId32"/>
    <p:sldId id="284" r:id="rId33"/>
    <p:sldId id="285" r:id="rId34"/>
    <p:sldId id="287" r:id="rId35"/>
    <p:sldId id="288" r:id="rId36"/>
    <p:sldId id="293" r:id="rId37"/>
    <p:sldId id="282" r:id="rId38"/>
    <p:sldId id="289" r:id="rId39"/>
    <p:sldId id="292" r:id="rId40"/>
    <p:sldId id="294" r:id="rId41"/>
    <p:sldId id="297" r:id="rId42"/>
    <p:sldId id="298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IN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IN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IN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771BBEF-BEE3-4838-8C23-3D2F9E154EC1}" type="slidenum">
              <a:rPr lang="en-IN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IN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IN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N"/>
              <a:t>Click to edit Master text styles</a:t>
            </a:r>
          </a:p>
          <a:p>
            <a:pPr lvl="1"/>
            <a:r>
              <a:rPr lang="en-IN"/>
              <a:t>Second level</a:t>
            </a:r>
          </a:p>
          <a:p>
            <a:pPr lvl="2"/>
            <a:r>
              <a:rPr lang="en-IN"/>
              <a:t>Third level</a:t>
            </a:r>
          </a:p>
          <a:p>
            <a:pPr lvl="3"/>
            <a:r>
              <a:rPr lang="en-IN"/>
              <a:t>Fourth level</a:t>
            </a:r>
          </a:p>
          <a:p>
            <a:pPr lvl="4"/>
            <a:r>
              <a:rPr lang="en-IN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IN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C7D609-5F90-4C30-AE04-332504DE02B1}" type="slidenum">
              <a:rPr lang="en-IN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1C4241-07ED-4DA7-A27A-CA20BAADF1ED}" type="slidenum">
              <a:rPr lang="en-IN"/>
              <a:pPr/>
              <a:t>1</a:t>
            </a:fld>
            <a:endParaRPr lang="en-IN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564026-C553-4465-ABBB-2568DD27DF07}" type="slidenum">
              <a:rPr lang="en-IN"/>
              <a:pPr/>
              <a:t>10</a:t>
            </a:fld>
            <a:endParaRPr lang="en-IN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3CF4C2-50CB-4AF2-9E09-38A27A810231}" type="slidenum">
              <a:rPr lang="en-IN"/>
              <a:pPr/>
              <a:t>11</a:t>
            </a:fld>
            <a:endParaRPr lang="en-IN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7376CD-A903-416C-BB8A-74CA76E5773F}" type="slidenum">
              <a:rPr lang="en-IN"/>
              <a:pPr/>
              <a:t>12</a:t>
            </a:fld>
            <a:endParaRPr lang="en-IN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0CA844-74AD-491B-AE0B-ED8181591139}" type="slidenum">
              <a:rPr lang="en-IN"/>
              <a:pPr/>
              <a:t>13</a:t>
            </a:fld>
            <a:endParaRPr lang="en-IN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D9538C-2C53-422D-BF69-5E0D0A5B73AB}" type="slidenum">
              <a:rPr lang="en-IN"/>
              <a:pPr/>
              <a:t>14</a:t>
            </a:fld>
            <a:endParaRPr lang="en-IN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DAC5AD-35C5-4202-A328-2C685AFD39CC}" type="slidenum">
              <a:rPr lang="en-IN"/>
              <a:pPr/>
              <a:t>15</a:t>
            </a:fld>
            <a:endParaRPr lang="en-IN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D72425-DBF6-448A-A7F0-AFB8DCDF6DEE}" type="slidenum">
              <a:rPr lang="en-IN"/>
              <a:pPr/>
              <a:t>16</a:t>
            </a:fld>
            <a:endParaRPr lang="en-IN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3AE7D2-B761-4B52-A8C7-3B387445760E}" type="slidenum">
              <a:rPr lang="en-IN"/>
              <a:pPr/>
              <a:t>17</a:t>
            </a:fld>
            <a:endParaRPr lang="en-IN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8ECF6F-6127-4488-9340-D41519C3C600}" type="slidenum">
              <a:rPr lang="en-IN"/>
              <a:pPr/>
              <a:t>18</a:t>
            </a:fld>
            <a:endParaRPr lang="en-IN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E1744C-EF04-4761-92FC-9E39B1135F87}" type="slidenum">
              <a:rPr lang="en-IN"/>
              <a:pPr/>
              <a:t>19</a:t>
            </a:fld>
            <a:endParaRPr lang="en-IN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B38B3D-5574-4043-83B2-3A7AE6A63AA8}" type="slidenum">
              <a:rPr lang="en-IN"/>
              <a:pPr/>
              <a:t>2</a:t>
            </a:fld>
            <a:endParaRPr lang="en-IN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Alo</a:t>
            </a:r>
            <a:endParaRPr lang="en-IN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3B62CC-C13A-4E38-B93B-FED008D8EA4B}" type="slidenum">
              <a:rPr lang="en-IN"/>
              <a:pPr/>
              <a:t>20</a:t>
            </a:fld>
            <a:endParaRPr lang="en-IN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F7AE1B-91A3-483B-B4C9-746DED1D6482}" type="slidenum">
              <a:rPr lang="en-IN"/>
              <a:pPr/>
              <a:t>21</a:t>
            </a:fld>
            <a:endParaRPr lang="en-IN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34C7D0-72AE-4F9C-971B-678599D99D3C}" type="slidenum">
              <a:rPr lang="en-IN"/>
              <a:pPr/>
              <a:t>22</a:t>
            </a:fld>
            <a:endParaRPr lang="en-IN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BAD5B0-0D47-41CE-875F-24F2365CBBC2}" type="slidenum">
              <a:rPr lang="en-IN"/>
              <a:pPr/>
              <a:t>23</a:t>
            </a:fld>
            <a:endParaRPr lang="en-IN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E4A996-36DD-4436-B0C4-E6EFAA013145}" type="slidenum">
              <a:rPr lang="en-IN"/>
              <a:pPr/>
              <a:t>24</a:t>
            </a:fld>
            <a:endParaRPr lang="en-IN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9D9E94-0A17-456D-830B-DD2414769309}" type="slidenum">
              <a:rPr lang="en-IN"/>
              <a:pPr/>
              <a:t>25</a:t>
            </a:fld>
            <a:endParaRPr lang="en-IN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7AB6BA-3ECF-4C6A-9142-C61AF1415CB5}" type="slidenum">
              <a:rPr lang="en-IN"/>
              <a:pPr/>
              <a:t>26</a:t>
            </a:fld>
            <a:endParaRPr lang="en-IN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01A651-2EAB-47FE-95CD-9004DA4E604D}" type="slidenum">
              <a:rPr lang="en-IN"/>
              <a:pPr/>
              <a:t>27</a:t>
            </a:fld>
            <a:endParaRPr lang="en-IN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C919F2-4F26-4340-BC5F-6B9F725B47FC}" type="slidenum">
              <a:rPr lang="en-IN"/>
              <a:pPr/>
              <a:t>28</a:t>
            </a:fld>
            <a:endParaRPr lang="en-IN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EC2BF3-DC2E-400E-BA6A-AF8D93D9D007}" type="slidenum">
              <a:rPr lang="en-IN"/>
              <a:pPr/>
              <a:t>29</a:t>
            </a:fld>
            <a:endParaRPr lang="en-IN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AEA3E9-D11E-426B-B6A4-945175066591}" type="slidenum">
              <a:rPr lang="en-IN"/>
              <a:pPr/>
              <a:t>3</a:t>
            </a:fld>
            <a:endParaRPr lang="en-IN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B74615-42AD-4E90-93F9-370BD5D28A7F}" type="slidenum">
              <a:rPr lang="en-IN"/>
              <a:pPr/>
              <a:t>30</a:t>
            </a:fld>
            <a:endParaRPr lang="en-IN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FA4BE8-E979-49B2-BEE9-D006C92E6B9F}" type="slidenum">
              <a:rPr lang="en-IN"/>
              <a:pPr/>
              <a:t>31</a:t>
            </a:fld>
            <a:endParaRPr lang="en-IN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E1D7F6-DEAE-4FE1-A728-B5DF2CE8FB2A}" type="slidenum">
              <a:rPr lang="en-IN"/>
              <a:pPr/>
              <a:t>32</a:t>
            </a:fld>
            <a:endParaRPr lang="en-IN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A82ABB-4C52-42FE-BB57-26B4E0909F1A}" type="slidenum">
              <a:rPr lang="en-IN"/>
              <a:pPr/>
              <a:t>33</a:t>
            </a:fld>
            <a:endParaRPr lang="en-IN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E4C9ED-EDDF-4461-B8EF-06B31A2BBF5D}" type="slidenum">
              <a:rPr lang="en-IN"/>
              <a:pPr/>
              <a:t>34</a:t>
            </a:fld>
            <a:endParaRPr lang="en-IN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23C784-BAB6-4817-B1A9-79082B15E036}" type="slidenum">
              <a:rPr lang="en-IN"/>
              <a:pPr/>
              <a:t>35</a:t>
            </a:fld>
            <a:endParaRPr lang="en-IN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43A0F8-612A-41F1-9FE1-CD98C0B8A364}" type="slidenum">
              <a:rPr lang="en-IN"/>
              <a:pPr/>
              <a:t>36</a:t>
            </a:fld>
            <a:endParaRPr lang="en-IN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8390BF-717B-484F-8D81-8C7986E06A27}" type="slidenum">
              <a:rPr lang="en-IN"/>
              <a:pPr/>
              <a:t>37</a:t>
            </a:fld>
            <a:endParaRPr lang="en-IN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F5D710-D95B-4D4C-9B57-E3CDA6132272}" type="slidenum">
              <a:rPr lang="en-IN"/>
              <a:pPr/>
              <a:t>38</a:t>
            </a:fld>
            <a:endParaRPr lang="en-IN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A5DC88-3137-4436-92E6-8F5A1C4745CF}" type="slidenum">
              <a:rPr lang="en-IN"/>
              <a:pPr/>
              <a:t>39</a:t>
            </a:fld>
            <a:endParaRPr lang="en-IN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69665D-F758-4835-82CF-EC7A8664DC9E}" type="slidenum">
              <a:rPr lang="en-IN"/>
              <a:pPr/>
              <a:t>4</a:t>
            </a:fld>
            <a:endParaRPr lang="en-IN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6D6DBD-9D9D-4AAB-A9DF-C16A4CA3D194}" type="slidenum">
              <a:rPr lang="en-IN"/>
              <a:pPr/>
              <a:t>40</a:t>
            </a:fld>
            <a:endParaRPr lang="en-IN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25D767-058C-437A-88EF-B54EA507AB1E}" type="slidenum">
              <a:rPr lang="en-IN"/>
              <a:pPr/>
              <a:t>41</a:t>
            </a:fld>
            <a:endParaRPr lang="en-IN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62668C-8899-49C0-AA31-12CDDDBD1515}" type="slidenum">
              <a:rPr lang="en-IN"/>
              <a:pPr/>
              <a:t>42</a:t>
            </a:fld>
            <a:endParaRPr lang="en-IN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397BFC-6C31-4FE1-90F4-25948DD1E982}" type="slidenum">
              <a:rPr lang="en-IN"/>
              <a:pPr/>
              <a:t>5</a:t>
            </a:fld>
            <a:endParaRPr lang="en-IN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E713E6-2120-4688-88A0-3110A45B6655}" type="slidenum">
              <a:rPr lang="en-IN"/>
              <a:pPr/>
              <a:t>6</a:t>
            </a:fld>
            <a:endParaRPr lang="en-IN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509D09-6E72-4360-836A-09E60AD8840B}" type="slidenum">
              <a:rPr lang="en-IN"/>
              <a:pPr/>
              <a:t>7</a:t>
            </a:fld>
            <a:endParaRPr lang="en-IN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88CBA4-AF40-4BA1-9D13-D9F10D06F5F7}" type="slidenum">
              <a:rPr lang="en-IN"/>
              <a:pPr/>
              <a:t>8</a:t>
            </a:fld>
            <a:endParaRPr lang="en-IN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440758-A6AE-4346-84E4-3BB94055F400}" type="slidenum">
              <a:rPr lang="en-IN"/>
              <a:pPr/>
              <a:t>9</a:t>
            </a:fld>
            <a:endParaRPr lang="en-IN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148D64-90FB-4C7A-9F80-D93C66B0B41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A1711-99D4-4B16-83B1-B12A2B57CD7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5DC49-547A-4E2D-9158-8ABD067A7EE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C3058-0558-4378-BEEC-77DDA628DFA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b="0"/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0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8BF19-B964-4FC9-951F-692D9B248EC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4228B-FE40-4C06-B916-87FE25113B8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b="0"/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 b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79DE4-B195-423B-980F-D9336669FBB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B159-4AC6-4EBD-B92C-423863E36C7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b="0"/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7315-C06D-4146-BCF2-057E2E6D732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F7AE0-4868-49BE-90BA-50591665058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D4E2D91-7AAF-4A1D-AF20-64D54170667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DD61D99-379B-43DD-ACA3-8CCDF1661F40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>
            <a:normAutofit/>
          </a:bodyPr>
          <a:lstStyle/>
          <a:p>
            <a:r>
              <a:rPr lang="en-US" sz="4400" b="0" dirty="0"/>
              <a:t>GENE THERAPY</a:t>
            </a:r>
            <a:br>
              <a:rPr lang="en-US" sz="4400" b="0" dirty="0"/>
            </a:br>
            <a:r>
              <a:rPr lang="en-US" sz="4400" b="0" dirty="0"/>
              <a:t>IN ORTHOPEDICS</a:t>
            </a:r>
            <a:endParaRPr lang="en-IN" sz="4400" b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AC6E0C-D961-91E8-2C41-BE40957D4E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200" dirty="0"/>
              <a:t>BY MBBSPPT.COM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Impact of #-- Several members of BMP induced &amp; activated</a:t>
            </a:r>
          </a:p>
          <a:p>
            <a:r>
              <a:rPr lang="en-US"/>
              <a:t>Synth by callus forming cells near # site</a:t>
            </a:r>
          </a:p>
          <a:p>
            <a:r>
              <a:rPr lang="en-US"/>
              <a:t>BMP Network– </a:t>
            </a:r>
          </a:p>
          <a:p>
            <a:r>
              <a:rPr lang="en-US"/>
              <a:t>Noggin</a:t>
            </a:r>
          </a:p>
          <a:p>
            <a:r>
              <a:rPr lang="en-US"/>
              <a:t>Sonic hedgehog(shh)</a:t>
            </a:r>
          </a:p>
          <a:p>
            <a:r>
              <a:rPr lang="en-US"/>
              <a:t>Hepatocyte growth factor(HGF)</a:t>
            </a:r>
          </a:p>
          <a:p>
            <a:r>
              <a:rPr lang="en-US"/>
              <a:t>Vascular Endothelial Growth Factor(VEGF)</a:t>
            </a:r>
            <a:endParaRPr lang="en-IN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BMP</a:t>
            </a:r>
            <a:endParaRPr lang="en-I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Major driving force for new treatment techniques—</a:t>
            </a:r>
          </a:p>
          <a:p>
            <a:endParaRPr lang="en-US"/>
          </a:p>
          <a:p>
            <a:r>
              <a:rPr lang="en-US"/>
              <a:t>Reduction of recovery time</a:t>
            </a:r>
          </a:p>
          <a:p>
            <a:r>
              <a:rPr lang="en-US"/>
              <a:t>Least invasive</a:t>
            </a:r>
            <a:endParaRPr lang="en-IN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 </a:t>
            </a:r>
            <a:endParaRPr lang="en-I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Current modalities—</a:t>
            </a:r>
          </a:p>
          <a:p>
            <a:endParaRPr lang="en-US"/>
          </a:p>
          <a:p>
            <a:r>
              <a:rPr lang="en-US"/>
              <a:t>Use of tissue graft, cell transplantations, artificial scaffolding.</a:t>
            </a:r>
          </a:p>
          <a:p>
            <a:endParaRPr lang="en-US"/>
          </a:p>
          <a:p>
            <a:r>
              <a:rPr lang="en-US"/>
              <a:t>Short half life and inherent instability of proteins</a:t>
            </a:r>
          </a:p>
          <a:p>
            <a:endParaRPr lang="en-US"/>
          </a:p>
          <a:p>
            <a:r>
              <a:rPr lang="en-US"/>
              <a:t>Requires high and multiple doses of proteins</a:t>
            </a:r>
            <a:endParaRPr lang="en-I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Sustained release of biological agent at therapeutic levels</a:t>
            </a:r>
          </a:p>
          <a:p>
            <a:r>
              <a:rPr lang="en-US"/>
              <a:t>By transfer of gene encoding the therapeutic agent to the cells of the afflicted tissue or </a:t>
            </a:r>
          </a:p>
          <a:p>
            <a:r>
              <a:rPr lang="en-US"/>
              <a:t>By implanting cells that have been previously genetically modified </a:t>
            </a:r>
          </a:p>
          <a:p>
            <a:endParaRPr lang="en-IN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Gene therapy</a:t>
            </a:r>
            <a:endParaRPr lang="en-I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Accelerated and enhanced Musculoskeletal tissue (Bone, ligament, tendon, cartilage) regeneration</a:t>
            </a:r>
          </a:p>
          <a:p>
            <a:endParaRPr lang="en-US"/>
          </a:p>
          <a:p>
            <a:r>
              <a:rPr lang="en-US"/>
              <a:t>Inhibit disease progression</a:t>
            </a:r>
            <a:endParaRPr lang="en-IN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Result</a:t>
            </a:r>
            <a:endParaRPr lang="en-I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Bone and soft tissue healing</a:t>
            </a:r>
          </a:p>
          <a:p>
            <a:r>
              <a:rPr lang="en-US"/>
              <a:t>Degenerative(OA,RA,disc)</a:t>
            </a:r>
            <a:endParaRPr lang="en-IN"/>
          </a:p>
          <a:p>
            <a:r>
              <a:rPr lang="en-US"/>
              <a:t>Congenital (OI,DMD,ED)</a:t>
            </a:r>
          </a:p>
          <a:p>
            <a:r>
              <a:rPr lang="en-US"/>
              <a:t>Tumors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GT in Orthopaedic conditions?</a:t>
            </a:r>
            <a:endParaRPr lang="en-I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Growth factors– BMP</a:t>
            </a:r>
          </a:p>
          <a:p>
            <a:r>
              <a:rPr lang="en-US"/>
              <a:t>Accelerate healing of segmental defects</a:t>
            </a:r>
          </a:p>
          <a:p>
            <a:r>
              <a:rPr lang="en-US"/>
              <a:t>BMP-7-mediated ex vivo gene transfer based on Mesenchymal Stem Cells may accelerate callus formation in distraction osteogenesis and facilitate consolidation. </a:t>
            </a:r>
          </a:p>
          <a:p>
            <a:r>
              <a:rPr lang="en-US"/>
              <a:t>Hu J - J Orthop Res - 01-FEB-2007; 25(2): 241-51</a:t>
            </a:r>
          </a:p>
          <a:p>
            <a:endParaRPr lang="en-IN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Fracture Healing</a:t>
            </a:r>
            <a:endParaRPr lang="en-IN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Delayed administration of adenoviral  BMP-2 vector improves the formation of bone in osseous defects </a:t>
            </a:r>
          </a:p>
          <a:p>
            <a:endParaRPr lang="en-US"/>
          </a:p>
          <a:p>
            <a:r>
              <a:rPr lang="en-US"/>
              <a:t>achieve radiological union, repair tissue with enhanced mineralization and greater mechanical strength</a:t>
            </a:r>
          </a:p>
          <a:p>
            <a:endParaRPr lang="en-US"/>
          </a:p>
          <a:p>
            <a:r>
              <a:rPr lang="en-US"/>
              <a:t>Betz OB - Gene Ther - 01-JUL-2007; 14(13): 1039-44</a:t>
            </a:r>
            <a:endParaRPr lang="en-I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endParaRPr lang="en-US"/>
          </a:p>
          <a:p>
            <a:r>
              <a:rPr lang="en-US"/>
              <a:t>Recombinant BMP-2 used for spinal fusion successfully in clinical trials</a:t>
            </a:r>
          </a:p>
          <a:p>
            <a:r>
              <a:rPr lang="en-US"/>
              <a:t>Large dose needed for adequate bone repair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Comparison of lentiviral and adenoviral gene therapy for spinal fusion in rats.</a:t>
            </a:r>
            <a:br>
              <a:rPr lang="en-US"/>
            </a:br>
            <a:r>
              <a:rPr lang="en-US"/>
              <a:t>Miyazaki M - Spine - 1-JUN-2008; 33(13): 1410-7</a:t>
            </a:r>
          </a:p>
          <a:p>
            <a:endParaRPr lang="en-IN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Reconstructed ACL grafts undergo remodelling; no regeneration</a:t>
            </a:r>
          </a:p>
          <a:p>
            <a:r>
              <a:rPr lang="en-US"/>
              <a:t>With Gene Therapy</a:t>
            </a:r>
          </a:p>
          <a:p>
            <a:r>
              <a:rPr lang="en-US"/>
              <a:t>Regenerate ACL from tendon graft</a:t>
            </a:r>
          </a:p>
          <a:p>
            <a:endParaRPr lang="en-IN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Ligament Healing</a:t>
            </a:r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 dirty="0"/>
              <a:t>Mechanical stabilization &amp; Biomechanical analysis—Alone !!???</a:t>
            </a:r>
          </a:p>
          <a:p>
            <a:endParaRPr lang="en-US" dirty="0"/>
          </a:p>
          <a:p>
            <a:r>
              <a:rPr lang="en-US" dirty="0"/>
              <a:t>Biology of soft tissue and bone healing needed for good outcome and success.</a:t>
            </a:r>
          </a:p>
          <a:p>
            <a:endParaRPr lang="en-US" dirty="0"/>
          </a:p>
          <a:p>
            <a:r>
              <a:rPr lang="en-US" dirty="0"/>
              <a:t>E.g.: RA– dependent on action of growth factors, cytokines antigen presentations and protein interactions</a:t>
            </a:r>
            <a:endParaRPr lang="en-IN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 </a:t>
            </a:r>
            <a:endParaRPr lang="en-IN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 dirty="0"/>
              <a:t>Use of rhBMP-2 or rhBMP-7 in an injectable calcium phosphate matrix in an intra-articular model of rabbit ACL reconstruction improved tendon-to-bone healing, based on histologic analysis and biomechanical testing. </a:t>
            </a:r>
          </a:p>
          <a:p>
            <a:endParaRPr lang="en-US" dirty="0"/>
          </a:p>
          <a:p>
            <a:r>
              <a:rPr lang="en-US" dirty="0"/>
              <a:t>Clinics in Sports Medicine - Volume 26, Issue 4 (October 2007)  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Adenovirus mediated Gene therapy with BMP-14 and BMP-12 increased tendon tensile strength in a rat model of Achilles tendon injury. – </a:t>
            </a:r>
          </a:p>
          <a:p>
            <a:endParaRPr lang="en-US"/>
          </a:p>
          <a:p>
            <a:r>
              <a:rPr lang="en-US"/>
              <a:t>Bolt P - J Bone Joint Surg Am - 01-JUN-2007; 89(6): 1315-20 </a:t>
            </a:r>
          </a:p>
          <a:p>
            <a:r>
              <a:rPr lang="en-US"/>
              <a:t>Majewski M - Gene Ther - 01-AUG-2008; 15(16): 1139-46</a:t>
            </a:r>
            <a:endParaRPr lang="en-IN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Tendon Healing</a:t>
            </a:r>
            <a:endParaRPr lang="en-IN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Construction of eukaryotic expression plasmid of </a:t>
            </a:r>
            <a:r>
              <a:rPr lang="en-US" dirty="0" err="1"/>
              <a:t>bFGF</a:t>
            </a:r>
            <a:r>
              <a:rPr lang="en-US" dirty="0"/>
              <a:t> gene in rats and its expression in tenocytes.</a:t>
            </a:r>
          </a:p>
          <a:p>
            <a:endParaRPr lang="en-US" dirty="0"/>
          </a:p>
          <a:p>
            <a:r>
              <a:rPr lang="en-US" dirty="0"/>
              <a:t> – increase in expression of type I and III collagen mRNA--repair of tendons and ligaments.</a:t>
            </a:r>
          </a:p>
          <a:p>
            <a:endParaRPr lang="en-US" dirty="0"/>
          </a:p>
          <a:p>
            <a:r>
              <a:rPr lang="en-US" dirty="0"/>
              <a:t>Feng Y - J Huazhong Univ Sci </a:t>
            </a:r>
            <a:r>
              <a:rPr lang="en-US" dirty="0" err="1"/>
              <a:t>Technolog</a:t>
            </a:r>
            <a:r>
              <a:rPr lang="en-US" dirty="0"/>
              <a:t> Med Sci - 01-FEB-2007; 27(1): 27-30 </a:t>
            </a:r>
            <a:endParaRPr lang="en-IN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Articular cartilage:</a:t>
            </a:r>
          </a:p>
          <a:p>
            <a:endParaRPr lang="en-US"/>
          </a:p>
          <a:p>
            <a:r>
              <a:rPr lang="en-US"/>
              <a:t>Highly organised</a:t>
            </a:r>
          </a:p>
          <a:p>
            <a:r>
              <a:rPr lang="en-US"/>
              <a:t>Avascular</a:t>
            </a:r>
          </a:p>
          <a:p>
            <a:r>
              <a:rPr lang="en-US"/>
              <a:t>Low healing capacity</a:t>
            </a:r>
          </a:p>
          <a:p>
            <a:r>
              <a:rPr lang="en-US"/>
              <a:t>Degeneration/loss of articular surface—challenging problem</a:t>
            </a:r>
          </a:p>
          <a:p>
            <a:endParaRPr lang="en-US"/>
          </a:p>
          <a:p>
            <a:endParaRPr lang="en-IN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Cartilage healing</a:t>
            </a:r>
            <a:endParaRPr lang="en-IN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regulatory molecules that augment the reparative activities of the cells, inhibit the cells' degradative activities-- include </a:t>
            </a:r>
          </a:p>
          <a:p>
            <a:endParaRPr lang="en-US"/>
          </a:p>
          <a:p>
            <a:r>
              <a:rPr lang="en-US"/>
              <a:t>insulin-like growth factor I, </a:t>
            </a:r>
          </a:p>
          <a:p>
            <a:r>
              <a:rPr lang="en-US"/>
              <a:t>fibroblast growth factor 2, </a:t>
            </a:r>
          </a:p>
          <a:p>
            <a:r>
              <a:rPr lang="en-US"/>
              <a:t>bone morphogenetic proteins 2, 4, and 7, and</a:t>
            </a:r>
          </a:p>
          <a:p>
            <a:r>
              <a:rPr lang="en-US"/>
              <a:t>interleukin-1 receptor antagonist.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 dirty="0"/>
              <a:t>Gene transfer into articular cartilage and synovial lining cells </a:t>
            </a:r>
          </a:p>
          <a:p>
            <a:r>
              <a:rPr lang="en-US" dirty="0"/>
              <a:t>protect existing cartilage and </a:t>
            </a:r>
          </a:p>
          <a:p>
            <a:r>
              <a:rPr lang="en-US" dirty="0"/>
              <a:t>build new cartilage.</a:t>
            </a:r>
          </a:p>
          <a:p>
            <a:endParaRPr lang="en-US" dirty="0"/>
          </a:p>
          <a:p>
            <a:r>
              <a:rPr lang="en-US" dirty="0"/>
              <a:t>Gene therapy for articular cartilage repair.</a:t>
            </a:r>
            <a:br>
              <a:rPr lang="en-US" dirty="0"/>
            </a:br>
            <a:r>
              <a:rPr lang="en-US" dirty="0"/>
              <a:t>Trippel S - Proc Inst Mech Eng [H] - 01-JUL-2007; 221(5): 451-9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Articular chondrocytes are receptive to transduction </a:t>
            </a:r>
          </a:p>
          <a:p>
            <a:endParaRPr lang="en-US"/>
          </a:p>
          <a:p>
            <a:r>
              <a:rPr lang="en-US"/>
              <a:t>AAV vector mediated TGFbeta1-overexpression stimulates cartilage anabolism. </a:t>
            </a:r>
            <a:endParaRPr lang="en-IN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Studies</a:t>
            </a:r>
          </a:p>
          <a:p>
            <a:r>
              <a:rPr lang="en-US"/>
              <a:t>Viral vectors used to transfer genes–        IL-1Ra, IGF-1 and GFAT gene to increase the capacity of joint tissues to synthesize glucosamine.</a:t>
            </a:r>
          </a:p>
          <a:p>
            <a:r>
              <a:rPr lang="en-US"/>
              <a:t>achieve long-term relief </a:t>
            </a:r>
          </a:p>
          <a:p>
            <a:endParaRPr lang="en-IN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Osteoarthritis</a:t>
            </a:r>
            <a:endParaRPr lang="en-IN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endParaRPr lang="en-US"/>
          </a:p>
          <a:p>
            <a:r>
              <a:rPr lang="en-US"/>
              <a:t>Amelioration of osteoarthritis by intra-articular hyaluronan synthase 2 gene therapy. </a:t>
            </a:r>
          </a:p>
          <a:p>
            <a:r>
              <a:rPr lang="en-US"/>
              <a:t>- Zhang DW - Med Hypotheses - 01-JAN-2007; 69(5): 1111-3 </a:t>
            </a:r>
            <a:endParaRPr lang="en-IN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Attempts to block</a:t>
            </a:r>
          </a:p>
          <a:p>
            <a:endParaRPr lang="en-US"/>
          </a:p>
          <a:p>
            <a:r>
              <a:rPr lang="en-US"/>
              <a:t>Primary inflammatory mediators--  IL-1</a:t>
            </a:r>
          </a:p>
          <a:p>
            <a:r>
              <a:rPr lang="en-US"/>
              <a:t>Redirection of primary immune cells like Th-1 and Th-2 lymphocytes</a:t>
            </a:r>
          </a:p>
          <a:p>
            <a:endParaRPr lang="en-IN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Rheumatoid Arthritis</a:t>
            </a:r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OA– molecular biological, immunological &amp; biochemical aspects play key role</a:t>
            </a:r>
          </a:p>
          <a:p>
            <a:endParaRPr lang="en-US"/>
          </a:p>
          <a:p>
            <a:r>
              <a:rPr lang="en-US"/>
              <a:t>Other disorders– Osteogenesis imperfecta, DMD – today’s treatment – only symptomatic</a:t>
            </a:r>
          </a:p>
          <a:p>
            <a:endParaRPr lang="en-US"/>
          </a:p>
          <a:p>
            <a:r>
              <a:rPr lang="en-US"/>
              <a:t>Genetic defect and biological effect to be understood to provide a curative treatment</a:t>
            </a:r>
            <a:endParaRPr lang="en-IN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new targets for gene therapy in the intervertebral disc– </a:t>
            </a:r>
          </a:p>
          <a:p>
            <a:r>
              <a:rPr lang="en-US"/>
              <a:t>TGF-beta1, TIMP-1, and LMP-1</a:t>
            </a:r>
          </a:p>
          <a:p>
            <a:endParaRPr lang="en-US"/>
          </a:p>
          <a:p>
            <a:r>
              <a:rPr lang="en-US"/>
              <a:t>Gene therapy for the treatment of degenerative disk disease.</a:t>
            </a:r>
            <a:br>
              <a:rPr lang="en-US"/>
            </a:br>
            <a:r>
              <a:rPr lang="en-US"/>
              <a:t>Hubert MG - J Am Acad Orthop Surg - 01-JUN-2008; 16(6): 312-9</a:t>
            </a:r>
            <a:endParaRPr lang="en-IN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Degenerative Disc D/s</a:t>
            </a:r>
            <a:endParaRPr lang="en-IN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endParaRPr lang="en-US"/>
          </a:p>
          <a:p>
            <a:r>
              <a:rPr lang="en-US"/>
              <a:t>Nucleus pulposus cellular longevity by telomerase gene therapy. - Chung SA - Spine - 15-MAY-2007; 32(11): 1188-96 </a:t>
            </a:r>
          </a:p>
          <a:p>
            <a:endParaRPr lang="en-US"/>
          </a:p>
          <a:p>
            <a:r>
              <a:rPr lang="en-US"/>
              <a:t>Telomerase can extend the cellular lifespan of nucleus pulposus cells </a:t>
            </a:r>
          </a:p>
          <a:p>
            <a:r>
              <a:rPr lang="en-US"/>
              <a:t> prolong the production of extracellular matrix</a:t>
            </a:r>
          </a:p>
          <a:p>
            <a:endParaRPr lang="en-IN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The RANKL system </a:t>
            </a:r>
          </a:p>
          <a:p>
            <a:r>
              <a:rPr lang="en-US"/>
              <a:t>therapeutic target in treatment of aseptic periprosthetic loosening. </a:t>
            </a:r>
          </a:p>
          <a:p>
            <a:endParaRPr lang="en-US"/>
          </a:p>
          <a:p>
            <a:r>
              <a:rPr lang="en-US"/>
              <a:t>gene transfer using an AAV vector has protective effects against orthopaedic wear debris-induced bone loss.</a:t>
            </a:r>
            <a:endParaRPr lang="en-IN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/>
              <a:t>WEAR DEBRIS-INDUCED OSTEOLYSIS:</a:t>
            </a:r>
            <a:endParaRPr lang="en-IN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Adenovirus-mediated transfer of siRNA against Runx2/Cbfa1 inhibits the formation of heterotopic ossification induced by BMP4  (in animal model.)</a:t>
            </a:r>
            <a:br>
              <a:rPr lang="en-US"/>
            </a:br>
            <a:endParaRPr lang="en-US"/>
          </a:p>
          <a:p>
            <a:r>
              <a:rPr lang="en-US"/>
              <a:t>Lin L - Biochem Biophys Res Commun - 20-OCT-2006; 349(2): 564-72</a:t>
            </a:r>
            <a:endParaRPr lang="en-IN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H O</a:t>
            </a:r>
            <a:endParaRPr lang="en-IN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CONGENITAL</a:t>
            </a:r>
          </a:p>
          <a:p>
            <a:r>
              <a:rPr lang="en-US"/>
              <a:t>mutations in cartilage oligomeric matrix protein (COMP), </a:t>
            </a:r>
          </a:p>
          <a:p>
            <a:r>
              <a:rPr lang="en-US"/>
              <a:t>	(synthesized by chondrocytes) </a:t>
            </a:r>
          </a:p>
          <a:p>
            <a:endParaRPr lang="en-US"/>
          </a:p>
          <a:p>
            <a:r>
              <a:rPr lang="en-US"/>
              <a:t>causes two skeletal dysplasias: </a:t>
            </a:r>
          </a:p>
          <a:p>
            <a:r>
              <a:rPr lang="en-US"/>
              <a:t>multiple epiphyseal dysplasia (MED/EDM1),</a:t>
            </a:r>
          </a:p>
          <a:p>
            <a:r>
              <a:rPr lang="en-US"/>
              <a:t> pseudoachondroplasia (PSACH), a dwarfing condition</a:t>
            </a:r>
            <a:endParaRPr lang="en-IN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Detailed knowledge of pathology helpful in future treatment with gene therapy</a:t>
            </a:r>
          </a:p>
          <a:p>
            <a:endParaRPr lang="en-US" dirty="0"/>
          </a:p>
          <a:p>
            <a:r>
              <a:rPr lang="en-US" dirty="0"/>
              <a:t>Expression of mutant cartilage oligomeric matrix protein in human chondrocytes induces the </a:t>
            </a:r>
            <a:r>
              <a:rPr lang="en-US" dirty="0" err="1"/>
              <a:t>pseudoachondroplasia</a:t>
            </a:r>
            <a:r>
              <a:rPr lang="en-US" dirty="0"/>
              <a:t> phenotype.</a:t>
            </a:r>
            <a:br>
              <a:rPr lang="en-US" dirty="0"/>
            </a:br>
            <a:r>
              <a:rPr lang="en-US" dirty="0"/>
              <a:t>Merritt TM - J </a:t>
            </a:r>
            <a:r>
              <a:rPr lang="en-US" dirty="0" err="1"/>
              <a:t>Orthop</a:t>
            </a:r>
            <a:r>
              <a:rPr lang="en-US" dirty="0"/>
              <a:t> Res - 01-APR-2006; 24(4): 700-7</a:t>
            </a:r>
            <a:endParaRPr lang="en-IN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 dirty="0"/>
              <a:t>Lentivirus mediated Heme Oxygenase-1 gene transfer enhances myogenic precursor cell survival after autologous transplantation in pig skeletal muscle.</a:t>
            </a:r>
          </a:p>
          <a:p>
            <a:r>
              <a:rPr lang="en-US" dirty="0" err="1"/>
              <a:t>Laumonier</a:t>
            </a:r>
            <a:r>
              <a:rPr lang="en-US" dirty="0"/>
              <a:t> T - Mol </a:t>
            </a:r>
            <a:r>
              <a:rPr lang="en-US" dirty="0" err="1"/>
              <a:t>Ther</a:t>
            </a:r>
            <a:r>
              <a:rPr lang="en-US" dirty="0"/>
              <a:t> - 01-FEB-2008; 16(2): 404-10</a:t>
            </a:r>
            <a:endParaRPr lang="en-IN" dirty="0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DMD &amp; other muscle d/s</a:t>
            </a:r>
            <a:endParaRPr lang="en-IN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gene therapy may achieve induction of tumour necrosis and </a:t>
            </a:r>
          </a:p>
          <a:p>
            <a:r>
              <a:rPr lang="en-US"/>
              <a:t>increased tumour sensitivity to chemotherapy</a:t>
            </a:r>
            <a:endParaRPr lang="en-IN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Orthopaedic oncology</a:t>
            </a:r>
            <a:endParaRPr lang="en-IN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 dirty="0"/>
              <a:t>BMP-2 levels diminished after Perioperative radiation therapy in M/</a:t>
            </a:r>
            <a:r>
              <a:rPr lang="en-US" dirty="0" err="1"/>
              <a:t>sk</a:t>
            </a:r>
            <a:r>
              <a:rPr lang="en-US" dirty="0"/>
              <a:t> sarcoma</a:t>
            </a:r>
          </a:p>
          <a:p>
            <a:endParaRPr lang="en-US" dirty="0"/>
          </a:p>
          <a:p>
            <a:r>
              <a:rPr lang="en-US" dirty="0"/>
              <a:t>Gene therapy to enhance allograft incorporation after host tissue irradiation. - </a:t>
            </a:r>
            <a:r>
              <a:rPr lang="en-US" dirty="0" err="1"/>
              <a:t>Santoni</a:t>
            </a:r>
            <a:r>
              <a:rPr lang="en-US" dirty="0"/>
              <a:t> BG - Clin </a:t>
            </a:r>
            <a:r>
              <a:rPr lang="en-US" dirty="0" err="1"/>
              <a:t>Orthop</a:t>
            </a:r>
            <a:r>
              <a:rPr lang="en-US" dirty="0"/>
              <a:t> </a:t>
            </a:r>
            <a:r>
              <a:rPr lang="en-US" dirty="0" err="1"/>
              <a:t>Relat</a:t>
            </a:r>
            <a:r>
              <a:rPr lang="en-US" dirty="0"/>
              <a:t> Res - 01-AUG-2008; 466(8): 1921-9 </a:t>
            </a:r>
            <a:endParaRPr lang="en-IN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 dirty="0"/>
              <a:t>Attenuated Salmonella typhimurium with IL-2 gene reduces pulmonary metastases in murine osteosarcoma. </a:t>
            </a:r>
          </a:p>
          <a:p>
            <a:endParaRPr lang="en-US" dirty="0"/>
          </a:p>
          <a:p>
            <a:r>
              <a:rPr lang="en-US" dirty="0"/>
              <a:t>- Sorenson BS - Clin </a:t>
            </a:r>
            <a:r>
              <a:rPr lang="en-US" dirty="0" err="1"/>
              <a:t>Orthop</a:t>
            </a:r>
            <a:r>
              <a:rPr lang="en-US" dirty="0"/>
              <a:t> </a:t>
            </a:r>
            <a:r>
              <a:rPr lang="en-US" dirty="0" err="1"/>
              <a:t>Relat</a:t>
            </a:r>
            <a:r>
              <a:rPr lang="en-US" dirty="0"/>
              <a:t> Res - 01-JUN-2008; 466(6): 1285-91 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" name="Rectangle 10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 dirty="0"/>
              <a:t>Elegant technique</a:t>
            </a:r>
          </a:p>
          <a:p>
            <a:r>
              <a:rPr lang="en-US" dirty="0"/>
              <a:t>Sustained local delivery of therapeutic growth factors/cytokines using </a:t>
            </a:r>
          </a:p>
          <a:p>
            <a:r>
              <a:rPr lang="en-US" dirty="0"/>
              <a:t>Viral/nonviral delivery vehicles (vectors)</a:t>
            </a:r>
          </a:p>
          <a:p>
            <a:r>
              <a:rPr lang="en-US" dirty="0"/>
              <a:t>Genetic information– cDNA encoding the protein of interest is inserted into living cell</a:t>
            </a:r>
          </a:p>
          <a:p>
            <a:r>
              <a:rPr lang="en-US" dirty="0"/>
              <a:t>Potential to express the protein</a:t>
            </a:r>
            <a:endParaRPr lang="en-IN" dirty="0"/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Gene Therapy</a:t>
            </a:r>
            <a:endParaRPr lang="en-IN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Pigment epithelium-derived factor overexpression inhibits orthotopic osteosarcoma growth, angiogenesis and metastasis.</a:t>
            </a:r>
            <a:br>
              <a:rPr lang="en-US"/>
            </a:br>
            <a:endParaRPr lang="en-US"/>
          </a:p>
          <a:p>
            <a:r>
              <a:rPr lang="en-US"/>
              <a:t>Done in rats and humans- promising approach</a:t>
            </a:r>
          </a:p>
          <a:p>
            <a:endParaRPr lang="en-US"/>
          </a:p>
          <a:p>
            <a:r>
              <a:rPr lang="en-US"/>
              <a:t>Ek ET - Cancer Gene Ther - 01-JUL-2007; 14(7): 616-26</a:t>
            </a:r>
            <a:endParaRPr lang="en-IN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Novel cytosine deaminase fusion gene enhances the effect of radiation on breast cancer in bone by reducing tumor burden, osteolysis, and skeletal fracture. </a:t>
            </a:r>
          </a:p>
          <a:p>
            <a:endParaRPr lang="en-US"/>
          </a:p>
          <a:p>
            <a:r>
              <a:rPr lang="en-US"/>
              <a:t>- Goblirsch M - Clin Cancer Res - 15-MAY-2006; 12(10): 3168-76 </a:t>
            </a:r>
            <a:endParaRPr lang="en-IN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Limited understanding of </a:t>
            </a:r>
          </a:p>
          <a:p>
            <a:endParaRPr lang="en-US"/>
          </a:p>
          <a:p>
            <a:r>
              <a:rPr lang="en-US"/>
              <a:t>Biochemical properties &amp; </a:t>
            </a:r>
          </a:p>
          <a:p>
            <a:r>
              <a:rPr lang="en-US"/>
              <a:t>Molecular mechanisms of connective tissue</a:t>
            </a:r>
          </a:p>
          <a:p>
            <a:endParaRPr lang="en-US"/>
          </a:p>
          <a:p>
            <a:r>
              <a:rPr lang="en-US"/>
              <a:t>Gene Therapy- one of the most advanced and exciting concepts</a:t>
            </a:r>
          </a:p>
          <a:p>
            <a:r>
              <a:rPr lang="en-US"/>
              <a:t>For a better &amp; less invasive treatment options</a:t>
            </a:r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Soft tissues Diff capacities to heal foll injuries</a:t>
            </a:r>
          </a:p>
          <a:p>
            <a:r>
              <a:rPr lang="en-US"/>
              <a:t>Healing by formation of scar– decreased mechanical stress than original tissues</a:t>
            </a:r>
          </a:p>
          <a:p>
            <a:r>
              <a:rPr lang="en-US"/>
              <a:t>Genes for specific growth factors</a:t>
            </a:r>
          </a:p>
          <a:p>
            <a:r>
              <a:rPr lang="en-US"/>
              <a:t>Introduced into injured tissue</a:t>
            </a:r>
            <a:endParaRPr lang="en-IN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Musculoskeletal system</a:t>
            </a:r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 dirty="0"/>
              <a:t>Directly– injected into tissue &amp; inserts gene into surrounding cells</a:t>
            </a:r>
          </a:p>
          <a:p>
            <a:r>
              <a:rPr lang="en-US" dirty="0"/>
              <a:t>Indirectly– muscle/skin biopsy- cultured &amp; vector introduced into cells</a:t>
            </a:r>
          </a:p>
          <a:p>
            <a:r>
              <a:rPr lang="en-US" dirty="0"/>
              <a:t>Viral– transduction</a:t>
            </a:r>
          </a:p>
          <a:p>
            <a:r>
              <a:rPr lang="en-US" dirty="0"/>
              <a:t>Non viral-- transfection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Replication deficient retrovirus</a:t>
            </a:r>
          </a:p>
          <a:p>
            <a:r>
              <a:rPr lang="en-US"/>
              <a:t>Adenovirus</a:t>
            </a:r>
          </a:p>
          <a:p>
            <a:r>
              <a:rPr lang="en-US"/>
              <a:t>Adeno associated virus</a:t>
            </a:r>
          </a:p>
          <a:p>
            <a:r>
              <a:rPr lang="en-US"/>
              <a:t>Herpes virus</a:t>
            </a:r>
          </a:p>
          <a:p>
            <a:r>
              <a:rPr lang="en-US"/>
              <a:t>Lentivirus</a:t>
            </a:r>
            <a:endParaRPr lang="en-IN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Virus</a:t>
            </a:r>
            <a:endParaRPr lang="en-I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Liposomes</a:t>
            </a:r>
          </a:p>
          <a:p>
            <a:r>
              <a:rPr lang="en-US"/>
              <a:t>DNA-protein conjugates</a:t>
            </a:r>
          </a:p>
          <a:p>
            <a:r>
              <a:rPr lang="en-US"/>
              <a:t>DNA-protein defective virus conjugates</a:t>
            </a:r>
          </a:p>
          <a:p>
            <a:endParaRPr lang="en-IN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Non viral systems</a:t>
            </a:r>
            <a:endParaRPr lang="en-I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en-US"/>
              <a:t>Therapies that will replace, repair and promote tissue regeneration</a:t>
            </a:r>
          </a:p>
          <a:p>
            <a:r>
              <a:rPr lang="en-US"/>
              <a:t># healing involves many regenerative mechanisms.</a:t>
            </a:r>
          </a:p>
          <a:p>
            <a:r>
              <a:rPr lang="en-US"/>
              <a:t>BMP -- key molecule</a:t>
            </a:r>
            <a:endParaRPr lang="en-IN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/>
              <a:t>Regenerative medicine in Orthopaedics</a:t>
            </a:r>
            <a:endParaRPr lang="en-IN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653</TotalTime>
  <Words>1370</Words>
  <Application>Microsoft Office PowerPoint</Application>
  <PresentationFormat>On-screen Show (4:3)</PresentationFormat>
  <Paragraphs>239</Paragraphs>
  <Slides>42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Gill Sans MT</vt:lpstr>
      <vt:lpstr>Times New Roman</vt:lpstr>
      <vt:lpstr>Verdana</vt:lpstr>
      <vt:lpstr>Wingdings 2</vt:lpstr>
      <vt:lpstr>Wingdings 3</vt:lpstr>
      <vt:lpstr>Concourse</vt:lpstr>
      <vt:lpstr>GENE THERAPY IN ORTHOPEDICS</vt:lpstr>
      <vt:lpstr> </vt:lpstr>
      <vt:lpstr>PowerPoint Presentation</vt:lpstr>
      <vt:lpstr>Gene Therapy</vt:lpstr>
      <vt:lpstr>Musculoskeletal system</vt:lpstr>
      <vt:lpstr>PowerPoint Presentation</vt:lpstr>
      <vt:lpstr>Virus</vt:lpstr>
      <vt:lpstr>Non viral systems</vt:lpstr>
      <vt:lpstr>Regenerative medicine in Orthopaedics</vt:lpstr>
      <vt:lpstr>BMP</vt:lpstr>
      <vt:lpstr> </vt:lpstr>
      <vt:lpstr>PowerPoint Presentation</vt:lpstr>
      <vt:lpstr>Gene therapy</vt:lpstr>
      <vt:lpstr>Result</vt:lpstr>
      <vt:lpstr>GT in Orthopaedic conditions?</vt:lpstr>
      <vt:lpstr>Fracture Healing</vt:lpstr>
      <vt:lpstr>PowerPoint Presentation</vt:lpstr>
      <vt:lpstr>PowerPoint Presentation</vt:lpstr>
      <vt:lpstr>Ligament Healing</vt:lpstr>
      <vt:lpstr>PowerPoint Presentation</vt:lpstr>
      <vt:lpstr>Tendon Healing</vt:lpstr>
      <vt:lpstr>PowerPoint Presentation</vt:lpstr>
      <vt:lpstr>Cartilage healing</vt:lpstr>
      <vt:lpstr>PowerPoint Presentation</vt:lpstr>
      <vt:lpstr>PowerPoint Presentation</vt:lpstr>
      <vt:lpstr>PowerPoint Presentation</vt:lpstr>
      <vt:lpstr>Osteoarthritis</vt:lpstr>
      <vt:lpstr>PowerPoint Presentation</vt:lpstr>
      <vt:lpstr>Rheumatoid Arthritis</vt:lpstr>
      <vt:lpstr>Degenerative Disc D/s</vt:lpstr>
      <vt:lpstr>PowerPoint Presentation</vt:lpstr>
      <vt:lpstr>WEAR DEBRIS-INDUCED OSTEOLYSIS:</vt:lpstr>
      <vt:lpstr>H O</vt:lpstr>
      <vt:lpstr>PowerPoint Presentation</vt:lpstr>
      <vt:lpstr>PowerPoint Presentation</vt:lpstr>
      <vt:lpstr>DMD &amp; other muscle d/s</vt:lpstr>
      <vt:lpstr>Orthopaedic oncology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JOJI</dc:creator>
  <cp:lastModifiedBy>Rajesh Patel</cp:lastModifiedBy>
  <cp:revision>46</cp:revision>
  <dcterms:created xsi:type="dcterms:W3CDTF">2008-08-15T14:42:41Z</dcterms:created>
  <dcterms:modified xsi:type="dcterms:W3CDTF">2024-08-17T16:24:53Z</dcterms:modified>
</cp:coreProperties>
</file>