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1"/>
  </p:sldMasterIdLst>
  <p:notesMasterIdLst>
    <p:notesMasterId r:id="rId39"/>
  </p:notesMasterIdLst>
  <p:sldIdLst>
    <p:sldId id="291" r:id="rId2"/>
    <p:sldId id="300" r:id="rId3"/>
    <p:sldId id="302" r:id="rId4"/>
    <p:sldId id="304" r:id="rId5"/>
    <p:sldId id="260" r:id="rId6"/>
    <p:sldId id="306" r:id="rId7"/>
    <p:sldId id="308" r:id="rId8"/>
    <p:sldId id="261" r:id="rId9"/>
    <p:sldId id="263" r:id="rId10"/>
    <p:sldId id="264" r:id="rId11"/>
    <p:sldId id="265" r:id="rId12"/>
    <p:sldId id="296" r:id="rId13"/>
    <p:sldId id="28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7" r:id="rId33"/>
    <p:sldId id="286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192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728" autoAdjust="0"/>
  </p:normalViewPr>
  <p:slideViewPr>
    <p:cSldViewPr>
      <p:cViewPr varScale="1">
        <p:scale>
          <a:sx n="111" d="100"/>
          <a:sy n="111" d="100"/>
        </p:scale>
        <p:origin x="17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8736E163-2A3A-CAB3-0622-93316FA415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4D519A3E-9B44-4F3D-2750-C907D530D18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1509CDC-248F-A2A0-D6D4-65BA3E13B0B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1" name="Rectangle 5">
            <a:extLst>
              <a:ext uri="{FF2B5EF4-FFF2-40B4-BE49-F238E27FC236}">
                <a16:creationId xmlns:a16="http://schemas.microsoft.com/office/drawing/2014/main" id="{2C8B56B1-0AFE-E99C-AE96-41FB9BD0B5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7702" name="Rectangle 6">
            <a:extLst>
              <a:ext uri="{FF2B5EF4-FFF2-40B4-BE49-F238E27FC236}">
                <a16:creationId xmlns:a16="http://schemas.microsoft.com/office/drawing/2014/main" id="{B9BBD7C0-A96C-8B57-80FA-83967F0260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3" name="Rectangle 7">
            <a:extLst>
              <a:ext uri="{FF2B5EF4-FFF2-40B4-BE49-F238E27FC236}">
                <a16:creationId xmlns:a16="http://schemas.microsoft.com/office/drawing/2014/main" id="{EC907AC8-35C4-AD73-007E-953BE8F7A9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05B706-E2D2-4634-8A77-9D3F02217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98A1A64-1AA4-65D1-0C4B-D0BE47654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1B126D-87D5-430F-B1EE-271502C78787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A1566F1-D65C-186A-E51C-FF7F925AFC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934BBB1-C165-1C6F-A80C-0A6FE3F27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2B0FA0-7CB1-3820-13FA-611DBB78CCEA}"/>
              </a:ext>
            </a:extLst>
          </p:cNvPr>
          <p:cNvSpPr/>
          <p:nvPr/>
        </p:nvSpPr>
        <p:spPr>
          <a:xfrm>
            <a:off x="447675" y="3086100"/>
            <a:ext cx="8240713" cy="3305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06B85E-BA7B-B361-6A9B-2DE01343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7A7DC9-B9FD-3BB2-38E2-5B27933B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5C2E9B-77B4-F084-5062-EC5902EB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8C3CB59-C439-4932-BC63-6ECCBE18E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7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784983-B94A-A1E9-9973-62E2F377CBFB}"/>
              </a:ext>
            </a:extLst>
          </p:cNvPr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A76731-1B36-FC64-3AC4-29E76DFF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3417EE-F0DF-8B45-BEB2-2F75BD08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7D2F82-2FF3-2796-0A86-7CC7CE22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B2934-56AE-4EE4-B527-653B6FB9F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8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697C0B-B1FC-288D-B9D6-4452DC7CEE4E}"/>
              </a:ext>
            </a:extLst>
          </p:cNvPr>
          <p:cNvSpPr>
            <a:spLocks noChangeAspect="1"/>
          </p:cNvSpPr>
          <p:nvPr/>
        </p:nvSpPr>
        <p:spPr>
          <a:xfrm>
            <a:off x="6629400" y="600075"/>
            <a:ext cx="2057400" cy="581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33B321-7A70-9172-B8DB-5508B8B5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5288" y="5956300"/>
            <a:ext cx="9477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C391DB-7BD9-6F0A-B58D-07179D20E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025" y="5951538"/>
            <a:ext cx="5922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9C8E38-5EFF-05C2-BA8B-84B3CC7E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5C0BB73-3B05-40A1-B417-2D2E3694A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27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45FBD-C96E-6761-F4BF-07424E0C5709}"/>
              </a:ext>
            </a:extLst>
          </p:cNvPr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68E0DC-589C-9730-0954-727DD7F2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BDD576-65E5-C597-3653-8D0E6F5A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957C0F-F15E-C111-032A-74129991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5072-05B5-46B1-84C8-69D97A55B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48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127094-0DCF-A110-E355-B4B02A6C6747}"/>
              </a:ext>
            </a:extLst>
          </p:cNvPr>
          <p:cNvSpPr>
            <a:spLocks noChangeAspect="1"/>
          </p:cNvSpPr>
          <p:nvPr/>
        </p:nvSpPr>
        <p:spPr>
          <a:xfrm>
            <a:off x="452438" y="5141913"/>
            <a:ext cx="8239125" cy="1258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/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0580E9-D7AF-059C-CE8C-41BABB592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DA65E9-38D5-CB21-8A09-7B25E6E9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A7482E-BBE3-A0E4-6022-F74D164E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E5D2AD2-1913-49D7-9CB3-612542082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55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EBEE03-377F-1644-B11B-45AAACC9B8E4}"/>
              </a:ext>
            </a:extLst>
          </p:cNvPr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322194E-0023-45C4-3458-3D591251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92E0F31-47BE-D689-BB1F-127A5E5F3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5763EED-7886-C94D-DA7E-261B5F17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6D1C0-BC96-44CB-8D24-4A64B88E6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34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261364-4295-9E75-2950-163A1E107B68}"/>
              </a:ext>
            </a:extLst>
          </p:cNvPr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83A043B-2B3E-7A1F-1D92-EA729CE5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D026865-DC9F-63F7-59A2-CD01F992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7DEA57D6-6FD9-07AE-4D98-C7CD85D1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8D02-6C3B-4C7B-A483-58951E3E0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1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872435-FB49-90FE-3923-0926C4A0D7F7}"/>
              </a:ext>
            </a:extLst>
          </p:cNvPr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437B313-7457-D4F3-CF48-FC3E63990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3E35D99-27FB-ED42-92C4-8A3C725D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F74EF75-E91D-903F-1809-8D68CC45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8FA6E-07CD-45B5-AA26-42D030F4F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87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70EBA79-F8F8-E9C2-6D92-F7903547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364F48-D981-8B58-7B5D-4594802E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34EF48-74BE-3AD5-6D01-9B9387E6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3F0CF-213A-423B-B4A8-66AF35E6E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15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D6EFB4-F262-1FC3-C942-7EF60323A029}"/>
              </a:ext>
            </a:extLst>
          </p:cNvPr>
          <p:cNvSpPr>
            <a:spLocks noChangeAspect="1"/>
          </p:cNvSpPr>
          <p:nvPr/>
        </p:nvSpPr>
        <p:spPr>
          <a:xfrm>
            <a:off x="452438" y="5141913"/>
            <a:ext cx="8239125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EEBA7A6-0E0B-7319-47B9-E5B65523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BD37C38-6F6E-6A29-454B-53771C71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0A0D9BD-FFD5-0F78-29CE-3E13C350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5E89676-C9C6-4737-AEA1-EFAC08BDA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59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A0035A-1C93-FDA4-F117-E0294CADA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6BBDF7-9634-B021-A406-F60E85B4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EF3113-E37D-D72F-A411-45AFAC9D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1EFD4-8D57-47C7-A907-9EB689B2A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92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CFD37-0532-7672-856B-3EB1295D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687D5ED-400C-288B-8311-14DE062E7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227263"/>
            <a:ext cx="79898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81619-F314-BD07-DAD1-C079A0794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F04E6-6AFC-FBA8-2490-A08A02999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5602E-41B2-405F-EDD2-F5593B4AA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80C4ADC-45C2-4126-9C3C-316B669422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34A2FB-1F58-6B7C-9072-3E1AFDDFFB90}"/>
              </a:ext>
            </a:extLst>
          </p:cNvPr>
          <p:cNvSpPr/>
          <p:nvPr/>
        </p:nvSpPr>
        <p:spPr>
          <a:xfrm>
            <a:off x="447675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A1E7EF-0CBE-BF09-3622-B0867CE54279}"/>
              </a:ext>
            </a:extLst>
          </p:cNvPr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494CA6-7D8C-0E0D-0C4C-FD87976FB32C}"/>
              </a:ext>
            </a:extLst>
          </p:cNvPr>
          <p:cNvSpPr/>
          <p:nvPr/>
        </p:nvSpPr>
        <p:spPr>
          <a:xfrm>
            <a:off x="3216275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48" r:id="rId7"/>
    <p:sldLayoutId id="2147484156" r:id="rId8"/>
    <p:sldLayoutId id="2147484149" r:id="rId9"/>
    <p:sldLayoutId id="2147484157" r:id="rId10"/>
    <p:sldLayoutId id="214748415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8525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425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788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>
            <a:extLst>
              <a:ext uri="{FF2B5EF4-FFF2-40B4-BE49-F238E27FC236}">
                <a16:creationId xmlns:a16="http://schemas.microsoft.com/office/drawing/2014/main" id="{FFC75FA0-0D84-E220-C69B-2C3F52154F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1143000"/>
            <a:ext cx="8077200" cy="99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6000" b="1" cap="none">
                <a:latin typeface="Calibri" panose="020F0502020204030204" pitchFamily="34" charset="0"/>
                <a:cs typeface="Calibri" panose="020F0502020204030204" pitchFamily="34" charset="0"/>
              </a:rPr>
              <a:t>GENERAL  ANATOMY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>
            <a:extLst>
              <a:ext uri="{FF2B5EF4-FFF2-40B4-BE49-F238E27FC236}">
                <a16:creationId xmlns:a16="http://schemas.microsoft.com/office/drawing/2014/main" id="{AE56CFAC-09C0-7593-C830-BCDCBE349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524000"/>
            <a:ext cx="33528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MID SAGITTAL (Median Plane):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	A vertical plane dividing the body into right and left equal halves.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 startAt="2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SAGITTAL: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	A vertical plane which is parallel to the sagittal plane.</a:t>
            </a:r>
          </a:p>
        </p:txBody>
      </p:sp>
      <p:sp>
        <p:nvSpPr>
          <p:cNvPr id="21507" name="Text Box 7">
            <a:extLst>
              <a:ext uri="{FF2B5EF4-FFF2-40B4-BE49-F238E27FC236}">
                <a16:creationId xmlns:a16="http://schemas.microsoft.com/office/drawing/2014/main" id="{0DC32271-3CEF-2FA4-C1FB-FE116C7FC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TERMS OF PLANES</a:t>
            </a:r>
          </a:p>
        </p:txBody>
      </p:sp>
      <p:pic>
        <p:nvPicPr>
          <p:cNvPr id="21508" name="Picture 8" descr="Snel1">
            <a:extLst>
              <a:ext uri="{FF2B5EF4-FFF2-40B4-BE49-F238E27FC236}">
                <a16:creationId xmlns:a16="http://schemas.microsoft.com/office/drawing/2014/main" id="{2214897B-C554-E86D-40E8-8F68E013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26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9">
            <a:extLst>
              <a:ext uri="{FF2B5EF4-FFF2-40B4-BE49-F238E27FC236}">
                <a16:creationId xmlns:a16="http://schemas.microsoft.com/office/drawing/2014/main" id="{7E853AE3-7AF7-24D1-5468-9F28B2457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192E3F9B-0AA5-DDD0-A3AA-C69F33137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95400"/>
            <a:ext cx="36576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CORONAL PLANE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      (Frontal Plane):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	A vertical plane which is at right angles to the median plane dividing the body into an anterior and a posterior part.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9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9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9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 startAt="4"/>
            </a:pPr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TRANSVERSE PLANE: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	A  plane at right angles to the sagittal / coronal plane dividing the body into an upper and lower part.</a:t>
            </a:r>
          </a:p>
        </p:txBody>
      </p:sp>
      <p:pic>
        <p:nvPicPr>
          <p:cNvPr id="22531" name="Picture 5" descr="Snel1">
            <a:extLst>
              <a:ext uri="{FF2B5EF4-FFF2-40B4-BE49-F238E27FC236}">
                <a16:creationId xmlns:a16="http://schemas.microsoft.com/office/drawing/2014/main" id="{5A709596-AAF7-FDC9-64A2-C98A03414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2"/>
          <a:stretch>
            <a:fillRect/>
          </a:stretch>
        </p:blipFill>
        <p:spPr bwMode="auto">
          <a:xfrm>
            <a:off x="304800" y="1143000"/>
            <a:ext cx="4038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6">
            <a:extLst>
              <a:ext uri="{FF2B5EF4-FFF2-40B4-BE49-F238E27FC236}">
                <a16:creationId xmlns:a16="http://schemas.microsoft.com/office/drawing/2014/main" id="{3A9580AA-5928-1E67-00EA-50C2C6C0D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TERMS OF PLANES</a:t>
            </a:r>
          </a:p>
        </p:txBody>
      </p:sp>
      <p:sp>
        <p:nvSpPr>
          <p:cNvPr id="22533" name="Text Box 7">
            <a:extLst>
              <a:ext uri="{FF2B5EF4-FFF2-40B4-BE49-F238E27FC236}">
                <a16:creationId xmlns:a16="http://schemas.microsoft.com/office/drawing/2014/main" id="{27C9E737-4871-D4F8-9AED-1017B12B5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D2C37-5C22-D040-CF2F-D829E86BB8D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altLang="en-US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TERMS OF PLANES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E4F8918A-DC9E-1E57-75AA-8C59016227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025" y="2227263"/>
            <a:ext cx="7989888" cy="3632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HORIZONTAL PLANE:</a:t>
            </a: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 A plane parrallel to the ground.</a:t>
            </a:r>
          </a:p>
          <a:p>
            <a:pPr eaLnBrk="1" hangingPunct="1"/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OBLIQUE PLANE: </a:t>
            </a: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Any plane other than of aforementioned planes.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</a:t>
            </a:r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>
            <a:extLst>
              <a:ext uri="{FF2B5EF4-FFF2-40B4-BE49-F238E27FC236}">
                <a16:creationId xmlns:a16="http://schemas.microsoft.com/office/drawing/2014/main" id="{EA7C0218-444E-A59F-9423-AFCCF0D46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2895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2">
            <a:extLst>
              <a:ext uri="{FF2B5EF4-FFF2-40B4-BE49-F238E27FC236}">
                <a16:creationId xmlns:a16="http://schemas.microsoft.com/office/drawing/2014/main" id="{328EDFFD-204E-D1B2-7A3E-2D0B18275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2971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3">
            <a:extLst>
              <a:ext uri="{FF2B5EF4-FFF2-40B4-BE49-F238E27FC236}">
                <a16:creationId xmlns:a16="http://schemas.microsoft.com/office/drawing/2014/main" id="{09DB93FD-E29B-7F8B-12EF-EBC8D17F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89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4">
            <a:extLst>
              <a:ext uri="{FF2B5EF4-FFF2-40B4-BE49-F238E27FC236}">
                <a16:creationId xmlns:a16="http://schemas.microsoft.com/office/drawing/2014/main" id="{344B3943-C692-F1E1-DA10-911EF455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38200"/>
            <a:ext cx="2819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8">
            <a:extLst>
              <a:ext uri="{FF2B5EF4-FFF2-40B4-BE49-F238E27FC236}">
                <a16:creationId xmlns:a16="http://schemas.microsoft.com/office/drawing/2014/main" id="{9222B15F-DEB8-9C5F-3D78-7FB55BB7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9">
            <a:extLst>
              <a:ext uri="{FF2B5EF4-FFF2-40B4-BE49-F238E27FC236}">
                <a16:creationId xmlns:a16="http://schemas.microsoft.com/office/drawing/2014/main" id="{011F03AB-F582-DB92-EE7D-618CEB0CE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>
            <a:extLst>
              <a:ext uri="{FF2B5EF4-FFF2-40B4-BE49-F238E27FC236}">
                <a16:creationId xmlns:a16="http://schemas.microsoft.com/office/drawing/2014/main" id="{1DE92235-A585-FE6E-7CE8-47D34E5BB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TERMS OF POSTURE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28946A25-0528-5AE0-5028-D160C8DD3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  <p:pic>
        <p:nvPicPr>
          <p:cNvPr id="24586" name="Picture 12" descr="P31 3">
            <a:extLst>
              <a:ext uri="{FF2B5EF4-FFF2-40B4-BE49-F238E27FC236}">
                <a16:creationId xmlns:a16="http://schemas.microsoft.com/office/drawing/2014/main" id="{26B9E6CD-0499-B2B6-3CFC-BBA3248AB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2819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13">
            <a:extLst>
              <a:ext uri="{FF2B5EF4-FFF2-40B4-BE49-F238E27FC236}">
                <a16:creationId xmlns:a16="http://schemas.microsoft.com/office/drawing/2014/main" id="{59005165-F690-A602-7ADA-A85452CD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14400"/>
            <a:ext cx="1295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Supine</a:t>
            </a:r>
          </a:p>
        </p:txBody>
      </p:sp>
      <p:sp>
        <p:nvSpPr>
          <p:cNvPr id="24588" name="Text Box 14">
            <a:extLst>
              <a:ext uri="{FF2B5EF4-FFF2-40B4-BE49-F238E27FC236}">
                <a16:creationId xmlns:a16="http://schemas.microsoft.com/office/drawing/2014/main" id="{F2D2FEF6-4DF3-53CA-BF7D-BD311D52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914400"/>
            <a:ext cx="1295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Prone</a:t>
            </a:r>
          </a:p>
        </p:txBody>
      </p:sp>
      <p:sp>
        <p:nvSpPr>
          <p:cNvPr id="24589" name="Text Box 15">
            <a:extLst>
              <a:ext uri="{FF2B5EF4-FFF2-40B4-BE49-F238E27FC236}">
                <a16:creationId xmlns:a16="http://schemas.microsoft.com/office/drawing/2014/main" id="{3BA5A0AD-C37D-7355-F10F-B17C15601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914400"/>
            <a:ext cx="1371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Left Lateral</a:t>
            </a:r>
          </a:p>
        </p:txBody>
      </p:sp>
      <p:sp>
        <p:nvSpPr>
          <p:cNvPr id="24590" name="Text Box 16">
            <a:extLst>
              <a:ext uri="{FF2B5EF4-FFF2-40B4-BE49-F238E27FC236}">
                <a16:creationId xmlns:a16="http://schemas.microsoft.com/office/drawing/2014/main" id="{63C848EA-88B0-A7C5-9B58-7EC9DD14E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3200"/>
            <a:ext cx="1600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Right Lateral</a:t>
            </a:r>
          </a:p>
        </p:txBody>
      </p:sp>
      <p:sp>
        <p:nvSpPr>
          <p:cNvPr id="24591" name="Text Box 17">
            <a:extLst>
              <a:ext uri="{FF2B5EF4-FFF2-40B4-BE49-F238E27FC236}">
                <a16:creationId xmlns:a16="http://schemas.microsoft.com/office/drawing/2014/main" id="{1F152CDC-EB9B-499E-E660-F6B38D102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352800"/>
            <a:ext cx="1447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Lithotomy</a:t>
            </a:r>
          </a:p>
        </p:txBody>
      </p:sp>
      <p:sp>
        <p:nvSpPr>
          <p:cNvPr id="24592" name="Text Box 18">
            <a:extLst>
              <a:ext uri="{FF2B5EF4-FFF2-40B4-BE49-F238E27FC236}">
                <a16:creationId xmlns:a16="http://schemas.microsoft.com/office/drawing/2014/main" id="{E54274C7-B145-1824-34C9-DAC7F4318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648200"/>
            <a:ext cx="1066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Erect</a:t>
            </a:r>
          </a:p>
        </p:txBody>
      </p:sp>
      <p:sp>
        <p:nvSpPr>
          <p:cNvPr id="24593" name="Text Box 19">
            <a:extLst>
              <a:ext uri="{FF2B5EF4-FFF2-40B4-BE49-F238E27FC236}">
                <a16:creationId xmlns:a16="http://schemas.microsoft.com/office/drawing/2014/main" id="{ABC5DE9C-95DE-52A9-71F6-B04B1B5DB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99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Upside</a:t>
            </a:r>
          </a:p>
        </p:txBody>
      </p:sp>
      <p:sp>
        <p:nvSpPr>
          <p:cNvPr id="24594" name="Text Box 21">
            <a:extLst>
              <a:ext uri="{FF2B5EF4-FFF2-40B4-BE49-F238E27FC236}">
                <a16:creationId xmlns:a16="http://schemas.microsoft.com/office/drawing/2014/main" id="{F8E7EA6A-497F-4AAB-44D5-C92D48E22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6482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Down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id="{F8A2CACB-97D5-350E-F3D5-183BBD433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62200"/>
            <a:ext cx="4191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Anterior	=	Ventral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Intermediate	=	Middle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Posterior	=	Dorsal</a:t>
            </a:r>
          </a:p>
        </p:txBody>
      </p:sp>
      <p:pic>
        <p:nvPicPr>
          <p:cNvPr id="25603" name="Picture 5" descr="2">
            <a:extLst>
              <a:ext uri="{FF2B5EF4-FFF2-40B4-BE49-F238E27FC236}">
                <a16:creationId xmlns:a16="http://schemas.microsoft.com/office/drawing/2014/main" id="{AE2FD743-2405-2A0B-E6E4-3FDD0FCB8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34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6">
            <a:extLst>
              <a:ext uri="{FF2B5EF4-FFF2-40B4-BE49-F238E27FC236}">
                <a16:creationId xmlns:a16="http://schemas.microsoft.com/office/drawing/2014/main" id="{F5EDFD31-C8E2-9B30-7D35-2F653C0B1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TERMS OF POSITION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5" name="Text Box 7">
            <a:extLst>
              <a:ext uri="{FF2B5EF4-FFF2-40B4-BE49-F238E27FC236}">
                <a16:creationId xmlns:a16="http://schemas.microsoft.com/office/drawing/2014/main" id="{26A47CDE-07C5-7675-9996-9C0DC1A08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CBC1DCAC-BC9B-8B64-B221-FA292A46D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81200"/>
            <a:ext cx="3886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Lateral	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Intermediate	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Medial		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Median	</a:t>
            </a:r>
          </a:p>
        </p:txBody>
      </p:sp>
      <p:sp>
        <p:nvSpPr>
          <p:cNvPr id="26627" name="Text Box 5">
            <a:extLst>
              <a:ext uri="{FF2B5EF4-FFF2-40B4-BE49-F238E27FC236}">
                <a16:creationId xmlns:a16="http://schemas.microsoft.com/office/drawing/2014/main" id="{64C8B100-9289-497A-C8D5-8FAAE9B33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TERMS OF POSITION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Text Box 6">
            <a:extLst>
              <a:ext uri="{FF2B5EF4-FFF2-40B4-BE49-F238E27FC236}">
                <a16:creationId xmlns:a16="http://schemas.microsoft.com/office/drawing/2014/main" id="{F6AE7761-6078-D930-A932-9229CC3F8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  <p:pic>
        <p:nvPicPr>
          <p:cNvPr id="26629" name="Picture 7" descr="2">
            <a:extLst>
              <a:ext uri="{FF2B5EF4-FFF2-40B4-BE49-F238E27FC236}">
                <a16:creationId xmlns:a16="http://schemas.microsoft.com/office/drawing/2014/main" id="{729554FD-0123-DCA5-DECC-818E4249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64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97805140-84C6-FBBF-8086-CC0AF6B7A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295400"/>
            <a:ext cx="3505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Solid organs: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-Superficial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-Deep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Hollow organs: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-Interior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-Exterior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indicating the side: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-Ipsilateral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-Contralateral</a:t>
            </a:r>
          </a:p>
        </p:txBody>
      </p:sp>
      <p:pic>
        <p:nvPicPr>
          <p:cNvPr id="27651" name="Picture 5" descr="2">
            <a:extLst>
              <a:ext uri="{FF2B5EF4-FFF2-40B4-BE49-F238E27FC236}">
                <a16:creationId xmlns:a16="http://schemas.microsoft.com/office/drawing/2014/main" id="{FA41B2C4-C26E-CDAC-2919-B7A431DBE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819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>
            <a:extLst>
              <a:ext uri="{FF2B5EF4-FFF2-40B4-BE49-F238E27FC236}">
                <a16:creationId xmlns:a16="http://schemas.microsoft.com/office/drawing/2014/main" id="{14FACF4B-0537-9151-8696-0FDB3EF54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OTHER TERMS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3" name="Text Box 7">
            <a:extLst>
              <a:ext uri="{FF2B5EF4-FFF2-40B4-BE49-F238E27FC236}">
                <a16:creationId xmlns:a16="http://schemas.microsoft.com/office/drawing/2014/main" id="{1ADB7FB6-62C4-48D9-F20E-4112AEE2D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:a16="http://schemas.microsoft.com/office/drawing/2014/main" id="{AC934D6B-083E-82D8-CAF3-2FBD84475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81200"/>
            <a:ext cx="396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Superior	=        Cephalic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Inferior	=        Caudal</a:t>
            </a:r>
          </a:p>
        </p:txBody>
      </p:sp>
      <p:sp>
        <p:nvSpPr>
          <p:cNvPr id="28675" name="Text Box 5">
            <a:extLst>
              <a:ext uri="{FF2B5EF4-FFF2-40B4-BE49-F238E27FC236}">
                <a16:creationId xmlns:a16="http://schemas.microsoft.com/office/drawing/2014/main" id="{9671A99C-1E8A-4BA5-1A6E-E621C2A38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TERMS OF POSITION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Text Box 6">
            <a:extLst>
              <a:ext uri="{FF2B5EF4-FFF2-40B4-BE49-F238E27FC236}">
                <a16:creationId xmlns:a16="http://schemas.microsoft.com/office/drawing/2014/main" id="{C1AD7BB2-D1DA-51B8-F430-75F80BEBF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  <p:pic>
        <p:nvPicPr>
          <p:cNvPr id="28677" name="Picture 7" descr="2">
            <a:extLst>
              <a:ext uri="{FF2B5EF4-FFF2-40B4-BE49-F238E27FC236}">
                <a16:creationId xmlns:a16="http://schemas.microsoft.com/office/drawing/2014/main" id="{CC4FB8BB-03BE-D108-198A-AA8EC6F6C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5720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748EDFFF-38A4-224D-64F8-33B3F6DB3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447800"/>
            <a:ext cx="27432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Proximal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Distal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Radial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Ulnar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Tibial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Fibular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Preaxial border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Postaxial border</a:t>
            </a:r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4A8668FE-100E-522A-D5FC-C6B44A4A0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TERMS FOR LIMBS</a:t>
            </a:r>
            <a:endParaRPr lang="en-US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Text Box 6">
            <a:extLst>
              <a:ext uri="{FF2B5EF4-FFF2-40B4-BE49-F238E27FC236}">
                <a16:creationId xmlns:a16="http://schemas.microsoft.com/office/drawing/2014/main" id="{B66B43D9-5B90-1140-2873-B7BDE6C1E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  <p:pic>
        <p:nvPicPr>
          <p:cNvPr id="29701" name="Picture 7" descr="2">
            <a:extLst>
              <a:ext uri="{FF2B5EF4-FFF2-40B4-BE49-F238E27FC236}">
                <a16:creationId xmlns:a16="http://schemas.microsoft.com/office/drawing/2014/main" id="{43F89780-E927-23BC-111F-F9B054D56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5720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C9C740B8-6629-5427-FAFF-590E11A36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371600"/>
            <a:ext cx="48006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Skull -	Inferior surface is called as Base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Hand -	Posterior surface	- 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Dorum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of Hand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     -	Anterior surface	-  Palmar surface</a:t>
            </a:r>
          </a:p>
        </p:txBody>
      </p:sp>
      <p:pic>
        <p:nvPicPr>
          <p:cNvPr id="30723" name="Picture 5" descr="38">
            <a:extLst>
              <a:ext uri="{FF2B5EF4-FFF2-40B4-BE49-F238E27FC236}">
                <a16:creationId xmlns:a16="http://schemas.microsoft.com/office/drawing/2014/main" id="{63D78421-E268-2EB0-1BC7-DF2BC8CAD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886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320">
            <a:extLst>
              <a:ext uri="{FF2B5EF4-FFF2-40B4-BE49-F238E27FC236}">
                <a16:creationId xmlns:a16="http://schemas.microsoft.com/office/drawing/2014/main" id="{59B9FA0E-0371-4971-65A5-CC0382C22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19550"/>
            <a:ext cx="4419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321">
            <a:extLst>
              <a:ext uri="{FF2B5EF4-FFF2-40B4-BE49-F238E27FC236}">
                <a16:creationId xmlns:a16="http://schemas.microsoft.com/office/drawing/2014/main" id="{A464C9A9-4491-80F1-58C6-37605AAFC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8">
            <a:extLst>
              <a:ext uri="{FF2B5EF4-FFF2-40B4-BE49-F238E27FC236}">
                <a16:creationId xmlns:a16="http://schemas.microsoft.com/office/drawing/2014/main" id="{23F09D8A-9C26-9778-5E0B-7915A593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TERMS OF POSITION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7" name="Text Box 9">
            <a:extLst>
              <a:ext uri="{FF2B5EF4-FFF2-40B4-BE49-F238E27FC236}">
                <a16:creationId xmlns:a16="http://schemas.microsoft.com/office/drawing/2014/main" id="{75727243-4C95-9E8F-B21C-997EEFF8D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1E6C-D9E2-9F1E-BAB7-6116945C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HISTORY OF ANATOMY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33494C5A-046A-87B7-4F1D-23485CBC57A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114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HIPPOCRATES (460-377 BC)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Greek physician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Father of Medicine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name is memorialized in the </a:t>
            </a:r>
            <a:r>
              <a:rPr lang="en-US" altLang="en-US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Hippocratic oath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Humoral theory :        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Four body humors –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-Blood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-Phlegum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-Yellow Bile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-Black Bile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Attributed diseases to natural causes.</a:t>
            </a:r>
            <a:endParaRPr lang="en-IN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6" name="Picture 2" descr="H:\1.jpg">
            <a:extLst>
              <a:ext uri="{FF2B5EF4-FFF2-40B4-BE49-F238E27FC236}">
                <a16:creationId xmlns:a16="http://schemas.microsoft.com/office/drawing/2014/main" id="{8AC42ECF-2996-C171-DA9D-BA8C889CD2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6" t="4778" r="7388" b="6857"/>
          <a:stretch>
            <a:fillRect/>
          </a:stretch>
        </p:blipFill>
        <p:spPr>
          <a:xfrm>
            <a:off x="5287963" y="1981200"/>
            <a:ext cx="3382962" cy="4495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467">
            <a:extLst>
              <a:ext uri="{FF2B5EF4-FFF2-40B4-BE49-F238E27FC236}">
                <a16:creationId xmlns:a16="http://schemas.microsoft.com/office/drawing/2014/main" id="{8DFCE080-7856-F58A-8F69-B32F71565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35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6">
            <a:extLst>
              <a:ext uri="{FF2B5EF4-FFF2-40B4-BE49-F238E27FC236}">
                <a16:creationId xmlns:a16="http://schemas.microsoft.com/office/drawing/2014/main" id="{0A8719DA-25F0-A949-99AE-149D0E14A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TERMS OF POSITION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Text Box 7">
            <a:extLst>
              <a:ext uri="{FF2B5EF4-FFF2-40B4-BE49-F238E27FC236}">
                <a16:creationId xmlns:a16="http://schemas.microsoft.com/office/drawing/2014/main" id="{9CADAEC7-5B0C-F17F-58AE-A3A933708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69FCE9FC-571B-216C-2F6E-BB578468A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981200"/>
            <a:ext cx="4953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Foot	</a:t>
            </a:r>
          </a:p>
          <a:p>
            <a:pPr eaLnBrk="1" hangingPunct="1"/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	- Superior surface  -  </a:t>
            </a:r>
          </a:p>
          <a:p>
            <a:pPr eaLnBrk="1" hangingPunct="1"/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Dorsum of Foot</a:t>
            </a:r>
          </a:p>
          <a:p>
            <a:pPr eaLnBrk="1" hangingPunct="1"/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	- Inferior Surface   -  </a:t>
            </a:r>
          </a:p>
          <a:p>
            <a:pPr eaLnBrk="1" hangingPunct="1"/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Plantar Surface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>
            <a:extLst>
              <a:ext uri="{FF2B5EF4-FFF2-40B4-BE49-F238E27FC236}">
                <a16:creationId xmlns:a16="http://schemas.microsoft.com/office/drawing/2014/main" id="{52937B6C-280C-8C77-153D-6BE30EC05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447800"/>
            <a:ext cx="3886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Combination of Terms: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Supero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medial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Infero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lateral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Postero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superior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 Antero inferior</a:t>
            </a:r>
          </a:p>
        </p:txBody>
      </p:sp>
      <p:pic>
        <p:nvPicPr>
          <p:cNvPr id="32771" name="Picture 5" descr="2">
            <a:extLst>
              <a:ext uri="{FF2B5EF4-FFF2-40B4-BE49-F238E27FC236}">
                <a16:creationId xmlns:a16="http://schemas.microsoft.com/office/drawing/2014/main" id="{04FFCDD8-AF99-6BB7-7C2B-F94CF0ED5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335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2">
            <a:extLst>
              <a:ext uri="{FF2B5EF4-FFF2-40B4-BE49-F238E27FC236}">
                <a16:creationId xmlns:a16="http://schemas.microsoft.com/office/drawing/2014/main" id="{C77884F1-0B21-EDEB-8539-EE4FFCCD0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3528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7">
            <a:extLst>
              <a:ext uri="{FF2B5EF4-FFF2-40B4-BE49-F238E27FC236}">
                <a16:creationId xmlns:a16="http://schemas.microsoft.com/office/drawing/2014/main" id="{50BA7F6D-5EE4-CC51-8294-C35941EDD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TERMS OF POSITION</a:t>
            </a:r>
            <a:endParaRPr lang="en-US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4" name="Text Box 8">
            <a:extLst>
              <a:ext uri="{FF2B5EF4-FFF2-40B4-BE49-F238E27FC236}">
                <a16:creationId xmlns:a16="http://schemas.microsoft.com/office/drawing/2014/main" id="{15832B2C-BE92-85C3-F16B-F152270E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>
            <a:extLst>
              <a:ext uri="{FF2B5EF4-FFF2-40B4-BE49-F238E27FC236}">
                <a16:creationId xmlns:a16="http://schemas.microsoft.com/office/drawing/2014/main" id="{E5323709-13B7-7411-6D08-816183552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447800"/>
            <a:ext cx="48006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Flexion: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Moving part is carried forwards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Movement on the transverse axis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Extension: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-Moving part is carried backwards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Movement on the transverse axis.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Circumduction: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-Moving part forms the base of a cone</a:t>
            </a: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CD718D20-32F3-BE1A-5618-6D88C384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TERMS OF MOVEMENT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Text Box 6">
            <a:extLst>
              <a:ext uri="{FF2B5EF4-FFF2-40B4-BE49-F238E27FC236}">
                <a16:creationId xmlns:a16="http://schemas.microsoft.com/office/drawing/2014/main" id="{BFFECE79-CECF-0CC9-EC7C-E394B8D8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  <p:pic>
        <p:nvPicPr>
          <p:cNvPr id="33797" name="Picture 7" descr="2">
            <a:extLst>
              <a:ext uri="{FF2B5EF4-FFF2-40B4-BE49-F238E27FC236}">
                <a16:creationId xmlns:a16="http://schemas.microsoft.com/office/drawing/2014/main" id="{5ED4481F-B7EE-014B-CBCB-27C7DF2F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 descr="2">
            <a:extLst>
              <a:ext uri="{FF2B5EF4-FFF2-40B4-BE49-F238E27FC236}">
                <a16:creationId xmlns:a16="http://schemas.microsoft.com/office/drawing/2014/main" id="{9582C560-56CD-FA56-D143-1F1D0E806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3581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>
            <a:extLst>
              <a:ext uri="{FF2B5EF4-FFF2-40B4-BE49-F238E27FC236}">
                <a16:creationId xmlns:a16="http://schemas.microsoft.com/office/drawing/2014/main" id="{119D7E33-F553-62F9-9D59-B5F721562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143000"/>
            <a:ext cx="4495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Abduction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-Moving part is carried away from the body/reference line.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Movement on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antero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posterior axis.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Adduction: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-Moving part is carried towards the body /reference line.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-Movement on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antero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–posterior axis.</a:t>
            </a:r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BC9FD761-5E0C-05A5-AB45-75C00FC94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TERMS OF MOVEMENT</a:t>
            </a:r>
            <a:endParaRPr lang="en-US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Text Box 6">
            <a:extLst>
              <a:ext uri="{FF2B5EF4-FFF2-40B4-BE49-F238E27FC236}">
                <a16:creationId xmlns:a16="http://schemas.microsoft.com/office/drawing/2014/main" id="{A89BCD61-B3AA-2C14-04D4-C196EA83A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  <p:pic>
        <p:nvPicPr>
          <p:cNvPr id="34821" name="Picture 7" descr="2">
            <a:extLst>
              <a:ext uri="{FF2B5EF4-FFF2-40B4-BE49-F238E27FC236}">
                <a16:creationId xmlns:a16="http://schemas.microsoft.com/office/drawing/2014/main" id="{29365FB5-83CC-54F5-C262-55175580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8862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E4A1ACF0-E3C4-1D47-526A-CC84D8A5E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9812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F451396C-9FFD-1F01-64B4-96C544DCB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295400"/>
            <a:ext cx="38862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Medial Rotation –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-Moving part is rotated towards the mid line.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-Movement on vertical axis.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Lateral Rotation –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-Moving part is rotated away from the mid line.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-Movement on vertical axis.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5CDD5CDC-8A68-14A6-B414-30192ABF7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TERMS OF MOVEMENT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44B7CD28-2B1D-F74C-9D06-2F7BED68B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  <p:pic>
        <p:nvPicPr>
          <p:cNvPr id="35846" name="Picture 6" descr="2">
            <a:extLst>
              <a:ext uri="{FF2B5EF4-FFF2-40B4-BE49-F238E27FC236}">
                <a16:creationId xmlns:a16="http://schemas.microsoft.com/office/drawing/2014/main" id="{313EA2AE-8037-E36F-539B-2DC4EF6C8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3528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2">
            <a:extLst>
              <a:ext uri="{FF2B5EF4-FFF2-40B4-BE49-F238E27FC236}">
                <a16:creationId xmlns:a16="http://schemas.microsoft.com/office/drawing/2014/main" id="{94B0CB92-7F8C-5C39-0C2C-83A8AA4A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352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1CEE59AF-6790-4DB0-5F97-94000E92D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219200"/>
            <a:ext cx="449580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LEG: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Flexion – A movement on knee joint in which leg is carried backwards.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Extension – A movement on knee joint in which leg is carried forwards.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TOES: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Abduction – Toes move away from	the long axis of 2</a:t>
            </a:r>
            <a:r>
              <a:rPr lang="en-US" altLang="en-U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toe.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Adduction – Toes move towards long axis of the 2</a:t>
            </a:r>
            <a:r>
              <a:rPr lang="en-US" altLang="en-U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toe.</a:t>
            </a:r>
          </a:p>
        </p:txBody>
      </p:sp>
      <p:pic>
        <p:nvPicPr>
          <p:cNvPr id="36867" name="Picture 3" descr="445">
            <a:extLst>
              <a:ext uri="{FF2B5EF4-FFF2-40B4-BE49-F238E27FC236}">
                <a16:creationId xmlns:a16="http://schemas.microsoft.com/office/drawing/2014/main" id="{E168A3EF-0CE6-4A2E-E802-3653D27AC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657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466">
            <a:extLst>
              <a:ext uri="{FF2B5EF4-FFF2-40B4-BE49-F238E27FC236}">
                <a16:creationId xmlns:a16="http://schemas.microsoft.com/office/drawing/2014/main" id="{5B271C29-BB5B-F660-D671-823EBE3B2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581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>
            <a:extLst>
              <a:ext uri="{FF2B5EF4-FFF2-40B4-BE49-F238E27FC236}">
                <a16:creationId xmlns:a16="http://schemas.microsoft.com/office/drawing/2014/main" id="{CF2C3033-CE24-2E72-AAC1-66480926A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685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SPECIAL TERMS OF MOVEMENT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C72987AC-604E-3E95-29B6-680D41F4A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1461E561-646F-B689-0C1E-DA6673FB2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04900"/>
            <a:ext cx="3352800" cy="515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NECK: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 Flexion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 Extension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ROTATION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 Right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 Left</a:t>
            </a:r>
          </a:p>
          <a:p>
            <a:pPr marL="1257300" lvl="2" indent="-342900" eaLnBrk="1" hangingPunct="1">
              <a:spcBef>
                <a:spcPct val="50000"/>
              </a:spcBef>
              <a:buFontTx/>
              <a:buChar char="-"/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 LATERAL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FLEXION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 Right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 Left</a:t>
            </a:r>
          </a:p>
        </p:txBody>
      </p:sp>
      <p:pic>
        <p:nvPicPr>
          <p:cNvPr id="38915" name="Picture 3" descr="113">
            <a:extLst>
              <a:ext uri="{FF2B5EF4-FFF2-40B4-BE49-F238E27FC236}">
                <a16:creationId xmlns:a16="http://schemas.microsoft.com/office/drawing/2014/main" id="{396F2EE0-FC8B-C929-96BC-59B4574B2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58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114">
            <a:extLst>
              <a:ext uri="{FF2B5EF4-FFF2-40B4-BE49-F238E27FC236}">
                <a16:creationId xmlns:a16="http://schemas.microsoft.com/office/drawing/2014/main" id="{A339DF32-A6C3-44BF-765A-38FEDC7AD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3581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115">
            <a:extLst>
              <a:ext uri="{FF2B5EF4-FFF2-40B4-BE49-F238E27FC236}">
                <a16:creationId xmlns:a16="http://schemas.microsoft.com/office/drawing/2014/main" id="{0E22BF01-0D6E-5C2C-3AF6-C1B1E5282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3581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6">
            <a:extLst>
              <a:ext uri="{FF2B5EF4-FFF2-40B4-BE49-F238E27FC236}">
                <a16:creationId xmlns:a16="http://schemas.microsoft.com/office/drawing/2014/main" id="{5F72E20C-7B3E-A8AF-ADF9-C5155EB2D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SPECIAL TERMS OF MOVEMENT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AD5B4645-4BB3-1A00-79D4-D7B0B428C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E1F2B403-D08B-8C65-FC00-E9272C31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143000"/>
            <a:ext cx="40386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FINGERS: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ABDUCTION – Fingers move away from the long axis of middle finger.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ADDUCTION – Fingers move towards the long	axis of middle finger.</a:t>
            </a:r>
          </a:p>
        </p:txBody>
      </p:sp>
      <p:pic>
        <p:nvPicPr>
          <p:cNvPr id="39939" name="Picture 3" descr="286">
            <a:extLst>
              <a:ext uri="{FF2B5EF4-FFF2-40B4-BE49-F238E27FC236}">
                <a16:creationId xmlns:a16="http://schemas.microsoft.com/office/drawing/2014/main" id="{FA285EA4-2472-90EF-68D7-9E4BB4C7A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287">
            <a:extLst>
              <a:ext uri="{FF2B5EF4-FFF2-40B4-BE49-F238E27FC236}">
                <a16:creationId xmlns:a16="http://schemas.microsoft.com/office/drawing/2014/main" id="{18E9BA8A-9DC8-8D4F-AF53-88793FE4F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3581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5">
            <a:extLst>
              <a:ext uri="{FF2B5EF4-FFF2-40B4-BE49-F238E27FC236}">
                <a16:creationId xmlns:a16="http://schemas.microsoft.com/office/drawing/2014/main" id="{129A1537-4AB8-0C44-149C-28082DAE8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685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SPECIAL TERMS OF MOVEMENT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AC5DAFBD-E12E-68E6-2DCC-BB96D77E6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15D5E596-E018-B94A-4D8B-FC72A1A3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B522A933-254C-E493-882A-22EDFAB02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572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SPECIAL TERMS OF MOVEMENT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3D48998D-EEEB-ADCD-48F8-47461898D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914400"/>
            <a:ext cx="3429000" cy="552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Thumb: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Flexion	           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Extension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Abduction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Adduction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Opposition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Forearm: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Pronation – Forearm is rotated that the palm faces towards ground.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Supination – Forearm is rotated that the palm faces above.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Mid Prone Position</a:t>
            </a:r>
          </a:p>
        </p:txBody>
      </p:sp>
      <p:pic>
        <p:nvPicPr>
          <p:cNvPr id="40965" name="Picture 5" descr="2">
            <a:extLst>
              <a:ext uri="{FF2B5EF4-FFF2-40B4-BE49-F238E27FC236}">
                <a16:creationId xmlns:a16="http://schemas.microsoft.com/office/drawing/2014/main" id="{0C10513F-51F8-0E70-9BB0-32C572FE3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8748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2">
            <a:extLst>
              <a:ext uri="{FF2B5EF4-FFF2-40B4-BE49-F238E27FC236}">
                <a16:creationId xmlns:a16="http://schemas.microsoft.com/office/drawing/2014/main" id="{DB47A466-602F-8DFE-E4BE-B636D7D58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17097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2">
            <a:extLst>
              <a:ext uri="{FF2B5EF4-FFF2-40B4-BE49-F238E27FC236}">
                <a16:creationId xmlns:a16="http://schemas.microsoft.com/office/drawing/2014/main" id="{74C8E0A5-7579-AD25-447E-F4FFF25D5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17827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196">
            <a:extLst>
              <a:ext uri="{FF2B5EF4-FFF2-40B4-BE49-F238E27FC236}">
                <a16:creationId xmlns:a16="http://schemas.microsoft.com/office/drawing/2014/main" id="{B0AB05D0-8179-DFA5-9F48-83B309F9A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54B7C4F7-021E-87C2-824A-26982CD09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9FC28812-B693-113D-6B78-EBE245C44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572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SPECIAL TERMS OF MOVEMENT</a:t>
            </a:r>
            <a:endParaRPr lang="en-US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F15B2DBB-CA9D-68EF-0435-B8BAB4C3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066800"/>
            <a:ext cx="4419600" cy="52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FOOT –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Inversion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Sole of the foot faces medially.</a:t>
            </a:r>
          </a:p>
          <a:p>
            <a:pPr eaLnBrk="1" hangingPunct="1"/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Eversion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Sole of the foot faces laterally.</a:t>
            </a:r>
          </a:p>
          <a:p>
            <a:pPr eaLnBrk="1" hangingPunct="1"/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Dorsiflexion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A movement of foot in which the dorsal 	surface of foot comes closure 	to the front of leg.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Plantarflexion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A movement of foot in which the dorsal surface of foot goes away from the front of leg.</a:t>
            </a:r>
          </a:p>
        </p:txBody>
      </p:sp>
      <p:pic>
        <p:nvPicPr>
          <p:cNvPr id="41989" name="Picture 5" descr="458">
            <a:extLst>
              <a:ext uri="{FF2B5EF4-FFF2-40B4-BE49-F238E27FC236}">
                <a16:creationId xmlns:a16="http://schemas.microsoft.com/office/drawing/2014/main" id="{102CB31A-8B6F-E1B0-CC36-CEE5C5C8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35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453">
            <a:extLst>
              <a:ext uri="{FF2B5EF4-FFF2-40B4-BE49-F238E27FC236}">
                <a16:creationId xmlns:a16="http://schemas.microsoft.com/office/drawing/2014/main" id="{D4B3A977-ECF7-B381-20D9-E2045C926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335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11949E8-2D6B-E25D-D313-5E1890EAEBC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38600" cy="50292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HEROPHILUS (about 325BC)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1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Father of Anatomy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Performed: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-vivi-sections (dissections of living humans) and dissections of human cadavers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regarded brain as seat of intelligence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described cerebrum, cerebellum, fourth ventricle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to identify nerves as sensory or motor. </a:t>
            </a:r>
            <a:endParaRPr lang="en-US" altLang="en-US" sz="2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40" name="Picture 2" descr="H:\1.jpg">
            <a:extLst>
              <a:ext uri="{FF2B5EF4-FFF2-40B4-BE49-F238E27FC236}">
                <a16:creationId xmlns:a16="http://schemas.microsoft.com/office/drawing/2014/main" id="{5D81847B-29D1-CA20-DEFA-5F687E49ED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641" r="9171" b="4568"/>
          <a:stretch>
            <a:fillRect/>
          </a:stretch>
        </p:blipFill>
        <p:spPr>
          <a:xfrm>
            <a:off x="5302250" y="1981200"/>
            <a:ext cx="3384550" cy="4419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7C735-E7E3-D498-7218-F6D04AB645DA}"/>
              </a:ext>
            </a:extLst>
          </p:cNvPr>
          <p:cNvSpPr txBox="1">
            <a:spLocks/>
          </p:cNvSpPr>
          <p:nvPr/>
        </p:nvSpPr>
        <p:spPr>
          <a:xfrm>
            <a:off x="581025" y="685800"/>
            <a:ext cx="7989888" cy="1082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Gill Sans MT" panose="020B0502020104020203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Gill Sans MT" panose="020B0502020104020203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Gill Sans MT" panose="020B0502020104020203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Gill Sans MT" panose="020B0502020104020203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GRECIAN PERIOD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1BBC91BC-34D3-3E6D-0754-B8E0F6090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C032A09A-EDDC-67B5-C6EB-E241C9522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572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SPECIAL TERMS OF MOVEMENT</a:t>
            </a:r>
            <a:endParaRPr lang="en-US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1D109DCD-5F19-9CB4-9DEA-B55881919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143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Trunk-</a:t>
            </a:r>
          </a:p>
        </p:txBody>
      </p:sp>
      <p:pic>
        <p:nvPicPr>
          <p:cNvPr id="43013" name="Picture 5" descr="329">
            <a:extLst>
              <a:ext uri="{FF2B5EF4-FFF2-40B4-BE49-F238E27FC236}">
                <a16:creationId xmlns:a16="http://schemas.microsoft.com/office/drawing/2014/main" id="{807B6A64-D683-8BCD-667D-2F2035AB0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330">
            <a:extLst>
              <a:ext uri="{FF2B5EF4-FFF2-40B4-BE49-F238E27FC236}">
                <a16:creationId xmlns:a16="http://schemas.microsoft.com/office/drawing/2014/main" id="{53FD30EE-69F9-067C-E008-048EB86F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3733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8">
            <a:extLst>
              <a:ext uri="{FF2B5EF4-FFF2-40B4-BE49-F238E27FC236}">
                <a16:creationId xmlns:a16="http://schemas.microsoft.com/office/drawing/2014/main" id="{E686DAD7-E37B-AF8A-B4D0-F722637F6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587500"/>
            <a:ext cx="2209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Gill Sans MT" panose="020B0502020104020203" pitchFamily="34" charset="0"/>
              <a:buAutoNum type="alphaUcPeriod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Flexion</a:t>
            </a:r>
          </a:p>
          <a:p>
            <a:pPr eaLnBrk="1" hangingPunct="1">
              <a:spcBef>
                <a:spcPct val="50000"/>
              </a:spcBef>
              <a:buFont typeface="Gill Sans MT" panose="020B0502020104020203" pitchFamily="34" charset="0"/>
              <a:buAutoNum type="alphaUcPeriod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Extension</a:t>
            </a:r>
          </a:p>
        </p:txBody>
      </p:sp>
      <p:sp>
        <p:nvSpPr>
          <p:cNvPr id="43016" name="Text Box 9">
            <a:extLst>
              <a:ext uri="{FF2B5EF4-FFF2-40B4-BE49-F238E27FC236}">
                <a16:creationId xmlns:a16="http://schemas.microsoft.com/office/drawing/2014/main" id="{F301E9EE-6142-6FA0-E84D-80FDE115B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6482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Rotation- Left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A6A26F62-F979-27BD-6F7C-5D5CE9594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  <p:pic>
        <p:nvPicPr>
          <p:cNvPr id="44035" name="Picture 3" descr="331">
            <a:extLst>
              <a:ext uri="{FF2B5EF4-FFF2-40B4-BE49-F238E27FC236}">
                <a16:creationId xmlns:a16="http://schemas.microsoft.com/office/drawing/2014/main" id="{606B1A7F-660C-1614-9FE3-A8C0D31BD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3352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379">
            <a:extLst>
              <a:ext uri="{FF2B5EF4-FFF2-40B4-BE49-F238E27FC236}">
                <a16:creationId xmlns:a16="http://schemas.microsoft.com/office/drawing/2014/main" id="{0BCFFBBB-B4E6-6273-6C01-37691CFA8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352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5">
            <a:extLst>
              <a:ext uri="{FF2B5EF4-FFF2-40B4-BE49-F238E27FC236}">
                <a16:creationId xmlns:a16="http://schemas.microsoft.com/office/drawing/2014/main" id="{D775F4E8-0C35-6E90-D266-B7B67325F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524000"/>
            <a:ext cx="4876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Rotation - Right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pPr eaLnBrk="1" hangingPunct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Lateral Flexion	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Right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Left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49E8CD42-F5C7-7453-7DAE-0EA50B954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SPECIAL TERMS OF MOVEMENT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56D6-4EF9-1D64-8011-A150C0BA45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723F5132-0FBA-D470-B891-FD6E1D789B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4114800"/>
          </a:xfrm>
        </p:spPr>
        <p:txBody>
          <a:bodyPr/>
          <a:lstStyle/>
          <a:p>
            <a:pPr marL="631825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Cunningham’s Manual of Practical Anatomy, Vol.1.</a:t>
            </a:r>
          </a:p>
          <a:p>
            <a:pPr marL="631825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Grant’s Method of Anatomy, 11</a:t>
            </a:r>
            <a:r>
              <a:rPr lang="en-US" altLang="en-US" sz="20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Edition.</a:t>
            </a:r>
          </a:p>
          <a:p>
            <a:pPr marL="631825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Vishram Singh. General Anatomy, 1</a:t>
            </a:r>
            <a:r>
              <a:rPr lang="en-US" altLang="en-US" sz="20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Edition.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538C-1C7C-6ED8-8277-C6A2DE26FE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MCQs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0AC95E5A-CB10-E6ED-B29E-593DD9291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227263"/>
            <a:ext cx="7989888" cy="3632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31825" indent="-514350"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1. Who is the Father of Anatomy:</a:t>
            </a:r>
          </a:p>
          <a:p>
            <a:pPr marL="631825" indent="-514350" eaLnBrk="1" hangingPunct="1">
              <a:buFont typeface="Wingdings 2" panose="05020102010507070707" pitchFamily="18" charset="2"/>
              <a:buNone/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Galen</a:t>
            </a: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Herophilus</a:t>
            </a: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Vesalius</a:t>
            </a: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Hippocrates</a:t>
            </a:r>
          </a:p>
          <a:p>
            <a:pPr marL="631825" indent="-514350" eaLnBrk="1" hangingPunct="1">
              <a:buFont typeface="Wingdings 2" panose="05020102010507070707" pitchFamily="18" charset="2"/>
              <a:buAutoNum type="arabicPeriod"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027D-7122-CD0B-0537-B242BA8D2B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MCQs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A6F7043-BBFA-27A5-DC20-DAF61181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227263"/>
            <a:ext cx="7989888" cy="3632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31825" indent="-514350"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2. The meaning of term anatomy is:</a:t>
            </a:r>
          </a:p>
          <a:p>
            <a:pPr marL="631825" indent="-514350" eaLnBrk="1" hangingPunct="1">
              <a:buFont typeface="Wingdings 2" panose="05020102010507070707" pitchFamily="18" charset="2"/>
              <a:buNone/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To analyze</a:t>
            </a: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To observe</a:t>
            </a: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To cut up</a:t>
            </a: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To make</a:t>
            </a:r>
          </a:p>
          <a:p>
            <a:pPr marL="631825" indent="-514350" eaLnBrk="1" hangingPunct="1">
              <a:buFont typeface="Wingdings 2" panose="05020102010507070707" pitchFamily="18" charset="2"/>
              <a:buAutoNum type="arabicPeriod"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7F645-99EE-A9B9-AE31-11537D8BFB4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MCQs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D2407D3C-6271-411A-98C4-7F31991F2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227263"/>
            <a:ext cx="7989888" cy="3632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31825" indent="-514350"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3. The sectional plane that divides the body into anterior and posterior portions is:</a:t>
            </a:r>
          </a:p>
          <a:p>
            <a:pPr marL="631825" indent="-514350" eaLnBrk="1" hangingPunct="1">
              <a:buFont typeface="Wingdings 2" panose="05020102010507070707" pitchFamily="18" charset="2"/>
              <a:buNone/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Transverse plane</a:t>
            </a: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Sagittal plane</a:t>
            </a: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Coronal plane</a:t>
            </a: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Oblique plane</a:t>
            </a:r>
          </a:p>
          <a:p>
            <a:pPr marL="631825" indent="-514350" eaLnBrk="1" hangingPunct="1">
              <a:buFont typeface="Wingdings 2" panose="05020102010507070707" pitchFamily="18" charset="2"/>
              <a:buAutoNum type="arabicPeriod"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5DA00-AD2C-D791-12C0-86EE9CEE4C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MCQs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A971CF8B-6C82-1EA6-E927-ECB0A99E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227263"/>
            <a:ext cx="7989888" cy="3632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31825" indent="-514350"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4. Lying down position with the face directed down is called as:</a:t>
            </a:r>
          </a:p>
          <a:p>
            <a:pPr marL="631825" indent="-514350" eaLnBrk="1" hangingPunct="1">
              <a:buFont typeface="Wingdings 2" panose="05020102010507070707" pitchFamily="18" charset="2"/>
              <a:buNone/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Supine</a:t>
            </a: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Prone</a:t>
            </a: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Anatomical</a:t>
            </a: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Lithotomy</a:t>
            </a:r>
          </a:p>
          <a:p>
            <a:pPr marL="631825" indent="-514350" eaLnBrk="1" hangingPunct="1">
              <a:buFont typeface="Wingdings 2" panose="05020102010507070707" pitchFamily="18" charset="2"/>
              <a:buAutoNum type="arabicPeriod"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B517-7007-221A-39C7-1627BF8402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MCQs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827EFE5D-A01F-3538-F552-2897643B7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227263"/>
            <a:ext cx="7989888" cy="3632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31825" indent="-514350"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5. During flexion of the arm, the arm moves:</a:t>
            </a:r>
          </a:p>
          <a:p>
            <a:pPr marL="631825" indent="-514350" eaLnBrk="1" hangingPunct="1">
              <a:buFont typeface="Wingdings 2" panose="05020102010507070707" pitchFamily="18" charset="2"/>
              <a:buNone/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Upwards</a:t>
            </a: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Downwards</a:t>
            </a: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Medial</a:t>
            </a:r>
          </a:p>
          <a:p>
            <a:pPr marL="631825" indent="-514350" eaLnBrk="1" hangingPunct="1">
              <a:buFont typeface="Gill Sans MT" panose="020B0502020104020203" pitchFamily="34" charset="0"/>
              <a:buAutoNum type="alphaUcPeriod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Lateral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CAA7FFE-135C-0A57-53F9-53AD061ACC4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38600" cy="50292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VESALIUS (1514- 1654)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work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altLang="en-US" sz="20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corporis </a:t>
            </a:r>
            <a:r>
              <a:rPr lang="en-US" altLang="en-US" sz="20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fabrica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written in 7 volumes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work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revolutionised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teaching of anatomy and ruled for two centuries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Chose not to have his name attached to the parts of body he described unlike anatomists Sylvius,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Fallopius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Eustachius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Father of Modern Anatomy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‘Reformer of Anatomy’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4" name="Picture 2" descr="H:\2.jpg">
            <a:extLst>
              <a:ext uri="{FF2B5EF4-FFF2-40B4-BE49-F238E27FC236}">
                <a16:creationId xmlns:a16="http://schemas.microsoft.com/office/drawing/2014/main" id="{0B45C2E6-EF3A-245D-CA51-797E1B212EB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1279" r="18086" b="11374"/>
          <a:stretch>
            <a:fillRect/>
          </a:stretch>
        </p:blipFill>
        <p:spPr>
          <a:xfrm>
            <a:off x="5105400" y="1981200"/>
            <a:ext cx="3581400" cy="449580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6A20EDF-69A5-340D-C305-2459CA673942}"/>
              </a:ext>
            </a:extLst>
          </p:cNvPr>
          <p:cNvSpPr txBox="1">
            <a:spLocks/>
          </p:cNvSpPr>
          <p:nvPr/>
        </p:nvSpPr>
        <p:spPr>
          <a:xfrm>
            <a:off x="581025" y="685800"/>
            <a:ext cx="7989888" cy="1082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Gill Sans MT" panose="020B0502020104020203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Gill Sans MT" panose="020B0502020104020203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Gill Sans MT" panose="020B0502020104020203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Gill Sans MT" panose="020B0502020104020203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SIXTEENTH CENTURY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B7B60123-F12F-0FF0-FFDD-2016B4525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2296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GENERAL ANATOMY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Anatomy	=	Ana (Gr)	Tome (Gr)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		Apart 	To Cut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Dissection	=	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Dissecare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(Latin)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	   	To Cut Apart</a:t>
            </a:r>
          </a:p>
        </p:txBody>
      </p:sp>
      <p:sp>
        <p:nvSpPr>
          <p:cNvPr id="16387" name="Line 5">
            <a:extLst>
              <a:ext uri="{FF2B5EF4-FFF2-40B4-BE49-F238E27FC236}">
                <a16:creationId xmlns:a16="http://schemas.microsoft.com/office/drawing/2014/main" id="{F41200C9-A136-97FB-9C3B-9EF868682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388" name="Line 6">
            <a:extLst>
              <a:ext uri="{FF2B5EF4-FFF2-40B4-BE49-F238E27FC236}">
                <a16:creationId xmlns:a16="http://schemas.microsoft.com/office/drawing/2014/main" id="{F8AF42BF-3764-1108-67A3-9364294EF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389" name="Line 7">
            <a:extLst>
              <a:ext uri="{FF2B5EF4-FFF2-40B4-BE49-F238E27FC236}">
                <a16:creationId xmlns:a16="http://schemas.microsoft.com/office/drawing/2014/main" id="{1DDC737B-FD04-379B-21F7-1042DCBDD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49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390" name="Text Box 8">
            <a:extLst>
              <a:ext uri="{FF2B5EF4-FFF2-40B4-BE49-F238E27FC236}">
                <a16:creationId xmlns:a16="http://schemas.microsoft.com/office/drawing/2014/main" id="{4C23C7BD-88B6-C655-FE60-0E25B7882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</a:rPr>
              <a:t>Anatomy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D9291AE-9AAA-8F93-57A0-70240C617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SUBDIVISIONS OF ANATOMY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8F31731-C539-B6F8-80C0-CCDADE9C67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 rtlCol="0">
            <a:normAutofit fontScale="92500" lnSpcReduction="10000"/>
          </a:bodyPr>
          <a:lstStyle/>
          <a:p>
            <a:pPr marL="630000" lvl="1" indent="-306000" eaLnBrk="1" fontAlgn="auto" hangingPunct="1">
              <a:defRPr/>
            </a:pPr>
            <a:r>
              <a:rPr lang="en-US" alt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Gross/ Cadaveric Anatomy</a:t>
            </a:r>
          </a:p>
          <a:p>
            <a:pPr marL="630000" lvl="1" indent="-306000" eaLnBrk="1" fontAlgn="auto" hangingPunct="1">
              <a:defRPr/>
            </a:pPr>
            <a:r>
              <a:rPr lang="en-US" alt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Microscopic Anatomy (Histology)</a:t>
            </a:r>
          </a:p>
          <a:p>
            <a:pPr marL="630000" lvl="1" indent="-306000" eaLnBrk="1" fontAlgn="auto" hangingPunct="1">
              <a:defRPr/>
            </a:pPr>
            <a:r>
              <a:rPr lang="en-US" alt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Developmental Anatomy (Embryology)</a:t>
            </a:r>
          </a:p>
          <a:p>
            <a:pPr marL="630000" lvl="1" indent="-306000" eaLnBrk="1" fontAlgn="auto" hangingPunct="1">
              <a:defRPr/>
            </a:pPr>
            <a:r>
              <a:rPr lang="en-US" alt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Living Anatomy</a:t>
            </a:r>
          </a:p>
          <a:p>
            <a:pPr marL="630000" lvl="1" indent="-306000" eaLnBrk="1" fontAlgn="auto" hangingPunct="1">
              <a:defRPr/>
            </a:pPr>
            <a:r>
              <a:rPr lang="en-US" alt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Anatomy (Applied)</a:t>
            </a:r>
          </a:p>
          <a:p>
            <a:pPr marL="630000" lvl="1" indent="-306000" eaLnBrk="1" fontAlgn="auto" hangingPunct="1">
              <a:defRPr/>
            </a:pPr>
            <a:r>
              <a:rPr lang="en-US" altLang="en-US" sz="2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Neuroanatomy</a:t>
            </a:r>
            <a:endParaRPr lang="en-US" altLang="en-US" sz="2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0000" lvl="1" indent="-306000" eaLnBrk="1" fontAlgn="auto" hangingPunct="1">
              <a:defRPr/>
            </a:pPr>
            <a:r>
              <a:rPr lang="en-US" alt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Surface (Topographic) Anatomy</a:t>
            </a:r>
          </a:p>
          <a:p>
            <a:pPr marL="630000" lvl="1" indent="-306000" eaLnBrk="1" fontAlgn="auto" hangingPunct="1">
              <a:defRPr/>
            </a:pPr>
            <a:r>
              <a:rPr lang="en-US" alt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Radiographic Anatomy</a:t>
            </a:r>
          </a:p>
          <a:p>
            <a:pPr marL="630000" lvl="1" indent="-306000" eaLnBrk="1" fontAlgn="auto" hangingPunct="1">
              <a:defRPr/>
            </a:pPr>
            <a:r>
              <a:rPr lang="en-US" alt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Comparative Anatomy</a:t>
            </a:r>
          </a:p>
          <a:p>
            <a:pPr marL="630000" lvl="1" indent="-306000" eaLnBrk="1" fontAlgn="auto" hangingPunct="1">
              <a:defRPr/>
            </a:pPr>
            <a:r>
              <a:rPr lang="en-US" alt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Sectional Anatomy</a:t>
            </a:r>
          </a:p>
        </p:txBody>
      </p:sp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24ACBF5-1C17-22BD-AF22-1D568E9BA4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REGIONAL ANATOMY </a:t>
            </a:r>
          </a:p>
          <a:p>
            <a:pPr marL="666750" lvl="1" indent="-342900" eaLnBrk="1" hangingPunct="1">
              <a:lnSpc>
                <a:spcPct val="80000"/>
              </a:lnSpc>
              <a:buFont typeface="Gill Sans MT" panose="020B0502020104020203" pitchFamily="34" charset="0"/>
              <a:buAutoNum type="alphaUcPeriod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Head and neck</a:t>
            </a:r>
          </a:p>
          <a:p>
            <a:pPr marL="666750" lvl="1" indent="-342900" eaLnBrk="1" hangingPunct="1">
              <a:lnSpc>
                <a:spcPct val="80000"/>
              </a:lnSpc>
              <a:buFont typeface="Gill Sans MT" panose="020B0502020104020203" pitchFamily="34" charset="0"/>
              <a:buAutoNum type="alphaUcPeriod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Brain </a:t>
            </a:r>
          </a:p>
          <a:p>
            <a:pPr marL="666750" lvl="1" indent="-342900" eaLnBrk="1" hangingPunct="1">
              <a:lnSpc>
                <a:spcPct val="80000"/>
              </a:lnSpc>
              <a:buFont typeface="Gill Sans MT" panose="020B0502020104020203" pitchFamily="34" charset="0"/>
              <a:buAutoNum type="alphaUcPeriod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Thorax</a:t>
            </a:r>
          </a:p>
          <a:p>
            <a:pPr marL="666750" lvl="1" indent="-342900" eaLnBrk="1" hangingPunct="1">
              <a:lnSpc>
                <a:spcPct val="80000"/>
              </a:lnSpc>
              <a:buFont typeface="Gill Sans MT" panose="020B0502020104020203" pitchFamily="34" charset="0"/>
              <a:buAutoNum type="alphaUcPeriod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Abdomen</a:t>
            </a:r>
          </a:p>
          <a:p>
            <a:pPr marL="666750" lvl="1" indent="-342900" eaLnBrk="1" hangingPunct="1">
              <a:lnSpc>
                <a:spcPct val="80000"/>
              </a:lnSpc>
              <a:buFont typeface="Gill Sans MT" panose="020B0502020104020203" pitchFamily="34" charset="0"/>
              <a:buAutoNum type="alphaUcPeriod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Upper Limb </a:t>
            </a:r>
          </a:p>
          <a:p>
            <a:pPr marL="666750" lvl="1" indent="-342900" eaLnBrk="1" hangingPunct="1">
              <a:lnSpc>
                <a:spcPct val="80000"/>
              </a:lnSpc>
              <a:buFont typeface="Gill Sans MT" panose="020B0502020104020203" pitchFamily="34" charset="0"/>
              <a:buAutoNum type="alphaUcPeriod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Lower limb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SYSTEMIC ANATOMY</a:t>
            </a:r>
          </a:p>
          <a:p>
            <a:pPr marL="666750" lvl="1" indent="-342900" eaLnBrk="1" hangingPunct="1">
              <a:lnSpc>
                <a:spcPct val="80000"/>
              </a:lnSpc>
              <a:buFont typeface="Gill Sans MT" panose="020B0502020104020203" pitchFamily="34" charset="0"/>
              <a:buAutoNum type="alphaUcPeriod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Integumentary system </a:t>
            </a:r>
          </a:p>
          <a:p>
            <a:pPr marL="666750" lvl="1" indent="-342900" eaLnBrk="1" hangingPunct="1">
              <a:lnSpc>
                <a:spcPct val="80000"/>
              </a:lnSpc>
              <a:buFont typeface="Gill Sans MT" panose="020B0502020104020203" pitchFamily="34" charset="0"/>
              <a:buAutoNum type="alphaUcPeriod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Skeletal system </a:t>
            </a:r>
          </a:p>
          <a:p>
            <a:pPr marL="666750" lvl="1" indent="-342900" eaLnBrk="1" hangingPunct="1">
              <a:lnSpc>
                <a:spcPct val="80000"/>
              </a:lnSpc>
              <a:buFont typeface="Gill Sans MT" panose="020B0502020104020203" pitchFamily="34" charset="0"/>
              <a:buAutoNum type="alphaUcPeriod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Muscular system </a:t>
            </a:r>
          </a:p>
          <a:p>
            <a:pPr marL="666750" lvl="1" indent="-342900" eaLnBrk="1" hangingPunct="1">
              <a:lnSpc>
                <a:spcPct val="80000"/>
              </a:lnSpc>
              <a:buFont typeface="Gill Sans MT" panose="020B0502020104020203" pitchFamily="34" charset="0"/>
              <a:buAutoNum type="alphaUcPeriod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Nervous system </a:t>
            </a:r>
          </a:p>
          <a:p>
            <a:pPr marL="666750" lvl="1" indent="-342900" eaLnBrk="1" hangingPunct="1">
              <a:lnSpc>
                <a:spcPct val="80000"/>
              </a:lnSpc>
              <a:buFont typeface="Gill Sans MT" panose="020B0502020104020203" pitchFamily="34" charset="0"/>
              <a:buAutoNum type="alphaUcPeriod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Cardiovascular system </a:t>
            </a:r>
          </a:p>
          <a:p>
            <a:pPr marL="666750" lvl="1" indent="-342900" eaLnBrk="1" hangingPunct="1">
              <a:lnSpc>
                <a:spcPct val="80000"/>
              </a:lnSpc>
              <a:buFont typeface="Gill Sans MT" panose="020B0502020104020203" pitchFamily="34" charset="0"/>
              <a:buAutoNum type="alphaUcPeriod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Lymphatic system </a:t>
            </a:r>
          </a:p>
          <a:p>
            <a:pPr marL="666750" lvl="1" indent="-342900" eaLnBrk="1" hangingPunct="1">
              <a:lnSpc>
                <a:spcPct val="80000"/>
              </a:lnSpc>
              <a:buFont typeface="Gill Sans MT" panose="020B0502020104020203" pitchFamily="34" charset="0"/>
              <a:buAutoNum type="alphaUcPeriod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Endocrine system </a:t>
            </a:r>
          </a:p>
          <a:p>
            <a:pPr marL="666750" lvl="1" indent="-342900" eaLnBrk="1" hangingPunct="1">
              <a:lnSpc>
                <a:spcPct val="80000"/>
              </a:lnSpc>
              <a:buFont typeface="Gill Sans MT" panose="020B0502020104020203" pitchFamily="34" charset="0"/>
              <a:buAutoNum type="alphaUcPeriod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Digestive system, Respiratory system, Urogenital system </a:t>
            </a:r>
            <a:endParaRPr lang="en-US" alt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8B7237-91DB-446A-94AE-CDEA189F7D9A}"/>
              </a:ext>
            </a:extLst>
          </p:cNvPr>
          <p:cNvSpPr txBox="1">
            <a:spLocks noChangeArrowheads="1"/>
          </p:cNvSpPr>
          <p:nvPr/>
        </p:nvSpPr>
        <p:spPr>
          <a:xfrm>
            <a:off x="581025" y="685800"/>
            <a:ext cx="7989888" cy="1082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Gill Sans MT" panose="020B0502020104020203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Gill Sans MT" panose="020B0502020104020203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Gill Sans MT" panose="020B0502020104020203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Gill Sans MT" panose="020B0502020104020203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GROSS ANATOMY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54F5907D-8062-05DD-5FB4-8C2DAEA34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9250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SUB – DIVISIONS OF BODY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5F3C9E1E-92CA-BC21-9189-FFA9CC7F6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600200"/>
            <a:ext cx="30480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Head and Neck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Brain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Superior Extremity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Thorax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Abdomen and Pelvis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Inferior Extremity</a:t>
            </a:r>
          </a:p>
        </p:txBody>
      </p:sp>
      <p:pic>
        <p:nvPicPr>
          <p:cNvPr id="19460" name="Picture 6" descr="1">
            <a:extLst>
              <a:ext uri="{FF2B5EF4-FFF2-40B4-BE49-F238E27FC236}">
                <a16:creationId xmlns:a16="http://schemas.microsoft.com/office/drawing/2014/main" id="{F720E1C8-6B2B-3F59-A3D6-F9A4724E8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59978"/>
            <a:ext cx="449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>
            <a:extLst>
              <a:ext uri="{FF2B5EF4-FFF2-40B4-BE49-F238E27FC236}">
                <a16:creationId xmlns:a16="http://schemas.microsoft.com/office/drawing/2014/main" id="{74BB2A74-1139-D3FD-509E-9101EFD1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450CDA65-12B4-CB49-8268-0502AEE37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830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ANATOMICAL POSITION</a:t>
            </a:r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73066ACE-7727-D06A-FB20-2ED7AF8EF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371600"/>
            <a:ext cx="3429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Standing up right</a:t>
            </a: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Looking straight towards horizon</a:t>
            </a: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Upper limbs hanging by the side of body</a:t>
            </a: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Palms facing forwards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Lower limbs are parallel with toes pointing forwards</a:t>
            </a:r>
          </a:p>
        </p:txBody>
      </p:sp>
      <p:pic>
        <p:nvPicPr>
          <p:cNvPr id="20484" name="Picture 6" descr="Anatomical Position3">
            <a:extLst>
              <a:ext uri="{FF2B5EF4-FFF2-40B4-BE49-F238E27FC236}">
                <a16:creationId xmlns:a16="http://schemas.microsoft.com/office/drawing/2014/main" id="{79450E36-85AF-568F-1EE6-6C408894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3200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8">
            <a:extLst>
              <a:ext uri="{FF2B5EF4-FFF2-40B4-BE49-F238E27FC236}">
                <a16:creationId xmlns:a16="http://schemas.microsoft.com/office/drawing/2014/main" id="{6C79D89F-7198-C88A-DDA4-A2FBEAAB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451</TotalTime>
  <Words>1143</Words>
  <Application>Microsoft Office PowerPoint</Application>
  <PresentationFormat>On-screen Show (4:3)</PresentationFormat>
  <Paragraphs>331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Gill Sans MT</vt:lpstr>
      <vt:lpstr>Times New Roman</vt:lpstr>
      <vt:lpstr>Wingdings</vt:lpstr>
      <vt:lpstr>Wingdings 2</vt:lpstr>
      <vt:lpstr>Dividend</vt:lpstr>
      <vt:lpstr>PowerPoint Presentation</vt:lpstr>
      <vt:lpstr>HISTORY OF ANATOMY</vt:lpstr>
      <vt:lpstr>PowerPoint Presentation</vt:lpstr>
      <vt:lpstr>PowerPoint Presentation</vt:lpstr>
      <vt:lpstr>PowerPoint Presentation</vt:lpstr>
      <vt:lpstr>SUBDIVISIONS OF 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TERMS OF PLANES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MCQs</vt:lpstr>
      <vt:lpstr>MCQs</vt:lpstr>
      <vt:lpstr>MCQs</vt:lpstr>
      <vt:lpstr>MCQs</vt:lpstr>
      <vt:lpstr>MCQs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VIVEKMM</dc:creator>
  <cp:lastModifiedBy>Rajesh Patel</cp:lastModifiedBy>
  <cp:revision>115</cp:revision>
  <cp:lastPrinted>1601-01-01T00:00:00Z</cp:lastPrinted>
  <dcterms:created xsi:type="dcterms:W3CDTF">1601-01-01T00:00:00Z</dcterms:created>
  <dcterms:modified xsi:type="dcterms:W3CDTF">2024-05-02T18:42:31Z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