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86" r:id="rId11"/>
    <p:sldId id="287"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9"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183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 name="Date Placeholder 29">
            <a:extLst>
              <a:ext uri="{FF2B5EF4-FFF2-40B4-BE49-F238E27FC236}">
                <a16:creationId xmlns:a16="http://schemas.microsoft.com/office/drawing/2014/main" id="{DDD49E39-76E8-608C-3DE0-8B900DC2CE0D}"/>
              </a:ext>
            </a:extLst>
          </p:cNvPr>
          <p:cNvSpPr>
            <a:spLocks noGrp="1"/>
          </p:cNvSpPr>
          <p:nvPr>
            <p:ph type="dt" sz="half" idx="10"/>
          </p:nvPr>
        </p:nvSpPr>
        <p:spPr/>
        <p:txBody>
          <a:bodyPr/>
          <a:lstStyle>
            <a:lvl1pPr>
              <a:defRPr/>
            </a:lvl1pPr>
          </a:lstStyle>
          <a:p>
            <a:pPr>
              <a:defRPr/>
            </a:pPr>
            <a:fld id="{A7301048-AF17-49BB-9059-168B6504A304}" type="datetimeFigureOut">
              <a:rPr lang="en-US"/>
              <a:pPr>
                <a:defRPr/>
              </a:pPr>
              <a:t>5/13/2024</a:t>
            </a:fld>
            <a:endParaRPr lang="en-US"/>
          </a:p>
        </p:txBody>
      </p:sp>
      <p:sp>
        <p:nvSpPr>
          <p:cNvPr id="3" name="Footer Placeholder 18">
            <a:extLst>
              <a:ext uri="{FF2B5EF4-FFF2-40B4-BE49-F238E27FC236}">
                <a16:creationId xmlns:a16="http://schemas.microsoft.com/office/drawing/2014/main" id="{7FAFC1B1-7212-C4E8-B5FF-7325F694A4B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6">
            <a:extLst>
              <a:ext uri="{FF2B5EF4-FFF2-40B4-BE49-F238E27FC236}">
                <a16:creationId xmlns:a16="http://schemas.microsoft.com/office/drawing/2014/main" id="{8F20AC40-CC65-48C3-5C26-9C70F0375509}"/>
              </a:ext>
            </a:extLst>
          </p:cNvPr>
          <p:cNvSpPr>
            <a:spLocks noGrp="1"/>
          </p:cNvSpPr>
          <p:nvPr>
            <p:ph type="sldNum" sz="quarter" idx="12"/>
          </p:nvPr>
        </p:nvSpPr>
        <p:spPr/>
        <p:txBody>
          <a:bodyPr/>
          <a:lstStyle>
            <a:lvl1pPr>
              <a:defRPr>
                <a:solidFill>
                  <a:srgbClr val="D1EAEE"/>
                </a:solidFill>
              </a:defRPr>
            </a:lvl1pPr>
          </a:lstStyle>
          <a:p>
            <a:fld id="{5A6F6233-295B-4F05-BE23-B51E4D335083}" type="slidenum">
              <a:rPr lang="en-US" altLang="en-US"/>
              <a:pPr/>
              <a:t>‹#›</a:t>
            </a:fld>
            <a:endParaRPr lang="en-US" altLang="en-US"/>
          </a:p>
        </p:txBody>
      </p:sp>
    </p:spTree>
    <p:extLst>
      <p:ext uri="{BB962C8B-B14F-4D97-AF65-F5344CB8AC3E}">
        <p14:creationId xmlns:p14="http://schemas.microsoft.com/office/powerpoint/2010/main" val="316681028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42B9CC89-5F80-0BC2-F20B-582E4CE40320}"/>
              </a:ext>
            </a:extLst>
          </p:cNvPr>
          <p:cNvSpPr>
            <a:spLocks noGrp="1"/>
          </p:cNvSpPr>
          <p:nvPr>
            <p:ph type="dt" sz="half" idx="10"/>
          </p:nvPr>
        </p:nvSpPr>
        <p:spPr/>
        <p:txBody>
          <a:bodyPr/>
          <a:lstStyle>
            <a:lvl1pPr>
              <a:defRPr/>
            </a:lvl1pPr>
          </a:lstStyle>
          <a:p>
            <a:pPr>
              <a:defRPr/>
            </a:pPr>
            <a:fld id="{3ED28963-8D73-48D0-971F-463388B90F1B}" type="datetimeFigureOut">
              <a:rPr lang="en-US"/>
              <a:pPr>
                <a:defRPr/>
              </a:pPr>
              <a:t>5/13/2024</a:t>
            </a:fld>
            <a:endParaRPr lang="en-US"/>
          </a:p>
        </p:txBody>
      </p:sp>
      <p:sp>
        <p:nvSpPr>
          <p:cNvPr id="5" name="Footer Placeholder 21">
            <a:extLst>
              <a:ext uri="{FF2B5EF4-FFF2-40B4-BE49-F238E27FC236}">
                <a16:creationId xmlns:a16="http://schemas.microsoft.com/office/drawing/2014/main" id="{39402743-E1CC-73A4-7A43-8955626BF4A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E542155B-9B2B-E438-AC9B-A41C61637797}"/>
              </a:ext>
            </a:extLst>
          </p:cNvPr>
          <p:cNvSpPr>
            <a:spLocks noGrp="1"/>
          </p:cNvSpPr>
          <p:nvPr>
            <p:ph type="sldNum" sz="quarter" idx="12"/>
          </p:nvPr>
        </p:nvSpPr>
        <p:spPr/>
        <p:txBody>
          <a:bodyPr/>
          <a:lstStyle>
            <a:lvl1pPr>
              <a:defRPr/>
            </a:lvl1pPr>
          </a:lstStyle>
          <a:p>
            <a:fld id="{F6EDF968-0D7C-46E8-8175-30EE80C4E9F4}" type="slidenum">
              <a:rPr lang="en-US" altLang="en-US"/>
              <a:pPr/>
              <a:t>‹#›</a:t>
            </a:fld>
            <a:endParaRPr lang="en-US" altLang="en-US"/>
          </a:p>
        </p:txBody>
      </p:sp>
    </p:spTree>
    <p:extLst>
      <p:ext uri="{BB962C8B-B14F-4D97-AF65-F5344CB8AC3E}">
        <p14:creationId xmlns:p14="http://schemas.microsoft.com/office/powerpoint/2010/main" val="3796246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9470B455-6EC7-13E1-8480-AB9E11741439}"/>
              </a:ext>
            </a:extLst>
          </p:cNvPr>
          <p:cNvSpPr>
            <a:spLocks noGrp="1"/>
          </p:cNvSpPr>
          <p:nvPr>
            <p:ph type="dt" sz="half" idx="10"/>
          </p:nvPr>
        </p:nvSpPr>
        <p:spPr/>
        <p:txBody>
          <a:bodyPr/>
          <a:lstStyle>
            <a:lvl1pPr>
              <a:defRPr/>
            </a:lvl1pPr>
          </a:lstStyle>
          <a:p>
            <a:pPr>
              <a:defRPr/>
            </a:pPr>
            <a:fld id="{8D84F364-3366-4442-8ACB-7F581E611382}" type="datetimeFigureOut">
              <a:rPr lang="en-US"/>
              <a:pPr>
                <a:defRPr/>
              </a:pPr>
              <a:t>5/13/2024</a:t>
            </a:fld>
            <a:endParaRPr lang="en-US"/>
          </a:p>
        </p:txBody>
      </p:sp>
      <p:sp>
        <p:nvSpPr>
          <p:cNvPr id="5" name="Footer Placeholder 21">
            <a:extLst>
              <a:ext uri="{FF2B5EF4-FFF2-40B4-BE49-F238E27FC236}">
                <a16:creationId xmlns:a16="http://schemas.microsoft.com/office/drawing/2014/main" id="{FE769464-0292-05C6-6F3E-57A1AF2E46F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73DCC086-4851-3ACB-59D0-D5FAD32073EF}"/>
              </a:ext>
            </a:extLst>
          </p:cNvPr>
          <p:cNvSpPr>
            <a:spLocks noGrp="1"/>
          </p:cNvSpPr>
          <p:nvPr>
            <p:ph type="sldNum" sz="quarter" idx="12"/>
          </p:nvPr>
        </p:nvSpPr>
        <p:spPr/>
        <p:txBody>
          <a:bodyPr/>
          <a:lstStyle>
            <a:lvl1pPr>
              <a:defRPr/>
            </a:lvl1pPr>
          </a:lstStyle>
          <a:p>
            <a:fld id="{0A866345-27DA-4CAD-B32D-05BC7C63990D}" type="slidenum">
              <a:rPr lang="en-US" altLang="en-US"/>
              <a:pPr/>
              <a:t>‹#›</a:t>
            </a:fld>
            <a:endParaRPr lang="en-US" altLang="en-US"/>
          </a:p>
        </p:txBody>
      </p:sp>
    </p:spTree>
    <p:extLst>
      <p:ext uri="{BB962C8B-B14F-4D97-AF65-F5344CB8AC3E}">
        <p14:creationId xmlns:p14="http://schemas.microsoft.com/office/powerpoint/2010/main" val="2271708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3EC049FE-41DC-A02B-BF10-AA8192362071}"/>
              </a:ext>
            </a:extLst>
          </p:cNvPr>
          <p:cNvSpPr>
            <a:spLocks noGrp="1"/>
          </p:cNvSpPr>
          <p:nvPr>
            <p:ph type="dt" sz="half" idx="10"/>
          </p:nvPr>
        </p:nvSpPr>
        <p:spPr/>
        <p:txBody>
          <a:bodyPr/>
          <a:lstStyle>
            <a:lvl1pPr>
              <a:defRPr/>
            </a:lvl1pPr>
          </a:lstStyle>
          <a:p>
            <a:pPr>
              <a:defRPr/>
            </a:pPr>
            <a:fld id="{BD382E07-9E43-46C5-A475-BDA03C408B23}" type="datetimeFigureOut">
              <a:rPr lang="en-US"/>
              <a:pPr>
                <a:defRPr/>
              </a:pPr>
              <a:t>5/13/2024</a:t>
            </a:fld>
            <a:endParaRPr lang="en-US"/>
          </a:p>
        </p:txBody>
      </p:sp>
      <p:sp>
        <p:nvSpPr>
          <p:cNvPr id="5" name="Footer Placeholder 21">
            <a:extLst>
              <a:ext uri="{FF2B5EF4-FFF2-40B4-BE49-F238E27FC236}">
                <a16:creationId xmlns:a16="http://schemas.microsoft.com/office/drawing/2014/main" id="{31282A9F-50CC-11F6-C681-69D94EC65E5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E8C66073-D073-DD75-6AB8-9F1865335173}"/>
              </a:ext>
            </a:extLst>
          </p:cNvPr>
          <p:cNvSpPr>
            <a:spLocks noGrp="1"/>
          </p:cNvSpPr>
          <p:nvPr>
            <p:ph type="sldNum" sz="quarter" idx="12"/>
          </p:nvPr>
        </p:nvSpPr>
        <p:spPr/>
        <p:txBody>
          <a:bodyPr/>
          <a:lstStyle>
            <a:lvl1pPr>
              <a:defRPr/>
            </a:lvl1pPr>
          </a:lstStyle>
          <a:p>
            <a:fld id="{DBD5E4C5-FC6B-4E01-A86C-8ACA6592BD8E}" type="slidenum">
              <a:rPr lang="en-US" altLang="en-US"/>
              <a:pPr/>
              <a:t>‹#›</a:t>
            </a:fld>
            <a:endParaRPr lang="en-US" altLang="en-US"/>
          </a:p>
        </p:txBody>
      </p:sp>
    </p:spTree>
    <p:extLst>
      <p:ext uri="{BB962C8B-B14F-4D97-AF65-F5344CB8AC3E}">
        <p14:creationId xmlns:p14="http://schemas.microsoft.com/office/powerpoint/2010/main" val="4065341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81C9FCD8-DD10-0E8B-691D-E9C69E958749}"/>
              </a:ext>
            </a:extLst>
          </p:cNvPr>
          <p:cNvSpPr>
            <a:spLocks noGrp="1"/>
          </p:cNvSpPr>
          <p:nvPr>
            <p:ph type="dt" sz="half" idx="10"/>
          </p:nvPr>
        </p:nvSpPr>
        <p:spPr/>
        <p:txBody>
          <a:bodyPr/>
          <a:lstStyle>
            <a:lvl1pPr>
              <a:defRPr/>
            </a:lvl1pPr>
          </a:lstStyle>
          <a:p>
            <a:pPr>
              <a:defRPr/>
            </a:pPr>
            <a:fld id="{4FBED4D1-EDFF-41E1-B3CD-5F43A92DD8E2}" type="datetimeFigureOut">
              <a:rPr lang="en-US"/>
              <a:pPr>
                <a:defRPr/>
              </a:pPr>
              <a:t>5/13/2024</a:t>
            </a:fld>
            <a:endParaRPr lang="en-US"/>
          </a:p>
        </p:txBody>
      </p:sp>
      <p:sp>
        <p:nvSpPr>
          <p:cNvPr id="5" name="Footer Placeholder 4">
            <a:extLst>
              <a:ext uri="{FF2B5EF4-FFF2-40B4-BE49-F238E27FC236}">
                <a16:creationId xmlns:a16="http://schemas.microsoft.com/office/drawing/2014/main" id="{B59F8B9F-A64F-D158-177A-B5C73689419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484B7A3-1E47-C24C-7C42-8F31BF71E81A}"/>
              </a:ext>
            </a:extLst>
          </p:cNvPr>
          <p:cNvSpPr>
            <a:spLocks noGrp="1"/>
          </p:cNvSpPr>
          <p:nvPr>
            <p:ph type="sldNum" sz="quarter" idx="12"/>
          </p:nvPr>
        </p:nvSpPr>
        <p:spPr/>
        <p:txBody>
          <a:bodyPr/>
          <a:lstStyle>
            <a:lvl1pPr>
              <a:defRPr>
                <a:solidFill>
                  <a:srgbClr val="D1EAEE"/>
                </a:solidFill>
              </a:defRPr>
            </a:lvl1pPr>
          </a:lstStyle>
          <a:p>
            <a:fld id="{90E94ECD-16F3-4AF0-BB81-F4A9AC79C14C}" type="slidenum">
              <a:rPr lang="en-US" altLang="en-US"/>
              <a:pPr/>
              <a:t>‹#›</a:t>
            </a:fld>
            <a:endParaRPr lang="en-US" altLang="en-US"/>
          </a:p>
        </p:txBody>
      </p:sp>
    </p:spTree>
    <p:extLst>
      <p:ext uri="{BB962C8B-B14F-4D97-AF65-F5344CB8AC3E}">
        <p14:creationId xmlns:p14="http://schemas.microsoft.com/office/powerpoint/2010/main" val="325054879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id="{F8C40751-38D6-E598-888E-9C79003851DA}"/>
              </a:ext>
            </a:extLst>
          </p:cNvPr>
          <p:cNvSpPr>
            <a:spLocks noGrp="1"/>
          </p:cNvSpPr>
          <p:nvPr>
            <p:ph type="dt" sz="half" idx="10"/>
          </p:nvPr>
        </p:nvSpPr>
        <p:spPr/>
        <p:txBody>
          <a:bodyPr/>
          <a:lstStyle>
            <a:lvl1pPr>
              <a:defRPr/>
            </a:lvl1pPr>
          </a:lstStyle>
          <a:p>
            <a:pPr>
              <a:defRPr/>
            </a:pPr>
            <a:fld id="{C0F6986F-C627-4A47-A7F2-53F252FEB552}" type="datetimeFigureOut">
              <a:rPr lang="en-US"/>
              <a:pPr>
                <a:defRPr/>
              </a:pPr>
              <a:t>5/13/2024</a:t>
            </a:fld>
            <a:endParaRPr lang="en-US"/>
          </a:p>
        </p:txBody>
      </p:sp>
      <p:sp>
        <p:nvSpPr>
          <p:cNvPr id="6" name="Footer Placeholder 21">
            <a:extLst>
              <a:ext uri="{FF2B5EF4-FFF2-40B4-BE49-F238E27FC236}">
                <a16:creationId xmlns:a16="http://schemas.microsoft.com/office/drawing/2014/main" id="{6ACA131A-670D-7604-A5B9-1BAECDC6AAF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7">
            <a:extLst>
              <a:ext uri="{FF2B5EF4-FFF2-40B4-BE49-F238E27FC236}">
                <a16:creationId xmlns:a16="http://schemas.microsoft.com/office/drawing/2014/main" id="{1946C17C-B31B-A4B0-2E58-3E0F128A591D}"/>
              </a:ext>
            </a:extLst>
          </p:cNvPr>
          <p:cNvSpPr>
            <a:spLocks noGrp="1"/>
          </p:cNvSpPr>
          <p:nvPr>
            <p:ph type="sldNum" sz="quarter" idx="12"/>
          </p:nvPr>
        </p:nvSpPr>
        <p:spPr/>
        <p:txBody>
          <a:bodyPr/>
          <a:lstStyle>
            <a:lvl1pPr>
              <a:defRPr/>
            </a:lvl1pPr>
          </a:lstStyle>
          <a:p>
            <a:fld id="{CEC89DB6-4132-4A8A-AE0C-BD9089EA09AF}" type="slidenum">
              <a:rPr lang="en-US" altLang="en-US"/>
              <a:pPr/>
              <a:t>‹#›</a:t>
            </a:fld>
            <a:endParaRPr lang="en-US" altLang="en-US"/>
          </a:p>
        </p:txBody>
      </p:sp>
    </p:spTree>
    <p:extLst>
      <p:ext uri="{BB962C8B-B14F-4D97-AF65-F5344CB8AC3E}">
        <p14:creationId xmlns:p14="http://schemas.microsoft.com/office/powerpoint/2010/main" val="957586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a:extLst>
              <a:ext uri="{FF2B5EF4-FFF2-40B4-BE49-F238E27FC236}">
                <a16:creationId xmlns:a16="http://schemas.microsoft.com/office/drawing/2014/main" id="{B4B6F62D-0F9C-4481-4135-03C5C3DBC261}"/>
              </a:ext>
            </a:extLst>
          </p:cNvPr>
          <p:cNvSpPr>
            <a:spLocks noGrp="1"/>
          </p:cNvSpPr>
          <p:nvPr>
            <p:ph type="dt" sz="half" idx="10"/>
          </p:nvPr>
        </p:nvSpPr>
        <p:spPr/>
        <p:txBody>
          <a:bodyPr/>
          <a:lstStyle>
            <a:lvl1pPr>
              <a:defRPr/>
            </a:lvl1pPr>
          </a:lstStyle>
          <a:p>
            <a:pPr>
              <a:defRPr/>
            </a:pPr>
            <a:fld id="{FECB9BC6-002E-464A-8FEB-F9690F7BD498}" type="datetimeFigureOut">
              <a:rPr lang="en-US"/>
              <a:pPr>
                <a:defRPr/>
              </a:pPr>
              <a:t>5/13/2024</a:t>
            </a:fld>
            <a:endParaRPr lang="en-US"/>
          </a:p>
        </p:txBody>
      </p:sp>
      <p:sp>
        <p:nvSpPr>
          <p:cNvPr id="8" name="Footer Placeholder 21">
            <a:extLst>
              <a:ext uri="{FF2B5EF4-FFF2-40B4-BE49-F238E27FC236}">
                <a16:creationId xmlns:a16="http://schemas.microsoft.com/office/drawing/2014/main" id="{C619F46C-3889-39F6-FE89-CF42C30CA748}"/>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7">
            <a:extLst>
              <a:ext uri="{FF2B5EF4-FFF2-40B4-BE49-F238E27FC236}">
                <a16:creationId xmlns:a16="http://schemas.microsoft.com/office/drawing/2014/main" id="{AA200442-15F7-FDCB-2F42-78BAA56A3B18}"/>
              </a:ext>
            </a:extLst>
          </p:cNvPr>
          <p:cNvSpPr>
            <a:spLocks noGrp="1"/>
          </p:cNvSpPr>
          <p:nvPr>
            <p:ph type="sldNum" sz="quarter" idx="12"/>
          </p:nvPr>
        </p:nvSpPr>
        <p:spPr/>
        <p:txBody>
          <a:bodyPr/>
          <a:lstStyle>
            <a:lvl1pPr>
              <a:defRPr/>
            </a:lvl1pPr>
          </a:lstStyle>
          <a:p>
            <a:fld id="{93E8AB5E-4066-47DB-9037-B2755D9F0951}" type="slidenum">
              <a:rPr lang="en-US" altLang="en-US"/>
              <a:pPr/>
              <a:t>‹#›</a:t>
            </a:fld>
            <a:endParaRPr lang="en-US" altLang="en-US"/>
          </a:p>
        </p:txBody>
      </p:sp>
    </p:spTree>
    <p:extLst>
      <p:ext uri="{BB962C8B-B14F-4D97-AF65-F5344CB8AC3E}">
        <p14:creationId xmlns:p14="http://schemas.microsoft.com/office/powerpoint/2010/main" val="4014285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a:extLst>
              <a:ext uri="{FF2B5EF4-FFF2-40B4-BE49-F238E27FC236}">
                <a16:creationId xmlns:a16="http://schemas.microsoft.com/office/drawing/2014/main" id="{64C2DCD4-7352-F883-0AF7-37C3281A3662}"/>
              </a:ext>
            </a:extLst>
          </p:cNvPr>
          <p:cNvSpPr>
            <a:spLocks noGrp="1"/>
          </p:cNvSpPr>
          <p:nvPr>
            <p:ph type="dt" sz="half" idx="10"/>
          </p:nvPr>
        </p:nvSpPr>
        <p:spPr/>
        <p:txBody>
          <a:bodyPr/>
          <a:lstStyle>
            <a:lvl1pPr>
              <a:defRPr/>
            </a:lvl1pPr>
          </a:lstStyle>
          <a:p>
            <a:pPr>
              <a:defRPr/>
            </a:pPr>
            <a:fld id="{F9F207B0-C650-49FD-9AED-0AAE4ACE0765}" type="datetimeFigureOut">
              <a:rPr lang="en-US"/>
              <a:pPr>
                <a:defRPr/>
              </a:pPr>
              <a:t>5/13/2024</a:t>
            </a:fld>
            <a:endParaRPr lang="en-US"/>
          </a:p>
        </p:txBody>
      </p:sp>
      <p:sp>
        <p:nvSpPr>
          <p:cNvPr id="4" name="Footer Placeholder 21">
            <a:extLst>
              <a:ext uri="{FF2B5EF4-FFF2-40B4-BE49-F238E27FC236}">
                <a16:creationId xmlns:a16="http://schemas.microsoft.com/office/drawing/2014/main" id="{A942BCF0-FBF4-C4E5-74E8-44496C8E738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7">
            <a:extLst>
              <a:ext uri="{FF2B5EF4-FFF2-40B4-BE49-F238E27FC236}">
                <a16:creationId xmlns:a16="http://schemas.microsoft.com/office/drawing/2014/main" id="{BA4E6CC0-AB1B-FEC3-DAAD-98B17A84A577}"/>
              </a:ext>
            </a:extLst>
          </p:cNvPr>
          <p:cNvSpPr>
            <a:spLocks noGrp="1"/>
          </p:cNvSpPr>
          <p:nvPr>
            <p:ph type="sldNum" sz="quarter" idx="12"/>
          </p:nvPr>
        </p:nvSpPr>
        <p:spPr/>
        <p:txBody>
          <a:bodyPr/>
          <a:lstStyle>
            <a:lvl1pPr>
              <a:defRPr/>
            </a:lvl1pPr>
          </a:lstStyle>
          <a:p>
            <a:fld id="{E1EB01F3-866C-430B-9401-9561D63E11DC}" type="slidenum">
              <a:rPr lang="en-US" altLang="en-US"/>
              <a:pPr/>
              <a:t>‹#›</a:t>
            </a:fld>
            <a:endParaRPr lang="en-US" altLang="en-US"/>
          </a:p>
        </p:txBody>
      </p:sp>
    </p:spTree>
    <p:extLst>
      <p:ext uri="{BB962C8B-B14F-4D97-AF65-F5344CB8AC3E}">
        <p14:creationId xmlns:p14="http://schemas.microsoft.com/office/powerpoint/2010/main" val="1610331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id="{764B06AF-BC11-A717-F695-B50A91DBADE8}"/>
              </a:ext>
            </a:extLst>
          </p:cNvPr>
          <p:cNvSpPr>
            <a:spLocks noGrp="1"/>
          </p:cNvSpPr>
          <p:nvPr>
            <p:ph type="dt" sz="half" idx="10"/>
          </p:nvPr>
        </p:nvSpPr>
        <p:spPr/>
        <p:txBody>
          <a:bodyPr/>
          <a:lstStyle>
            <a:lvl1pPr>
              <a:defRPr/>
            </a:lvl1pPr>
          </a:lstStyle>
          <a:p>
            <a:pPr>
              <a:defRPr/>
            </a:pPr>
            <a:fld id="{22E43414-8521-4A1A-92D5-CA93798CF3D4}" type="datetimeFigureOut">
              <a:rPr lang="en-US"/>
              <a:pPr>
                <a:defRPr/>
              </a:pPr>
              <a:t>5/13/2024</a:t>
            </a:fld>
            <a:endParaRPr lang="en-US"/>
          </a:p>
        </p:txBody>
      </p:sp>
      <p:sp>
        <p:nvSpPr>
          <p:cNvPr id="3" name="Footer Placeholder 21">
            <a:extLst>
              <a:ext uri="{FF2B5EF4-FFF2-40B4-BE49-F238E27FC236}">
                <a16:creationId xmlns:a16="http://schemas.microsoft.com/office/drawing/2014/main" id="{9808FCAE-882A-FD2D-6F85-FCBC5E99B92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17">
            <a:extLst>
              <a:ext uri="{FF2B5EF4-FFF2-40B4-BE49-F238E27FC236}">
                <a16:creationId xmlns:a16="http://schemas.microsoft.com/office/drawing/2014/main" id="{6F4D33B4-3EA0-99B1-52EE-1D083E1DD9C9}"/>
              </a:ext>
            </a:extLst>
          </p:cNvPr>
          <p:cNvSpPr>
            <a:spLocks noGrp="1"/>
          </p:cNvSpPr>
          <p:nvPr>
            <p:ph type="sldNum" sz="quarter" idx="12"/>
          </p:nvPr>
        </p:nvSpPr>
        <p:spPr/>
        <p:txBody>
          <a:bodyPr/>
          <a:lstStyle>
            <a:lvl1pPr>
              <a:defRPr/>
            </a:lvl1pPr>
          </a:lstStyle>
          <a:p>
            <a:fld id="{16F93B2B-F39B-4E8A-8E13-B8E067369BAD}" type="slidenum">
              <a:rPr lang="en-US" altLang="en-US"/>
              <a:pPr/>
              <a:t>‹#›</a:t>
            </a:fld>
            <a:endParaRPr lang="en-US" altLang="en-US"/>
          </a:p>
        </p:txBody>
      </p:sp>
    </p:spTree>
    <p:extLst>
      <p:ext uri="{BB962C8B-B14F-4D97-AF65-F5344CB8AC3E}">
        <p14:creationId xmlns:p14="http://schemas.microsoft.com/office/powerpoint/2010/main" val="1476929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id="{C803ABD6-3A1C-1538-2732-7DD7C2E8B981}"/>
              </a:ext>
            </a:extLst>
          </p:cNvPr>
          <p:cNvSpPr>
            <a:spLocks noGrp="1"/>
          </p:cNvSpPr>
          <p:nvPr>
            <p:ph type="dt" sz="half" idx="10"/>
          </p:nvPr>
        </p:nvSpPr>
        <p:spPr/>
        <p:txBody>
          <a:bodyPr/>
          <a:lstStyle>
            <a:lvl1pPr>
              <a:defRPr/>
            </a:lvl1pPr>
          </a:lstStyle>
          <a:p>
            <a:pPr>
              <a:defRPr/>
            </a:pPr>
            <a:fld id="{95915B7F-C869-43AC-B025-02451099565A}" type="datetimeFigureOut">
              <a:rPr lang="en-US"/>
              <a:pPr>
                <a:defRPr/>
              </a:pPr>
              <a:t>5/13/2024</a:t>
            </a:fld>
            <a:endParaRPr lang="en-US"/>
          </a:p>
        </p:txBody>
      </p:sp>
      <p:sp>
        <p:nvSpPr>
          <p:cNvPr id="6" name="Footer Placeholder 21">
            <a:extLst>
              <a:ext uri="{FF2B5EF4-FFF2-40B4-BE49-F238E27FC236}">
                <a16:creationId xmlns:a16="http://schemas.microsoft.com/office/drawing/2014/main" id="{E29FD468-BE46-DB3E-5110-199AB2DB9E8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7">
            <a:extLst>
              <a:ext uri="{FF2B5EF4-FFF2-40B4-BE49-F238E27FC236}">
                <a16:creationId xmlns:a16="http://schemas.microsoft.com/office/drawing/2014/main" id="{0CBB527C-320D-C0BE-E063-9F4C64631EBC}"/>
              </a:ext>
            </a:extLst>
          </p:cNvPr>
          <p:cNvSpPr>
            <a:spLocks noGrp="1"/>
          </p:cNvSpPr>
          <p:nvPr>
            <p:ph type="sldNum" sz="quarter" idx="12"/>
          </p:nvPr>
        </p:nvSpPr>
        <p:spPr/>
        <p:txBody>
          <a:bodyPr/>
          <a:lstStyle>
            <a:lvl1pPr>
              <a:defRPr/>
            </a:lvl1pPr>
          </a:lstStyle>
          <a:p>
            <a:fld id="{612F2DD2-FA1A-4EC5-9FCE-19F87B1C1F37}" type="slidenum">
              <a:rPr lang="en-US" altLang="en-US"/>
              <a:pPr/>
              <a:t>‹#›</a:t>
            </a:fld>
            <a:endParaRPr lang="en-US" altLang="en-US"/>
          </a:p>
        </p:txBody>
      </p:sp>
    </p:spTree>
    <p:extLst>
      <p:ext uri="{BB962C8B-B14F-4D97-AF65-F5344CB8AC3E}">
        <p14:creationId xmlns:p14="http://schemas.microsoft.com/office/powerpoint/2010/main" val="3200820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nip and Round Single Corner Rectangle 13">
            <a:extLst>
              <a:ext uri="{FF2B5EF4-FFF2-40B4-BE49-F238E27FC236}">
                <a16:creationId xmlns:a16="http://schemas.microsoft.com/office/drawing/2014/main" id="{43A00829-C403-BB15-7B03-2DA10459DD17}"/>
              </a:ext>
            </a:extLst>
          </p:cNvPr>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a:extLst>
              <a:ext uri="{FF2B5EF4-FFF2-40B4-BE49-F238E27FC236}">
                <a16:creationId xmlns:a16="http://schemas.microsoft.com/office/drawing/2014/main" id="{FBDB4B10-D541-6CA3-76A7-1149AD5A6DB3}"/>
              </a:ext>
            </a:extLst>
          </p:cNvPr>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15">
            <a:extLst>
              <a:ext uri="{FF2B5EF4-FFF2-40B4-BE49-F238E27FC236}">
                <a16:creationId xmlns:a16="http://schemas.microsoft.com/office/drawing/2014/main" id="{272A8E4E-A3B6-3FA8-47A9-0378BEF5C91E}"/>
              </a:ext>
            </a:extLst>
          </p:cNvPr>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16">
            <a:extLst>
              <a:ext uri="{FF2B5EF4-FFF2-40B4-BE49-F238E27FC236}">
                <a16:creationId xmlns:a16="http://schemas.microsoft.com/office/drawing/2014/main" id="{497B1674-C184-097B-B40F-06CC534A15AE}"/>
              </a:ext>
            </a:extLst>
          </p:cNvPr>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a:extLst>
              <a:ext uri="{FF2B5EF4-FFF2-40B4-BE49-F238E27FC236}">
                <a16:creationId xmlns:a16="http://schemas.microsoft.com/office/drawing/2014/main" id="{9F0EE282-F40A-F659-62E1-577486DD2C4E}"/>
              </a:ext>
            </a:extLst>
          </p:cNvPr>
          <p:cNvSpPr>
            <a:spLocks noGrp="1"/>
          </p:cNvSpPr>
          <p:nvPr>
            <p:ph type="dt" sz="half" idx="10"/>
          </p:nvPr>
        </p:nvSpPr>
        <p:spPr/>
        <p:txBody>
          <a:bodyPr/>
          <a:lstStyle>
            <a:lvl1pPr>
              <a:defRPr/>
            </a:lvl1pPr>
          </a:lstStyle>
          <a:p>
            <a:pPr>
              <a:defRPr/>
            </a:pPr>
            <a:fld id="{9D1399B3-5E7E-40AD-B551-D6A522D46C9A}" type="datetimeFigureOut">
              <a:rPr lang="en-US"/>
              <a:pPr>
                <a:defRPr/>
              </a:pPr>
              <a:t>5/13/2024</a:t>
            </a:fld>
            <a:endParaRPr lang="en-US"/>
          </a:p>
        </p:txBody>
      </p:sp>
      <p:sp>
        <p:nvSpPr>
          <p:cNvPr id="10" name="Footer Placeholder 5">
            <a:extLst>
              <a:ext uri="{FF2B5EF4-FFF2-40B4-BE49-F238E27FC236}">
                <a16:creationId xmlns:a16="http://schemas.microsoft.com/office/drawing/2014/main" id="{96CECA4C-F05F-6B17-6D79-3F4EB18D8DEE}"/>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6">
            <a:extLst>
              <a:ext uri="{FF2B5EF4-FFF2-40B4-BE49-F238E27FC236}">
                <a16:creationId xmlns:a16="http://schemas.microsoft.com/office/drawing/2014/main" id="{8504B6C0-3E3D-CA8D-D9B0-750A14357A72}"/>
              </a:ext>
            </a:extLst>
          </p:cNvPr>
          <p:cNvSpPr>
            <a:spLocks noGrp="1"/>
          </p:cNvSpPr>
          <p:nvPr>
            <p:ph type="sldNum" sz="quarter" idx="12"/>
          </p:nvPr>
        </p:nvSpPr>
        <p:spPr>
          <a:xfrm>
            <a:off x="8077200" y="6356350"/>
            <a:ext cx="609600" cy="365125"/>
          </a:xfrm>
        </p:spPr>
        <p:txBody>
          <a:bodyPr/>
          <a:lstStyle>
            <a:lvl1pPr>
              <a:defRPr/>
            </a:lvl1pPr>
          </a:lstStyle>
          <a:p>
            <a:fld id="{8255A2BA-396C-4D35-BD3C-58AAEB1FDAE0}" type="slidenum">
              <a:rPr lang="en-US" altLang="en-US"/>
              <a:pPr/>
              <a:t>‹#›</a:t>
            </a:fld>
            <a:endParaRPr lang="en-US" altLang="en-US"/>
          </a:p>
        </p:txBody>
      </p:sp>
    </p:spTree>
    <p:extLst>
      <p:ext uri="{BB962C8B-B14F-4D97-AF65-F5344CB8AC3E}">
        <p14:creationId xmlns:p14="http://schemas.microsoft.com/office/powerpoint/2010/main" val="3347032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9FAFC"/>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FC6DC395-B18A-DB01-1C70-C9C5631F6F92}"/>
              </a:ext>
            </a:extLst>
          </p:cNvPr>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a:extLst>
              <a:ext uri="{FF2B5EF4-FFF2-40B4-BE49-F238E27FC236}">
                <a16:creationId xmlns:a16="http://schemas.microsoft.com/office/drawing/2014/main" id="{9419EAA3-0BFC-ECF0-8DC5-C234B1B477D1}"/>
              </a:ext>
            </a:extLst>
          </p:cNvPr>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a:extLst>
              <a:ext uri="{FF2B5EF4-FFF2-40B4-BE49-F238E27FC236}">
                <a16:creationId xmlns:a16="http://schemas.microsoft.com/office/drawing/2014/main" id="{FFAAE16F-CA35-118B-E444-D05B4BCD8AE7}"/>
              </a:ext>
            </a:extLst>
          </p:cNvPr>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id="{F923CD20-5E3B-509D-E00F-3E58C05F629C}"/>
              </a:ext>
            </a:extLst>
          </p:cNvPr>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a:extLst>
              <a:ext uri="{FF2B5EF4-FFF2-40B4-BE49-F238E27FC236}">
                <a16:creationId xmlns:a16="http://schemas.microsoft.com/office/drawing/2014/main" id="{05160E6C-1972-6841-4853-0B3D720AA0B0}"/>
              </a:ext>
            </a:extLst>
          </p:cNvPr>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DC603E00-A60D-4BB0-A567-F316390DA4F6}" type="datetimeFigureOut">
              <a:rPr lang="en-US"/>
              <a:pPr>
                <a:defRPr/>
              </a:pPr>
              <a:t>5/13/2024</a:t>
            </a:fld>
            <a:endParaRPr lang="en-US"/>
          </a:p>
        </p:txBody>
      </p:sp>
      <p:sp>
        <p:nvSpPr>
          <p:cNvPr id="22" name="Footer Placeholder 21">
            <a:extLst>
              <a:ext uri="{FF2B5EF4-FFF2-40B4-BE49-F238E27FC236}">
                <a16:creationId xmlns:a16="http://schemas.microsoft.com/office/drawing/2014/main" id="{E229F55A-2EEC-35B3-24BA-E5C6FFA06595}"/>
              </a:ext>
            </a:extLst>
          </p:cNvPr>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a:extLst>
              <a:ext uri="{FF2B5EF4-FFF2-40B4-BE49-F238E27FC236}">
                <a16:creationId xmlns:a16="http://schemas.microsoft.com/office/drawing/2014/main" id="{FF752182-5CB6-7C5B-8FBA-AA1C8EEB2224}"/>
              </a:ext>
            </a:extLst>
          </p:cNvPr>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latin typeface="Constantia" panose="02030602050306030303" pitchFamily="18" charset="0"/>
              </a:defRPr>
            </a:lvl1pPr>
          </a:lstStyle>
          <a:p>
            <a:fld id="{171931DA-7CB5-4F36-B4BC-AA6C0DE27382}" type="slidenum">
              <a:rPr lang="en-US" altLang="en-US"/>
              <a:pPr/>
              <a:t>‹#›</a:t>
            </a:fld>
            <a:endParaRPr lang="en-US" altLang="en-US"/>
          </a:p>
        </p:txBody>
      </p:sp>
      <p:grpSp>
        <p:nvGrpSpPr>
          <p:cNvPr id="1033" name="Group 1">
            <a:extLst>
              <a:ext uri="{FF2B5EF4-FFF2-40B4-BE49-F238E27FC236}">
                <a16:creationId xmlns:a16="http://schemas.microsoft.com/office/drawing/2014/main" id="{0BA870B6-D34E-C454-1ED0-54E2A7D6D4E6}"/>
              </a:ext>
            </a:extLst>
          </p:cNvPr>
          <p:cNvGrpSpPr>
            <a:grpSpLocks/>
          </p:cNvGrpSpPr>
          <p:nvPr/>
        </p:nvGrpSpPr>
        <p:grpSpPr bwMode="auto">
          <a:xfrm>
            <a:off x="-19050" y="203200"/>
            <a:ext cx="9180513" cy="647700"/>
            <a:chOff x="-19045" y="216550"/>
            <a:chExt cx="9180548" cy="649224"/>
          </a:xfrm>
        </p:grpSpPr>
        <p:sp>
          <p:nvSpPr>
            <p:cNvPr id="12" name="Freeform 11">
              <a:extLst>
                <a:ext uri="{FF2B5EF4-FFF2-40B4-BE49-F238E27FC236}">
                  <a16:creationId xmlns:a16="http://schemas.microsoft.com/office/drawing/2014/main" id="{ABCA2A5F-DE95-7E08-4958-FB673DC6BBE3}"/>
                </a:ext>
              </a:extLst>
            </p:cNvPr>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a:extLst>
                <a:ext uri="{FF2B5EF4-FFF2-40B4-BE49-F238E27FC236}">
                  <a16:creationId xmlns:a16="http://schemas.microsoft.com/office/drawing/2014/main" id="{4E3C0847-B32A-AC4C-4366-330EB8E130B1}"/>
                </a:ext>
              </a:extLst>
            </p:cNvPr>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735" r:id="rId1"/>
    <p:sldLayoutId id="2147483727" r:id="rId2"/>
    <p:sldLayoutId id="2147483736" r:id="rId3"/>
    <p:sldLayoutId id="2147483728" r:id="rId4"/>
    <p:sldLayoutId id="2147483729" r:id="rId5"/>
    <p:sldLayoutId id="2147483730" r:id="rId6"/>
    <p:sldLayoutId id="2147483731" r:id="rId7"/>
    <p:sldLayoutId id="2147483732" r:id="rId8"/>
    <p:sldLayoutId id="2147483737" r:id="rId9"/>
    <p:sldLayoutId id="2147483733" r:id="rId10"/>
    <p:sldLayoutId id="2147483734"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cerebromente.org.br/n11/mente/eisntein/cerebro-homens.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122A8-C06B-DA00-0607-8D202F593E0D}"/>
              </a:ext>
            </a:extLst>
          </p:cNvPr>
          <p:cNvSpPr>
            <a:spLocks noGrp="1"/>
          </p:cNvSpPr>
          <p:nvPr>
            <p:ph type="ctrTitle"/>
          </p:nvPr>
        </p:nvSpPr>
        <p:spPr>
          <a:xfrm>
            <a:off x="646176" y="2514600"/>
            <a:ext cx="7851648" cy="1828800"/>
          </a:xfrm>
          <a:ln>
            <a:miter lim="800000"/>
            <a:headEnd/>
            <a:tailEnd/>
          </a:ln>
        </p:spPr>
        <p:txBody>
          <a:bodyPr/>
          <a:lstStyle/>
          <a:p>
            <a:pPr algn="ctr" eaLnBrk="1" fontAlgn="auto" hangingPunct="1">
              <a:spcAft>
                <a:spcPts val="0"/>
              </a:spcAft>
              <a:defRPr/>
            </a:pPr>
            <a:r>
              <a:rPr lang="en-US" dirty="0"/>
              <a:t>Headache and Migraine in Women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45F51D19-EA4B-F680-2EAB-996EA5941767}"/>
              </a:ext>
            </a:extLst>
          </p:cNvPr>
          <p:cNvSpPr>
            <a:spLocks noGrp="1"/>
          </p:cNvSpPr>
          <p:nvPr>
            <p:ph type="title"/>
          </p:nvPr>
        </p:nvSpPr>
        <p:spPr/>
        <p:txBody>
          <a:bodyPr/>
          <a:lstStyle/>
          <a:p>
            <a:pPr eaLnBrk="1" hangingPunct="1"/>
            <a:r>
              <a:rPr lang="en-US" altLang="en-US"/>
              <a:t>Effects of Estrogen levels (1).</a:t>
            </a:r>
          </a:p>
        </p:txBody>
      </p:sp>
      <p:sp>
        <p:nvSpPr>
          <p:cNvPr id="14339" name="Content Placeholder 2">
            <a:extLst>
              <a:ext uri="{FF2B5EF4-FFF2-40B4-BE49-F238E27FC236}">
                <a16:creationId xmlns:a16="http://schemas.microsoft.com/office/drawing/2014/main" id="{45F0C30F-11CF-25F6-EAEA-57DE2D3B62F4}"/>
              </a:ext>
            </a:extLst>
          </p:cNvPr>
          <p:cNvSpPr>
            <a:spLocks noGrp="1"/>
          </p:cNvSpPr>
          <p:nvPr>
            <p:ph idx="1"/>
          </p:nvPr>
        </p:nvSpPr>
        <p:spPr/>
        <p:txBody>
          <a:bodyPr/>
          <a:lstStyle/>
          <a:p>
            <a:pPr eaLnBrk="1" hangingPunct="1"/>
            <a:r>
              <a:rPr lang="en-US" altLang="en-US"/>
              <a:t>Fluctuations of estrogen levels can result in:</a:t>
            </a:r>
          </a:p>
          <a:p>
            <a:pPr lvl="1" eaLnBrk="1" hangingPunct="1"/>
            <a:r>
              <a:rPr lang="en-US" altLang="en-US"/>
              <a:t>Changes in prostaglandins and the uterus</a:t>
            </a:r>
          </a:p>
          <a:p>
            <a:pPr lvl="1" eaLnBrk="1" hangingPunct="1"/>
            <a:r>
              <a:rPr lang="en-US" altLang="en-US"/>
              <a:t>Prolactin release</a:t>
            </a:r>
          </a:p>
          <a:p>
            <a:pPr lvl="1" eaLnBrk="1" hangingPunct="1"/>
            <a:r>
              <a:rPr lang="en-US" altLang="en-US"/>
              <a:t>Opioid regulation</a:t>
            </a:r>
          </a:p>
          <a:p>
            <a:pPr lvl="1" eaLnBrk="1" hangingPunct="1"/>
            <a:r>
              <a:rPr lang="en-US" altLang="en-US"/>
              <a:t>Melatonin secretion</a:t>
            </a:r>
          </a:p>
          <a:p>
            <a:pPr lvl="1" eaLnBrk="1" hangingPunct="1"/>
            <a:r>
              <a:rPr lang="en-US" altLang="en-US"/>
              <a:t>Changes in neurotransmitters</a:t>
            </a:r>
          </a:p>
          <a:p>
            <a:pPr lvl="2" eaLnBrk="1" hangingPunct="1"/>
            <a:r>
              <a:rPr lang="en-US" altLang="en-US"/>
              <a:t>I.e.  Catecholamines, noradrenaline, serotonin, dopamine, and endorphins.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F214A-5F3F-A37D-DC90-BEE1A49D8E8B}"/>
              </a:ext>
            </a:extLst>
          </p:cNvPr>
          <p:cNvSpPr>
            <a:spLocks noGrp="1"/>
          </p:cNvSpPr>
          <p:nvPr>
            <p:ph type="title"/>
          </p:nvPr>
        </p:nvSpPr>
        <p:spPr/>
        <p:txBody>
          <a:bodyPr>
            <a:normAutofit fontScale="90000"/>
          </a:bodyPr>
          <a:lstStyle/>
          <a:p>
            <a:pPr eaLnBrk="1" fontAlgn="auto" hangingPunct="1">
              <a:spcAft>
                <a:spcPts val="0"/>
              </a:spcAft>
              <a:defRPr/>
            </a:pPr>
            <a:r>
              <a:rPr lang="en-US" dirty="0"/>
              <a:t>Lifetime Prevalence of Headaches in Women and Men (1).</a:t>
            </a:r>
          </a:p>
        </p:txBody>
      </p:sp>
      <p:graphicFrame>
        <p:nvGraphicFramePr>
          <p:cNvPr id="4" name="Content Placeholder 3">
            <a:extLst>
              <a:ext uri="{FF2B5EF4-FFF2-40B4-BE49-F238E27FC236}">
                <a16:creationId xmlns:a16="http://schemas.microsoft.com/office/drawing/2014/main" id="{8EFF52C1-88D1-3DA0-D23B-BB080F018786}"/>
              </a:ext>
            </a:extLst>
          </p:cNvPr>
          <p:cNvGraphicFramePr>
            <a:graphicFrameLocks noGrp="1"/>
          </p:cNvGraphicFramePr>
          <p:nvPr>
            <p:ph idx="1"/>
          </p:nvPr>
        </p:nvGraphicFramePr>
        <p:xfrm>
          <a:off x="533400" y="2514600"/>
          <a:ext cx="8229600" cy="1482724"/>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681">
                <a:tc>
                  <a:txBody>
                    <a:bodyPr/>
                    <a:lstStyle/>
                    <a:p>
                      <a:r>
                        <a:rPr lang="en-US" sz="1800" dirty="0"/>
                        <a:t>Type</a:t>
                      </a:r>
                    </a:p>
                  </a:txBody>
                  <a:tcPr marT="45700" marB="45700"/>
                </a:tc>
                <a:tc>
                  <a:txBody>
                    <a:bodyPr/>
                    <a:lstStyle/>
                    <a:p>
                      <a:r>
                        <a:rPr lang="en-US" sz="1800" dirty="0"/>
                        <a:t>Women</a:t>
                      </a:r>
                    </a:p>
                  </a:txBody>
                  <a:tcPr marT="45700" marB="45700"/>
                </a:tc>
                <a:tc>
                  <a:txBody>
                    <a:bodyPr/>
                    <a:lstStyle/>
                    <a:p>
                      <a:r>
                        <a:rPr lang="en-US" sz="1800" dirty="0"/>
                        <a:t>Men</a:t>
                      </a:r>
                    </a:p>
                  </a:txBody>
                  <a:tcPr marT="45700" marB="45700"/>
                </a:tc>
                <a:extLst>
                  <a:ext uri="{0D108BD9-81ED-4DB2-BD59-A6C34878D82A}">
                    <a16:rowId xmlns:a16="http://schemas.microsoft.com/office/drawing/2014/main" val="10000"/>
                  </a:ext>
                </a:extLst>
              </a:tr>
              <a:tr h="370681">
                <a:tc>
                  <a:txBody>
                    <a:bodyPr/>
                    <a:lstStyle/>
                    <a:p>
                      <a:r>
                        <a:rPr lang="en-US" sz="1800" dirty="0"/>
                        <a:t>Any Headache</a:t>
                      </a:r>
                    </a:p>
                  </a:txBody>
                  <a:tcPr marT="45700" marB="45700"/>
                </a:tc>
                <a:tc>
                  <a:txBody>
                    <a:bodyPr/>
                    <a:lstStyle/>
                    <a:p>
                      <a:r>
                        <a:rPr lang="en-US" sz="1800" dirty="0"/>
                        <a:t>99%</a:t>
                      </a:r>
                    </a:p>
                  </a:txBody>
                  <a:tcPr marT="45700" marB="45700"/>
                </a:tc>
                <a:tc>
                  <a:txBody>
                    <a:bodyPr/>
                    <a:lstStyle/>
                    <a:p>
                      <a:r>
                        <a:rPr lang="en-US" sz="1800" dirty="0"/>
                        <a:t>93%</a:t>
                      </a:r>
                    </a:p>
                  </a:txBody>
                  <a:tcPr marT="45700" marB="45700"/>
                </a:tc>
                <a:extLst>
                  <a:ext uri="{0D108BD9-81ED-4DB2-BD59-A6C34878D82A}">
                    <a16:rowId xmlns:a16="http://schemas.microsoft.com/office/drawing/2014/main" val="10001"/>
                  </a:ext>
                </a:extLst>
              </a:tr>
              <a:tr h="370681">
                <a:tc>
                  <a:txBody>
                    <a:bodyPr/>
                    <a:lstStyle/>
                    <a:p>
                      <a:r>
                        <a:rPr lang="en-US" sz="1800" dirty="0"/>
                        <a:t>Migraine</a:t>
                      </a:r>
                    </a:p>
                  </a:txBody>
                  <a:tcPr marT="45700" marB="45700"/>
                </a:tc>
                <a:tc>
                  <a:txBody>
                    <a:bodyPr/>
                    <a:lstStyle/>
                    <a:p>
                      <a:r>
                        <a:rPr lang="en-US" sz="1800" dirty="0"/>
                        <a:t>25%</a:t>
                      </a:r>
                    </a:p>
                  </a:txBody>
                  <a:tcPr marT="45700" marB="45700"/>
                </a:tc>
                <a:tc>
                  <a:txBody>
                    <a:bodyPr/>
                    <a:lstStyle/>
                    <a:p>
                      <a:r>
                        <a:rPr lang="en-US" sz="1800" dirty="0"/>
                        <a:t>8%</a:t>
                      </a:r>
                    </a:p>
                  </a:txBody>
                  <a:tcPr marT="45700" marB="45700"/>
                </a:tc>
                <a:extLst>
                  <a:ext uri="{0D108BD9-81ED-4DB2-BD59-A6C34878D82A}">
                    <a16:rowId xmlns:a16="http://schemas.microsoft.com/office/drawing/2014/main" val="10002"/>
                  </a:ext>
                </a:extLst>
              </a:tr>
              <a:tr h="370681">
                <a:tc>
                  <a:txBody>
                    <a:bodyPr/>
                    <a:lstStyle/>
                    <a:p>
                      <a:r>
                        <a:rPr lang="en-US" sz="1800" dirty="0"/>
                        <a:t>Tension</a:t>
                      </a:r>
                    </a:p>
                  </a:txBody>
                  <a:tcPr marT="45700" marB="45700"/>
                </a:tc>
                <a:tc>
                  <a:txBody>
                    <a:bodyPr/>
                    <a:lstStyle/>
                    <a:p>
                      <a:r>
                        <a:rPr lang="en-US" sz="1800" dirty="0"/>
                        <a:t>88%</a:t>
                      </a:r>
                    </a:p>
                  </a:txBody>
                  <a:tcPr marT="45700" marB="45700"/>
                </a:tc>
                <a:tc>
                  <a:txBody>
                    <a:bodyPr/>
                    <a:lstStyle/>
                    <a:p>
                      <a:r>
                        <a:rPr lang="en-US" sz="1800" dirty="0"/>
                        <a:t>69%</a:t>
                      </a:r>
                    </a:p>
                  </a:txBody>
                  <a:tcPr marT="45700" marB="45700"/>
                </a:tc>
                <a:extLst>
                  <a:ext uri="{0D108BD9-81ED-4DB2-BD59-A6C34878D82A}">
                    <a16:rowId xmlns:a16="http://schemas.microsoft.com/office/drawing/2014/main" val="10003"/>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F6C37-BD98-CFFA-7398-9C04936F3D45}"/>
              </a:ext>
            </a:extLst>
          </p:cNvPr>
          <p:cNvSpPr>
            <a:spLocks noGrp="1"/>
          </p:cNvSpPr>
          <p:nvPr>
            <p:ph type="title"/>
          </p:nvPr>
        </p:nvSpPr>
        <p:spPr/>
        <p:txBody>
          <a:bodyPr>
            <a:normAutofit fontScale="90000"/>
          </a:bodyPr>
          <a:lstStyle/>
          <a:p>
            <a:pPr eaLnBrk="1" fontAlgn="auto" hangingPunct="1">
              <a:spcAft>
                <a:spcPts val="0"/>
              </a:spcAft>
              <a:defRPr/>
            </a:pPr>
            <a:r>
              <a:rPr lang="en-US" dirty="0"/>
              <a:t>Important Headache Issues to be Covered (1).</a:t>
            </a:r>
          </a:p>
        </p:txBody>
      </p:sp>
      <p:sp>
        <p:nvSpPr>
          <p:cNvPr id="16387" name="Content Placeholder 2">
            <a:extLst>
              <a:ext uri="{FF2B5EF4-FFF2-40B4-BE49-F238E27FC236}">
                <a16:creationId xmlns:a16="http://schemas.microsoft.com/office/drawing/2014/main" id="{75668071-09EF-F121-5683-24E58CEF76B6}"/>
              </a:ext>
            </a:extLst>
          </p:cNvPr>
          <p:cNvSpPr>
            <a:spLocks noGrp="1"/>
          </p:cNvSpPr>
          <p:nvPr>
            <p:ph idx="1"/>
          </p:nvPr>
        </p:nvSpPr>
        <p:spPr/>
        <p:txBody>
          <a:bodyPr/>
          <a:lstStyle/>
          <a:p>
            <a:pPr eaLnBrk="1" hangingPunct="1"/>
            <a:r>
              <a:rPr lang="en-US" altLang="en-US"/>
              <a:t>Menstrual Migraine</a:t>
            </a:r>
          </a:p>
          <a:p>
            <a:pPr eaLnBrk="1" hangingPunct="1"/>
            <a:r>
              <a:rPr lang="en-US" altLang="en-US"/>
              <a:t>Menopause and Migraine</a:t>
            </a:r>
          </a:p>
          <a:p>
            <a:pPr eaLnBrk="1" hangingPunct="1"/>
            <a:r>
              <a:rPr lang="en-US" altLang="en-US"/>
              <a:t>Oral Contraceptive Use in Migraineurs</a:t>
            </a:r>
          </a:p>
          <a:p>
            <a:pPr eaLnBrk="1" hangingPunct="1"/>
            <a:r>
              <a:rPr lang="en-US" altLang="en-US"/>
              <a:t>Headaches during Pregnancy and Postpartum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5AE2599-124A-FD04-DC74-8774B0A3D26F}"/>
              </a:ext>
            </a:extLst>
          </p:cNvPr>
          <p:cNvSpPr>
            <a:spLocks noGrp="1"/>
          </p:cNvSpPr>
          <p:nvPr>
            <p:ph type="title"/>
          </p:nvPr>
        </p:nvSpPr>
        <p:spPr/>
        <p:txBody>
          <a:bodyPr/>
          <a:lstStyle/>
          <a:p>
            <a:pPr eaLnBrk="1" hangingPunct="1"/>
            <a:r>
              <a:rPr lang="en-US" altLang="en-US"/>
              <a:t>Menstrual Migraine (1).</a:t>
            </a:r>
          </a:p>
        </p:txBody>
      </p:sp>
      <p:sp>
        <p:nvSpPr>
          <p:cNvPr id="17411" name="Content Placeholder 2">
            <a:extLst>
              <a:ext uri="{FF2B5EF4-FFF2-40B4-BE49-F238E27FC236}">
                <a16:creationId xmlns:a16="http://schemas.microsoft.com/office/drawing/2014/main" id="{3BAEC280-3602-C18F-6CAF-049C6DA4901D}"/>
              </a:ext>
            </a:extLst>
          </p:cNvPr>
          <p:cNvSpPr>
            <a:spLocks noGrp="1"/>
          </p:cNvSpPr>
          <p:nvPr>
            <p:ph idx="1"/>
          </p:nvPr>
        </p:nvSpPr>
        <p:spPr/>
        <p:txBody>
          <a:bodyPr/>
          <a:lstStyle/>
          <a:p>
            <a:pPr eaLnBrk="1" hangingPunct="1"/>
            <a:r>
              <a:rPr lang="en-US" altLang="en-US"/>
              <a:t>Prevalence varies from 4% to 73%</a:t>
            </a:r>
          </a:p>
          <a:p>
            <a:pPr eaLnBrk="1" hangingPunct="1"/>
            <a:r>
              <a:rPr lang="en-US" altLang="en-US"/>
              <a:t>Menstruation is trigger for about 60% of migraineurs.</a:t>
            </a:r>
          </a:p>
          <a:p>
            <a:pPr eaLnBrk="1" hangingPunct="1"/>
            <a:r>
              <a:rPr lang="en-US" altLang="en-US"/>
              <a:t>Symptoms of premenstrual syndrome include:  depression, anxiety, crying spells, difficulty thinking, lethargy, backache, breast tenderness, swelling, and nausea.</a:t>
            </a:r>
          </a:p>
          <a:p>
            <a:pPr lvl="1" eaLnBrk="1" hangingPunct="1"/>
            <a:r>
              <a:rPr lang="en-US" altLang="en-US"/>
              <a:t>Both Migraine and tension-type headaches can be associated.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42A546B-F4B1-B036-2F75-032CE8D3ED3A}"/>
              </a:ext>
            </a:extLst>
          </p:cNvPr>
          <p:cNvSpPr>
            <a:spLocks noGrp="1"/>
          </p:cNvSpPr>
          <p:nvPr>
            <p:ph type="title"/>
          </p:nvPr>
        </p:nvSpPr>
        <p:spPr/>
        <p:txBody>
          <a:bodyPr>
            <a:normAutofit fontScale="90000"/>
          </a:bodyPr>
          <a:lstStyle/>
          <a:p>
            <a:pPr eaLnBrk="1" fontAlgn="auto" hangingPunct="1">
              <a:spcAft>
                <a:spcPts val="0"/>
              </a:spcAft>
              <a:defRPr/>
            </a:pPr>
            <a:r>
              <a:rPr lang="en-US" dirty="0"/>
              <a:t>Management of Menstrual Migraine (1).</a:t>
            </a:r>
          </a:p>
        </p:txBody>
      </p:sp>
      <p:sp>
        <p:nvSpPr>
          <p:cNvPr id="18435" name="Content Placeholder 3">
            <a:extLst>
              <a:ext uri="{FF2B5EF4-FFF2-40B4-BE49-F238E27FC236}">
                <a16:creationId xmlns:a16="http://schemas.microsoft.com/office/drawing/2014/main" id="{A5C74028-8638-D35D-ED16-501C19FD30E9}"/>
              </a:ext>
            </a:extLst>
          </p:cNvPr>
          <p:cNvSpPr>
            <a:spLocks noGrp="1"/>
          </p:cNvSpPr>
          <p:nvPr>
            <p:ph idx="1"/>
          </p:nvPr>
        </p:nvSpPr>
        <p:spPr/>
        <p:txBody>
          <a:bodyPr/>
          <a:lstStyle/>
          <a:p>
            <a:pPr eaLnBrk="1" hangingPunct="1"/>
            <a:r>
              <a:rPr lang="en-US" altLang="en-US"/>
              <a:t>Symptomatic treatment same as for other migraines – NSAIDs (nonsteroidal antiinflammatory drugs) –ergotamine, dihydroergotamine, and triptans.</a:t>
            </a:r>
          </a:p>
          <a:p>
            <a:pPr eaLnBrk="1" hangingPunct="1"/>
            <a:r>
              <a:rPr lang="en-US" altLang="en-US"/>
              <a:t>Premenstrual preventive treatment can be helpful for women with frequent migraines or with menstrual migraines that are severe and prolonged.</a:t>
            </a:r>
          </a:p>
          <a:p>
            <a:pPr eaLnBrk="1" hangingPunct="1">
              <a:buFont typeface="Wingdings 2" panose="05020102010507070707" pitchFamily="18" charset="2"/>
              <a:buNone/>
            </a:pPr>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0F2F0-925E-8FE0-2C93-ED64A1BE627E}"/>
              </a:ext>
            </a:extLst>
          </p:cNvPr>
          <p:cNvSpPr>
            <a:spLocks noGrp="1"/>
          </p:cNvSpPr>
          <p:nvPr>
            <p:ph type="title"/>
          </p:nvPr>
        </p:nvSpPr>
        <p:spPr/>
        <p:txBody>
          <a:bodyPr>
            <a:normAutofit fontScale="90000"/>
          </a:bodyPr>
          <a:lstStyle/>
          <a:p>
            <a:pPr eaLnBrk="1" fontAlgn="auto" hangingPunct="1">
              <a:spcAft>
                <a:spcPts val="0"/>
              </a:spcAft>
              <a:defRPr/>
            </a:pPr>
            <a:r>
              <a:rPr lang="en-US" dirty="0"/>
              <a:t>Management of Menstrual Migraine (1)&gt;</a:t>
            </a:r>
          </a:p>
        </p:txBody>
      </p:sp>
      <p:sp>
        <p:nvSpPr>
          <p:cNvPr id="19459" name="Content Placeholder 2">
            <a:extLst>
              <a:ext uri="{FF2B5EF4-FFF2-40B4-BE49-F238E27FC236}">
                <a16:creationId xmlns:a16="http://schemas.microsoft.com/office/drawing/2014/main" id="{3B9FDDBD-C2BF-2FD0-38F0-AB983BEC3228}"/>
              </a:ext>
            </a:extLst>
          </p:cNvPr>
          <p:cNvSpPr>
            <a:spLocks noGrp="1"/>
          </p:cNvSpPr>
          <p:nvPr>
            <p:ph idx="1"/>
          </p:nvPr>
        </p:nvSpPr>
        <p:spPr/>
        <p:txBody>
          <a:bodyPr/>
          <a:lstStyle/>
          <a:p>
            <a:pPr eaLnBrk="1" hangingPunct="1"/>
            <a:r>
              <a:rPr lang="en-US" altLang="en-US"/>
              <a:t>Effective Hormonal treatments</a:t>
            </a:r>
          </a:p>
          <a:p>
            <a:pPr lvl="1" eaLnBrk="1" hangingPunct="1"/>
            <a:r>
              <a:rPr lang="en-US" altLang="en-US"/>
              <a:t>Transdermal estradiol</a:t>
            </a:r>
          </a:p>
          <a:p>
            <a:pPr lvl="1" eaLnBrk="1" hangingPunct="1"/>
            <a:r>
              <a:rPr lang="en-US" altLang="en-US"/>
              <a:t>Bromocriptine 2.5mg, three times a day</a:t>
            </a:r>
          </a:p>
          <a:p>
            <a:pPr lvl="1" eaLnBrk="1" hangingPunct="1"/>
            <a:r>
              <a:rPr lang="en-US" altLang="en-US"/>
              <a:t>Danazol 200mg, two or three times a day</a:t>
            </a:r>
          </a:p>
          <a:p>
            <a:pPr lvl="1" eaLnBrk="1" hangingPunct="1"/>
            <a:r>
              <a:rPr lang="en-US" altLang="en-US"/>
              <a:t>Tamoxifen 5 to 15mg daily for days 7-14 of the luteal cycle.</a:t>
            </a:r>
          </a:p>
          <a:p>
            <a:pPr eaLnBrk="1" hangingPunct="1"/>
            <a:r>
              <a:rPr lang="en-US" altLang="en-US"/>
              <a:t>Hysterectomy is NOT RECOMMENDED for the management of menstrual migraine.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72BC5527-D6E7-2B42-E745-970222E5215F}"/>
              </a:ext>
            </a:extLst>
          </p:cNvPr>
          <p:cNvSpPr>
            <a:spLocks noGrp="1"/>
          </p:cNvSpPr>
          <p:nvPr>
            <p:ph type="title"/>
          </p:nvPr>
        </p:nvSpPr>
        <p:spPr/>
        <p:txBody>
          <a:bodyPr/>
          <a:lstStyle/>
          <a:p>
            <a:pPr eaLnBrk="1" hangingPunct="1"/>
            <a:r>
              <a:rPr lang="en-US" altLang="en-US"/>
              <a:t>Menopause and Migraines (1).</a:t>
            </a:r>
          </a:p>
        </p:txBody>
      </p:sp>
      <p:sp>
        <p:nvSpPr>
          <p:cNvPr id="20483" name="Content Placeholder 3">
            <a:extLst>
              <a:ext uri="{FF2B5EF4-FFF2-40B4-BE49-F238E27FC236}">
                <a16:creationId xmlns:a16="http://schemas.microsoft.com/office/drawing/2014/main" id="{931F492D-FE0D-3023-0EA7-44EC1B408D52}"/>
              </a:ext>
            </a:extLst>
          </p:cNvPr>
          <p:cNvSpPr>
            <a:spLocks noGrp="1"/>
          </p:cNvSpPr>
          <p:nvPr>
            <p:ph idx="1"/>
          </p:nvPr>
        </p:nvSpPr>
        <p:spPr/>
        <p:txBody>
          <a:bodyPr/>
          <a:lstStyle/>
          <a:p>
            <a:pPr eaLnBrk="1" hangingPunct="1"/>
            <a:r>
              <a:rPr lang="en-US" altLang="en-US"/>
              <a:t>2/3</a:t>
            </a:r>
            <a:r>
              <a:rPr lang="en-US" altLang="en-US" baseline="30000"/>
              <a:t>rd</a:t>
            </a:r>
            <a:r>
              <a:rPr lang="en-US" altLang="en-US"/>
              <a:t>s of women with prior migraine improve with physiological menopause.</a:t>
            </a:r>
          </a:p>
          <a:p>
            <a:pPr eaLnBrk="1" hangingPunct="1"/>
            <a:r>
              <a:rPr lang="en-US" altLang="en-US"/>
              <a:t>Contrastingly, surgical menopause results in the worsening of migraine in 2/3</a:t>
            </a:r>
            <a:r>
              <a:rPr lang="en-US" altLang="en-US" baseline="30000"/>
              <a:t>rd</a:t>
            </a:r>
            <a:r>
              <a:rPr lang="en-US" altLang="en-US"/>
              <a:t>s of cases.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9777B-BD82-AA28-6581-292E704FFA6D}"/>
              </a:ext>
            </a:extLst>
          </p:cNvPr>
          <p:cNvSpPr>
            <a:spLocks noGrp="1"/>
          </p:cNvSpPr>
          <p:nvPr>
            <p:ph type="title"/>
          </p:nvPr>
        </p:nvSpPr>
        <p:spPr>
          <a:xfrm>
            <a:off x="457200" y="704850"/>
            <a:ext cx="8229600" cy="1143000"/>
          </a:xfrm>
        </p:spPr>
        <p:txBody>
          <a:bodyPr>
            <a:normAutofit fontScale="90000"/>
          </a:bodyPr>
          <a:lstStyle/>
          <a:p>
            <a:pPr eaLnBrk="1" fontAlgn="auto" hangingPunct="1">
              <a:spcAft>
                <a:spcPts val="0"/>
              </a:spcAft>
              <a:defRPr/>
            </a:pPr>
            <a:r>
              <a:rPr lang="en-US" dirty="0"/>
              <a:t>Menopause and Migraines:  Estrogen Replacement Therapy (1).</a:t>
            </a:r>
          </a:p>
        </p:txBody>
      </p:sp>
      <p:sp>
        <p:nvSpPr>
          <p:cNvPr id="21507" name="Content Placeholder 2">
            <a:extLst>
              <a:ext uri="{FF2B5EF4-FFF2-40B4-BE49-F238E27FC236}">
                <a16:creationId xmlns:a16="http://schemas.microsoft.com/office/drawing/2014/main" id="{DB6B2FE1-87A9-D421-3B98-727B751CE8AE}"/>
              </a:ext>
            </a:extLst>
          </p:cNvPr>
          <p:cNvSpPr>
            <a:spLocks noGrp="1"/>
          </p:cNvSpPr>
          <p:nvPr>
            <p:ph sz="half" idx="1"/>
          </p:nvPr>
        </p:nvSpPr>
        <p:spPr>
          <a:xfrm>
            <a:off x="457200" y="1920875"/>
            <a:ext cx="4038600" cy="4433888"/>
          </a:xfrm>
        </p:spPr>
        <p:txBody>
          <a:bodyPr/>
          <a:lstStyle/>
          <a:p>
            <a:pPr eaLnBrk="1" hangingPunct="1"/>
            <a:r>
              <a:rPr lang="en-US" altLang="en-US"/>
              <a:t>Effect of hormone replacement therapy:  45% improve, 46% worsen, and 9% are unchanged.</a:t>
            </a:r>
          </a:p>
        </p:txBody>
      </p:sp>
      <p:graphicFrame>
        <p:nvGraphicFramePr>
          <p:cNvPr id="5" name="Content Placeholder 4">
            <a:extLst>
              <a:ext uri="{FF2B5EF4-FFF2-40B4-BE49-F238E27FC236}">
                <a16:creationId xmlns:a16="http://schemas.microsoft.com/office/drawing/2014/main" id="{87143414-F2EF-B1C7-2D80-C3B5AC06B998}"/>
              </a:ext>
            </a:extLst>
          </p:cNvPr>
          <p:cNvGraphicFramePr>
            <a:graphicFrameLocks noGrp="1"/>
          </p:cNvGraphicFramePr>
          <p:nvPr>
            <p:ph sz="half" idx="2"/>
          </p:nvPr>
        </p:nvGraphicFramePr>
        <p:xfrm>
          <a:off x="4648200" y="1920875"/>
          <a:ext cx="4038600" cy="3851276"/>
        </p:xfrm>
        <a:graphic>
          <a:graphicData uri="http://schemas.openxmlformats.org/drawingml/2006/table">
            <a:tbl>
              <a:tblPr firstRow="1" bandRow="1">
                <a:tableStyleId>{5C22544A-7EE6-4342-B048-85BDC9FD1C3A}</a:tableStyleId>
              </a:tblPr>
              <a:tblGrid>
                <a:gridCol w="4038600">
                  <a:extLst>
                    <a:ext uri="{9D8B030D-6E8A-4147-A177-3AD203B41FA5}">
                      <a16:colId xmlns:a16="http://schemas.microsoft.com/office/drawing/2014/main" val="20000"/>
                    </a:ext>
                  </a:extLst>
                </a:gridCol>
              </a:tblGrid>
              <a:tr h="640186">
                <a:tc>
                  <a:txBody>
                    <a:bodyPr/>
                    <a:lstStyle/>
                    <a:p>
                      <a:r>
                        <a:rPr lang="en-US" sz="1800" dirty="0"/>
                        <a:t>Treatment of Estrogen replacement headache</a:t>
                      </a:r>
                    </a:p>
                  </a:txBody>
                  <a:tcPr marT="45728" marB="45728"/>
                </a:tc>
                <a:extLst>
                  <a:ext uri="{0D108BD9-81ED-4DB2-BD59-A6C34878D82A}">
                    <a16:rowId xmlns:a16="http://schemas.microsoft.com/office/drawing/2014/main" val="10000"/>
                  </a:ext>
                </a:extLst>
              </a:tr>
              <a:tr h="370901">
                <a:tc>
                  <a:txBody>
                    <a:bodyPr/>
                    <a:lstStyle/>
                    <a:p>
                      <a:r>
                        <a:rPr lang="en-US" sz="1800" dirty="0"/>
                        <a:t>Reduce estrogen dose</a:t>
                      </a:r>
                    </a:p>
                  </a:txBody>
                  <a:tcPr marT="45728" marB="45728"/>
                </a:tc>
                <a:extLst>
                  <a:ext uri="{0D108BD9-81ED-4DB2-BD59-A6C34878D82A}">
                    <a16:rowId xmlns:a16="http://schemas.microsoft.com/office/drawing/2014/main" val="10001"/>
                  </a:ext>
                </a:extLst>
              </a:tr>
              <a:tr h="914551">
                <a:tc>
                  <a:txBody>
                    <a:bodyPr/>
                    <a:lstStyle/>
                    <a:p>
                      <a:r>
                        <a:rPr lang="en-US" sz="1800" dirty="0"/>
                        <a:t>Change estrogen type</a:t>
                      </a:r>
                      <a:r>
                        <a:rPr lang="en-US" sz="1800" baseline="0" dirty="0"/>
                        <a:t> from conjugated estrogen (</a:t>
                      </a:r>
                      <a:r>
                        <a:rPr lang="en-US" sz="1800" baseline="0" dirty="0" err="1"/>
                        <a:t>Premarin</a:t>
                      </a:r>
                      <a:r>
                        <a:rPr lang="en-US" sz="1800" baseline="0" dirty="0"/>
                        <a:t>) to pure </a:t>
                      </a:r>
                      <a:r>
                        <a:rPr lang="en-US" sz="1800" baseline="0" dirty="0" err="1"/>
                        <a:t>estrone</a:t>
                      </a:r>
                      <a:r>
                        <a:rPr lang="en-US" sz="1800" baseline="0" dirty="0"/>
                        <a:t> (</a:t>
                      </a:r>
                      <a:r>
                        <a:rPr lang="en-US" sz="1800" baseline="0" dirty="0" err="1"/>
                        <a:t>Ogen</a:t>
                      </a:r>
                      <a:r>
                        <a:rPr lang="en-US" sz="1800" baseline="0" dirty="0"/>
                        <a:t>)</a:t>
                      </a:r>
                      <a:endParaRPr lang="en-US" sz="1800" dirty="0"/>
                    </a:p>
                  </a:txBody>
                  <a:tcPr marT="45728" marB="45728"/>
                </a:tc>
                <a:extLst>
                  <a:ext uri="{0D108BD9-81ED-4DB2-BD59-A6C34878D82A}">
                    <a16:rowId xmlns:a16="http://schemas.microsoft.com/office/drawing/2014/main" val="10002"/>
                  </a:ext>
                </a:extLst>
              </a:tr>
              <a:tr h="640186">
                <a:tc>
                  <a:txBody>
                    <a:bodyPr/>
                    <a:lstStyle/>
                    <a:p>
                      <a:r>
                        <a:rPr lang="en-US" sz="1800" dirty="0"/>
                        <a:t>Convert from interrupted to continuous dosing</a:t>
                      </a:r>
                    </a:p>
                  </a:txBody>
                  <a:tcPr marT="45728" marB="45728"/>
                </a:tc>
                <a:extLst>
                  <a:ext uri="{0D108BD9-81ED-4DB2-BD59-A6C34878D82A}">
                    <a16:rowId xmlns:a16="http://schemas.microsoft.com/office/drawing/2014/main" val="10003"/>
                  </a:ext>
                </a:extLst>
              </a:tr>
              <a:tr h="914551">
                <a:tc>
                  <a:txBody>
                    <a:bodyPr/>
                    <a:lstStyle/>
                    <a:p>
                      <a:r>
                        <a:rPr lang="en-US" sz="1800" dirty="0"/>
                        <a:t>Convert from oral to </a:t>
                      </a:r>
                      <a:r>
                        <a:rPr lang="en-US" sz="1800" dirty="0" err="1"/>
                        <a:t>parenteral</a:t>
                      </a:r>
                      <a:r>
                        <a:rPr lang="en-US" sz="1800" dirty="0"/>
                        <a:t> dosing (</a:t>
                      </a:r>
                      <a:r>
                        <a:rPr lang="en-US" sz="1800" dirty="0" err="1"/>
                        <a:t>Alora</a:t>
                      </a:r>
                      <a:r>
                        <a:rPr lang="en-US" sz="1800" dirty="0"/>
                        <a:t>, </a:t>
                      </a:r>
                      <a:r>
                        <a:rPr lang="en-US" sz="1800" dirty="0" err="1"/>
                        <a:t>Climara</a:t>
                      </a:r>
                      <a:r>
                        <a:rPr lang="en-US" sz="1800" dirty="0"/>
                        <a:t>, Estraderm, or </a:t>
                      </a:r>
                      <a:r>
                        <a:rPr lang="en-US" sz="1800" dirty="0" err="1"/>
                        <a:t>Vivelle</a:t>
                      </a:r>
                      <a:r>
                        <a:rPr lang="en-US" sz="1800" dirty="0"/>
                        <a:t>-Dot)</a:t>
                      </a:r>
                    </a:p>
                  </a:txBody>
                  <a:tcPr marT="45728" marB="45728"/>
                </a:tc>
                <a:extLst>
                  <a:ext uri="{0D108BD9-81ED-4DB2-BD59-A6C34878D82A}">
                    <a16:rowId xmlns:a16="http://schemas.microsoft.com/office/drawing/2014/main" val="10004"/>
                  </a:ext>
                </a:extLst>
              </a:tr>
              <a:tr h="370901">
                <a:tc>
                  <a:txBody>
                    <a:bodyPr/>
                    <a:lstStyle/>
                    <a:p>
                      <a:r>
                        <a:rPr lang="en-US" sz="1800" dirty="0"/>
                        <a:t>Add Androgens</a:t>
                      </a:r>
                    </a:p>
                  </a:txBody>
                  <a:tcPr marT="45728" marB="45728"/>
                </a:tc>
                <a:extLst>
                  <a:ext uri="{0D108BD9-81ED-4DB2-BD59-A6C34878D82A}">
                    <a16:rowId xmlns:a16="http://schemas.microsoft.com/office/drawing/2014/main" val="10005"/>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5356E-6CB9-F4E7-40AA-3DC37D1768F7}"/>
              </a:ext>
            </a:extLst>
          </p:cNvPr>
          <p:cNvSpPr>
            <a:spLocks noGrp="1"/>
          </p:cNvSpPr>
          <p:nvPr>
            <p:ph type="title"/>
          </p:nvPr>
        </p:nvSpPr>
        <p:spPr/>
        <p:txBody>
          <a:bodyPr>
            <a:normAutofit fontScale="90000"/>
          </a:bodyPr>
          <a:lstStyle/>
          <a:p>
            <a:pPr eaLnBrk="1" fontAlgn="auto" hangingPunct="1">
              <a:spcAft>
                <a:spcPts val="0"/>
              </a:spcAft>
              <a:defRPr/>
            </a:pPr>
            <a:r>
              <a:rPr lang="en-US" dirty="0"/>
              <a:t>Oral Contraceptive Use and Migraine (1).</a:t>
            </a:r>
          </a:p>
        </p:txBody>
      </p:sp>
      <p:sp>
        <p:nvSpPr>
          <p:cNvPr id="22531" name="Content Placeholder 2">
            <a:extLst>
              <a:ext uri="{FF2B5EF4-FFF2-40B4-BE49-F238E27FC236}">
                <a16:creationId xmlns:a16="http://schemas.microsoft.com/office/drawing/2014/main" id="{40968DE4-856B-0795-6900-6204F0BAEDA1}"/>
              </a:ext>
            </a:extLst>
          </p:cNvPr>
          <p:cNvSpPr>
            <a:spLocks noGrp="1"/>
          </p:cNvSpPr>
          <p:nvPr>
            <p:ph idx="1"/>
          </p:nvPr>
        </p:nvSpPr>
        <p:spPr/>
        <p:txBody>
          <a:bodyPr/>
          <a:lstStyle/>
          <a:p>
            <a:pPr eaLnBrk="1" hangingPunct="1"/>
            <a:r>
              <a:rPr lang="en-US" altLang="en-US"/>
              <a:t>Migraines may occur for the first time following oral contraceptive use</a:t>
            </a:r>
          </a:p>
          <a:p>
            <a:pPr eaLnBrk="1" hangingPunct="1"/>
            <a:r>
              <a:rPr lang="en-US" altLang="en-US"/>
              <a:t>OC’s effect on migraines is quite variable:  migraines may increase, decrease, or stay the same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4E89419-825B-5E5E-1BAD-977D6DC88C51}"/>
              </a:ext>
            </a:extLst>
          </p:cNvPr>
          <p:cNvSpPr>
            <a:spLocks noGrp="1"/>
          </p:cNvSpPr>
          <p:nvPr>
            <p:ph type="title"/>
          </p:nvPr>
        </p:nvSpPr>
        <p:spPr/>
        <p:txBody>
          <a:bodyPr>
            <a:normAutofit fontScale="90000"/>
          </a:bodyPr>
          <a:lstStyle/>
          <a:p>
            <a:pPr eaLnBrk="1" fontAlgn="auto" hangingPunct="1">
              <a:spcAft>
                <a:spcPts val="0"/>
              </a:spcAft>
              <a:defRPr/>
            </a:pPr>
            <a:r>
              <a:rPr lang="en-US" dirty="0"/>
              <a:t>OC Use and Migraines:  Risk of Stroke (1).</a:t>
            </a:r>
          </a:p>
        </p:txBody>
      </p:sp>
      <p:sp>
        <p:nvSpPr>
          <p:cNvPr id="23555" name="Content Placeholder 3">
            <a:extLst>
              <a:ext uri="{FF2B5EF4-FFF2-40B4-BE49-F238E27FC236}">
                <a16:creationId xmlns:a16="http://schemas.microsoft.com/office/drawing/2014/main" id="{DA2CBAA4-C937-2D06-1310-78611ECA4EC5}"/>
              </a:ext>
            </a:extLst>
          </p:cNvPr>
          <p:cNvSpPr>
            <a:spLocks noGrp="1"/>
          </p:cNvSpPr>
          <p:nvPr>
            <p:ph idx="1"/>
          </p:nvPr>
        </p:nvSpPr>
        <p:spPr/>
        <p:txBody>
          <a:bodyPr/>
          <a:lstStyle/>
          <a:p>
            <a:pPr eaLnBrk="1" hangingPunct="1"/>
            <a:r>
              <a:rPr lang="en-US" altLang="en-US"/>
              <a:t>Stroke in Young Women</a:t>
            </a:r>
          </a:p>
          <a:p>
            <a:pPr lvl="1" eaLnBrk="1" hangingPunct="1"/>
            <a:r>
              <a:rPr lang="en-US" altLang="en-US"/>
              <a:t>Annual occurrence of stroke in young women who take OCs is about 4 in 100,000 for women aged 25-34 and 11 in 100,000 in women aged 35-44.</a:t>
            </a:r>
          </a:p>
          <a:p>
            <a:pPr lvl="1" eaLnBrk="1" hangingPunct="1"/>
            <a:r>
              <a:rPr lang="en-US" altLang="en-US"/>
              <a:t>For women who do not have migraine and do not take OCs:  1.3 in 100,000 in women aged 25-34 and 3.6 in 100,000 for women aged 35-44.</a:t>
            </a:r>
          </a:p>
          <a:p>
            <a:pPr eaLnBrk="1" hangingPunct="1"/>
            <a:r>
              <a:rPr lang="en-US" altLang="en-US"/>
              <a:t>Stroke and Migraine</a:t>
            </a:r>
          </a:p>
          <a:p>
            <a:pPr lvl="1" eaLnBrk="1" hangingPunct="1"/>
            <a:r>
              <a:rPr lang="en-US" altLang="en-US"/>
              <a:t>Increased risk of stroke in women with migraine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16339161-F92D-1D35-6E45-01A2EACF0EBB}"/>
              </a:ext>
            </a:extLst>
          </p:cNvPr>
          <p:cNvSpPr>
            <a:spLocks noGrp="1"/>
          </p:cNvSpPr>
          <p:nvPr>
            <p:ph type="title"/>
          </p:nvPr>
        </p:nvSpPr>
        <p:spPr/>
        <p:txBody>
          <a:bodyPr/>
          <a:lstStyle/>
          <a:p>
            <a:pPr eaLnBrk="1" hangingPunct="1"/>
            <a:r>
              <a:rPr lang="en-US" altLang="en-US"/>
              <a:t>Male Brain vs. Female Brain</a:t>
            </a:r>
          </a:p>
        </p:txBody>
      </p:sp>
      <p:sp>
        <p:nvSpPr>
          <p:cNvPr id="6147" name="Content Placeholder 2">
            <a:extLst>
              <a:ext uri="{FF2B5EF4-FFF2-40B4-BE49-F238E27FC236}">
                <a16:creationId xmlns:a16="http://schemas.microsoft.com/office/drawing/2014/main" id="{2E677623-1ECC-69B7-65ED-D468FA4D110F}"/>
              </a:ext>
            </a:extLst>
          </p:cNvPr>
          <p:cNvSpPr>
            <a:spLocks noGrp="1"/>
          </p:cNvSpPr>
          <p:nvPr>
            <p:ph idx="1"/>
          </p:nvPr>
        </p:nvSpPr>
        <p:spPr/>
        <p:txBody>
          <a:bodyPr/>
          <a:lstStyle/>
          <a:p>
            <a:pPr eaLnBrk="1" hangingPunct="1"/>
            <a:r>
              <a:rPr lang="en-US" altLang="en-US" dirty="0"/>
              <a:t>Different in external anatomical and primary and secondary sexual differences</a:t>
            </a:r>
          </a:p>
          <a:p>
            <a:pPr eaLnBrk="1" hangingPunct="1"/>
            <a:r>
              <a:rPr lang="en-US" altLang="en-US" dirty="0"/>
              <a:t>There are also differences in the way male and female brains process language, information, emotion, cognition, etc. (3).</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DF687B-B03B-7585-67C1-6FF7BB5F660D}"/>
              </a:ext>
            </a:extLst>
          </p:cNvPr>
          <p:cNvSpPr>
            <a:spLocks noGrp="1"/>
          </p:cNvSpPr>
          <p:nvPr>
            <p:ph type="title"/>
          </p:nvPr>
        </p:nvSpPr>
        <p:spPr>
          <a:xfrm>
            <a:off x="457200" y="274638"/>
            <a:ext cx="8229600" cy="2239962"/>
          </a:xfrm>
        </p:spPr>
        <p:txBody>
          <a:bodyPr>
            <a:normAutofit fontScale="90000"/>
          </a:bodyPr>
          <a:lstStyle/>
          <a:p>
            <a:pPr eaLnBrk="1" fontAlgn="auto" hangingPunct="1">
              <a:spcAft>
                <a:spcPts val="0"/>
              </a:spcAft>
              <a:defRPr/>
            </a:pPr>
            <a:r>
              <a:rPr lang="en-US" dirty="0"/>
              <a:t>Approximate Risk of Stroke in Young Women not on OC with and without migraine (1).</a:t>
            </a:r>
          </a:p>
        </p:txBody>
      </p:sp>
      <p:graphicFrame>
        <p:nvGraphicFramePr>
          <p:cNvPr id="5" name="Content Placeholder 4">
            <a:extLst>
              <a:ext uri="{FF2B5EF4-FFF2-40B4-BE49-F238E27FC236}">
                <a16:creationId xmlns:a16="http://schemas.microsoft.com/office/drawing/2014/main" id="{261D3B5B-C08F-F766-A892-C4B589DFA505}"/>
              </a:ext>
            </a:extLst>
          </p:cNvPr>
          <p:cNvGraphicFramePr>
            <a:graphicFrameLocks noGrp="1"/>
          </p:cNvGraphicFramePr>
          <p:nvPr>
            <p:ph idx="1"/>
          </p:nvPr>
        </p:nvGraphicFramePr>
        <p:xfrm>
          <a:off x="533400" y="3200400"/>
          <a:ext cx="8229600" cy="2397344"/>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914158">
                <a:tc gridSpan="4">
                  <a:txBody>
                    <a:bodyPr/>
                    <a:lstStyle/>
                    <a:p>
                      <a:r>
                        <a:rPr lang="en-US" sz="1800" dirty="0"/>
                        <a:t>Approximate incidence of ischemic stroke (strokes per 100,000 women per year) in women with and without migraine who do not use oral contraceptives.</a:t>
                      </a:r>
                    </a:p>
                  </a:txBody>
                  <a:tcPr marT="45708" marB="45708"/>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742">
                <a:tc>
                  <a:txBody>
                    <a:bodyPr/>
                    <a:lstStyle/>
                    <a:p>
                      <a:endParaRPr lang="en-US" sz="1800" dirty="0"/>
                    </a:p>
                  </a:txBody>
                  <a:tcPr marT="45708" marB="45708"/>
                </a:tc>
                <a:tc>
                  <a:txBody>
                    <a:bodyPr/>
                    <a:lstStyle/>
                    <a:p>
                      <a:endParaRPr lang="en-US" sz="1800"/>
                    </a:p>
                  </a:txBody>
                  <a:tcPr marT="45708" marB="45708"/>
                </a:tc>
                <a:tc gridSpan="2">
                  <a:txBody>
                    <a:bodyPr/>
                    <a:lstStyle/>
                    <a:p>
                      <a:pPr algn="ctr"/>
                      <a:r>
                        <a:rPr lang="en-US" sz="1800" dirty="0"/>
                        <a:t>Migraine</a:t>
                      </a:r>
                    </a:p>
                  </a:txBody>
                  <a:tcPr marT="45708" marB="45708"/>
                </a:tc>
                <a:tc hMerge="1">
                  <a:txBody>
                    <a:bodyPr/>
                    <a:lstStyle/>
                    <a:p>
                      <a:endParaRPr lang="en-US" dirty="0"/>
                    </a:p>
                  </a:txBody>
                  <a:tcPr/>
                </a:tc>
                <a:extLst>
                  <a:ext uri="{0D108BD9-81ED-4DB2-BD59-A6C34878D82A}">
                    <a16:rowId xmlns:a16="http://schemas.microsoft.com/office/drawing/2014/main" val="10001"/>
                  </a:ext>
                </a:extLst>
              </a:tr>
              <a:tr h="370742">
                <a:tc>
                  <a:txBody>
                    <a:bodyPr/>
                    <a:lstStyle/>
                    <a:p>
                      <a:r>
                        <a:rPr lang="en-US" sz="1800" dirty="0"/>
                        <a:t>Age</a:t>
                      </a:r>
                    </a:p>
                  </a:txBody>
                  <a:tcPr marT="45708" marB="45708"/>
                </a:tc>
                <a:tc>
                  <a:txBody>
                    <a:bodyPr/>
                    <a:lstStyle/>
                    <a:p>
                      <a:r>
                        <a:rPr lang="en-US" sz="1800" dirty="0"/>
                        <a:t>Without Migraine</a:t>
                      </a:r>
                    </a:p>
                  </a:txBody>
                  <a:tcPr marT="45708" marB="45708"/>
                </a:tc>
                <a:tc>
                  <a:txBody>
                    <a:bodyPr/>
                    <a:lstStyle/>
                    <a:p>
                      <a:r>
                        <a:rPr lang="en-US" sz="1800" dirty="0"/>
                        <a:t>Without Aura</a:t>
                      </a:r>
                    </a:p>
                  </a:txBody>
                  <a:tcPr marT="45708" marB="45708"/>
                </a:tc>
                <a:tc>
                  <a:txBody>
                    <a:bodyPr/>
                    <a:lstStyle/>
                    <a:p>
                      <a:r>
                        <a:rPr lang="en-US" sz="1800" dirty="0"/>
                        <a:t>With Aura</a:t>
                      </a:r>
                    </a:p>
                  </a:txBody>
                  <a:tcPr marT="45708" marB="45708"/>
                </a:tc>
                <a:extLst>
                  <a:ext uri="{0D108BD9-81ED-4DB2-BD59-A6C34878D82A}">
                    <a16:rowId xmlns:a16="http://schemas.microsoft.com/office/drawing/2014/main" val="10002"/>
                  </a:ext>
                </a:extLst>
              </a:tr>
              <a:tr h="370742">
                <a:tc>
                  <a:txBody>
                    <a:bodyPr/>
                    <a:lstStyle/>
                    <a:p>
                      <a:r>
                        <a:rPr lang="en-US" sz="1800" dirty="0"/>
                        <a:t>25-34</a:t>
                      </a:r>
                    </a:p>
                  </a:txBody>
                  <a:tcPr marT="45708" marB="45708"/>
                </a:tc>
                <a:tc>
                  <a:txBody>
                    <a:bodyPr/>
                    <a:lstStyle/>
                    <a:p>
                      <a:r>
                        <a:rPr lang="en-US" sz="1800" dirty="0"/>
                        <a:t>1.3</a:t>
                      </a:r>
                    </a:p>
                  </a:txBody>
                  <a:tcPr marT="45708" marB="45708"/>
                </a:tc>
                <a:tc>
                  <a:txBody>
                    <a:bodyPr/>
                    <a:lstStyle/>
                    <a:p>
                      <a:r>
                        <a:rPr lang="en-US" sz="1800" dirty="0"/>
                        <a:t>4</a:t>
                      </a:r>
                    </a:p>
                  </a:txBody>
                  <a:tcPr marT="45708" marB="45708"/>
                </a:tc>
                <a:tc>
                  <a:txBody>
                    <a:bodyPr/>
                    <a:lstStyle/>
                    <a:p>
                      <a:r>
                        <a:rPr lang="en-US" sz="1800" dirty="0"/>
                        <a:t>8</a:t>
                      </a:r>
                    </a:p>
                  </a:txBody>
                  <a:tcPr marT="45708" marB="45708"/>
                </a:tc>
                <a:extLst>
                  <a:ext uri="{0D108BD9-81ED-4DB2-BD59-A6C34878D82A}">
                    <a16:rowId xmlns:a16="http://schemas.microsoft.com/office/drawing/2014/main" val="10003"/>
                  </a:ext>
                </a:extLst>
              </a:tr>
              <a:tr h="370742">
                <a:tc>
                  <a:txBody>
                    <a:bodyPr/>
                    <a:lstStyle/>
                    <a:p>
                      <a:r>
                        <a:rPr lang="en-US" sz="1800" dirty="0"/>
                        <a:t>35-44</a:t>
                      </a:r>
                    </a:p>
                  </a:txBody>
                  <a:tcPr marT="45708" marB="45708"/>
                </a:tc>
                <a:tc>
                  <a:txBody>
                    <a:bodyPr/>
                    <a:lstStyle/>
                    <a:p>
                      <a:r>
                        <a:rPr lang="en-US" sz="1800" dirty="0"/>
                        <a:t>3.6</a:t>
                      </a:r>
                    </a:p>
                  </a:txBody>
                  <a:tcPr marT="45708" marB="45708"/>
                </a:tc>
                <a:tc>
                  <a:txBody>
                    <a:bodyPr/>
                    <a:lstStyle/>
                    <a:p>
                      <a:r>
                        <a:rPr lang="en-US" sz="1800" dirty="0"/>
                        <a:t>11</a:t>
                      </a:r>
                    </a:p>
                  </a:txBody>
                  <a:tcPr marT="45708" marB="45708"/>
                </a:tc>
                <a:tc>
                  <a:txBody>
                    <a:bodyPr/>
                    <a:lstStyle/>
                    <a:p>
                      <a:r>
                        <a:rPr lang="en-US" sz="1800" dirty="0"/>
                        <a:t>22</a:t>
                      </a:r>
                    </a:p>
                  </a:txBody>
                  <a:tcPr marT="45708" marB="45708"/>
                </a:tc>
                <a:extLst>
                  <a:ext uri="{0D108BD9-81ED-4DB2-BD59-A6C34878D82A}">
                    <a16:rowId xmlns:a16="http://schemas.microsoft.com/office/drawing/2014/main" val="10004"/>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C4185-1EA0-0663-4246-039389C0402D}"/>
              </a:ext>
            </a:extLst>
          </p:cNvPr>
          <p:cNvSpPr>
            <a:spLocks noGrp="1"/>
          </p:cNvSpPr>
          <p:nvPr>
            <p:ph type="title"/>
          </p:nvPr>
        </p:nvSpPr>
        <p:spPr/>
        <p:txBody>
          <a:bodyPr>
            <a:normAutofit fontScale="90000"/>
          </a:bodyPr>
          <a:lstStyle/>
          <a:p>
            <a:pPr eaLnBrk="1" fontAlgn="auto" hangingPunct="1">
              <a:spcAft>
                <a:spcPts val="0"/>
              </a:spcAft>
              <a:defRPr/>
            </a:pPr>
            <a:r>
              <a:rPr lang="en-US" dirty="0"/>
              <a:t>OC Use and Migraines:  Stroke and Use of OCs (1).</a:t>
            </a:r>
          </a:p>
        </p:txBody>
      </p:sp>
      <p:sp>
        <p:nvSpPr>
          <p:cNvPr id="25603" name="Content Placeholder 2">
            <a:extLst>
              <a:ext uri="{FF2B5EF4-FFF2-40B4-BE49-F238E27FC236}">
                <a16:creationId xmlns:a16="http://schemas.microsoft.com/office/drawing/2014/main" id="{7C6E8DE0-25DD-71FA-A0EA-C32FC13AC02C}"/>
              </a:ext>
            </a:extLst>
          </p:cNvPr>
          <p:cNvSpPr>
            <a:spLocks noGrp="1"/>
          </p:cNvSpPr>
          <p:nvPr>
            <p:ph idx="1"/>
          </p:nvPr>
        </p:nvSpPr>
        <p:spPr/>
        <p:txBody>
          <a:bodyPr/>
          <a:lstStyle/>
          <a:p>
            <a:pPr eaLnBrk="1" hangingPunct="1"/>
            <a:r>
              <a:rPr lang="en-US" altLang="en-US"/>
              <a:t>Risk of stroke associated with OCs vary with different doses of estrogen.</a:t>
            </a:r>
          </a:p>
          <a:p>
            <a:pPr eaLnBrk="1" hangingPunct="1"/>
            <a:r>
              <a:rPr lang="en-US" altLang="en-US"/>
              <a:t>Recent studies have not shown an increased risk of stroke in women who use low-estrogen-dose OCs.</a:t>
            </a:r>
          </a:p>
          <a:p>
            <a:pPr eaLnBrk="1" hangingPunct="1"/>
            <a:r>
              <a:rPr lang="en-US" altLang="en-US"/>
              <a:t>OCs containing only progesterone do not increase the risk of stroke.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235F6-C72B-1319-9570-B203DCA11056}"/>
              </a:ext>
            </a:extLst>
          </p:cNvPr>
          <p:cNvSpPr>
            <a:spLocks noGrp="1"/>
          </p:cNvSpPr>
          <p:nvPr>
            <p:ph type="title"/>
          </p:nvPr>
        </p:nvSpPr>
        <p:spPr/>
        <p:txBody>
          <a:bodyPr>
            <a:normAutofit fontScale="90000"/>
          </a:bodyPr>
          <a:lstStyle/>
          <a:p>
            <a:pPr eaLnBrk="1" fontAlgn="auto" hangingPunct="1">
              <a:spcAft>
                <a:spcPts val="0"/>
              </a:spcAft>
              <a:defRPr/>
            </a:pPr>
            <a:r>
              <a:rPr lang="en-US" dirty="0"/>
              <a:t>OC Use and Migraine:  Use of Oral Contraceptives in </a:t>
            </a:r>
            <a:r>
              <a:rPr lang="en-US" dirty="0" err="1"/>
              <a:t>Migraneurs</a:t>
            </a:r>
            <a:r>
              <a:rPr lang="en-US" dirty="0"/>
              <a:t> (1).</a:t>
            </a:r>
          </a:p>
        </p:txBody>
      </p:sp>
      <p:sp>
        <p:nvSpPr>
          <p:cNvPr id="3" name="Content Placeholder 2">
            <a:extLst>
              <a:ext uri="{FF2B5EF4-FFF2-40B4-BE49-F238E27FC236}">
                <a16:creationId xmlns:a16="http://schemas.microsoft.com/office/drawing/2014/main" id="{65024092-63CA-D898-BCC1-541E474CF9E7}"/>
              </a:ext>
            </a:extLst>
          </p:cNvPr>
          <p:cNvSpPr>
            <a:spLocks noGrp="1"/>
          </p:cNvSpPr>
          <p:nvPr>
            <p:ph idx="1"/>
          </p:nvPr>
        </p:nvSpPr>
        <p:spPr/>
        <p:txBody>
          <a:bodyPr>
            <a:normAutofit lnSpcReduction="10000"/>
          </a:bodyPr>
          <a:lstStyle/>
          <a:p>
            <a:pPr marL="274320" indent="-274320" eaLnBrk="1" fontAlgn="auto" hangingPunct="1">
              <a:spcAft>
                <a:spcPts val="0"/>
              </a:spcAft>
              <a:buClr>
                <a:schemeClr val="accent3"/>
              </a:buClr>
              <a:buFont typeface="Wingdings 2"/>
              <a:buChar char=""/>
              <a:defRPr/>
            </a:pPr>
            <a:r>
              <a:rPr lang="en-US" dirty="0"/>
              <a:t>Most recent OC use and stroke studies reveal no increased risk of stroke in OC use in migraineurs.</a:t>
            </a:r>
          </a:p>
          <a:p>
            <a:pPr marL="274320" indent="-274320" eaLnBrk="1" fontAlgn="auto" hangingPunct="1">
              <a:spcAft>
                <a:spcPts val="0"/>
              </a:spcAft>
              <a:buClr>
                <a:schemeClr val="accent3"/>
              </a:buClr>
              <a:buFont typeface="Wingdings 2"/>
              <a:buChar char=""/>
              <a:defRPr/>
            </a:pPr>
            <a:r>
              <a:rPr lang="en-US" dirty="0"/>
              <a:t>Most women with migraine without aura and those with auras such as visual symptoms lasting less than one hour can use OCs.</a:t>
            </a:r>
          </a:p>
          <a:p>
            <a:pPr marL="274320" indent="-274320" eaLnBrk="1" fontAlgn="auto" hangingPunct="1">
              <a:spcAft>
                <a:spcPts val="0"/>
              </a:spcAft>
              <a:buClr>
                <a:schemeClr val="accent3"/>
              </a:buClr>
              <a:buFont typeface="Wingdings 2"/>
              <a:buChar char=""/>
              <a:defRPr/>
            </a:pPr>
            <a:r>
              <a:rPr lang="en-US" dirty="0"/>
              <a:t>Women with aura symptoms such as hemiparesis or dysphasia or prolonged focal neurological symptoms and signs lasting more than one hour should avoid low-dose-estrogen </a:t>
            </a:r>
            <a:r>
              <a:rPr lang="en-US" dirty="0" err="1"/>
              <a:t>Ocs</a:t>
            </a:r>
            <a:r>
              <a:rPr lang="en-US" dirty="0"/>
              <a:t>.</a:t>
            </a:r>
          </a:p>
          <a:p>
            <a:pPr marL="274320" indent="-274320" eaLnBrk="1" fontAlgn="auto" hangingPunct="1">
              <a:spcAft>
                <a:spcPts val="0"/>
              </a:spcAft>
              <a:buClr>
                <a:schemeClr val="accent3"/>
              </a:buClr>
              <a:buFont typeface="Wingdings 2"/>
              <a:buChar char=""/>
              <a:defRPr/>
            </a:pPr>
            <a:r>
              <a:rPr lang="en-US" dirty="0"/>
              <a:t>Progesterone-only OCs and many other contraceptive options may also be considered as a replacement.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15BB0-B80F-025C-6F26-9E64A7A63E42}"/>
              </a:ext>
            </a:extLst>
          </p:cNvPr>
          <p:cNvSpPr>
            <a:spLocks noGrp="1"/>
          </p:cNvSpPr>
          <p:nvPr>
            <p:ph type="title"/>
          </p:nvPr>
        </p:nvSpPr>
        <p:spPr/>
        <p:txBody>
          <a:bodyPr>
            <a:normAutofit fontScale="90000"/>
          </a:bodyPr>
          <a:lstStyle/>
          <a:p>
            <a:pPr eaLnBrk="1" fontAlgn="auto" hangingPunct="1">
              <a:spcAft>
                <a:spcPts val="0"/>
              </a:spcAft>
              <a:defRPr/>
            </a:pPr>
            <a:r>
              <a:rPr lang="en-US" dirty="0"/>
              <a:t>Headaches during Pregnancy and Postpartum (1).</a:t>
            </a:r>
          </a:p>
        </p:txBody>
      </p:sp>
      <p:sp>
        <p:nvSpPr>
          <p:cNvPr id="27651" name="Content Placeholder 2">
            <a:extLst>
              <a:ext uri="{FF2B5EF4-FFF2-40B4-BE49-F238E27FC236}">
                <a16:creationId xmlns:a16="http://schemas.microsoft.com/office/drawing/2014/main" id="{24F2FB6C-2536-0033-673A-03402A7D945A}"/>
              </a:ext>
            </a:extLst>
          </p:cNvPr>
          <p:cNvSpPr>
            <a:spLocks noGrp="1"/>
          </p:cNvSpPr>
          <p:nvPr>
            <p:ph idx="1"/>
          </p:nvPr>
        </p:nvSpPr>
        <p:spPr/>
        <p:txBody>
          <a:bodyPr/>
          <a:lstStyle/>
          <a:p>
            <a:pPr eaLnBrk="1" hangingPunct="1"/>
            <a:r>
              <a:rPr lang="en-US" altLang="en-US"/>
              <a:t>About 90% of headaches during pregnancy and postpartum are BENIGN.</a:t>
            </a:r>
          </a:p>
          <a:p>
            <a:pPr eaLnBrk="1" hangingPunct="1"/>
            <a:r>
              <a:rPr lang="en-US" altLang="en-US"/>
              <a:t>Frequency of migraines decreases and that of tension-type headaches does not change.</a:t>
            </a:r>
          </a:p>
          <a:p>
            <a:pPr eaLnBrk="1" hangingPunct="1"/>
            <a:r>
              <a:rPr lang="en-US" altLang="en-US"/>
              <a:t>Life threatening causes of headache that can occur during this time:  Preeclampsia and eclampsia, subarachnoid hemorrhage, intracerebral hemorrhage, and cerebral venous thrombosis.</a:t>
            </a:r>
          </a:p>
          <a:p>
            <a:pPr eaLnBrk="1" hangingPunct="1"/>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0B7E278-4792-D9A3-B4F0-38698AFDA31C}"/>
              </a:ext>
            </a:extLst>
          </p:cNvPr>
          <p:cNvSpPr>
            <a:spLocks noGrp="1"/>
          </p:cNvSpPr>
          <p:nvPr>
            <p:ph type="title"/>
          </p:nvPr>
        </p:nvSpPr>
        <p:spPr/>
        <p:txBody>
          <a:bodyPr>
            <a:normAutofit fontScale="90000"/>
          </a:bodyPr>
          <a:lstStyle/>
          <a:p>
            <a:pPr eaLnBrk="1" fontAlgn="auto" hangingPunct="1">
              <a:spcAft>
                <a:spcPts val="0"/>
              </a:spcAft>
              <a:defRPr/>
            </a:pPr>
            <a:r>
              <a:rPr lang="en-US" dirty="0"/>
              <a:t>Migraine during Pregnancy and Postpartum (1).</a:t>
            </a:r>
          </a:p>
        </p:txBody>
      </p:sp>
      <p:sp>
        <p:nvSpPr>
          <p:cNvPr id="28675" name="Content Placeholder 3">
            <a:extLst>
              <a:ext uri="{FF2B5EF4-FFF2-40B4-BE49-F238E27FC236}">
                <a16:creationId xmlns:a16="http://schemas.microsoft.com/office/drawing/2014/main" id="{F543EF71-2E5E-73F4-298E-8C308F08C849}"/>
              </a:ext>
            </a:extLst>
          </p:cNvPr>
          <p:cNvSpPr>
            <a:spLocks noGrp="1"/>
          </p:cNvSpPr>
          <p:nvPr>
            <p:ph idx="1"/>
          </p:nvPr>
        </p:nvSpPr>
        <p:spPr/>
        <p:txBody>
          <a:bodyPr/>
          <a:lstStyle/>
          <a:p>
            <a:pPr eaLnBrk="1" hangingPunct="1"/>
            <a:r>
              <a:rPr lang="en-US" altLang="en-US"/>
              <a:t>Occurs in 1% and 10% of migraineurs during pregnancy, usually during the first trimester.</a:t>
            </a:r>
          </a:p>
          <a:p>
            <a:pPr eaLnBrk="1" hangingPunct="1"/>
            <a:r>
              <a:rPr lang="en-US" altLang="en-US"/>
              <a:t>During pregnancy, preexisting migraine improves or disappears in about 60% or more, is unchanged in 20% or less, and grows more frequent in 20% or less.  Improvement often occurs in 2</a:t>
            </a:r>
            <a:r>
              <a:rPr lang="en-US" altLang="en-US" baseline="30000"/>
              <a:t>nd</a:t>
            </a:r>
            <a:r>
              <a:rPr lang="en-US" altLang="en-US"/>
              <a:t> or 3</a:t>
            </a:r>
            <a:r>
              <a:rPr lang="en-US" altLang="en-US" baseline="30000"/>
              <a:t>rd</a:t>
            </a:r>
            <a:r>
              <a:rPr lang="en-US" altLang="en-US"/>
              <a:t> trimester.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280EC4E-B2BF-D3A0-163B-ADA3B91A00EA}"/>
              </a:ext>
            </a:extLst>
          </p:cNvPr>
          <p:cNvSpPr>
            <a:spLocks noGrp="1"/>
          </p:cNvSpPr>
          <p:nvPr>
            <p:ph type="title"/>
          </p:nvPr>
        </p:nvSpPr>
        <p:spPr/>
        <p:txBody>
          <a:bodyPr>
            <a:normAutofit fontScale="90000"/>
          </a:bodyPr>
          <a:lstStyle/>
          <a:p>
            <a:pPr eaLnBrk="1" fontAlgn="auto" hangingPunct="1">
              <a:spcAft>
                <a:spcPts val="0"/>
              </a:spcAft>
              <a:defRPr/>
            </a:pPr>
            <a:r>
              <a:rPr lang="en-US" dirty="0"/>
              <a:t>Migraine during Pregnancy and Postpartum (1).</a:t>
            </a:r>
          </a:p>
        </p:txBody>
      </p:sp>
      <p:sp>
        <p:nvSpPr>
          <p:cNvPr id="29699" name="Content Placeholder 3">
            <a:extLst>
              <a:ext uri="{FF2B5EF4-FFF2-40B4-BE49-F238E27FC236}">
                <a16:creationId xmlns:a16="http://schemas.microsoft.com/office/drawing/2014/main" id="{F0F1FEF7-9DFB-7C95-A99C-E7706A71A95A}"/>
              </a:ext>
            </a:extLst>
          </p:cNvPr>
          <p:cNvSpPr>
            <a:spLocks noGrp="1"/>
          </p:cNvSpPr>
          <p:nvPr>
            <p:ph idx="1"/>
          </p:nvPr>
        </p:nvSpPr>
        <p:spPr/>
        <p:txBody>
          <a:bodyPr/>
          <a:lstStyle/>
          <a:p>
            <a:pPr eaLnBrk="1" hangingPunct="1"/>
            <a:r>
              <a:rPr lang="en-US" altLang="en-US"/>
              <a:t>When improvement occurs during the first pregnancy, improvement also occurs during subsequent pregnancies in about 50%, whereas an increased frequency occurs in the other 50%.</a:t>
            </a:r>
          </a:p>
          <a:p>
            <a:pPr eaLnBrk="1" hangingPunct="1"/>
            <a:r>
              <a:rPr lang="en-US" altLang="en-US"/>
              <a:t>Migraneurs do not have an increased risk of miscarriages, toxemia, congenital anomalies, or stillbirth.</a:t>
            </a:r>
          </a:p>
          <a:p>
            <a:pPr eaLnBrk="1" hangingPunct="1"/>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2">
            <a:extLst>
              <a:ext uri="{FF2B5EF4-FFF2-40B4-BE49-F238E27FC236}">
                <a16:creationId xmlns:a16="http://schemas.microsoft.com/office/drawing/2014/main" id="{0C7351B8-575C-F929-E43A-79743D38E10E}"/>
              </a:ext>
            </a:extLst>
          </p:cNvPr>
          <p:cNvSpPr>
            <a:spLocks noGrp="1"/>
          </p:cNvSpPr>
          <p:nvPr>
            <p:ph type="title"/>
          </p:nvPr>
        </p:nvSpPr>
        <p:spPr/>
        <p:txBody>
          <a:bodyPr/>
          <a:lstStyle/>
          <a:p>
            <a:pPr eaLnBrk="1" hangingPunct="1"/>
            <a:r>
              <a:rPr lang="en-US" altLang="en-US"/>
              <a:t>Management (1).</a:t>
            </a:r>
          </a:p>
        </p:txBody>
      </p:sp>
      <p:sp>
        <p:nvSpPr>
          <p:cNvPr id="4" name="Content Placeholder 3">
            <a:extLst>
              <a:ext uri="{FF2B5EF4-FFF2-40B4-BE49-F238E27FC236}">
                <a16:creationId xmlns:a16="http://schemas.microsoft.com/office/drawing/2014/main" id="{213001FC-EC24-B732-07C1-A670EC93BFCB}"/>
              </a:ext>
            </a:extLst>
          </p:cNvPr>
          <p:cNvSpPr>
            <a:spLocks noGrp="1"/>
          </p:cNvSpPr>
          <p:nvPr>
            <p:ph idx="1"/>
          </p:nvPr>
        </p:nvSpPr>
        <p:spPr/>
        <p:txBody>
          <a:bodyPr>
            <a:normAutofit lnSpcReduction="10000"/>
          </a:bodyPr>
          <a:lstStyle/>
          <a:p>
            <a:pPr marL="274320" indent="-274320" eaLnBrk="1" fontAlgn="auto" hangingPunct="1">
              <a:spcAft>
                <a:spcPts val="0"/>
              </a:spcAft>
              <a:buClr>
                <a:schemeClr val="accent3"/>
              </a:buClr>
              <a:buFont typeface="Wingdings 2"/>
              <a:buChar char=""/>
              <a:defRPr/>
            </a:pPr>
            <a:r>
              <a:rPr lang="en-US" dirty="0"/>
              <a:t>Fortunately, migraines usually improve or disappear during pregnancy.</a:t>
            </a:r>
          </a:p>
          <a:p>
            <a:pPr marL="274320" indent="-274320" eaLnBrk="1" fontAlgn="auto" hangingPunct="1">
              <a:spcAft>
                <a:spcPts val="0"/>
              </a:spcAft>
              <a:buClr>
                <a:schemeClr val="accent3"/>
              </a:buClr>
              <a:buFont typeface="Wingdings 2"/>
              <a:buChar char=""/>
              <a:defRPr/>
            </a:pPr>
            <a:r>
              <a:rPr lang="en-US" dirty="0"/>
              <a:t>Non-medication approaches:  avoidance of triggers, ice, sleep, and biofeedback.</a:t>
            </a:r>
          </a:p>
          <a:p>
            <a:pPr marL="274320" indent="-274320" eaLnBrk="1" fontAlgn="auto" hangingPunct="1">
              <a:spcAft>
                <a:spcPts val="0"/>
              </a:spcAft>
              <a:buClr>
                <a:schemeClr val="accent3"/>
              </a:buClr>
              <a:buFont typeface="Wingdings 2"/>
              <a:buChar char=""/>
              <a:defRPr/>
            </a:pPr>
            <a:r>
              <a:rPr lang="en-US" dirty="0"/>
              <a:t>Symptomatic Medications:  Acetaminophen</a:t>
            </a:r>
          </a:p>
          <a:p>
            <a:pPr marL="640080" lvl="1" indent="-246888" eaLnBrk="1" fontAlgn="auto" hangingPunct="1">
              <a:spcAft>
                <a:spcPts val="0"/>
              </a:spcAft>
              <a:buFont typeface="Wingdings 2"/>
              <a:buChar char=""/>
              <a:defRPr/>
            </a:pPr>
            <a:r>
              <a:rPr lang="en-US" dirty="0"/>
              <a:t>FDA Class B drug (no evidence of risk in humans, but no controlled human studies)</a:t>
            </a:r>
          </a:p>
          <a:p>
            <a:pPr marL="640080" lvl="1" indent="-246888" eaLnBrk="1" fontAlgn="auto" hangingPunct="1">
              <a:spcAft>
                <a:spcPts val="0"/>
              </a:spcAft>
              <a:buFont typeface="Wingdings 2"/>
              <a:buChar char=""/>
              <a:defRPr/>
            </a:pPr>
            <a:r>
              <a:rPr lang="en-US" dirty="0"/>
              <a:t>Caffeine in small doses of less than 300mg a day is Class B and safe.</a:t>
            </a:r>
          </a:p>
          <a:p>
            <a:pPr marL="640080" lvl="1" indent="-246888" eaLnBrk="1" fontAlgn="auto" hangingPunct="1">
              <a:spcAft>
                <a:spcPts val="0"/>
              </a:spcAft>
              <a:buFont typeface="Wingdings 2"/>
              <a:buChar char=""/>
              <a:defRPr/>
            </a:pPr>
            <a:r>
              <a:rPr lang="en-US" dirty="0"/>
              <a:t>Codeine in reasonable amounts is probably safe</a:t>
            </a:r>
          </a:p>
          <a:p>
            <a:pPr marL="640080" lvl="1" indent="-246888" eaLnBrk="1" fontAlgn="auto" hangingPunct="1">
              <a:spcAft>
                <a:spcPts val="0"/>
              </a:spcAft>
              <a:buFont typeface="Wingdings 2"/>
              <a:buChar char=""/>
              <a:defRPr/>
            </a:pPr>
            <a:r>
              <a:rPr lang="en-US" dirty="0"/>
              <a:t>Triptans should be AVOIDED during pregnancy.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240942F0-DFCA-0196-2AF3-D22D907F61D6}"/>
              </a:ext>
            </a:extLst>
          </p:cNvPr>
          <p:cNvSpPr>
            <a:spLocks noGrp="1"/>
          </p:cNvSpPr>
          <p:nvPr>
            <p:ph type="title"/>
          </p:nvPr>
        </p:nvSpPr>
        <p:spPr/>
        <p:txBody>
          <a:bodyPr/>
          <a:lstStyle/>
          <a:p>
            <a:pPr eaLnBrk="1" hangingPunct="1"/>
            <a:r>
              <a:rPr lang="en-US" altLang="en-US"/>
              <a:t>Preventive Medications (1).</a:t>
            </a:r>
          </a:p>
        </p:txBody>
      </p:sp>
      <p:sp>
        <p:nvSpPr>
          <p:cNvPr id="31747" name="Content Placeholder 3">
            <a:extLst>
              <a:ext uri="{FF2B5EF4-FFF2-40B4-BE49-F238E27FC236}">
                <a16:creationId xmlns:a16="http://schemas.microsoft.com/office/drawing/2014/main" id="{47046EBD-EA25-B684-EEA0-10B04665FFC7}"/>
              </a:ext>
            </a:extLst>
          </p:cNvPr>
          <p:cNvSpPr>
            <a:spLocks noGrp="1"/>
          </p:cNvSpPr>
          <p:nvPr>
            <p:ph idx="1"/>
          </p:nvPr>
        </p:nvSpPr>
        <p:spPr/>
        <p:txBody>
          <a:bodyPr/>
          <a:lstStyle/>
          <a:p>
            <a:pPr eaLnBrk="1" hangingPunct="1"/>
            <a:r>
              <a:rPr lang="en-US" altLang="en-US"/>
              <a:t>Valproic acid to be avoided (Class D)</a:t>
            </a:r>
          </a:p>
          <a:p>
            <a:pPr eaLnBrk="1" hangingPunct="1"/>
            <a:r>
              <a:rPr lang="en-US" altLang="en-US"/>
              <a:t>Topiramate (Class C) should only by used if benefits outweigh risks.</a:t>
            </a:r>
          </a:p>
          <a:p>
            <a:pPr eaLnBrk="1" hangingPunct="1"/>
            <a:r>
              <a:rPr lang="en-US" altLang="en-US"/>
              <a:t>Preventive of choice:  Beta-blockers</a:t>
            </a:r>
          </a:p>
          <a:p>
            <a:pPr eaLnBrk="1" hangingPunct="1"/>
            <a:r>
              <a:rPr lang="en-US" altLang="en-US"/>
              <a:t>Calcium channel blocker verapamil—safe during pregnancy</a:t>
            </a:r>
          </a:p>
          <a:p>
            <a:pPr eaLnBrk="1" hangingPunct="1"/>
            <a:r>
              <a:rPr lang="en-US" altLang="en-US"/>
              <a:t>Antidepressants may be considered in some cases.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4" descr="http://www.nonprofit-day.org/images/printables/thank-you.jpg">
            <a:extLst>
              <a:ext uri="{FF2B5EF4-FFF2-40B4-BE49-F238E27FC236}">
                <a16:creationId xmlns:a16="http://schemas.microsoft.com/office/drawing/2014/main" id="{4F770AE8-1E09-CA4E-59B9-B5ECEADFD8A5}"/>
              </a:ext>
            </a:extLst>
          </p:cNvPr>
          <p:cNvSpPr>
            <a:spLocks noChangeAspect="1" noChangeArrowheads="1"/>
          </p:cNvSpPr>
          <p:nvPr/>
        </p:nvSpPr>
        <p:spPr bwMode="auto">
          <a:xfrm>
            <a:off x="155575" y="-2057400"/>
            <a:ext cx="6467475" cy="429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latin typeface="Constantia" panose="02030602050306030303" pitchFamily="18" charset="0"/>
            </a:endParaRPr>
          </a:p>
        </p:txBody>
      </p:sp>
      <p:sp>
        <p:nvSpPr>
          <p:cNvPr id="32771" name="AutoShape 6" descr="http://www.nonprofit-day.org/images/printables/thank-you.jpg">
            <a:extLst>
              <a:ext uri="{FF2B5EF4-FFF2-40B4-BE49-F238E27FC236}">
                <a16:creationId xmlns:a16="http://schemas.microsoft.com/office/drawing/2014/main" id="{39BF98FC-9040-6A26-DD81-88A5042E34B7}"/>
              </a:ext>
            </a:extLst>
          </p:cNvPr>
          <p:cNvSpPr>
            <a:spLocks noChangeAspect="1" noChangeArrowheads="1"/>
          </p:cNvSpPr>
          <p:nvPr/>
        </p:nvSpPr>
        <p:spPr bwMode="auto">
          <a:xfrm>
            <a:off x="155575" y="-2057400"/>
            <a:ext cx="6467475" cy="429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latin typeface="Constantia" panose="02030602050306030303" pitchFamily="18" charset="0"/>
            </a:endParaRPr>
          </a:p>
        </p:txBody>
      </p:sp>
      <p:sp>
        <p:nvSpPr>
          <p:cNvPr id="32772" name="Title 8">
            <a:extLst>
              <a:ext uri="{FF2B5EF4-FFF2-40B4-BE49-F238E27FC236}">
                <a16:creationId xmlns:a16="http://schemas.microsoft.com/office/drawing/2014/main" id="{549ECCB2-554D-D094-2EFE-8BB81F57D826}"/>
              </a:ext>
            </a:extLst>
          </p:cNvPr>
          <p:cNvSpPr>
            <a:spLocks noGrp="1"/>
          </p:cNvSpPr>
          <p:nvPr>
            <p:ph type="title"/>
          </p:nvPr>
        </p:nvSpPr>
        <p:spPr/>
        <p:txBody>
          <a:bodyPr/>
          <a:lstStyle/>
          <a:p>
            <a:pPr eaLnBrk="1" hangingPunct="1"/>
            <a:r>
              <a:rPr lang="en-US" altLang="en-US"/>
              <a:t>References</a:t>
            </a:r>
          </a:p>
        </p:txBody>
      </p:sp>
      <p:sp>
        <p:nvSpPr>
          <p:cNvPr id="32773" name="Content Placeholder 9">
            <a:extLst>
              <a:ext uri="{FF2B5EF4-FFF2-40B4-BE49-F238E27FC236}">
                <a16:creationId xmlns:a16="http://schemas.microsoft.com/office/drawing/2014/main" id="{CC6444D8-7095-1D25-7D35-442464175733}"/>
              </a:ext>
            </a:extLst>
          </p:cNvPr>
          <p:cNvSpPr>
            <a:spLocks noGrp="1"/>
          </p:cNvSpPr>
          <p:nvPr>
            <p:ph idx="1"/>
          </p:nvPr>
        </p:nvSpPr>
        <p:spPr/>
        <p:txBody>
          <a:bodyPr/>
          <a:lstStyle/>
          <a:p>
            <a:pPr marL="514350" indent="-514350" eaLnBrk="1" hangingPunct="1">
              <a:buFont typeface="Calibri" panose="020F0502020204030204" pitchFamily="34" charset="0"/>
              <a:buAutoNum type="arabicPeriod"/>
            </a:pPr>
            <a:r>
              <a:rPr lang="en-US" altLang="en-US" dirty="0"/>
              <a:t>Evans, Randolph W.  Headache in Women.  Pages 230-240.  Handbook of Headache 2</a:t>
            </a:r>
            <a:r>
              <a:rPr lang="en-US" altLang="en-US" baseline="30000" dirty="0"/>
              <a:t>nd</a:t>
            </a:r>
            <a:r>
              <a:rPr lang="en-US" altLang="en-US" dirty="0"/>
              <a:t> ed, 2005.</a:t>
            </a:r>
          </a:p>
          <a:p>
            <a:pPr marL="514350" indent="-514350" eaLnBrk="1" hangingPunct="1">
              <a:buFont typeface="Calibri" panose="020F0502020204030204" pitchFamily="34" charset="0"/>
              <a:buAutoNum type="arabicPeriod"/>
            </a:pPr>
            <a:r>
              <a:rPr lang="en-US" altLang="en-US" dirty="0" err="1"/>
              <a:t>Goadsby</a:t>
            </a:r>
            <a:r>
              <a:rPr lang="en-US" altLang="en-US" dirty="0"/>
              <a:t>, Peter.  Update in Headache.  Page 140.  2008 AAN Timeline:  Neurology Update II,2008.</a:t>
            </a:r>
          </a:p>
          <a:p>
            <a:pPr marL="514350" indent="-514350" eaLnBrk="1" hangingPunct="1">
              <a:buFont typeface="Calibri" panose="020F0502020204030204" pitchFamily="34" charset="0"/>
              <a:buAutoNum type="arabicPeriod"/>
            </a:pPr>
            <a:r>
              <a:rPr lang="en-US" altLang="en-US" dirty="0" err="1">
                <a:hlinkClick r:id="rId2"/>
              </a:rPr>
              <a:t>Sabbatini</a:t>
            </a:r>
            <a:r>
              <a:rPr lang="en-US" altLang="en-US" dirty="0">
                <a:hlinkClick r:id="rId2"/>
              </a:rPr>
              <a:t>, Dr. Renato M.E</a:t>
            </a:r>
            <a:r>
              <a:rPr lang="en-US" altLang="en-US" dirty="0"/>
              <a:t>.  Are There Differences Between the Brains of Males and Females?  State University of Campinas 1997.</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a:extLst>
              <a:ext uri="{FF2B5EF4-FFF2-40B4-BE49-F238E27FC236}">
                <a16:creationId xmlns:a16="http://schemas.microsoft.com/office/drawing/2014/main" id="{D426040C-09AB-E994-B80E-E9D25019EBD3}"/>
              </a:ext>
            </a:extLst>
          </p:cNvPr>
          <p:cNvSpPr>
            <a:spLocks noChangeArrowheads="1"/>
          </p:cNvSpPr>
          <p:nvPr/>
        </p:nvSpPr>
        <p:spPr bwMode="auto">
          <a:xfrm>
            <a:off x="457200" y="4876800"/>
            <a:ext cx="8686800" cy="914400"/>
          </a:xfrm>
          <a:prstGeom prst="rect">
            <a:avLst/>
          </a:prstGeom>
          <a:noFill/>
          <a:ln w="9525">
            <a:noFill/>
            <a:miter lim="800000"/>
            <a:headEnd/>
            <a:tailEnd/>
          </a:ln>
          <a:effectLst>
            <a:outerShdw dist="35921" dir="2700000" algn="ctr" rotWithShape="0">
              <a:schemeClr val="bg2"/>
            </a:outerShdw>
          </a:effectLst>
        </p:spPr>
        <p:txBody>
          <a:bodyPr/>
          <a:lstStyle/>
          <a:p>
            <a:pPr marL="342900" indent="-342900" algn="ctr" fontAlgn="auto">
              <a:lnSpc>
                <a:spcPct val="85000"/>
              </a:lnSpc>
              <a:spcBef>
                <a:spcPct val="20000"/>
              </a:spcBef>
              <a:spcAft>
                <a:spcPts val="0"/>
              </a:spcAft>
              <a:buSzPct val="60000"/>
              <a:defRPr/>
            </a:pPr>
            <a:r>
              <a:rPr lang="en-US" sz="3200">
                <a:solidFill>
                  <a:srgbClr val="FFFFFF"/>
                </a:solidFill>
                <a:latin typeface="+mn-lt"/>
                <a:cs typeface="+mn-cs"/>
              </a:rPr>
              <a:t>	</a:t>
            </a:r>
          </a:p>
        </p:txBody>
      </p:sp>
      <p:sp>
        <p:nvSpPr>
          <p:cNvPr id="181252" name="Rectangle 4">
            <a:extLst>
              <a:ext uri="{FF2B5EF4-FFF2-40B4-BE49-F238E27FC236}">
                <a16:creationId xmlns:a16="http://schemas.microsoft.com/office/drawing/2014/main" id="{288B9738-809F-0F49-D83C-B02EE25CD4F2}"/>
              </a:ext>
            </a:extLst>
          </p:cNvPr>
          <p:cNvSpPr>
            <a:spLocks noChangeArrowheads="1"/>
          </p:cNvSpPr>
          <p:nvPr/>
        </p:nvSpPr>
        <p:spPr bwMode="auto">
          <a:xfrm>
            <a:off x="685800" y="28575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9600" dirty="0">
                <a:solidFill>
                  <a:srgbClr val="C00000"/>
                </a:solidFill>
                <a:latin typeface="Times New Roman" panose="02020603050405020304" pitchFamily="18" charset="0"/>
              </a:rPr>
              <a:t>THANK YOU</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nodeType="afterEffect">
                                  <p:stCondLst>
                                    <p:cond delay="0"/>
                                  </p:stCondLst>
                                  <p:childTnLst>
                                    <p:set>
                                      <p:cBhvr>
                                        <p:cTn id="6" dur="1" fill="hold">
                                          <p:stCondLst>
                                            <p:cond delay="0"/>
                                          </p:stCondLst>
                                        </p:cTn>
                                        <p:tgtEl>
                                          <p:spTgt spid="181250"/>
                                        </p:tgtEl>
                                        <p:attrNameLst>
                                          <p:attrName>style.visibility</p:attrName>
                                        </p:attrNameLst>
                                      </p:cBhvr>
                                      <p:to>
                                        <p:strVal val="visible"/>
                                      </p:to>
                                    </p:set>
                                    <p:anim calcmode="lin" valueType="num">
                                      <p:cBhvr>
                                        <p:cTn id="7" dur="500" fill="hold"/>
                                        <p:tgtEl>
                                          <p:spTgt spid="181250"/>
                                        </p:tgtEl>
                                        <p:attrNameLst>
                                          <p:attrName>ppt_w</p:attrName>
                                        </p:attrNameLst>
                                      </p:cBhvr>
                                      <p:tavLst>
                                        <p:tav tm="0">
                                          <p:val>
                                            <p:strVal val="4*#ppt_w"/>
                                          </p:val>
                                        </p:tav>
                                        <p:tav tm="100000">
                                          <p:val>
                                            <p:strVal val="#ppt_w"/>
                                          </p:val>
                                        </p:tav>
                                      </p:tavLst>
                                    </p:anim>
                                    <p:anim calcmode="lin" valueType="num">
                                      <p:cBhvr>
                                        <p:cTn id="8" dur="500" fill="hold"/>
                                        <p:tgtEl>
                                          <p:spTgt spid="181250"/>
                                        </p:tgtEl>
                                        <p:attrNameLst>
                                          <p:attrName>ppt_h</p:attrName>
                                        </p:attrNameLst>
                                      </p:cBhvr>
                                      <p:tavLst>
                                        <p:tav tm="0">
                                          <p:val>
                                            <p:strVal val="4*#ppt_h"/>
                                          </p:val>
                                        </p:tav>
                                        <p:tav tm="100000">
                                          <p:val>
                                            <p:strVal val="#ppt_h"/>
                                          </p:val>
                                        </p:tav>
                                      </p:tavLst>
                                    </p:anim>
                                  </p:childTnLst>
                                </p:cTn>
                              </p:par>
                            </p:childTnLst>
                          </p:cTn>
                        </p:par>
                        <p:par>
                          <p:cTn id="9" fill="hold" nodeType="afterGroup">
                            <p:stCondLst>
                              <p:cond delay="500"/>
                            </p:stCondLst>
                            <p:childTnLst>
                              <p:par>
                                <p:cTn id="10" presetID="23" presetClass="entr" presetSubtype="528" fill="hold" nodeType="afterEffect">
                                  <p:stCondLst>
                                    <p:cond delay="0"/>
                                  </p:stCondLst>
                                  <p:iterate type="lt">
                                    <p:tmPct val="100000"/>
                                  </p:iterate>
                                  <p:childTnLst>
                                    <p:set>
                                      <p:cBhvr>
                                        <p:cTn id="11" dur="1" fill="hold">
                                          <p:stCondLst>
                                            <p:cond delay="0"/>
                                          </p:stCondLst>
                                        </p:cTn>
                                        <p:tgtEl>
                                          <p:spTgt spid="181252"/>
                                        </p:tgtEl>
                                        <p:attrNameLst>
                                          <p:attrName>style.visibility</p:attrName>
                                        </p:attrNameLst>
                                      </p:cBhvr>
                                      <p:to>
                                        <p:strVal val="visible"/>
                                      </p:to>
                                    </p:set>
                                    <p:anim calcmode="lin" valueType="num">
                                      <p:cBhvr>
                                        <p:cTn id="12" dur="75" fill="hold"/>
                                        <p:tgtEl>
                                          <p:spTgt spid="181252"/>
                                        </p:tgtEl>
                                        <p:attrNameLst>
                                          <p:attrName>ppt_w</p:attrName>
                                        </p:attrNameLst>
                                      </p:cBhvr>
                                      <p:tavLst>
                                        <p:tav tm="0">
                                          <p:val>
                                            <p:fltVal val="0"/>
                                          </p:val>
                                        </p:tav>
                                        <p:tav tm="100000">
                                          <p:val>
                                            <p:strVal val="#ppt_w"/>
                                          </p:val>
                                        </p:tav>
                                      </p:tavLst>
                                    </p:anim>
                                    <p:anim calcmode="lin" valueType="num">
                                      <p:cBhvr>
                                        <p:cTn id="13" dur="75" fill="hold"/>
                                        <p:tgtEl>
                                          <p:spTgt spid="181252"/>
                                        </p:tgtEl>
                                        <p:attrNameLst>
                                          <p:attrName>ppt_h</p:attrName>
                                        </p:attrNameLst>
                                      </p:cBhvr>
                                      <p:tavLst>
                                        <p:tav tm="0">
                                          <p:val>
                                            <p:fltVal val="0"/>
                                          </p:val>
                                        </p:tav>
                                        <p:tav tm="100000">
                                          <p:val>
                                            <p:strVal val="#ppt_h"/>
                                          </p:val>
                                        </p:tav>
                                      </p:tavLst>
                                    </p:anim>
                                    <p:anim calcmode="lin" valueType="num">
                                      <p:cBhvr>
                                        <p:cTn id="14" dur="75" fill="hold"/>
                                        <p:tgtEl>
                                          <p:spTgt spid="181252"/>
                                        </p:tgtEl>
                                        <p:attrNameLst>
                                          <p:attrName>ppt_x</p:attrName>
                                        </p:attrNameLst>
                                      </p:cBhvr>
                                      <p:tavLst>
                                        <p:tav tm="0">
                                          <p:val>
                                            <p:fltVal val="0.5"/>
                                          </p:val>
                                        </p:tav>
                                        <p:tav tm="100000">
                                          <p:val>
                                            <p:strVal val="#ppt_x"/>
                                          </p:val>
                                        </p:tav>
                                      </p:tavLst>
                                    </p:anim>
                                    <p:anim calcmode="lin" valueType="num">
                                      <p:cBhvr>
                                        <p:cTn id="15" dur="75" fill="hold"/>
                                        <p:tgtEl>
                                          <p:spTgt spid="18125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0" grpId="0" autoUpdateAnimBg="0"/>
      <p:bldP spid="18125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5DF1A54A-CAF0-479C-A227-FF8DA0226986}"/>
              </a:ext>
            </a:extLst>
          </p:cNvPr>
          <p:cNvSpPr>
            <a:spLocks noGrp="1"/>
          </p:cNvSpPr>
          <p:nvPr>
            <p:ph type="title"/>
          </p:nvPr>
        </p:nvSpPr>
        <p:spPr>
          <a:xfrm>
            <a:off x="457200" y="704850"/>
            <a:ext cx="8229600" cy="1143000"/>
          </a:xfrm>
        </p:spPr>
        <p:txBody>
          <a:bodyPr/>
          <a:lstStyle/>
          <a:p>
            <a:pPr eaLnBrk="1" hangingPunct="1"/>
            <a:r>
              <a:rPr lang="en-US" altLang="en-US"/>
              <a:t>Differences</a:t>
            </a:r>
          </a:p>
        </p:txBody>
      </p:sp>
      <p:sp>
        <p:nvSpPr>
          <p:cNvPr id="7171" name="Text Placeholder 2">
            <a:extLst>
              <a:ext uri="{FF2B5EF4-FFF2-40B4-BE49-F238E27FC236}">
                <a16:creationId xmlns:a16="http://schemas.microsoft.com/office/drawing/2014/main" id="{77850100-6C7E-22CA-8D1E-185917A71D51}"/>
              </a:ext>
            </a:extLst>
          </p:cNvPr>
          <p:cNvSpPr>
            <a:spLocks noGrp="1"/>
          </p:cNvSpPr>
          <p:nvPr>
            <p:ph type="body" idx="1"/>
          </p:nvPr>
        </p:nvSpPr>
        <p:spPr>
          <a:xfrm>
            <a:off x="457200" y="1855788"/>
            <a:ext cx="4040188" cy="658812"/>
          </a:xfrm>
        </p:spPr>
        <p:txBody>
          <a:bodyPr/>
          <a:lstStyle/>
          <a:p>
            <a:pPr eaLnBrk="1" hangingPunct="1"/>
            <a:r>
              <a:rPr lang="en-US" altLang="en-US"/>
              <a:t>Male Brain</a:t>
            </a:r>
          </a:p>
        </p:txBody>
      </p:sp>
      <p:sp>
        <p:nvSpPr>
          <p:cNvPr id="7172" name="Text Placeholder 4">
            <a:extLst>
              <a:ext uri="{FF2B5EF4-FFF2-40B4-BE49-F238E27FC236}">
                <a16:creationId xmlns:a16="http://schemas.microsoft.com/office/drawing/2014/main" id="{278FB08A-D154-8952-EFD5-5D1032D0DAE7}"/>
              </a:ext>
            </a:extLst>
          </p:cNvPr>
          <p:cNvSpPr>
            <a:spLocks noGrp="1"/>
          </p:cNvSpPr>
          <p:nvPr>
            <p:ph type="body" sz="half" idx="3"/>
          </p:nvPr>
        </p:nvSpPr>
        <p:spPr>
          <a:xfrm>
            <a:off x="4645025" y="1860550"/>
            <a:ext cx="4041775" cy="654050"/>
          </a:xfrm>
        </p:spPr>
        <p:txBody>
          <a:bodyPr/>
          <a:lstStyle/>
          <a:p>
            <a:pPr eaLnBrk="1" hangingPunct="1"/>
            <a:r>
              <a:rPr lang="en-US" altLang="en-US"/>
              <a:t>Female Brain</a:t>
            </a:r>
          </a:p>
        </p:txBody>
      </p:sp>
      <p:sp>
        <p:nvSpPr>
          <p:cNvPr id="7173" name="Content Placeholder 3">
            <a:extLst>
              <a:ext uri="{FF2B5EF4-FFF2-40B4-BE49-F238E27FC236}">
                <a16:creationId xmlns:a16="http://schemas.microsoft.com/office/drawing/2014/main" id="{9A409842-3521-97F6-77D2-F370A4F65F78}"/>
              </a:ext>
            </a:extLst>
          </p:cNvPr>
          <p:cNvSpPr>
            <a:spLocks noGrp="1"/>
          </p:cNvSpPr>
          <p:nvPr>
            <p:ph sz="quarter" idx="2"/>
          </p:nvPr>
        </p:nvSpPr>
        <p:spPr>
          <a:xfrm>
            <a:off x="457200" y="2514600"/>
            <a:ext cx="4040188" cy="3846513"/>
          </a:xfrm>
        </p:spPr>
        <p:txBody>
          <a:bodyPr/>
          <a:lstStyle/>
          <a:p>
            <a:pPr eaLnBrk="1" hangingPunct="1"/>
            <a:r>
              <a:rPr lang="en-US" altLang="en-US" dirty="0"/>
              <a:t>Better in Mathematical calculations, etc.</a:t>
            </a:r>
          </a:p>
          <a:p>
            <a:pPr eaLnBrk="1" hangingPunct="1"/>
            <a:r>
              <a:rPr lang="en-US" altLang="en-US" dirty="0"/>
              <a:t>Higher than females in independence, dominance, spatial and mathematical skills, rank-related aggression, and other characteristics (3).</a:t>
            </a:r>
          </a:p>
        </p:txBody>
      </p:sp>
      <p:sp>
        <p:nvSpPr>
          <p:cNvPr id="7174" name="Content Placeholder 5">
            <a:extLst>
              <a:ext uri="{FF2B5EF4-FFF2-40B4-BE49-F238E27FC236}">
                <a16:creationId xmlns:a16="http://schemas.microsoft.com/office/drawing/2014/main" id="{E4BEB151-9ED9-DD66-BB75-A0869F4FD8E8}"/>
              </a:ext>
            </a:extLst>
          </p:cNvPr>
          <p:cNvSpPr>
            <a:spLocks noGrp="1"/>
          </p:cNvSpPr>
          <p:nvPr>
            <p:ph sz="quarter" idx="4"/>
          </p:nvPr>
        </p:nvSpPr>
        <p:spPr>
          <a:xfrm>
            <a:off x="4645025" y="2514600"/>
            <a:ext cx="4041775" cy="3846513"/>
          </a:xfrm>
        </p:spPr>
        <p:txBody>
          <a:bodyPr/>
          <a:lstStyle/>
          <a:p>
            <a:pPr eaLnBrk="1" hangingPunct="1"/>
            <a:r>
              <a:rPr lang="en-US" altLang="en-US" dirty="0"/>
              <a:t>Better in human relations.</a:t>
            </a:r>
          </a:p>
          <a:p>
            <a:pPr eaLnBrk="1" hangingPunct="1"/>
            <a:r>
              <a:rPr lang="en-US" altLang="en-US" dirty="0"/>
              <a:t>Higher than males in empathy, verbal skills, social skills, and security seeking (3).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8EE9AC39-F2C5-B3C4-BA74-6DA1EB5DFFA6}"/>
              </a:ext>
            </a:extLst>
          </p:cNvPr>
          <p:cNvSpPr>
            <a:spLocks noGrp="1"/>
          </p:cNvSpPr>
          <p:nvPr>
            <p:ph type="title"/>
          </p:nvPr>
        </p:nvSpPr>
        <p:spPr/>
        <p:txBody>
          <a:bodyPr/>
          <a:lstStyle/>
          <a:p>
            <a:pPr eaLnBrk="1" hangingPunct="1"/>
            <a:r>
              <a:rPr lang="en-US" altLang="en-US"/>
              <a:t>Physiological Differences</a:t>
            </a:r>
          </a:p>
        </p:txBody>
      </p:sp>
      <p:sp>
        <p:nvSpPr>
          <p:cNvPr id="8195" name="Content Placeholder 2">
            <a:extLst>
              <a:ext uri="{FF2B5EF4-FFF2-40B4-BE49-F238E27FC236}">
                <a16:creationId xmlns:a16="http://schemas.microsoft.com/office/drawing/2014/main" id="{04BB710C-B112-1604-0734-C81986D549CD}"/>
              </a:ext>
            </a:extLst>
          </p:cNvPr>
          <p:cNvSpPr>
            <a:spLocks noGrp="1"/>
          </p:cNvSpPr>
          <p:nvPr>
            <p:ph idx="1"/>
          </p:nvPr>
        </p:nvSpPr>
        <p:spPr/>
        <p:txBody>
          <a:bodyPr/>
          <a:lstStyle/>
          <a:p>
            <a:pPr eaLnBrk="1" hangingPunct="1"/>
            <a:r>
              <a:rPr lang="en-US" altLang="en-US"/>
              <a:t>Brain region in cortex discovered by scientists in Johns Hopkins University:  inferior-parietal lobule (IPL).</a:t>
            </a:r>
          </a:p>
          <a:p>
            <a:pPr lvl="1" eaLnBrk="1" hangingPunct="1"/>
            <a:r>
              <a:rPr lang="en-US" altLang="en-US"/>
              <a:t>Significantly larger in men than in women.</a:t>
            </a:r>
          </a:p>
          <a:p>
            <a:pPr lvl="1" eaLnBrk="1" hangingPunct="1"/>
            <a:r>
              <a:rPr lang="en-US" altLang="en-US"/>
              <a:t>This area is bilateral and located just above the parietal cortex (above the level of the ears).</a:t>
            </a:r>
          </a:p>
          <a:p>
            <a:pPr eaLnBrk="1" hangingPunct="1"/>
            <a:r>
              <a:rPr lang="en-US" altLang="en-US"/>
              <a:t>Left IPL larger for men, while right IPL larger for women.</a:t>
            </a:r>
          </a:p>
          <a:p>
            <a:pPr eaLnBrk="1" hangingPunct="1"/>
            <a:r>
              <a:rPr lang="en-US" altLang="en-US"/>
              <a:t>Women have more grey matter volume than do men (3).</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F755C5A-A340-5B51-6AD7-3CD0AF4EB29C}"/>
              </a:ext>
            </a:extLst>
          </p:cNvPr>
          <p:cNvSpPr>
            <a:spLocks noGrp="1"/>
          </p:cNvSpPr>
          <p:nvPr>
            <p:ph type="title"/>
          </p:nvPr>
        </p:nvSpPr>
        <p:spPr/>
        <p:txBody>
          <a:bodyPr/>
          <a:lstStyle/>
          <a:p>
            <a:pPr eaLnBrk="1" hangingPunct="1"/>
            <a:r>
              <a:rPr lang="en-US" altLang="en-US"/>
              <a:t>Regions other than the Cortex</a:t>
            </a:r>
          </a:p>
        </p:txBody>
      </p:sp>
      <p:sp>
        <p:nvSpPr>
          <p:cNvPr id="9219" name="Content Placeholder 3">
            <a:extLst>
              <a:ext uri="{FF2B5EF4-FFF2-40B4-BE49-F238E27FC236}">
                <a16:creationId xmlns:a16="http://schemas.microsoft.com/office/drawing/2014/main" id="{DB898823-D726-0F0B-1B35-40CCD65B9D60}"/>
              </a:ext>
            </a:extLst>
          </p:cNvPr>
          <p:cNvSpPr>
            <a:spLocks noGrp="1"/>
          </p:cNvSpPr>
          <p:nvPr>
            <p:ph idx="1"/>
          </p:nvPr>
        </p:nvSpPr>
        <p:spPr/>
        <p:txBody>
          <a:bodyPr/>
          <a:lstStyle/>
          <a:p>
            <a:pPr eaLnBrk="1" hangingPunct="1"/>
            <a:r>
              <a:rPr lang="en-US" altLang="en-US" dirty="0"/>
              <a:t>the volume of a specific nucleus in the hypothalamus (third cell group of the interstitial nuclei of the anterior hypothalamus) is twice as large in heterosexual men than in women and homosexual men, thus prompting a heated debate whether there is a biological basis for homosexuality (3).</a:t>
            </a:r>
          </a:p>
          <a:p>
            <a:pPr eaLnBrk="1" hangingPunct="1">
              <a:buFont typeface="Wingdings 2" panose="05020102010507070707" pitchFamily="18" charset="2"/>
              <a:buNone/>
            </a:pPr>
            <a:endParaRPr lang="en-US" alt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F64944A2-E01F-04D9-BF1A-5A9830931DB7}"/>
              </a:ext>
            </a:extLst>
          </p:cNvPr>
          <p:cNvSpPr>
            <a:spLocks noGrp="1"/>
          </p:cNvSpPr>
          <p:nvPr>
            <p:ph type="title"/>
          </p:nvPr>
        </p:nvSpPr>
        <p:spPr>
          <a:xfrm>
            <a:off x="457200" y="704850"/>
            <a:ext cx="8229600" cy="1143000"/>
          </a:xfrm>
        </p:spPr>
        <p:txBody>
          <a:bodyPr/>
          <a:lstStyle/>
          <a:p>
            <a:pPr eaLnBrk="1" hangingPunct="1"/>
            <a:r>
              <a:rPr lang="en-US" altLang="en-US"/>
              <a:t>Headaches</a:t>
            </a:r>
          </a:p>
        </p:txBody>
      </p:sp>
      <p:sp>
        <p:nvSpPr>
          <p:cNvPr id="10243" name="Content Placeholder 4">
            <a:extLst>
              <a:ext uri="{FF2B5EF4-FFF2-40B4-BE49-F238E27FC236}">
                <a16:creationId xmlns:a16="http://schemas.microsoft.com/office/drawing/2014/main" id="{DD82E590-01D1-C568-7E30-D0D21F27CC49}"/>
              </a:ext>
            </a:extLst>
          </p:cNvPr>
          <p:cNvSpPr>
            <a:spLocks noGrp="1"/>
          </p:cNvSpPr>
          <p:nvPr>
            <p:ph sz="half" idx="1"/>
          </p:nvPr>
        </p:nvSpPr>
        <p:spPr>
          <a:xfrm>
            <a:off x="457200" y="1920875"/>
            <a:ext cx="4038600" cy="4433888"/>
          </a:xfrm>
        </p:spPr>
        <p:txBody>
          <a:bodyPr/>
          <a:lstStyle/>
          <a:p>
            <a:pPr eaLnBrk="1" hangingPunct="1"/>
            <a:r>
              <a:rPr lang="en-US" altLang="en-US"/>
              <a:t>Common medical problem by any standard</a:t>
            </a:r>
          </a:p>
          <a:p>
            <a:pPr eaLnBrk="1" hangingPunct="1"/>
            <a:r>
              <a:rPr lang="en-US" altLang="en-US"/>
              <a:t>Represents most common reason for referral for Neurologists (2).</a:t>
            </a:r>
          </a:p>
          <a:p>
            <a:pPr eaLnBrk="1" hangingPunct="1"/>
            <a:endParaRPr lang="en-US" altLang="en-US"/>
          </a:p>
        </p:txBody>
      </p:sp>
      <p:sp>
        <p:nvSpPr>
          <p:cNvPr id="10244" name="Content Placeholder 6">
            <a:extLst>
              <a:ext uri="{FF2B5EF4-FFF2-40B4-BE49-F238E27FC236}">
                <a16:creationId xmlns:a16="http://schemas.microsoft.com/office/drawing/2014/main" id="{28C9B71F-6DF0-0CAB-3F05-7DE12380B1B5}"/>
              </a:ext>
            </a:extLst>
          </p:cNvPr>
          <p:cNvSpPr>
            <a:spLocks noGrp="1"/>
          </p:cNvSpPr>
          <p:nvPr>
            <p:ph sz="half" idx="2"/>
          </p:nvPr>
        </p:nvSpPr>
        <p:spPr>
          <a:xfrm>
            <a:off x="4648200" y="1920875"/>
            <a:ext cx="4038600" cy="4433888"/>
          </a:xfrm>
        </p:spPr>
        <p:txBody>
          <a:bodyPr/>
          <a:lstStyle/>
          <a:p>
            <a:pPr eaLnBrk="1" hangingPunct="1"/>
            <a:r>
              <a:rPr lang="en-US" altLang="en-US"/>
              <a:t>Types:</a:t>
            </a:r>
          </a:p>
          <a:p>
            <a:pPr lvl="1" eaLnBrk="1" hangingPunct="1"/>
            <a:r>
              <a:rPr lang="en-US" altLang="en-US"/>
              <a:t>Migrane</a:t>
            </a:r>
          </a:p>
          <a:p>
            <a:pPr lvl="1" eaLnBrk="1" hangingPunct="1"/>
            <a:r>
              <a:rPr lang="en-US" altLang="en-US"/>
              <a:t>Tension</a:t>
            </a:r>
          </a:p>
          <a:p>
            <a:pPr lvl="1" eaLnBrk="1" hangingPunct="1"/>
            <a:r>
              <a:rPr lang="en-US" altLang="en-US"/>
              <a:t>Cluster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2">
            <a:extLst>
              <a:ext uri="{FF2B5EF4-FFF2-40B4-BE49-F238E27FC236}">
                <a16:creationId xmlns:a16="http://schemas.microsoft.com/office/drawing/2014/main" id="{0D697CF5-34A9-D7F9-5CB0-45F74852313F}"/>
              </a:ext>
            </a:extLst>
          </p:cNvPr>
          <p:cNvSpPr>
            <a:spLocks noGrp="1"/>
          </p:cNvSpPr>
          <p:nvPr>
            <p:ph type="title"/>
          </p:nvPr>
        </p:nvSpPr>
        <p:spPr/>
        <p:txBody>
          <a:bodyPr/>
          <a:lstStyle/>
          <a:p>
            <a:pPr eaLnBrk="1" hangingPunct="1"/>
            <a:r>
              <a:rPr lang="en-US" altLang="en-US"/>
              <a:t>Migraine</a:t>
            </a:r>
          </a:p>
        </p:txBody>
      </p:sp>
      <p:sp>
        <p:nvSpPr>
          <p:cNvPr id="11267" name="Content Placeholder 3">
            <a:extLst>
              <a:ext uri="{FF2B5EF4-FFF2-40B4-BE49-F238E27FC236}">
                <a16:creationId xmlns:a16="http://schemas.microsoft.com/office/drawing/2014/main" id="{D5A139BA-EEEF-CB3E-27E6-57AF036D1FF7}"/>
              </a:ext>
            </a:extLst>
          </p:cNvPr>
          <p:cNvSpPr>
            <a:spLocks noGrp="1"/>
          </p:cNvSpPr>
          <p:nvPr>
            <p:ph idx="1"/>
          </p:nvPr>
        </p:nvSpPr>
        <p:spPr/>
        <p:txBody>
          <a:bodyPr/>
          <a:lstStyle/>
          <a:p>
            <a:pPr eaLnBrk="1" hangingPunct="1"/>
            <a:r>
              <a:rPr lang="en-US" altLang="en-US"/>
              <a:t>Migraine—disorder of sensory dysmodulation (2).</a:t>
            </a:r>
          </a:p>
          <a:p>
            <a:pPr lvl="1" eaLnBrk="1" hangingPunct="1"/>
            <a:r>
              <a:rPr lang="en-US" altLang="en-US"/>
              <a:t>Most common of the disabling primary headaches</a:t>
            </a:r>
          </a:p>
          <a:p>
            <a:pPr lvl="1" eaLnBrk="1" hangingPunct="1"/>
            <a:r>
              <a:rPr lang="en-US" altLang="en-US"/>
              <a:t>Represents 90% of headache complaints</a:t>
            </a:r>
          </a:p>
          <a:p>
            <a:pPr eaLnBrk="1" hangingPunct="1"/>
            <a:r>
              <a:rPr lang="en-US" altLang="en-US"/>
              <a:t>Pathophysiology:  inherited problem (2).</a:t>
            </a:r>
          </a:p>
          <a:p>
            <a:pPr lvl="1" eaLnBrk="1" hangingPunct="1"/>
            <a:r>
              <a:rPr lang="en-US" altLang="en-US"/>
              <a:t>Thus far, 3 genes for familial hemiplegic migraine identified</a:t>
            </a:r>
          </a:p>
          <a:p>
            <a:pPr lvl="1" eaLnBrk="1" hangingPunct="1"/>
            <a:r>
              <a:rPr lang="en-US" altLang="en-US"/>
              <a:t>Each involve dysfuntion of ion channels.</a:t>
            </a:r>
          </a:p>
          <a:p>
            <a:pPr eaLnBrk="1" hangingPunct="1"/>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A26525E3-58F5-73FB-71B1-1DD6E346D4C3}"/>
              </a:ext>
            </a:extLst>
          </p:cNvPr>
          <p:cNvSpPr>
            <a:spLocks noGrp="1"/>
          </p:cNvSpPr>
          <p:nvPr>
            <p:ph type="title"/>
          </p:nvPr>
        </p:nvSpPr>
        <p:spPr/>
        <p:txBody>
          <a:bodyPr/>
          <a:lstStyle/>
          <a:p>
            <a:pPr eaLnBrk="1" hangingPunct="1"/>
            <a:r>
              <a:rPr lang="en-US" altLang="en-US"/>
              <a:t>Headaches in Women</a:t>
            </a:r>
          </a:p>
        </p:txBody>
      </p:sp>
      <p:sp>
        <p:nvSpPr>
          <p:cNvPr id="12291" name="Content Placeholder 2">
            <a:extLst>
              <a:ext uri="{FF2B5EF4-FFF2-40B4-BE49-F238E27FC236}">
                <a16:creationId xmlns:a16="http://schemas.microsoft.com/office/drawing/2014/main" id="{3555D7D9-DF86-D0A2-514D-41EFD9946037}"/>
              </a:ext>
            </a:extLst>
          </p:cNvPr>
          <p:cNvSpPr>
            <a:spLocks noGrp="1"/>
          </p:cNvSpPr>
          <p:nvPr>
            <p:ph idx="1"/>
          </p:nvPr>
        </p:nvSpPr>
        <p:spPr/>
        <p:txBody>
          <a:bodyPr/>
          <a:lstStyle/>
          <a:p>
            <a:pPr eaLnBrk="1" hangingPunct="1"/>
            <a:r>
              <a:rPr lang="en-US" altLang="en-US"/>
              <a:t>Women have headaches more commonly than men.</a:t>
            </a:r>
          </a:p>
          <a:p>
            <a:pPr lvl="1" eaLnBrk="1" hangingPunct="1"/>
            <a:r>
              <a:rPr lang="en-US" altLang="en-US"/>
              <a:t>Prevalence of migraine:  18% of women and 6% of men.</a:t>
            </a:r>
          </a:p>
          <a:p>
            <a:pPr eaLnBrk="1" hangingPunct="1"/>
            <a:r>
              <a:rPr lang="en-US" altLang="en-US"/>
              <a:t>Estrogen levels are a key factor in increased prevalence of migraine in women (1).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AD89BB7-6FB6-5C2D-0CBF-61808924E0A9}"/>
              </a:ext>
            </a:extLst>
          </p:cNvPr>
          <p:cNvSpPr>
            <a:spLocks noGrp="1"/>
          </p:cNvSpPr>
          <p:nvPr>
            <p:ph type="title"/>
          </p:nvPr>
        </p:nvSpPr>
        <p:spPr/>
        <p:txBody>
          <a:bodyPr>
            <a:normAutofit fontScale="90000"/>
          </a:bodyPr>
          <a:lstStyle/>
          <a:p>
            <a:pPr eaLnBrk="1" fontAlgn="auto" hangingPunct="1">
              <a:spcAft>
                <a:spcPts val="0"/>
              </a:spcAft>
              <a:defRPr/>
            </a:pPr>
            <a:r>
              <a:rPr lang="en-US" dirty="0"/>
              <a:t>Evidence of the Effect of Estrogen levels on Migraines</a:t>
            </a:r>
          </a:p>
        </p:txBody>
      </p:sp>
      <p:sp>
        <p:nvSpPr>
          <p:cNvPr id="4" name="Content Placeholder 3">
            <a:extLst>
              <a:ext uri="{FF2B5EF4-FFF2-40B4-BE49-F238E27FC236}">
                <a16:creationId xmlns:a16="http://schemas.microsoft.com/office/drawing/2014/main" id="{0C54824A-4190-B2D4-0BD7-91E7A9B801B3}"/>
              </a:ext>
            </a:extLst>
          </p:cNvPr>
          <p:cNvSpPr>
            <a:spLocks noGrp="1"/>
          </p:cNvSpPr>
          <p:nvPr>
            <p:ph idx="1"/>
          </p:nvPr>
        </p:nvSpPr>
        <p:spPr/>
        <p:txBody>
          <a:bodyPr>
            <a:normAutofit fontScale="92500" lnSpcReduction="10000"/>
          </a:bodyPr>
          <a:lstStyle/>
          <a:p>
            <a:pPr marL="274320" indent="-274320" eaLnBrk="1" fontAlgn="auto" hangingPunct="1">
              <a:spcAft>
                <a:spcPts val="0"/>
              </a:spcAft>
              <a:buClr>
                <a:schemeClr val="accent3"/>
              </a:buClr>
              <a:buFont typeface="Wingdings 2"/>
              <a:buChar char=""/>
              <a:defRPr/>
            </a:pPr>
            <a:r>
              <a:rPr lang="en-US" dirty="0"/>
              <a:t>Migraine prevalence increases at menarche</a:t>
            </a:r>
          </a:p>
          <a:p>
            <a:pPr marL="274320" indent="-274320" eaLnBrk="1" fontAlgn="auto" hangingPunct="1">
              <a:spcAft>
                <a:spcPts val="0"/>
              </a:spcAft>
              <a:buClr>
                <a:schemeClr val="accent3"/>
              </a:buClr>
              <a:buFont typeface="Wingdings 2"/>
              <a:buChar char=""/>
              <a:defRPr/>
            </a:pPr>
            <a:r>
              <a:rPr lang="en-US" dirty="0"/>
              <a:t>Estrogen withdrawal during menstruation is a common trigger for migraine</a:t>
            </a:r>
          </a:p>
          <a:p>
            <a:pPr marL="274320" indent="-274320" eaLnBrk="1" fontAlgn="auto" hangingPunct="1">
              <a:spcAft>
                <a:spcPts val="0"/>
              </a:spcAft>
              <a:buClr>
                <a:schemeClr val="accent3"/>
              </a:buClr>
              <a:buFont typeface="Wingdings 2"/>
              <a:buChar char=""/>
              <a:defRPr/>
            </a:pPr>
            <a:r>
              <a:rPr lang="en-US" dirty="0"/>
              <a:t>Estrogen administration in oral contraceptives and hormone replacement therapies can also trigger migraines.</a:t>
            </a:r>
          </a:p>
          <a:p>
            <a:pPr marL="274320" indent="-274320" eaLnBrk="1" fontAlgn="auto" hangingPunct="1">
              <a:spcAft>
                <a:spcPts val="0"/>
              </a:spcAft>
              <a:buClr>
                <a:schemeClr val="accent3"/>
              </a:buClr>
              <a:buFont typeface="Wingdings 2"/>
              <a:buChar char=""/>
              <a:defRPr/>
            </a:pPr>
            <a:r>
              <a:rPr lang="en-US" dirty="0"/>
              <a:t>Migraines decrease during the 2</a:t>
            </a:r>
            <a:r>
              <a:rPr lang="en-US" baseline="30000" dirty="0"/>
              <a:t>nd</a:t>
            </a:r>
            <a:r>
              <a:rPr lang="en-US" dirty="0"/>
              <a:t> and 3</a:t>
            </a:r>
            <a:r>
              <a:rPr lang="en-US" baseline="30000" dirty="0"/>
              <a:t>rd</a:t>
            </a:r>
            <a:r>
              <a:rPr lang="en-US" dirty="0"/>
              <a:t> trimesters of pregnancy when estrogen levels are high</a:t>
            </a:r>
          </a:p>
          <a:p>
            <a:pPr marL="274320" indent="-274320" eaLnBrk="1" fontAlgn="auto" hangingPunct="1">
              <a:spcAft>
                <a:spcPts val="0"/>
              </a:spcAft>
              <a:buClr>
                <a:schemeClr val="accent3"/>
              </a:buClr>
              <a:buFont typeface="Wingdings 2"/>
              <a:buChar char=""/>
              <a:defRPr/>
            </a:pPr>
            <a:r>
              <a:rPr lang="en-US" dirty="0"/>
              <a:t>Migraines are common immediately postpartum, with the precipitous drop in estrogen levels</a:t>
            </a:r>
          </a:p>
          <a:p>
            <a:pPr marL="274320" indent="-274320" eaLnBrk="1" fontAlgn="auto" hangingPunct="1">
              <a:spcAft>
                <a:spcPts val="0"/>
              </a:spcAft>
              <a:buClr>
                <a:schemeClr val="accent3"/>
              </a:buClr>
              <a:buFont typeface="Wingdings 2"/>
              <a:buChar char=""/>
              <a:defRPr/>
            </a:pPr>
            <a:r>
              <a:rPr lang="en-US" dirty="0"/>
              <a:t>Migraines generally improve with physiological menopause (1).</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162</TotalTime>
  <Words>1500</Words>
  <Application>Microsoft Office PowerPoint</Application>
  <PresentationFormat>On-screen Show (4:3)</PresentationFormat>
  <Paragraphs>159</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Constantia</vt:lpstr>
      <vt:lpstr>Wingdings 2</vt:lpstr>
      <vt:lpstr>Times New Roman</vt:lpstr>
      <vt:lpstr>Flow</vt:lpstr>
      <vt:lpstr>Headache and Migraine in Women</vt:lpstr>
      <vt:lpstr>Male Brain vs. Female Brain</vt:lpstr>
      <vt:lpstr>Differences</vt:lpstr>
      <vt:lpstr>Physiological Differences</vt:lpstr>
      <vt:lpstr>Regions other than the Cortex</vt:lpstr>
      <vt:lpstr>Headaches</vt:lpstr>
      <vt:lpstr>Migraine</vt:lpstr>
      <vt:lpstr>Headaches in Women</vt:lpstr>
      <vt:lpstr>Evidence of the Effect of Estrogen levels on Migraines</vt:lpstr>
      <vt:lpstr>Effects of Estrogen levels (1).</vt:lpstr>
      <vt:lpstr>Lifetime Prevalence of Headaches in Women and Men (1).</vt:lpstr>
      <vt:lpstr>Important Headache Issues to be Covered (1).</vt:lpstr>
      <vt:lpstr>Menstrual Migraine (1).</vt:lpstr>
      <vt:lpstr>Management of Menstrual Migraine (1).</vt:lpstr>
      <vt:lpstr>Management of Menstrual Migraine (1)&gt;</vt:lpstr>
      <vt:lpstr>Menopause and Migraines (1).</vt:lpstr>
      <vt:lpstr>Menopause and Migraines:  Estrogen Replacement Therapy (1).</vt:lpstr>
      <vt:lpstr>Oral Contraceptive Use and Migraine (1).</vt:lpstr>
      <vt:lpstr>OC Use and Migraines:  Risk of Stroke (1).</vt:lpstr>
      <vt:lpstr>Approximate Risk of Stroke in Young Women not on OC with and without migraine (1).</vt:lpstr>
      <vt:lpstr>OC Use and Migraines:  Stroke and Use of OCs (1).</vt:lpstr>
      <vt:lpstr>OC Use and Migraine:  Use of Oral Contraceptives in Migraneurs (1).</vt:lpstr>
      <vt:lpstr>Headaches during Pregnancy and Postpartum (1).</vt:lpstr>
      <vt:lpstr>Migraine during Pregnancy and Postpartum (1).</vt:lpstr>
      <vt:lpstr>Migraine during Pregnancy and Postpartum (1).</vt:lpstr>
      <vt:lpstr>Management (1).</vt:lpstr>
      <vt:lpstr>Preventive Medications (1).</vt:lpstr>
      <vt:lpstr>References</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Headache and Migrane in Women</dc:title>
  <dc:creator>samyuktha</dc:creator>
  <cp:lastModifiedBy>Rajesh Patel</cp:lastModifiedBy>
  <cp:revision>9</cp:revision>
  <dcterms:created xsi:type="dcterms:W3CDTF">2010-07-28T15:37:06Z</dcterms:created>
  <dcterms:modified xsi:type="dcterms:W3CDTF">2024-05-13T16:09:19Z</dcterms:modified>
</cp:coreProperties>
</file>