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notesMasterIdLst>
    <p:notesMasterId r:id="rId30"/>
  </p:notesMasterIdLst>
  <p:sldIdLst>
    <p:sldId id="284" r:id="rId2"/>
    <p:sldId id="256" r:id="rId3"/>
    <p:sldId id="285" r:id="rId4"/>
    <p:sldId id="275" r:id="rId5"/>
    <p:sldId id="291" r:id="rId6"/>
    <p:sldId id="258" r:id="rId7"/>
    <p:sldId id="276" r:id="rId8"/>
    <p:sldId id="292" r:id="rId9"/>
    <p:sldId id="261" r:id="rId10"/>
    <p:sldId id="262" r:id="rId11"/>
    <p:sldId id="263" r:id="rId12"/>
    <p:sldId id="264" r:id="rId13"/>
    <p:sldId id="286" r:id="rId14"/>
    <p:sldId id="267" r:id="rId15"/>
    <p:sldId id="268" r:id="rId16"/>
    <p:sldId id="269" r:id="rId17"/>
    <p:sldId id="270" r:id="rId18"/>
    <p:sldId id="289" r:id="rId19"/>
    <p:sldId id="290" r:id="rId20"/>
    <p:sldId id="293" r:id="rId21"/>
    <p:sldId id="271" r:id="rId22"/>
    <p:sldId id="272" r:id="rId23"/>
    <p:sldId id="273" r:id="rId24"/>
    <p:sldId id="277" r:id="rId25"/>
    <p:sldId id="279" r:id="rId26"/>
    <p:sldId id="280" r:id="rId27"/>
    <p:sldId id="282" r:id="rId28"/>
    <p:sldId id="283" r:id="rId29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647" autoAdjust="0"/>
    <p:restoredTop sz="86380" autoAdjust="0"/>
  </p:normalViewPr>
  <p:slideViewPr>
    <p:cSldViewPr>
      <p:cViewPr varScale="1">
        <p:scale>
          <a:sx n="111" d="100"/>
          <a:sy n="111" d="100"/>
        </p:scale>
        <p:origin x="17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3E5614-6DD4-1D4D-4074-492438D4D6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97214-D3E9-E0D7-B7DE-F2E6CCAC27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CC56C3-6832-4058-8C85-E00493C6FE33}" type="datetimeFigureOut">
              <a:rPr lang="ar-SA"/>
              <a:pPr>
                <a:defRPr/>
              </a:pPr>
              <a:t>13/10/1445</a:t>
            </a:fld>
            <a:endParaRPr lang="ar-S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E85493-786B-6BC6-198A-A88D19F51E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89FECF7-B659-7A75-F000-A420CCDBA1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C7154-FC7E-6BBB-90C7-A08390A330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9C5E2-E32E-493D-310E-568A746588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Calibri" panose="020F0502020204030204" pitchFamily="34" charset="0"/>
              </a:defRPr>
            </a:lvl1pPr>
          </a:lstStyle>
          <a:p>
            <a:fld id="{71DA3908-607D-43A4-8BEA-BDE75ABD12DD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105A25A4-896A-CDD4-840E-93DF0D2E5F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C3D75794-E57B-D441-70E8-666E324787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BC5483D3-5DF2-0CB1-DD26-2E03A7AECF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C49E85-7A53-4F60-B703-14DF38D3941F}" type="slidenum">
              <a:rPr lang="ar-SA" altLang="en-US">
                <a:latin typeface="Calibri" panose="020F0502020204030204" pitchFamily="34" charset="0"/>
              </a:rPr>
              <a:pPr eaLnBrk="1" hangingPunct="1"/>
              <a:t>1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ECBBC5CE-C167-4B0B-89DD-432ABCE1BE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E1A18C04-6B74-6FFB-D5D2-D9C9E35326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3672C3A7-D413-24E1-E502-477421DA64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186CF6-CCF8-4D53-9483-4E1F6340CE85}" type="slidenum">
              <a:rPr lang="ar-SA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4DB5259-CC66-C8D2-EB31-30D111FD45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6540F31-459D-46EF-A843-3C776E3E7D6C}" type="slidenum">
              <a:rPr lang="ar-SA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F7F9992E-EF3A-9D31-F746-2AC63E9C49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9AB821C1-61D9-7BEB-1B2E-70F84F310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CA453B0A-9F3C-A93B-82D4-9153840C22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33B682A4-846B-86E9-0B39-3B647BAB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7F39DD39-B798-47ED-FE47-B864900112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25ED217-5037-45D5-B501-161B88439011}" type="slidenum">
              <a:rPr lang="ar-SA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5E32CE93-910D-BB6B-3713-087EDF2119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D935EFDD-15EF-36B2-971C-61AC6D4CB2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C778E42D-792F-91D7-C018-814FC6BCBE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CB2A9F-A27D-4FA9-8C26-E50B219CB773}" type="slidenum">
              <a:rPr lang="ar-SA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255EBED6-6B11-215E-F716-624B5DE781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565321DF-4B5D-E0DA-3976-0FCC056BD5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EB0CD7AA-6FD4-D603-AC44-71609DF479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7BAA9A-346F-48A4-BCEC-565435953F3A}" type="slidenum">
              <a:rPr lang="ar-SA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1856CE49-0E8D-1C88-D6AF-7F658063A8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B0CC7E75-829D-620F-FAC7-A9B7F2CB9E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81B7FFDC-9314-BEE8-C6DC-48C4E1ADC5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A428851-3429-4A2A-A24E-C65A543CE28B}" type="slidenum">
              <a:rPr lang="ar-SA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4DBA793-2E1F-9AE2-37D5-D71721488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10DF61-CAB1-43BC-8C49-CF778A868CEB}" type="slidenum">
              <a:rPr lang="ar-SA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12916D67-2C2C-1FF6-B52A-F4009B0778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6863CFDA-5CD8-FE42-CF5A-78DB923F8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47A4C6FF-E05B-33BC-6238-41A48F6FB6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D33309-C2E2-4886-84E5-A3B526D97CAB}" type="slidenum">
              <a:rPr lang="ar-SA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42EA694A-9BF3-69C4-B674-93E2C6719A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2A621CC4-808C-A012-B48C-1D6CB25296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F44614C6-B16E-8E87-7126-0585397605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2209C1CD-36B8-1055-1435-D8EE8D07FA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717121D8-FFC0-B177-A070-BD479468BA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7CA063-2E06-4922-A3F5-11246AC113AB}" type="slidenum">
              <a:rPr lang="ar-SA" altLang="en-US">
                <a:latin typeface="Calibri" panose="020F0502020204030204" pitchFamily="34" charset="0"/>
              </a:rPr>
              <a:pPr eaLnBrk="1" hangingPunct="1"/>
              <a:t>21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0C1B6DC7-480F-C325-0FDE-29288BF05F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E397CAF2-EBCE-5A89-F08D-7C6D9090E8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C95B607F-E93F-175D-D118-E3E0916815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A39AF-6AFB-48EC-AEDC-3F7FFC875A69}" type="slidenum">
              <a:rPr lang="ar-SA" altLang="en-US">
                <a:latin typeface="Calibri" panose="020F0502020204030204" pitchFamily="34" charset="0"/>
              </a:rPr>
              <a:pPr eaLnBrk="1" hangingPunct="1"/>
              <a:t>22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EC6EDE9E-0313-B512-28E0-C0B54A81F8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EA6B0180-8C3D-A8EC-DED9-19D14827AC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1F9BABBE-5C5F-838E-F490-FCFF7F90E1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419285-940F-4B6F-83F7-D21FC25C711F}" type="slidenum">
              <a:rPr lang="ar-SA" altLang="en-US">
                <a:latin typeface="Calibri" panose="020F0502020204030204" pitchFamily="34" charset="0"/>
              </a:rPr>
              <a:pPr eaLnBrk="1" hangingPunct="1"/>
              <a:t>2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DAF1BB5A-2838-D5BD-0970-0B7DE88B9B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20986BA4-A28B-36FF-4524-5642E58E1B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62552A60-FFB8-119B-BB09-C07D5637BC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0D49E0-2BF5-4536-B308-1E82A501B7BE}" type="slidenum">
              <a:rPr lang="ar-SA" altLang="en-US">
                <a:latin typeface="Calibri" panose="020F0502020204030204" pitchFamily="34" charset="0"/>
              </a:rPr>
              <a:pPr eaLnBrk="1" hangingPunct="1"/>
              <a:t>23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A515DBB1-3072-91B2-B03B-945558D601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C3A0FC3B-366F-3A25-0601-64B33DB91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9E48C1D4-43AE-C10D-887B-0FAE553B49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92BFEE-5790-4247-9AC7-CD5E7ED73477}" type="slidenum">
              <a:rPr lang="ar-SA" altLang="en-US">
                <a:latin typeface="Calibri" panose="020F0502020204030204" pitchFamily="34" charset="0"/>
              </a:rPr>
              <a:pPr eaLnBrk="1" hangingPunct="1"/>
              <a:t>24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CFBCD626-9447-2CC1-CAF6-7970330539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96629B7C-84C8-4099-BBDA-526C7A4608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8B24B7C3-7DE0-2642-1BD1-89E6BA4AF1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15E80B-E003-4373-963A-6963F23FEA42}" type="slidenum">
              <a:rPr lang="ar-SA" altLang="en-US">
                <a:latin typeface="Calibri" panose="020F0502020204030204" pitchFamily="34" charset="0"/>
              </a:rPr>
              <a:pPr eaLnBrk="1" hangingPunct="1"/>
              <a:t>25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E3222955-7D3F-30B5-3919-903AC18016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3A765DCE-E0D8-08D9-9B53-8F2FDA461A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C6D130F9-9CDB-B1D2-6070-A92C4DA62B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A4C02C-93B3-4AF6-BE37-98B3B7FFBDF4}" type="slidenum">
              <a:rPr lang="ar-SA" altLang="en-US">
                <a:latin typeface="Calibri" panose="020F0502020204030204" pitchFamily="34" charset="0"/>
              </a:rPr>
              <a:pPr eaLnBrk="1" hangingPunct="1"/>
              <a:t>26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571D9262-BD35-3D67-84C8-E9BCC286B2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C9F8F21F-8D09-6249-FF71-DBE15C8787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B582AE94-F10B-ECB6-2DD4-863F85CE98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F3CCA8-B80A-4514-9BDC-151CC533D91D}" type="slidenum">
              <a:rPr lang="ar-SA" altLang="en-US">
                <a:latin typeface="Calibri" panose="020F0502020204030204" pitchFamily="34" charset="0"/>
              </a:rPr>
              <a:pPr eaLnBrk="1" hangingPunct="1"/>
              <a:t>27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BC37FC93-C5D7-2C9C-28B2-07D26DAC8A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BF8CDBA5-DEBF-93A2-8BD6-F7C3148056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AE693AF6-BB51-FFB4-370A-3B0FDD4262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2E6A2E4-9B85-48F8-9EAE-02CC60CBE805}" type="slidenum">
              <a:rPr lang="ar-SA" altLang="en-US">
                <a:latin typeface="Calibri" panose="020F0502020204030204" pitchFamily="34" charset="0"/>
              </a:rPr>
              <a:pPr eaLnBrk="1" hangingPunct="1"/>
              <a:t>28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8466B0DC-79B5-4481-183D-2F37EFB68A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8E474A-F808-42BA-B150-256CBDFAFACE}" type="slidenum">
              <a:rPr lang="ar-SA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42B18C6-CF8A-2CA9-1904-87527EACFF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1A79FAEC-775A-8141-303C-B0FC02E86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C190AB42-191B-0DDA-2EBE-60820B05EB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A8467B12-B426-FB96-7D14-6AC249E6F4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67F4FB76-12EA-B29E-9279-3C0E9C2568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95025C-6B6E-4A17-8A24-27DC8FBDE4B7}" type="slidenum">
              <a:rPr lang="ar-SA" altLang="en-US">
                <a:latin typeface="Calibri" panose="020F0502020204030204" pitchFamily="34" charset="0"/>
              </a:rPr>
              <a:pPr eaLnBrk="1" hangingPunct="1"/>
              <a:t>4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ACEF0878-5AC7-7ECD-0A76-AEDB1CCC23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1A69B7A1-6555-5EB5-44D8-97589C505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E8FD2D5B-6E62-0863-362F-7E28575A33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1AF2407-D541-4FDF-80E6-95E0D98C5AAD}" type="slidenum">
              <a:rPr lang="ar-SA" altLang="en-US">
                <a:latin typeface="Calibri" panose="020F0502020204030204" pitchFamily="34" charset="0"/>
              </a:rPr>
              <a:pPr eaLnBrk="1" hangingPunct="1"/>
              <a:t>6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1339C217-74AD-5DDD-8B4F-AE6BAB4972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35849A0A-CDDD-7647-2DC8-23F89C5ABF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3491B3A3-8127-153E-15D1-2C79804ADA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C8065CF-6794-417D-A478-2C9D128B301E}" type="slidenum">
              <a:rPr lang="ar-SA" altLang="en-US">
                <a:latin typeface="Calibri" panose="020F0502020204030204" pitchFamily="34" charset="0"/>
              </a:rPr>
              <a:pPr eaLnBrk="1" hangingPunct="1"/>
              <a:t>7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EBE4E596-AAAA-823C-BC3A-C60CA1D2AA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C53CF8CF-B1A5-6A3D-375D-FFF2582634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24552245-2B7B-CEC9-FE6E-399A5C68E1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468B4E0-7687-4314-BBDC-B56098ADC135}" type="slidenum">
              <a:rPr lang="ar-SA" altLang="en-US">
                <a:latin typeface="Calibri" panose="020F0502020204030204" pitchFamily="34" charset="0"/>
              </a:rPr>
              <a:pPr eaLnBrk="1" hangingPunct="1"/>
              <a:t>9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52827FA5-4F4F-F666-689C-446E25778B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1B69EB33-9672-E1FF-7E2B-3DB1459B9C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CD26B63E-822D-2C4E-3A91-3477039BCA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67E6E5-5435-4A79-942D-A0A2DAB601C5}" type="slidenum">
              <a:rPr lang="ar-SA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F3091B0A-CC30-0657-1109-79B0E2F87F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AD16BDAA-9739-32F7-A035-F8562F7BA6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727DA596-A6F0-E60C-5B58-F1CB42A793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EDBD8B0-3EE6-4312-B124-18F7960F5395}" type="slidenum">
              <a:rPr lang="ar-SA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ar-SA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1302-2E9B-4646-B722-16F036976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98310-D5B2-4F5E-9657-783A1CAE1046}" type="datetimeFigureOut">
              <a:rPr lang="ar-SA"/>
              <a:pPr>
                <a:defRPr/>
              </a:pPr>
              <a:t>13/10/1445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7F070-ABD3-DF9E-1D8B-F7770DD5E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91890-C9C5-B813-A4FE-F8A3A2A10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7FCF4-A313-4CED-8B3E-31BF5716043D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0835126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E302A-67E6-31C2-F100-98AF038C2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43323-DD67-4843-BA3B-C8C2B6C76DBA}" type="datetimeFigureOut">
              <a:rPr lang="ar-SA"/>
              <a:pPr>
                <a:defRPr/>
              </a:pPr>
              <a:t>13/10/1445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397AB-148D-061A-C895-2FF548EE6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24246-3E99-F6EF-51A4-795135308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D2576-2F63-432F-82AA-34C71A93C0E6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77162854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65D70-344F-39B9-C682-9902868B6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F6A09-F366-416D-9182-BD76B26F9C15}" type="datetimeFigureOut">
              <a:rPr lang="ar-SA"/>
              <a:pPr>
                <a:defRPr/>
              </a:pPr>
              <a:t>13/10/1445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2DEFE-AF8A-383D-1855-8CE468242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6D7E6-354C-082B-47A8-6A33DC1D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96823-A8A4-4A71-A17D-F16240F7A30B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01227945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725" y="1"/>
            <a:ext cx="6867525" cy="10652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09800" y="1927226"/>
            <a:ext cx="6775451" cy="41513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2DFEF27-A0E4-CA0C-FC70-1B81A7D95A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CFD42DA-CCCE-E7A0-95F2-E911BCF50F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1BA846D-83C6-2DA8-9A1A-4DD0BC8FD9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0A7C5-A861-4244-B1B2-2A9CC705BCE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2823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ar-S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D0104-FF06-64C3-40A8-530D1304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84F77-BD6B-4361-955A-1F4D673BDEB6}" type="datetimeFigureOut">
              <a:rPr lang="ar-SA"/>
              <a:pPr>
                <a:defRPr/>
              </a:pPr>
              <a:t>13/10/1445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D07B7-28C6-18FA-E0B7-154B23EB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D0E16-A0C6-2655-3D57-798C4B37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3BBAA-844B-42BA-889B-DCFB7EE8E77F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72278502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26EE9-EA90-2A85-98DC-98BCA6F27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04782-E157-4818-8B74-EE5E5DA06C29}" type="datetimeFigureOut">
              <a:rPr lang="ar-SA"/>
              <a:pPr>
                <a:defRPr/>
              </a:pPr>
              <a:t>13/10/1445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0D944-E468-C643-6BCF-186981F96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69D91-8BA7-A901-9E4C-7D2456AF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90E4D-CE15-4F2D-904B-11B8B9A5EA1E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2168507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323833-065F-77A8-CA06-A789657E3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737A7-6E8D-4C32-8FB1-9885A6155163}" type="datetimeFigureOut">
              <a:rPr lang="ar-SA"/>
              <a:pPr>
                <a:defRPr/>
              </a:pPr>
              <a:t>13/10/1445</a:t>
            </a:fld>
            <a:endParaRPr lang="ar-S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4E8366-5A91-CDE2-9597-9B0A2B428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5408-D58A-439A-77D6-FEFBB809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262A0-4C3C-4177-8A6E-3CE89EC68D56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25651346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232CAB7-7F9D-3E7A-9765-756ADE263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B2C89-C423-4A09-9E18-E5B71106F73B}" type="datetimeFigureOut">
              <a:rPr lang="ar-SA"/>
              <a:pPr>
                <a:defRPr/>
              </a:pPr>
              <a:t>13/10/1445</a:t>
            </a:fld>
            <a:endParaRPr lang="ar-S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1BEB916-23FE-9E49-DD8C-2AD86E41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29D9C6C-8ECC-4146-215B-0941A4726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1118E-38B2-40D4-8DB7-DAB4953CFDBB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41053030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CE290F8-CD0B-BA87-FE22-822E42887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992A1-2FBE-4ACF-826F-B7E885F46133}" type="datetimeFigureOut">
              <a:rPr lang="ar-SA"/>
              <a:pPr>
                <a:defRPr/>
              </a:pPr>
              <a:t>13/10/1445</a:t>
            </a:fld>
            <a:endParaRPr lang="ar-SA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9042D00-3241-7590-9A63-2C3C447D8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2FD39DA-138A-EFAB-E80B-367BC1B57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C6291-070A-4781-A292-A6B596989DE0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66539801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00F54F0-753B-AD3D-E89B-AC553235F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E74AD-398F-44B2-946F-CBBBE8784C75}" type="datetimeFigureOut">
              <a:rPr lang="ar-SA"/>
              <a:pPr>
                <a:defRPr/>
              </a:pPr>
              <a:t>13/10/1445</a:t>
            </a:fld>
            <a:endParaRPr lang="ar-SA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F371E79-7031-1F7A-E9B6-E6516129F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8CF8FA-85E8-A583-ED95-011D895FE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AA5BF-0030-4DE5-B493-ADF2E04B9305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64998657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DAC7EF-503F-A23C-ACDA-D35EECE65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A2835-349A-45CA-9F57-9E3F9144829E}" type="datetimeFigureOut">
              <a:rPr lang="ar-SA"/>
              <a:pPr>
                <a:defRPr/>
              </a:pPr>
              <a:t>13/10/1445</a:t>
            </a:fld>
            <a:endParaRPr lang="ar-S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B26779-7F8E-E595-BC1E-B8767E583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EC2F3D-E407-2FF6-2DBA-F1D68227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8A6D6-FA01-467C-9872-D911254FF3C0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80951810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970406-DF9D-F5E6-6BC4-1B265A715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631C-942B-48C5-91C3-D279AE8559DB}" type="datetimeFigureOut">
              <a:rPr lang="ar-SA"/>
              <a:pPr>
                <a:defRPr/>
              </a:pPr>
              <a:t>13/10/1445</a:t>
            </a:fld>
            <a:endParaRPr lang="ar-S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2F04E4-75B8-A825-3597-A7A09A50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1B7919-4334-9F00-615F-AAE82F50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850D3-F457-4BF5-9999-1865DD107A83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78085057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8EE11EA-203F-B45C-2ADD-3401CB196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8885845-9DF2-9A4F-F63D-92A9632844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BF75E-4EEB-F06A-79A3-2BE5E9FBF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C297BE-03F1-45CD-AA93-AB4DD24B78DF}" type="datetimeFigureOut">
              <a:rPr lang="ar-SA"/>
              <a:pPr>
                <a:defRPr/>
              </a:pPr>
              <a:t>13/10/1445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BA7C6-8D63-8127-871C-39CD49E701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E6073-B431-AA37-7499-F781B2422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99B9080-1847-49AD-9EFB-50642D5FAD1B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ransition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D2616E8-FB38-7C3E-33DF-ED8729E06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549275"/>
            <a:ext cx="3167062" cy="935038"/>
          </a:xfrm>
        </p:spPr>
        <p:txBody>
          <a:bodyPr/>
          <a:lstStyle/>
          <a:p>
            <a:pPr eaLnBrk="1" hangingPunct="1"/>
            <a:r>
              <a:rPr lang="ar-SA" altLang="en-US" sz="4800" b="1">
                <a:latin typeface="Alegreya Sans SC" panose="00000500000000000000" pitchFamily="2" charset="0"/>
              </a:rPr>
              <a:t>Hemiplegia</a:t>
            </a:r>
          </a:p>
        </p:txBody>
      </p:sp>
      <p:sp>
        <p:nvSpPr>
          <p:cNvPr id="3075" name="TextBox 1">
            <a:extLst>
              <a:ext uri="{FF2B5EF4-FFF2-40B4-BE49-F238E27FC236}">
                <a16:creationId xmlns:a16="http://schemas.microsoft.com/office/drawing/2014/main" id="{101A380B-3E18-0852-C4DF-4F55B2907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563" y="1263650"/>
            <a:ext cx="1882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legreya Sans SC" panose="00000500000000000000" pitchFamily="2" charset="0"/>
              </a:rPr>
              <a:t>By mbbsppt.com</a:t>
            </a:r>
          </a:p>
        </p:txBody>
      </p:sp>
      <p:pic>
        <p:nvPicPr>
          <p:cNvPr id="3076" name="Picture 3">
            <a:extLst>
              <a:ext uri="{FF2B5EF4-FFF2-40B4-BE49-F238E27FC236}">
                <a16:creationId xmlns:a16="http://schemas.microsoft.com/office/drawing/2014/main" id="{C3C9A294-4736-CF8B-C380-300AEF95BA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2276475"/>
            <a:ext cx="186372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وان 1">
            <a:extLst>
              <a:ext uri="{FF2B5EF4-FFF2-40B4-BE49-F238E27FC236}">
                <a16:creationId xmlns:a16="http://schemas.microsoft.com/office/drawing/2014/main" id="{29A35375-A3D0-D269-BD4D-4B6DE9675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latin typeface="Alegreya Sans SC" panose="00000500000000000000" pitchFamily="2" charset="0"/>
                <a:cs typeface="Times New Roman" panose="02020603050405020304" pitchFamily="18" charset="0"/>
              </a:rPr>
              <a:t>Symptoms &amp; Signs</a:t>
            </a:r>
            <a:endParaRPr lang="ar-SA" altLang="en-US" sz="4000" b="1">
              <a:latin typeface="Alegreya Sans SC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E3AFE7-3C66-BE9A-1103-4C8A2B9E31D0}"/>
              </a:ext>
            </a:extLst>
          </p:cNvPr>
          <p:cNvSpPr txBox="1"/>
          <p:nvPr/>
        </p:nvSpPr>
        <p:spPr>
          <a:xfrm>
            <a:off x="611188" y="1341438"/>
            <a:ext cx="7921625" cy="5108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Alegreya Sans SC" pitchFamily="2" charset="0"/>
                <a:cs typeface="Arial" charset="0"/>
              </a:rPr>
              <a:t>1) Acute lesions: </a:t>
            </a:r>
            <a:r>
              <a:rPr lang="en-US" sz="2800" dirty="0">
                <a:latin typeface="Alegreya Sans SC" pitchFamily="2" charset="0"/>
                <a:cs typeface="Arial" charset="0"/>
              </a:rPr>
              <a:t>the clinical picture passes through 2 stages: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IN" sz="2800" dirty="0">
                <a:latin typeface="Alegreya Sans SC" pitchFamily="2" charset="0"/>
                <a:cs typeface="Arial" charset="0"/>
              </a:rPr>
              <a:t>Stage of flaccidity: due to neuronal shock.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IN" sz="2800" dirty="0">
                <a:latin typeface="Alegreya Sans SC" pitchFamily="2" charset="0"/>
                <a:cs typeface="Arial" charset="0"/>
              </a:rPr>
              <a:t>Stage of spasticity: this is. the stage of established hemiplegia.</a:t>
            </a:r>
            <a:endParaRPr lang="en-US" sz="2800" dirty="0">
              <a:latin typeface="Alegreya Sans SC" pitchFamily="2" charset="0"/>
              <a:cs typeface="Arial" charset="0"/>
            </a:endParaRPr>
          </a:p>
          <a:p>
            <a:pPr>
              <a:defRPr/>
            </a:pPr>
            <a:endParaRPr lang="en-US" sz="2800" dirty="0">
              <a:latin typeface="Alegreya Sans SC" pitchFamily="2" charset="0"/>
              <a:cs typeface="Arial" charset="0"/>
            </a:endParaRPr>
          </a:p>
          <a:p>
            <a:pPr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Face earliest, followed by lower limb, upper limb. Finger does  not recover </a:t>
            </a:r>
          </a:p>
          <a:p>
            <a:pPr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	</a:t>
            </a:r>
          </a:p>
          <a:p>
            <a:pPr>
              <a:defRPr/>
            </a:pPr>
            <a:r>
              <a:rPr lang="en-US" sz="2800" b="1" dirty="0">
                <a:latin typeface="Alegreya Sans SC" pitchFamily="2" charset="0"/>
                <a:cs typeface="Arial" charset="0"/>
              </a:rPr>
              <a:t>2) Gradual lesions: </a:t>
            </a:r>
            <a:r>
              <a:rPr lang="en-US" sz="2800" dirty="0">
                <a:latin typeface="Alegreya Sans SC" pitchFamily="2" charset="0"/>
                <a:cs typeface="Arial" charset="0"/>
              </a:rPr>
              <a:t>the hemiplegia passes directly to the stage of spasticity.</a:t>
            </a: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29260E-0B53-0CC9-82A1-710BD5C49572}"/>
              </a:ext>
            </a:extLst>
          </p:cNvPr>
          <p:cNvSpPr txBox="1"/>
          <p:nvPr/>
        </p:nvSpPr>
        <p:spPr>
          <a:xfrm>
            <a:off x="755650" y="1484313"/>
            <a:ext cx="7632700" cy="3294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Alegreya Sans SC" pitchFamily="2" charset="0"/>
                <a:cs typeface="Arial" charset="0"/>
              </a:rPr>
              <a:t>SHOCK STAGE: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Aphasia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600" dirty="0" err="1">
                <a:latin typeface="Alegreya Sans SC" pitchFamily="2" charset="0"/>
                <a:cs typeface="Arial" charset="0"/>
              </a:rPr>
              <a:t>Hypotonia</a:t>
            </a:r>
            <a:endParaRPr lang="en-US" sz="3600" dirty="0">
              <a:latin typeface="Alegreya Sans SC" pitchFamily="2" charset="0"/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Plantar response absent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Retention of urine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Jerks usually absent</a:t>
            </a:r>
            <a:endParaRPr lang="en-US" sz="3600" dirty="0">
              <a:latin typeface="Arial" charset="0"/>
              <a:cs typeface="Arial" charset="0"/>
            </a:endParaRPr>
          </a:p>
        </p:txBody>
      </p:sp>
      <p:sp>
        <p:nvSpPr>
          <p:cNvPr id="13315" name="TextBox 2">
            <a:extLst>
              <a:ext uri="{FF2B5EF4-FFF2-40B4-BE49-F238E27FC236}">
                <a16:creationId xmlns:a16="http://schemas.microsoft.com/office/drawing/2014/main" id="{91E05BE5-14E6-F2E1-050E-34565D941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3" y="549275"/>
            <a:ext cx="7775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3" algn="ctr" eaLnBrk="1" hangingPunct="1"/>
            <a:r>
              <a:rPr lang="en-US" altLang="en-US" sz="4000" b="1">
                <a:latin typeface="Alegreya Sans SC" panose="00000500000000000000" pitchFamily="2" charset="0"/>
              </a:rPr>
              <a:t>STAGE OF FLACCID PARALYSIS</a:t>
            </a:r>
            <a:endParaRPr lang="ar-SA" altLang="en-US" sz="4000" b="1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صر نائب للمحتوى 2">
            <a:extLst>
              <a:ext uri="{FF2B5EF4-FFF2-40B4-BE49-F238E27FC236}">
                <a16:creationId xmlns:a16="http://schemas.microsoft.com/office/drawing/2014/main" id="{ECE7979E-D400-5BF6-ADB2-8F23493D4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549275"/>
            <a:ext cx="7920038" cy="7921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000" b="1">
                <a:latin typeface="Alegreya Sans SC" panose="00000500000000000000" pitchFamily="2" charset="0"/>
                <a:cs typeface="Times New Roman" panose="02020603050405020304" pitchFamily="18" charset="0"/>
              </a:rPr>
              <a:t>STAGE OF SPASTIC PARALYSIS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94FF7F-73CD-D6BC-FEEE-B3D88B9620C3}"/>
              </a:ext>
            </a:extLst>
          </p:cNvPr>
          <p:cNvSpPr txBox="1"/>
          <p:nvPr/>
        </p:nvSpPr>
        <p:spPr>
          <a:xfrm>
            <a:off x="539750" y="1484313"/>
            <a:ext cx="7848600" cy="4802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3600" dirty="0">
                <a:latin typeface="Alegreya Sans SC" pitchFamily="2" charset="0"/>
                <a:cs typeface="Times New Roman" pitchFamily="18" charset="0"/>
              </a:rPr>
              <a:t>Paralysis of one side of the body.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Hypertonia (spasticity) of the paralyzed muscles of clasp-knife type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Exaggerated deep reflexes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Lost superficial reflexes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Positive Babinski sign			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Gait</a:t>
            </a:r>
            <a:endParaRPr lang="en-US" sz="3600" dirty="0">
              <a:latin typeface="Alegreya Sans SC" pitchFamily="2" charset="0"/>
              <a:cs typeface="Times New Roman" pitchFamily="18" charset="0"/>
            </a:endParaRP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1904BDD-EA50-C7DC-AE14-A6A91C2DD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4000" b="1">
                <a:latin typeface="Alegreya Sans SC" panose="00000500000000000000" pitchFamily="2" charset="0"/>
                <a:cs typeface="Times New Roman" panose="02020603050405020304" pitchFamily="18" charset="0"/>
              </a:rPr>
              <a:t>Clinical picture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4FA5522-415B-D984-627C-E70621F8F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229600" cy="4525962"/>
          </a:xfrm>
        </p:spPr>
        <p:txBody>
          <a:bodyPr/>
          <a:lstStyle/>
          <a:p>
            <a:pPr algn="l" rtl="0" eaLnBrk="1" hangingPunct="1"/>
            <a:r>
              <a:rPr lang="en-US" altLang="en-US" sz="3600">
                <a:latin typeface="Alegreya Sans SC" panose="00000500000000000000" pitchFamily="2" charset="0"/>
                <a:cs typeface="Arial" panose="020B0604020202020204" pitchFamily="34" charset="0"/>
              </a:rPr>
              <a:t> Flaccid stage.</a:t>
            </a:r>
          </a:p>
          <a:p>
            <a:pPr algn="l" rtl="0" eaLnBrk="1" hangingPunct="1"/>
            <a:endParaRPr lang="en-US" altLang="en-US" sz="3600">
              <a:latin typeface="Alegreya Sans SC" panose="00000500000000000000" pitchFamily="2" charset="0"/>
              <a:cs typeface="Arial" panose="020B0604020202020204" pitchFamily="34" charset="0"/>
            </a:endParaRPr>
          </a:p>
          <a:p>
            <a:pPr algn="l" rtl="0" eaLnBrk="1" hangingPunct="1"/>
            <a:endParaRPr lang="en-US" altLang="en-US" sz="3600">
              <a:latin typeface="Alegreya Sans SC" panose="00000500000000000000" pitchFamily="2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en-US" altLang="en-US" sz="3600">
                <a:latin typeface="Alegreya Sans SC" panose="00000500000000000000" pitchFamily="2" charset="0"/>
                <a:cs typeface="Arial" panose="020B0604020202020204" pitchFamily="34" charset="0"/>
              </a:rPr>
              <a:t> Spastic stage.</a:t>
            </a:r>
          </a:p>
        </p:txBody>
      </p:sp>
      <p:pic>
        <p:nvPicPr>
          <p:cNvPr id="15364" name="Picture 4" descr="spastic muscles">
            <a:extLst>
              <a:ext uri="{FF2B5EF4-FFF2-40B4-BE49-F238E27FC236}">
                <a16:creationId xmlns:a16="http://schemas.microsoft.com/office/drawing/2014/main" id="{E74E2EF1-E99A-9AD3-64BF-D65863096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341438"/>
            <a:ext cx="3759200" cy="5183187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وان 1">
            <a:extLst>
              <a:ext uri="{FF2B5EF4-FFF2-40B4-BE49-F238E27FC236}">
                <a16:creationId xmlns:a16="http://schemas.microsoft.com/office/drawing/2014/main" id="{ABFF84B0-A6E9-B59D-60F9-F960F7633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latin typeface="Alegreya Sans SC" panose="00000500000000000000" pitchFamily="2" charset="0"/>
                <a:cs typeface="Times New Roman" panose="02020603050405020304" pitchFamily="18" charset="0"/>
              </a:rPr>
              <a:t>According to the site of the lesion</a:t>
            </a:r>
            <a:endParaRPr lang="ar-SA" altLang="en-US" sz="4000" b="1">
              <a:latin typeface="Alegreya Sans SC" panose="00000500000000000000" pitchFamily="2" charset="0"/>
            </a:endParaRPr>
          </a:p>
        </p:txBody>
      </p:sp>
      <p:pic>
        <p:nvPicPr>
          <p:cNvPr id="16387" name="عنصر نائب للمحتوى 3">
            <a:extLst>
              <a:ext uri="{FF2B5EF4-FFF2-40B4-BE49-F238E27FC236}">
                <a16:creationId xmlns:a16="http://schemas.microsoft.com/office/drawing/2014/main" id="{49E43B7F-6415-19DD-8CE2-641C74A39CE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3125" y="1989138"/>
            <a:ext cx="4143375" cy="3748087"/>
          </a:xfrm>
        </p:spPr>
      </p:pic>
      <p:sp>
        <p:nvSpPr>
          <p:cNvPr id="16388" name="TextBox 4">
            <a:extLst>
              <a:ext uri="{FF2B5EF4-FFF2-40B4-BE49-F238E27FC236}">
                <a16:creationId xmlns:a16="http://schemas.microsoft.com/office/drawing/2014/main" id="{A35F2586-5F16-56A2-5E04-F4359C32C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113" y="5157788"/>
            <a:ext cx="80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en-US" altLang="en-US">
                <a:latin typeface="Alegreya Sans SC" panose="00000500000000000000" pitchFamily="2" charset="0"/>
              </a:rPr>
              <a:t>Spinal</a:t>
            </a:r>
            <a:endParaRPr lang="ar-SA" altLang="en-US">
              <a:latin typeface="Alegreya Sans SC" panose="00000500000000000000" pitchFamily="2" charset="0"/>
            </a:endParaRPr>
          </a:p>
        </p:txBody>
      </p:sp>
      <p:sp>
        <p:nvSpPr>
          <p:cNvPr id="16389" name="TextBox 5">
            <a:extLst>
              <a:ext uri="{FF2B5EF4-FFF2-40B4-BE49-F238E27FC236}">
                <a16:creationId xmlns:a16="http://schemas.microsoft.com/office/drawing/2014/main" id="{277D9B9C-EEE1-F7AB-74B3-42CC894EA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963" y="228600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en-US" altLang="en-US">
                <a:latin typeface="Alegreya Sans SC" panose="00000500000000000000" pitchFamily="2" charset="0"/>
              </a:rPr>
              <a:t>Cerebral</a:t>
            </a:r>
            <a:endParaRPr lang="ar-SA" altLang="en-US">
              <a:latin typeface="Alegreya Sans SC" panose="00000500000000000000" pitchFamily="2" charset="0"/>
            </a:endParaRPr>
          </a:p>
        </p:txBody>
      </p:sp>
      <p:sp>
        <p:nvSpPr>
          <p:cNvPr id="16390" name="TextBox 6">
            <a:extLst>
              <a:ext uri="{FF2B5EF4-FFF2-40B4-BE49-F238E27FC236}">
                <a16:creationId xmlns:a16="http://schemas.microsoft.com/office/drawing/2014/main" id="{10B9D1CF-9717-CF5C-EBC7-29FB1296F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38" y="3929063"/>
            <a:ext cx="1233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en-US" altLang="en-US">
                <a:latin typeface="Alegreya Sans SC" panose="00000500000000000000" pitchFamily="2" charset="0"/>
              </a:rPr>
              <a:t>Brain stem</a:t>
            </a:r>
            <a:endParaRPr lang="ar-SA" altLang="en-US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وان 1">
            <a:extLst>
              <a:ext uri="{FF2B5EF4-FFF2-40B4-BE49-F238E27FC236}">
                <a16:creationId xmlns:a16="http://schemas.microsoft.com/office/drawing/2014/main" id="{4505E5C6-23F7-5B34-D7B9-EB1401C95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latin typeface="Alegreya Sans SC" panose="00000500000000000000" pitchFamily="2" charset="0"/>
                <a:cs typeface="Times New Roman" panose="02020603050405020304" pitchFamily="18" charset="0"/>
              </a:rPr>
              <a:t>1) Spinal Cord</a:t>
            </a:r>
            <a:endParaRPr lang="ar-SA" altLang="en-US" sz="4000" b="1">
              <a:latin typeface="Alegreya Sans SC" panose="00000500000000000000" pitchFamily="2" charset="0"/>
            </a:endParaRPr>
          </a:p>
        </p:txBody>
      </p:sp>
      <p:pic>
        <p:nvPicPr>
          <p:cNvPr id="17411" name="عنصر نائب للمحتوى 3">
            <a:extLst>
              <a:ext uri="{FF2B5EF4-FFF2-40B4-BE49-F238E27FC236}">
                <a16:creationId xmlns:a16="http://schemas.microsoft.com/office/drawing/2014/main" id="{E0F7CFE9-6FCF-51CB-C5C4-F0C6A07C596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29313" y="1928813"/>
            <a:ext cx="1500187" cy="3143250"/>
          </a:xfrm>
        </p:spPr>
      </p:pic>
      <p:pic>
        <p:nvPicPr>
          <p:cNvPr id="17412" name="صورة 4">
            <a:extLst>
              <a:ext uri="{FF2B5EF4-FFF2-40B4-BE49-F238E27FC236}">
                <a16:creationId xmlns:a16="http://schemas.microsoft.com/office/drawing/2014/main" id="{F31791CF-973C-E304-7F3B-CC2BEBF59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643188"/>
            <a:ext cx="2454275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5">
            <a:extLst>
              <a:ext uri="{FF2B5EF4-FFF2-40B4-BE49-F238E27FC236}">
                <a16:creationId xmlns:a16="http://schemas.microsoft.com/office/drawing/2014/main" id="{0C1D7C27-8EF3-6C80-F314-14A47752F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1341438"/>
            <a:ext cx="1500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legreya Sans SC" panose="00000500000000000000" pitchFamily="2" charset="0"/>
              </a:rPr>
              <a:t>At the level of the lesion</a:t>
            </a:r>
            <a:endParaRPr lang="ar-SA" altLang="en-US">
              <a:latin typeface="Alegreya Sans SC" panose="00000500000000000000" pitchFamily="2" charset="0"/>
            </a:endParaRPr>
          </a:p>
        </p:txBody>
      </p:sp>
      <p:sp>
        <p:nvSpPr>
          <p:cNvPr id="17414" name="TextBox 6">
            <a:extLst>
              <a:ext uri="{FF2B5EF4-FFF2-40B4-BE49-F238E27FC236}">
                <a16:creationId xmlns:a16="http://schemas.microsoft.com/office/drawing/2014/main" id="{049A1B8A-BBC2-28C2-00E0-660ED9309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9525" y="3622675"/>
            <a:ext cx="1143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legreya Sans SC" panose="00000500000000000000" pitchFamily="2" charset="0"/>
              </a:rPr>
              <a:t>Below the level of lesion</a:t>
            </a:r>
            <a:endParaRPr lang="ar-SA" altLang="en-US">
              <a:latin typeface="Alegreya Sans SC" panose="00000500000000000000" pitchFamily="2" charset="0"/>
            </a:endParaRPr>
          </a:p>
        </p:txBody>
      </p:sp>
      <p:sp>
        <p:nvSpPr>
          <p:cNvPr id="17415" name="TextBox 8">
            <a:extLst>
              <a:ext uri="{FF2B5EF4-FFF2-40B4-BE49-F238E27FC236}">
                <a16:creationId xmlns:a16="http://schemas.microsoft.com/office/drawing/2014/main" id="{53D68779-A32A-A60F-E0B2-80ABFB718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714625"/>
            <a:ext cx="185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legreya Sans SC" panose="00000500000000000000" pitchFamily="2" charset="0"/>
              </a:rPr>
              <a:t>Deep sensation</a:t>
            </a:r>
            <a:endParaRPr lang="ar-SA" altLang="en-US">
              <a:latin typeface="Alegreya Sans SC" panose="00000500000000000000" pitchFamily="2" charset="0"/>
            </a:endParaRPr>
          </a:p>
        </p:txBody>
      </p:sp>
      <p:sp>
        <p:nvSpPr>
          <p:cNvPr id="17416" name="TextBox 10">
            <a:extLst>
              <a:ext uri="{FF2B5EF4-FFF2-40B4-BE49-F238E27FC236}">
                <a16:creationId xmlns:a16="http://schemas.microsoft.com/office/drawing/2014/main" id="{A185211E-B82E-1C6D-0406-659D0728A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14625"/>
            <a:ext cx="1331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en-US" altLang="en-US">
                <a:latin typeface="Alegreya Sans SC" panose="00000500000000000000" pitchFamily="2" charset="0"/>
              </a:rPr>
              <a:t>Pain &amp;Tem</a:t>
            </a:r>
            <a:endParaRPr lang="ar-SA" altLang="en-US">
              <a:latin typeface="Alegreya Sans SC" panose="00000500000000000000" pitchFamily="2" charset="0"/>
            </a:endParaRPr>
          </a:p>
        </p:txBody>
      </p:sp>
      <p:sp>
        <p:nvSpPr>
          <p:cNvPr id="17417" name="TextBox 11">
            <a:extLst>
              <a:ext uri="{FF2B5EF4-FFF2-40B4-BE49-F238E27FC236}">
                <a16:creationId xmlns:a16="http://schemas.microsoft.com/office/drawing/2014/main" id="{06A94BE6-360B-68F8-EF63-19900087D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1138" y="3919538"/>
            <a:ext cx="135731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en-US" altLang="en-US">
                <a:latin typeface="Alegreya Sans SC" panose="00000500000000000000" pitchFamily="2" charset="0"/>
              </a:rPr>
              <a:t>Touch</a:t>
            </a:r>
            <a:endParaRPr lang="ar-SA" altLang="en-US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وان 1">
            <a:extLst>
              <a:ext uri="{FF2B5EF4-FFF2-40B4-BE49-F238E27FC236}">
                <a16:creationId xmlns:a16="http://schemas.microsoft.com/office/drawing/2014/main" id="{78802AFE-A738-FADE-DFDC-36C3CAD6D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25" y="288925"/>
            <a:ext cx="8229600" cy="908050"/>
          </a:xfrm>
        </p:spPr>
        <p:txBody>
          <a:bodyPr/>
          <a:lstStyle/>
          <a:p>
            <a:pPr rtl="0" eaLnBrk="1" hangingPunct="1"/>
            <a:r>
              <a:rPr lang="en-US" altLang="en-US" sz="4000" b="1">
                <a:latin typeface="Alegreya Sans SC" panose="00000500000000000000" pitchFamily="2" charset="0"/>
                <a:cs typeface="Times New Roman" panose="02020603050405020304" pitchFamily="18" charset="0"/>
              </a:rPr>
              <a:t>2) Brain stem</a:t>
            </a:r>
            <a:endParaRPr lang="ar-SA" altLang="en-US" sz="4000" b="1">
              <a:latin typeface="Alegreya Sans SC" panose="00000500000000000000" pitchFamily="2" charset="0"/>
            </a:endParaRPr>
          </a:p>
        </p:txBody>
      </p:sp>
      <p:sp>
        <p:nvSpPr>
          <p:cNvPr id="18435" name="عنصر نائب للمحتوى 2">
            <a:extLst>
              <a:ext uri="{FF2B5EF4-FFF2-40B4-BE49-F238E27FC236}">
                <a16:creationId xmlns:a16="http://schemas.microsoft.com/office/drawing/2014/main" id="{FEE3B920-7445-4877-8723-4B43B4CB1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525962"/>
          </a:xfrm>
        </p:spPr>
        <p:txBody>
          <a:bodyPr/>
          <a:lstStyle/>
          <a:p>
            <a:pPr algn="l" rtl="0" eaLnBrk="1" hangingPunct="1">
              <a:buFont typeface="Arial" panose="020B0604020202020204" pitchFamily="34" charset="0"/>
              <a:buNone/>
            </a:pPr>
            <a:endParaRPr lang="ar-SA" altLang="en-US">
              <a:latin typeface="Alegreya Sans SC" panose="00000500000000000000" pitchFamily="2" charset="0"/>
            </a:endParaRPr>
          </a:p>
          <a:p>
            <a:pPr algn="l" rtl="0" eaLnBrk="1" hangingPunct="1"/>
            <a:endParaRPr lang="ar-SA" altLang="en-US">
              <a:latin typeface="Alegreya Sans SC" panose="00000500000000000000" pitchFamily="2" charset="0"/>
            </a:endParaRPr>
          </a:p>
        </p:txBody>
      </p:sp>
      <p:pic>
        <p:nvPicPr>
          <p:cNvPr id="18436" name="صورة 3">
            <a:extLst>
              <a:ext uri="{FF2B5EF4-FFF2-40B4-BE49-F238E27FC236}">
                <a16:creationId xmlns:a16="http://schemas.microsoft.com/office/drawing/2014/main" id="{C205431D-D40E-1E02-6F69-539488700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3" b="7370"/>
          <a:stretch>
            <a:fillRect/>
          </a:stretch>
        </p:blipFill>
        <p:spPr bwMode="auto">
          <a:xfrm>
            <a:off x="539750" y="1628775"/>
            <a:ext cx="2849563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صورة 4">
            <a:extLst>
              <a:ext uri="{FF2B5EF4-FFF2-40B4-BE49-F238E27FC236}">
                <a16:creationId xmlns:a16="http://schemas.microsoft.com/office/drawing/2014/main" id="{2D0F614B-9E14-C70F-4103-D98EFA90B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773238"/>
            <a:ext cx="29432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صورة 5">
            <a:extLst>
              <a:ext uri="{FF2B5EF4-FFF2-40B4-BE49-F238E27FC236}">
                <a16:creationId xmlns:a16="http://schemas.microsoft.com/office/drawing/2014/main" id="{A7192444-069F-A416-988D-18BF378A5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4733925"/>
            <a:ext cx="33528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Box 6">
            <a:extLst>
              <a:ext uri="{FF2B5EF4-FFF2-40B4-BE49-F238E27FC236}">
                <a16:creationId xmlns:a16="http://schemas.microsoft.com/office/drawing/2014/main" id="{03B83EFF-CCE6-81B9-AA56-085229674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125538"/>
            <a:ext cx="2571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Alegreya Sans SC" panose="00000500000000000000" pitchFamily="2" charset="0"/>
              </a:rPr>
              <a:t>Mid-brain lesion</a:t>
            </a:r>
            <a:endParaRPr lang="ar-SA" altLang="en-US" sz="2400" b="1">
              <a:latin typeface="Alegreya Sans SC" panose="00000500000000000000" pitchFamily="2" charset="0"/>
            </a:endParaRPr>
          </a:p>
        </p:txBody>
      </p:sp>
      <p:sp>
        <p:nvSpPr>
          <p:cNvPr id="18440" name="TextBox 7">
            <a:extLst>
              <a:ext uri="{FF2B5EF4-FFF2-40B4-BE49-F238E27FC236}">
                <a16:creationId xmlns:a16="http://schemas.microsoft.com/office/drawing/2014/main" id="{84DA768C-4004-626C-5E9E-99B230B8C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3644900"/>
            <a:ext cx="18351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en-US" altLang="en-US" b="1">
                <a:latin typeface="Alegreya Sans SC" panose="00000500000000000000" pitchFamily="2" charset="0"/>
              </a:rPr>
              <a:t>Weber</a:t>
            </a:r>
            <a:r>
              <a:rPr lang="en-US" altLang="en-US">
                <a:latin typeface="Alegreya Sans SC" panose="00000500000000000000" pitchFamily="2" charset="0"/>
              </a:rPr>
              <a:t>:</a:t>
            </a:r>
          </a:p>
          <a:p>
            <a:pPr rtl="1" eaLnBrk="1" hangingPunct="1"/>
            <a:r>
              <a:rPr lang="en-US" altLang="en-US">
                <a:latin typeface="Alegreya Sans SC" panose="00000500000000000000" pitchFamily="2" charset="0"/>
              </a:rPr>
              <a:t>3</a:t>
            </a:r>
            <a:r>
              <a:rPr lang="en-US" altLang="en-US" baseline="30000">
                <a:latin typeface="Alegreya Sans SC" panose="00000500000000000000" pitchFamily="2" charset="0"/>
              </a:rPr>
              <a:t>rd</a:t>
            </a:r>
            <a:r>
              <a:rPr lang="en-US" altLang="en-US">
                <a:latin typeface="Alegreya Sans SC" panose="00000500000000000000" pitchFamily="2" charset="0"/>
              </a:rPr>
              <a:t> nerve involvement with contralateral hemiplegia</a:t>
            </a:r>
            <a:endParaRPr lang="ar-SA" altLang="en-US">
              <a:latin typeface="Alegreya Sans SC" panose="00000500000000000000" pitchFamily="2" charset="0"/>
            </a:endParaRPr>
          </a:p>
        </p:txBody>
      </p:sp>
      <p:sp>
        <p:nvSpPr>
          <p:cNvPr id="18441" name="TextBox 9">
            <a:extLst>
              <a:ext uri="{FF2B5EF4-FFF2-40B4-BE49-F238E27FC236}">
                <a16:creationId xmlns:a16="http://schemas.microsoft.com/office/drawing/2014/main" id="{B9A579BA-C6B1-E0BE-2EED-D18524296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857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en-US" altLang="en-US">
                <a:latin typeface="Alegreya Sans SC" panose="00000500000000000000" pitchFamily="2" charset="0"/>
              </a:rPr>
              <a:t>M.L.B</a:t>
            </a:r>
            <a:endParaRPr lang="ar-SA" altLang="en-US">
              <a:latin typeface="Alegreya Sans SC" panose="00000500000000000000" pitchFamily="2" charset="0"/>
            </a:endParaRPr>
          </a:p>
        </p:txBody>
      </p:sp>
      <p:sp>
        <p:nvSpPr>
          <p:cNvPr id="18442" name="TextBox 10">
            <a:extLst>
              <a:ext uri="{FF2B5EF4-FFF2-40B4-BE49-F238E27FC236}">
                <a16:creationId xmlns:a16="http://schemas.microsoft.com/office/drawing/2014/main" id="{5C6D7824-5BC4-9F11-9375-4B078572EFE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019925" y="3716338"/>
            <a:ext cx="20161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en-US" altLang="en-US" b="1">
                <a:latin typeface="Alegreya Sans SC" panose="00000500000000000000" pitchFamily="2" charset="0"/>
              </a:rPr>
              <a:t>Millard-Gubler</a:t>
            </a:r>
            <a:r>
              <a:rPr lang="en-US" altLang="en-US">
                <a:latin typeface="Alegreya Sans SC" panose="00000500000000000000" pitchFamily="2" charset="0"/>
              </a:rPr>
              <a:t>:</a:t>
            </a:r>
          </a:p>
          <a:p>
            <a:pPr rtl="1" eaLnBrk="1" hangingPunct="1"/>
            <a:r>
              <a:rPr lang="en-US" altLang="en-US">
                <a:latin typeface="Alegreya Sans SC" panose="00000500000000000000" pitchFamily="2" charset="0"/>
              </a:rPr>
              <a:t>6</a:t>
            </a:r>
            <a:r>
              <a:rPr lang="en-US" altLang="en-US" baseline="30000">
                <a:latin typeface="Alegreya Sans SC" panose="00000500000000000000" pitchFamily="2" charset="0"/>
              </a:rPr>
              <a:t>th</a:t>
            </a:r>
            <a:r>
              <a:rPr lang="en-US" altLang="en-US">
                <a:latin typeface="Alegreya Sans SC" panose="00000500000000000000" pitchFamily="2" charset="0"/>
              </a:rPr>
              <a:t> nerve ± 7</a:t>
            </a:r>
            <a:r>
              <a:rPr lang="en-US" altLang="en-US" baseline="30000">
                <a:latin typeface="Alegreya Sans SC" panose="00000500000000000000" pitchFamily="2" charset="0"/>
              </a:rPr>
              <a:t>th</a:t>
            </a:r>
            <a:r>
              <a:rPr lang="en-US" altLang="en-US">
                <a:latin typeface="Alegreya Sans SC" panose="00000500000000000000" pitchFamily="2" charset="0"/>
              </a:rPr>
              <a:t>  nerve with contralteral hemiplegia</a:t>
            </a:r>
            <a:endParaRPr lang="ar-SA" altLang="en-US">
              <a:latin typeface="Alegreya Sans SC" panose="00000500000000000000" pitchFamily="2" charset="0"/>
            </a:endParaRPr>
          </a:p>
        </p:txBody>
      </p:sp>
      <p:sp>
        <p:nvSpPr>
          <p:cNvPr id="18443" name="TextBox 13">
            <a:extLst>
              <a:ext uri="{FF2B5EF4-FFF2-40B4-BE49-F238E27FC236}">
                <a16:creationId xmlns:a16="http://schemas.microsoft.com/office/drawing/2014/main" id="{68AE1556-275E-A9CE-09AC-34877DB76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1130300"/>
            <a:ext cx="2357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en-US" altLang="en-US" sz="2400" b="1">
                <a:latin typeface="Alegreya Sans SC" panose="00000500000000000000" pitchFamily="2" charset="0"/>
              </a:rPr>
              <a:t>Pontine lesions</a:t>
            </a:r>
            <a:endParaRPr lang="ar-SA" altLang="en-US" sz="2400" b="1">
              <a:latin typeface="Alegreya Sans SC" panose="00000500000000000000" pitchFamily="2" charset="0"/>
            </a:endParaRPr>
          </a:p>
        </p:txBody>
      </p:sp>
      <p:sp>
        <p:nvSpPr>
          <p:cNvPr id="18444" name="TextBox 14">
            <a:extLst>
              <a:ext uri="{FF2B5EF4-FFF2-40B4-BE49-F238E27FC236}">
                <a16:creationId xmlns:a16="http://schemas.microsoft.com/office/drawing/2014/main" id="{B579FCA8-AA98-8721-36FB-763457DA6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838" y="4200525"/>
            <a:ext cx="300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en-US" altLang="en-US" sz="2400" b="1">
                <a:latin typeface="Alegreya Sans SC" panose="00000500000000000000" pitchFamily="2" charset="0"/>
              </a:rPr>
              <a:t>Medullary lesions</a:t>
            </a:r>
            <a:endParaRPr lang="ar-SA" altLang="en-US" sz="2400" b="1">
              <a:latin typeface="Alegreya Sans SC" panose="00000500000000000000" pitchFamily="2" charset="0"/>
            </a:endParaRPr>
          </a:p>
        </p:txBody>
      </p:sp>
      <p:sp>
        <p:nvSpPr>
          <p:cNvPr id="18445" name="TextBox 13">
            <a:extLst>
              <a:ext uri="{FF2B5EF4-FFF2-40B4-BE49-F238E27FC236}">
                <a16:creationId xmlns:a16="http://schemas.microsoft.com/office/drawing/2014/main" id="{C33EF952-7495-6063-A572-7E03A830E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5418138"/>
            <a:ext cx="27003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Alegreya Sans SC" panose="00000500000000000000" pitchFamily="2" charset="0"/>
              </a:rPr>
              <a:t>Avellis</a:t>
            </a:r>
            <a:r>
              <a:rPr lang="en-US" altLang="en-US">
                <a:latin typeface="Alegreya Sans SC" panose="00000500000000000000" pitchFamily="2" charset="0"/>
              </a:rPr>
              <a:t>:</a:t>
            </a:r>
          </a:p>
          <a:p>
            <a:pPr eaLnBrk="1" hangingPunct="1"/>
            <a:r>
              <a:rPr lang="en-US" altLang="en-US">
                <a:latin typeface="Alegreya Sans SC" panose="00000500000000000000" pitchFamily="2" charset="0"/>
              </a:rPr>
              <a:t>10</a:t>
            </a:r>
            <a:r>
              <a:rPr lang="en-US" altLang="en-US" baseline="30000">
                <a:latin typeface="Alegreya Sans SC" panose="00000500000000000000" pitchFamily="2" charset="0"/>
              </a:rPr>
              <a:t>th</a:t>
            </a:r>
            <a:r>
              <a:rPr lang="en-US" altLang="en-US">
                <a:latin typeface="Alegreya Sans SC" panose="00000500000000000000" pitchFamily="2" charset="0"/>
              </a:rPr>
              <a:t> nerve involvement with contralteral hemiplegia</a:t>
            </a: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عنوان 1">
            <a:extLst>
              <a:ext uri="{FF2B5EF4-FFF2-40B4-BE49-F238E27FC236}">
                <a16:creationId xmlns:a16="http://schemas.microsoft.com/office/drawing/2014/main" id="{5039E0E9-8547-59A0-64D6-0BECF041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4000" b="1">
                <a:latin typeface="Alegreya Sans SC" panose="00000500000000000000" pitchFamily="2" charset="0"/>
                <a:cs typeface="Times New Roman" panose="02020603050405020304" pitchFamily="18" charset="0"/>
              </a:rPr>
              <a:t>3) Cerebral</a:t>
            </a:r>
            <a:endParaRPr lang="ar-SA" altLang="en-US" sz="4000" b="1">
              <a:latin typeface="Alegreya Sans SC" panose="00000500000000000000" pitchFamily="2" charset="0"/>
            </a:endParaRPr>
          </a:p>
        </p:txBody>
      </p:sp>
      <p:sp>
        <p:nvSpPr>
          <p:cNvPr id="19459" name="عنصر نائب للمحتوى 2">
            <a:extLst>
              <a:ext uri="{FF2B5EF4-FFF2-40B4-BE49-F238E27FC236}">
                <a16:creationId xmlns:a16="http://schemas.microsoft.com/office/drawing/2014/main" id="{CE18477A-64A7-2379-D54C-9754AAF71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571625"/>
            <a:ext cx="8229600" cy="4525963"/>
          </a:xfrm>
        </p:spPr>
        <p:txBody>
          <a:bodyPr/>
          <a:lstStyle/>
          <a:p>
            <a:pPr marL="742950" indent="-742950" algn="l" rtl="0" eaLnBrk="1" hangingPunct="1">
              <a:buFont typeface="Calibri" panose="020F0502020204030204" pitchFamily="34" charset="0"/>
              <a:buAutoNum type="arabicPeriod"/>
            </a:pPr>
            <a:r>
              <a:rPr lang="en-US" altLang="en-US" b="1">
                <a:latin typeface="Alegreya Sans SC" panose="00000500000000000000" pitchFamily="2" charset="0"/>
                <a:cs typeface="Arial" panose="020B0604020202020204" pitchFamily="34" charset="0"/>
              </a:rPr>
              <a:t>Cortical: monoplegia, jacksonian fit, flexor &amp; extensor of both limbs equally involved.</a:t>
            </a:r>
          </a:p>
          <a:p>
            <a:pPr marL="742950" indent="-742950" algn="l" rtl="0" eaLnBrk="1" hangingPunct="1">
              <a:buFont typeface="Calibri" panose="020F0502020204030204" pitchFamily="34" charset="0"/>
              <a:buAutoNum type="arabicPeriod"/>
            </a:pPr>
            <a:r>
              <a:rPr lang="en-US" altLang="en-US" b="1">
                <a:latin typeface="Alegreya Sans SC" panose="00000500000000000000" pitchFamily="2" charset="0"/>
                <a:cs typeface="Arial" panose="020B0604020202020204" pitchFamily="34" charset="0"/>
              </a:rPr>
              <a:t>Subcorical: monoplegia, tactile impairment, postural sensibility &amp; discrimination of affected limb.</a:t>
            </a:r>
          </a:p>
          <a:p>
            <a:pPr marL="742950" indent="-742950" algn="l" rtl="0" eaLnBrk="1" hangingPunct="1">
              <a:buFont typeface="Calibri" panose="020F0502020204030204" pitchFamily="34" charset="0"/>
              <a:buAutoNum type="arabicPeriod"/>
            </a:pPr>
            <a:r>
              <a:rPr lang="en-US" altLang="en-US" b="1">
                <a:latin typeface="Alegreya Sans SC" panose="00000500000000000000" pitchFamily="2" charset="0"/>
                <a:cs typeface="Arial" panose="020B0604020202020204" pitchFamily="34" charset="0"/>
              </a:rPr>
              <a:t>Capsular: complete hemiplegia, cranial nerve involvement.		</a:t>
            </a:r>
            <a:endParaRPr lang="ar-SA" altLang="en-US" b="1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2C48E06-8BC5-7473-7C04-5D4424C2DF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6867525" cy="1065213"/>
          </a:xfrm>
        </p:spPr>
        <p:txBody>
          <a:bodyPr/>
          <a:lstStyle/>
          <a:p>
            <a:pPr eaLnBrk="1" hangingPunct="1"/>
            <a:br>
              <a:rPr lang="en-US" altLang="en-US" sz="3200" b="1" i="1">
                <a:solidFill>
                  <a:srgbClr val="996633"/>
                </a:solidFill>
                <a:latin typeface="Alegreya Sans SC" panose="00000500000000000000" pitchFamily="2" charset="0"/>
                <a:cs typeface="Tahoma" panose="020B0604030504040204" pitchFamily="34" charset="0"/>
              </a:rPr>
            </a:br>
            <a:br>
              <a:rPr lang="en-US" altLang="en-US" sz="3200" b="1" i="1">
                <a:solidFill>
                  <a:srgbClr val="996633"/>
                </a:solidFill>
                <a:latin typeface="Alegreya Sans SC" panose="00000500000000000000" pitchFamily="2" charset="0"/>
                <a:cs typeface="Tahoma" panose="020B0604030504040204" pitchFamily="34" charset="0"/>
              </a:rPr>
            </a:br>
            <a:br>
              <a:rPr lang="en-US" altLang="en-US" sz="3200" b="1" i="1">
                <a:solidFill>
                  <a:srgbClr val="996633"/>
                </a:solidFill>
                <a:latin typeface="Alegreya Sans SC" panose="00000500000000000000" pitchFamily="2" charset="0"/>
                <a:cs typeface="Tahoma" panose="020B0604030504040204" pitchFamily="34" charset="0"/>
              </a:rPr>
            </a:br>
            <a:br>
              <a:rPr lang="en-US" altLang="en-US" sz="3200" b="1" i="1">
                <a:solidFill>
                  <a:srgbClr val="996633"/>
                </a:solidFill>
                <a:latin typeface="Alegreya Sans SC" panose="00000500000000000000" pitchFamily="2" charset="0"/>
                <a:cs typeface="Tahoma" panose="020B0604030504040204" pitchFamily="34" charset="0"/>
              </a:rPr>
            </a:br>
            <a:r>
              <a:rPr lang="en-US" altLang="en-US" sz="3200" b="1" i="1">
                <a:solidFill>
                  <a:srgbClr val="996633"/>
                </a:solidFill>
                <a:latin typeface="Alegreya Sans SC" panose="00000500000000000000" pitchFamily="2" charset="0"/>
                <a:cs typeface="Tahoma" panose="020B0604030504040204" pitchFamily="34" charset="0"/>
              </a:rPr>
              <a:t>C.P. according to cause of lesion</a:t>
            </a:r>
            <a:r>
              <a:rPr lang="en-US" altLang="en-US" sz="3200">
                <a:latin typeface="Alegreya Sans SC" panose="00000500000000000000" pitchFamily="2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98353" name="Group 49">
            <a:extLst>
              <a:ext uri="{FF2B5EF4-FFF2-40B4-BE49-F238E27FC236}">
                <a16:creationId xmlns:a16="http://schemas.microsoft.com/office/drawing/2014/main" id="{F3C0450E-97FF-65BA-31FC-C285905BD8E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3850" y="247650"/>
          <a:ext cx="8534400" cy="6421438"/>
        </p:xfrm>
        <a:graphic>
          <a:graphicData uri="http://schemas.openxmlformats.org/drawingml/2006/table">
            <a:tbl>
              <a:tblPr rtl="1"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3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Hemorrhage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Embolism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Thrombosis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Feature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Commonly old 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Any 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Old age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Dramatic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Sudden (seconds)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Rapid (hours)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Onset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Absent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Absent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T.I.As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Prodromata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18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Common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Absent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legreya Sans SC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Absent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legreya Sans SC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Vomiting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5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Lost with deepening coma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Usually preserved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Usually preserved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Consciousness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669" name="Group 141">
            <a:extLst>
              <a:ext uri="{FF2B5EF4-FFF2-40B4-BE49-F238E27FC236}">
                <a16:creationId xmlns:a16="http://schemas.microsoft.com/office/drawing/2014/main" id="{54F54D6A-D704-0DED-D3F6-F286EE3C4AAE}"/>
              </a:ext>
            </a:extLst>
          </p:cNvPr>
          <p:cNvGraphicFramePr>
            <a:graphicFrameLocks noGrp="1"/>
          </p:cNvGraphicFramePr>
          <p:nvPr>
            <p:ph type="body" idx="1"/>
          </p:nvPr>
        </p:nvGraphicFramePr>
        <p:xfrm>
          <a:off x="250825" y="196850"/>
          <a:ext cx="8642350" cy="6400800"/>
        </p:xfrm>
        <a:graphic>
          <a:graphicData uri="http://schemas.openxmlformats.org/drawingml/2006/table">
            <a:tbl>
              <a:tblPr rtl="1"/>
              <a:tblGrid>
                <a:gridCol w="216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Frequent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May occur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May occur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Convulsions</a:t>
                      </a:r>
                    </a:p>
                  </a:txBody>
                  <a:tcPr marL="91458" marR="91458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84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Dilated and irreactive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Normal and equal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Normal and equal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Pupils</a:t>
                      </a:r>
                    </a:p>
                  </a:txBody>
                  <a:tcPr marL="91458" marR="91458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Present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absent 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absent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Fever</a:t>
                      </a:r>
                    </a:p>
                  </a:txBody>
                  <a:tcPr marL="91458" marR="91458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Usually high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 high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May be high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Blood pressure</a:t>
                      </a:r>
                    </a:p>
                  </a:txBody>
                  <a:tcPr marL="91458" marR="91458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5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Left ventricular hypertrophy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Usually valvular lesion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May be cardiac insufficiency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Arial" charset="0"/>
                        </a:rPr>
                        <a:t> 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Heart</a:t>
                      </a:r>
                    </a:p>
                  </a:txBody>
                  <a:tcPr marL="91458" marR="91458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Bloody, ↑ tension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Hyperdense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Clear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legreya Sans SC" pitchFamily="2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Hypodense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Clear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legreya Sans SC" pitchFamily="2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Hypodense</a:t>
                      </a:r>
                    </a:p>
                  </a:txBody>
                  <a:tcPr marL="91458" marR="91458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CSF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legreya Sans SC" pitchFamily="2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egreya Sans SC" pitchFamily="2" charset="0"/>
                          <a:cs typeface="Times New Roman" pitchFamily="18" charset="0"/>
                        </a:rPr>
                        <a:t>CT scan, MRI</a:t>
                      </a:r>
                    </a:p>
                  </a:txBody>
                  <a:tcPr marL="91458" marR="91458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7F96973-5AAB-9B83-88CC-F3DC2C232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571500"/>
            <a:ext cx="7929563" cy="4929188"/>
          </a:xfrm>
        </p:spPr>
        <p:txBody>
          <a:bodyPr rtlCol="1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Alegreya Sans SC" pitchFamily="2" charset="0"/>
              </a:rPr>
              <a:t>			</a:t>
            </a:r>
            <a:r>
              <a:rPr lang="en-US" sz="4400" b="1" dirty="0">
                <a:solidFill>
                  <a:schemeClr val="tx1"/>
                </a:solidFill>
                <a:latin typeface="Alegreya Sans SC" pitchFamily="2" charset="0"/>
                <a:cs typeface="+mj-cs"/>
              </a:rPr>
              <a:t>Hemiplegia</a:t>
            </a:r>
            <a:r>
              <a:rPr lang="en-US" dirty="0">
                <a:solidFill>
                  <a:schemeClr val="tx1"/>
                </a:solidFill>
                <a:latin typeface="Alegreya Sans SC" pitchFamily="2" charset="0"/>
              </a:rPr>
              <a:t>	                               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  <a:latin typeface="Alegreya Sans SC" pitchFamily="2" charset="0"/>
                <a:cs typeface="Times New Roman" pitchFamily="18" charset="0"/>
              </a:rPr>
              <a:t>paralysis of one side of the body due to pyramidal tract lesion at any point from its origin in the cerebral cortex down to the 5</a:t>
            </a:r>
            <a:r>
              <a:rPr lang="en-US" sz="4000" baseline="30000" dirty="0">
                <a:solidFill>
                  <a:schemeClr val="tx1"/>
                </a:solidFill>
                <a:latin typeface="Alegreya Sans SC" pitchFamily="2" charset="0"/>
                <a:cs typeface="Times New Roman" pitchFamily="18" charset="0"/>
              </a:rPr>
              <a:t>th</a:t>
            </a:r>
            <a:r>
              <a:rPr lang="en-US" sz="4000" dirty="0">
                <a:solidFill>
                  <a:schemeClr val="tx1"/>
                </a:solidFill>
                <a:latin typeface="Alegreya Sans SC" pitchFamily="2" charset="0"/>
                <a:cs typeface="Times New Roman" pitchFamily="18" charset="0"/>
              </a:rPr>
              <a:t> cervical segment.</a:t>
            </a:r>
            <a:endParaRPr lang="ar-SA" sz="4000" dirty="0">
              <a:solidFill>
                <a:schemeClr val="tx1"/>
              </a:solidFill>
              <a:latin typeface="Alegreya Sans SC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E3C22E23-CE68-D468-99E3-9D7B98A8A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US" altLang="en-US" sz="4000" b="1">
                <a:latin typeface="Alegreya Sans SC" panose="00000500000000000000" pitchFamily="2" charset="0"/>
                <a:cs typeface="Times New Roman" panose="02020603050405020304" pitchFamily="18" charset="0"/>
              </a:rPr>
              <a:t>MANAGEMENT OF HEMIPLEGIA</a:t>
            </a:r>
            <a:endParaRPr lang="en-US" altLang="en-US" sz="4000">
              <a:latin typeface="Alegreya Sans SC" panose="000005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5D3CB3-7E73-B859-3CF2-B52DFCF97466}"/>
              </a:ext>
            </a:extLst>
          </p:cNvPr>
          <p:cNvSpPr txBox="1"/>
          <p:nvPr/>
        </p:nvSpPr>
        <p:spPr>
          <a:xfrm>
            <a:off x="395288" y="1268413"/>
            <a:ext cx="828040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Alegreya Sans SC" pitchFamily="2" charset="0"/>
                <a:cs typeface="Arial" charset="0"/>
              </a:rPr>
              <a:t>Diagnosis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TLC, DLC, ESR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Lipid profile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Sugar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ECG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X-ray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CT scan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Carotid angiography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2D ECHO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Lupus anticoagulant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Anti-</a:t>
            </a:r>
            <a:r>
              <a:rPr lang="en-US" sz="2800" dirty="0" err="1">
                <a:latin typeface="Alegreya Sans SC" pitchFamily="2" charset="0"/>
                <a:cs typeface="Arial" charset="0"/>
              </a:rPr>
              <a:t>cardiolipin</a:t>
            </a:r>
            <a:r>
              <a:rPr lang="en-US" sz="2800" dirty="0">
                <a:latin typeface="Alegreya Sans SC" pitchFamily="2" charset="0"/>
                <a:cs typeface="Arial" charset="0"/>
              </a:rPr>
              <a:t> antibody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وان 1">
            <a:extLst>
              <a:ext uri="{FF2B5EF4-FFF2-40B4-BE49-F238E27FC236}">
                <a16:creationId xmlns:a16="http://schemas.microsoft.com/office/drawing/2014/main" id="{EB35CE77-2447-34BE-5B6C-AAB9B6DD6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223963"/>
          </a:xfrm>
        </p:spPr>
        <p:txBody>
          <a:bodyPr/>
          <a:lstStyle/>
          <a:p>
            <a:pPr rtl="0" eaLnBrk="1" hangingPunct="1"/>
            <a:r>
              <a:rPr lang="en-US" altLang="en-US" sz="4000" b="1">
                <a:latin typeface="Alegreya Sans SC" panose="00000500000000000000" pitchFamily="2" charset="0"/>
                <a:cs typeface="Times New Roman" panose="02020603050405020304" pitchFamily="18" charset="0"/>
              </a:rPr>
              <a:t>MANAGEMENT OF HEMIPLEGIA</a:t>
            </a:r>
            <a:endParaRPr lang="ar-SA" altLang="en-US" sz="4000">
              <a:latin typeface="Alegreya Sans SC" panose="00000500000000000000" pitchFamily="2" charset="0"/>
            </a:endParaRPr>
          </a:p>
        </p:txBody>
      </p:sp>
      <p:sp>
        <p:nvSpPr>
          <p:cNvPr id="23555" name="عنصر نائب للمحتوى 2">
            <a:extLst>
              <a:ext uri="{FF2B5EF4-FFF2-40B4-BE49-F238E27FC236}">
                <a16:creationId xmlns:a16="http://schemas.microsoft.com/office/drawing/2014/main" id="{93C09750-DE74-3310-3268-121D74E0C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557338"/>
            <a:ext cx="7777162" cy="4535487"/>
          </a:xfrm>
        </p:spPr>
        <p:txBody>
          <a:bodyPr/>
          <a:lstStyle/>
          <a:p>
            <a:pPr algn="l" rtl="0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latin typeface="Alegreya Sans SC" panose="00000500000000000000" pitchFamily="2" charset="0"/>
                <a:cs typeface="Arial" panose="020B0604020202020204" pitchFamily="34" charset="0"/>
              </a:rPr>
              <a:t>1) </a:t>
            </a:r>
            <a:r>
              <a:rPr lang="en-US" altLang="en-US" sz="2800" b="1">
                <a:latin typeface="Alegreya Sans SC" panose="00000500000000000000" pitchFamily="2" charset="0"/>
                <a:cs typeface="Arial" panose="020B0604020202020204" pitchFamily="34" charset="0"/>
              </a:rPr>
              <a:t>GENERAL</a:t>
            </a:r>
          </a:p>
          <a:p>
            <a:pPr algn="l" rtl="0" eaLnBrk="1" hangingPunct="1"/>
            <a:r>
              <a:rPr lang="en-US" altLang="en-US">
                <a:latin typeface="Alegreya Sans SC" panose="00000500000000000000" pitchFamily="2" charset="0"/>
                <a:cs typeface="Arial" panose="020B0604020202020204" pitchFamily="34" charset="0"/>
              </a:rPr>
              <a:t>Care of the skin</a:t>
            </a:r>
          </a:p>
          <a:p>
            <a:pPr algn="l" rtl="0" eaLnBrk="1" hangingPunct="1"/>
            <a:r>
              <a:rPr lang="en-US" altLang="en-US">
                <a:latin typeface="Alegreya Sans SC" panose="00000500000000000000" pitchFamily="2" charset="0"/>
                <a:cs typeface="Arial" panose="020B0604020202020204" pitchFamily="34" charset="0"/>
              </a:rPr>
              <a:t>Care of respiration</a:t>
            </a:r>
          </a:p>
          <a:p>
            <a:pPr algn="l" rtl="0" eaLnBrk="1" hangingPunct="1"/>
            <a:r>
              <a:rPr lang="en-US" altLang="en-US">
                <a:latin typeface="Alegreya Sans SC" panose="00000500000000000000" pitchFamily="2" charset="0"/>
                <a:cs typeface="Arial" panose="020B0604020202020204" pitchFamily="34" charset="0"/>
              </a:rPr>
              <a:t>Care of nutrition and fluid balance</a:t>
            </a:r>
          </a:p>
          <a:p>
            <a:pPr algn="l" rtl="0" eaLnBrk="1" hangingPunct="1"/>
            <a:r>
              <a:rPr lang="en-US" altLang="en-US">
                <a:latin typeface="Alegreya Sans SC" panose="00000500000000000000" pitchFamily="2" charset="0"/>
                <a:cs typeface="Arial" panose="020B0604020202020204" pitchFamily="34" charset="0"/>
              </a:rPr>
              <a:t>Care of the urinary bladder</a:t>
            </a:r>
          </a:p>
          <a:p>
            <a:pPr algn="l" rtl="0" eaLnBrk="1" hangingPunct="1"/>
            <a:r>
              <a:rPr lang="en-US" altLang="en-US">
                <a:latin typeface="Alegreya Sans SC" panose="00000500000000000000" pitchFamily="2" charset="0"/>
                <a:cs typeface="Arial" panose="020B0604020202020204" pitchFamily="34" charset="0"/>
              </a:rPr>
              <a:t>Care of the bowels</a:t>
            </a:r>
            <a:endParaRPr lang="ar-SA" altLang="en-US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وان 1">
            <a:extLst>
              <a:ext uri="{FF2B5EF4-FFF2-40B4-BE49-F238E27FC236}">
                <a16:creationId xmlns:a16="http://schemas.microsoft.com/office/drawing/2014/main" id="{208FD039-A530-1075-AD3A-1E337B3AD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000125"/>
          </a:xfrm>
        </p:spPr>
        <p:txBody>
          <a:bodyPr/>
          <a:lstStyle/>
          <a:p>
            <a:pPr algn="l" rtl="0" eaLnBrk="1" hangingPunct="1"/>
            <a:r>
              <a:rPr lang="en-US" altLang="en-US" b="1">
                <a:latin typeface="Alegreya Sans SC" panose="00000500000000000000" pitchFamily="2" charset="0"/>
                <a:cs typeface="Times New Roman" panose="02020603050405020304" pitchFamily="18" charset="0"/>
              </a:rPr>
              <a:t>2) Symptomatic Treatment</a:t>
            </a:r>
            <a:endParaRPr lang="ar-SA" altLang="en-US" b="1">
              <a:latin typeface="Alegreya Sans SC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4FBD0-4AAB-556A-7043-18A7F3216532}"/>
              </a:ext>
            </a:extLst>
          </p:cNvPr>
          <p:cNvSpPr txBox="1"/>
          <p:nvPr/>
        </p:nvSpPr>
        <p:spPr>
          <a:xfrm>
            <a:off x="395288" y="1412875"/>
            <a:ext cx="8280400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Cerebral dehydrating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3600" dirty="0" err="1">
                <a:latin typeface="Alegreya Sans SC" pitchFamily="2" charset="0"/>
                <a:cs typeface="Arial" charset="0"/>
              </a:rPr>
              <a:t>Antiemetics</a:t>
            </a:r>
            <a:endParaRPr lang="en-US" sz="3600" dirty="0">
              <a:latin typeface="Alegreya Sans SC" pitchFamily="2" charset="0"/>
              <a:cs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Tranquilizers and sedatives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Muscle relaxants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Vitamins and tonics</a:t>
            </a:r>
            <a:r>
              <a:rPr lang="en-US" sz="3200" dirty="0">
                <a:latin typeface="Alegreya Sans SC" pitchFamily="2" charset="0"/>
                <a:cs typeface="Arial" charset="0"/>
              </a:rPr>
              <a:t>	.</a:t>
            </a:r>
            <a:r>
              <a:rPr lang="en-US" b="1" dirty="0">
                <a:latin typeface="Alegreya Sans SC" pitchFamily="2" charset="0"/>
                <a:cs typeface="Arial" charset="0"/>
              </a:rPr>
              <a:t>			</a:t>
            </a:r>
            <a:r>
              <a:rPr lang="en-US" dirty="0">
                <a:latin typeface="Alegreya Sans SC" pitchFamily="2" charset="0"/>
                <a:cs typeface="Arial" charset="0"/>
              </a:rPr>
              <a:t>	</a:t>
            </a: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وان 1">
            <a:extLst>
              <a:ext uri="{FF2B5EF4-FFF2-40B4-BE49-F238E27FC236}">
                <a16:creationId xmlns:a16="http://schemas.microsoft.com/office/drawing/2014/main" id="{86D983A8-2B64-9778-EF45-1274D3B80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4000" b="1">
                <a:latin typeface="Alegreya Sans SC" panose="00000500000000000000" pitchFamily="2" charset="0"/>
                <a:cs typeface="Times New Roman" panose="02020603050405020304" pitchFamily="18" charset="0"/>
              </a:rPr>
              <a:t>3) Physiotherapy</a:t>
            </a:r>
            <a:endParaRPr lang="ar-SA" altLang="en-US" sz="4000" b="1">
              <a:latin typeface="Alegreya Sans SC" panose="00000500000000000000" pitchFamily="2" charset="0"/>
            </a:endParaRPr>
          </a:p>
        </p:txBody>
      </p:sp>
      <p:sp>
        <p:nvSpPr>
          <p:cNvPr id="25603" name="عنصر نائب للمحتوى 2">
            <a:extLst>
              <a:ext uri="{FF2B5EF4-FFF2-40B4-BE49-F238E27FC236}">
                <a16:creationId xmlns:a16="http://schemas.microsoft.com/office/drawing/2014/main" id="{8CD27B26-DCED-1DD2-D609-C7F1E84E9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b="1" dirty="0">
                <a:latin typeface="Alegreya Sans SC" pitchFamily="2" charset="0"/>
                <a:cs typeface="Arial" charset="0"/>
              </a:rPr>
              <a:t>Proper positioning of the hemiplegic side.</a:t>
            </a: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b="1" dirty="0">
                <a:latin typeface="Alegreya Sans SC" pitchFamily="2" charset="0"/>
                <a:cs typeface="Arial" charset="0"/>
              </a:rPr>
              <a:t>Passive, active assisted, active exercises.</a:t>
            </a:r>
          </a:p>
          <a:p>
            <a:pPr marL="0" indent="0" algn="l" rtl="0" eaLnBrk="1" hangingPunct="1">
              <a:buFont typeface="Arial" charset="0"/>
              <a:buNone/>
              <a:defRPr/>
            </a:pPr>
            <a:r>
              <a:rPr lang="en-US" sz="2800" b="1" dirty="0">
                <a:latin typeface="Alegreya Sans SC" pitchFamily="2" charset="0"/>
                <a:cs typeface="Arial" charset="0"/>
              </a:rPr>
              <a:t>            . To minimize contractures</a:t>
            </a:r>
          </a:p>
          <a:p>
            <a:pPr marL="0" indent="0" algn="l" rtl="0" eaLnBrk="1" hangingPunct="1">
              <a:buFont typeface="Arial" charset="0"/>
              <a:buNone/>
              <a:defRPr/>
            </a:pPr>
            <a:r>
              <a:rPr lang="en-US" sz="2800" b="1" dirty="0">
                <a:latin typeface="Alegreya Sans SC" pitchFamily="2" charset="0"/>
                <a:cs typeface="Arial" charset="0"/>
              </a:rPr>
              <a:t>            . To strength muscles</a:t>
            </a: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b="1" dirty="0" err="1">
                <a:latin typeface="Alegreya Sans SC" pitchFamily="2" charset="0"/>
                <a:cs typeface="Arial" charset="0"/>
              </a:rPr>
              <a:t>Antispastic</a:t>
            </a:r>
            <a:r>
              <a:rPr lang="en-US" b="1" dirty="0">
                <a:latin typeface="Alegreya Sans SC" pitchFamily="2" charset="0"/>
                <a:cs typeface="Arial" charset="0"/>
              </a:rPr>
              <a:t> methods to control spasticity.</a:t>
            </a: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b="1" dirty="0">
                <a:latin typeface="Alegreya Sans SC" pitchFamily="2" charset="0"/>
                <a:cs typeface="Arial" charset="0"/>
              </a:rPr>
              <a:t>Gait and balance training.</a:t>
            </a:r>
          </a:p>
        </p:txBody>
      </p:sp>
      <p:sp>
        <p:nvSpPr>
          <p:cNvPr id="25604" name="TextBox 3">
            <a:extLst>
              <a:ext uri="{FF2B5EF4-FFF2-40B4-BE49-F238E27FC236}">
                <a16:creationId xmlns:a16="http://schemas.microsoft.com/office/drawing/2014/main" id="{935A7281-1F6D-25E2-B068-6876466AC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6237288"/>
            <a:ext cx="1882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legreya Sans SC" panose="00000500000000000000" pitchFamily="2" charset="0"/>
              </a:rPr>
              <a:t>By mbbsppt.com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41DC0EFE-D726-56B1-0929-8323C1149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143000"/>
          </a:xfrm>
        </p:spPr>
        <p:txBody>
          <a:bodyPr/>
          <a:lstStyle/>
          <a:p>
            <a:pPr algn="l" rtl="0" eaLnBrk="1" hangingPunct="1"/>
            <a:r>
              <a:rPr lang="en-US" altLang="en-US" sz="4000" b="1">
                <a:latin typeface="Alegreya Sans SC" panose="00000500000000000000" pitchFamily="2" charset="0"/>
                <a:cs typeface="Times New Roman" panose="02020603050405020304" pitchFamily="18" charset="0"/>
              </a:rPr>
              <a:t>4)Specific Treatment</a:t>
            </a:r>
            <a:endParaRPr lang="ar-SA" altLang="en-US" sz="4000" b="1">
              <a:latin typeface="Alegreya Sans SC" panose="00000500000000000000" pitchFamily="2" charset="0"/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F259A8F6-2E49-52C3-72F9-93D622B97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412875"/>
            <a:ext cx="7632700" cy="4679950"/>
          </a:xfrm>
        </p:spPr>
        <p:txBody>
          <a:bodyPr/>
          <a:lstStyle/>
          <a:p>
            <a:pPr algn="l" rtl="0" eaLnBrk="1" hangingPunct="1">
              <a:buFont typeface="Arial" charset="0"/>
              <a:buNone/>
              <a:defRPr/>
            </a:pPr>
            <a:r>
              <a:rPr lang="en-US" sz="2800" b="1" dirty="0">
                <a:latin typeface="Alegreya Sans SC" pitchFamily="2" charset="0"/>
                <a:cs typeface="Arial" charset="0"/>
              </a:rPr>
              <a:t>1) Cerebral Thrombosis</a:t>
            </a:r>
            <a:r>
              <a:rPr lang="en-US" sz="2800" dirty="0">
                <a:latin typeface="Alegreya Sans SC" pitchFamily="2" charset="0"/>
                <a:cs typeface="Arial" charset="0"/>
              </a:rPr>
              <a:t>:</a:t>
            </a:r>
          </a:p>
          <a:p>
            <a:pPr algn="l" rtl="0" eaLnBrk="1" hangingPunct="1">
              <a:buFont typeface="Arial" charset="0"/>
              <a:buNone/>
              <a:defRPr/>
            </a:pPr>
            <a:r>
              <a:rPr lang="en-US" sz="2800" b="1" dirty="0">
                <a:latin typeface="Alegreya Sans SC" pitchFamily="2" charset="0"/>
                <a:cs typeface="Arial" charset="0"/>
              </a:rPr>
              <a:t>A) Care of Blood Pressure</a:t>
            </a:r>
          </a:p>
          <a:p>
            <a:pPr algn="l" rtl="0" eaLnBrk="1" hangingPunct="1">
              <a:buFont typeface="Arial" charset="0"/>
              <a:buChar char="•"/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Hypotensive drugs---------if B.P is above 200/120.</a:t>
            </a:r>
          </a:p>
          <a:p>
            <a:pPr marL="0" indent="0" algn="l" rtl="0" eaLnBrk="1" hangingPunct="1">
              <a:buFont typeface="Arial" charset="0"/>
              <a:buNone/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      Captopril--------25to50 </a:t>
            </a:r>
            <a:r>
              <a:rPr lang="en-US" sz="2800" dirty="0" err="1">
                <a:latin typeface="Alegreya Sans SC" pitchFamily="2" charset="0"/>
                <a:cs typeface="Arial" charset="0"/>
              </a:rPr>
              <a:t>t.d.s</a:t>
            </a:r>
            <a:endParaRPr lang="en-US" sz="2800" dirty="0">
              <a:latin typeface="Alegreya Sans SC" pitchFamily="2" charset="0"/>
              <a:cs typeface="Arial" charset="0"/>
            </a:endParaRPr>
          </a:p>
          <a:p>
            <a:pPr algn="l" rtl="0" eaLnBrk="1" hangingPunct="1">
              <a:buFont typeface="Arial" charset="0"/>
              <a:buChar char="•"/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Vasopressor drugs-----------if B.P is very low.</a:t>
            </a:r>
          </a:p>
          <a:p>
            <a:pPr algn="l" rtl="0" eaLnBrk="1" hangingPunct="1">
              <a:buFont typeface="Arial" charset="0"/>
              <a:buNone/>
              <a:defRPr/>
            </a:pPr>
            <a:endParaRPr lang="en-US" sz="2800" b="1" dirty="0">
              <a:latin typeface="Alegreya Sans SC" pitchFamily="2" charset="0"/>
              <a:cs typeface="Arial" charset="0"/>
            </a:endParaRPr>
          </a:p>
          <a:p>
            <a:pPr algn="l" rtl="0" eaLnBrk="1" hangingPunct="1">
              <a:buFont typeface="Arial" charset="0"/>
              <a:buNone/>
              <a:defRPr/>
            </a:pPr>
            <a:r>
              <a:rPr lang="en-US" sz="2800" b="1" dirty="0">
                <a:latin typeface="Alegreya Sans SC" pitchFamily="2" charset="0"/>
                <a:cs typeface="Arial" charset="0"/>
              </a:rPr>
              <a:t>B) Anti platelets</a:t>
            </a:r>
          </a:p>
          <a:p>
            <a:pPr algn="l" rtl="0" eaLnBrk="1" hangingPunct="1">
              <a:buFont typeface="Arial" charset="0"/>
              <a:buChar char="•"/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 Aspirin: single dose 75-300mg daily</a:t>
            </a:r>
          </a:p>
          <a:p>
            <a:pPr algn="l" rtl="0" eaLnBrk="1" hangingPunct="1">
              <a:buFont typeface="Arial" charset="0"/>
              <a:buChar char="•"/>
              <a:defRPr/>
            </a:pPr>
            <a:r>
              <a:rPr lang="en-US" sz="2800" dirty="0">
                <a:latin typeface="Alegreya Sans SC" pitchFamily="2" charset="0"/>
                <a:cs typeface="Arial" charset="0"/>
              </a:rPr>
              <a:t>Ticlopidine:250 mg twice daily</a:t>
            </a:r>
          </a:p>
          <a:p>
            <a:pPr algn="l" rtl="0" eaLnBrk="1" hangingPunct="1">
              <a:buFont typeface="Arial" charset="0"/>
              <a:buChar char="•"/>
              <a:defRPr/>
            </a:pPr>
            <a:endParaRPr lang="en-US" sz="2800" dirty="0">
              <a:latin typeface="Alegreya Sans SC" pitchFamily="2" charset="0"/>
              <a:cs typeface="Arial" charset="0"/>
            </a:endParaRPr>
          </a:p>
          <a:p>
            <a:pPr algn="l" rtl="0" eaLnBrk="1" hangingPunct="1">
              <a:buFont typeface="Arial" charset="0"/>
              <a:buNone/>
              <a:defRPr/>
            </a:pPr>
            <a:endParaRPr lang="ar-SA" sz="2800" dirty="0">
              <a:latin typeface="Alegreya Sans SC" pitchFamily="2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366A1DA2-627A-938F-9E07-A168AEB1D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765175"/>
            <a:ext cx="7632700" cy="5256213"/>
          </a:xfrm>
        </p:spPr>
        <p:txBody>
          <a:bodyPr/>
          <a:lstStyle/>
          <a:p>
            <a:pPr algn="l" rtl="0" eaLnBrk="1" hangingPunct="1">
              <a:buFont typeface="Arial" charset="0"/>
              <a:buNone/>
              <a:defRPr/>
            </a:pPr>
            <a:r>
              <a:rPr lang="en-US" sz="3600" b="1" dirty="0">
                <a:latin typeface="Alegreya Sans SC Medium" pitchFamily="2" charset="0"/>
                <a:cs typeface="Arial" charset="0"/>
              </a:rPr>
              <a:t>C) Anticoagulants:</a:t>
            </a:r>
          </a:p>
          <a:p>
            <a:pPr marL="0" indent="0" algn="l" rtl="0" eaLnBrk="1" hangingPunct="1">
              <a:buFont typeface="Arial" charset="0"/>
              <a:buNone/>
              <a:defRPr/>
            </a:pPr>
            <a:r>
              <a:rPr lang="en-US" sz="3600" dirty="0">
                <a:latin typeface="Alegreya Sans SC Medium" pitchFamily="2" charset="0"/>
                <a:cs typeface="Arial" charset="0"/>
              </a:rPr>
              <a:t>Method </a:t>
            </a:r>
            <a:r>
              <a:rPr lang="en-US" sz="3600" b="1" dirty="0">
                <a:latin typeface="Alegreya Sans SC Medium" pitchFamily="2" charset="0"/>
                <a:cs typeface="Arial" charset="0"/>
              </a:rPr>
              <a:t>: </a:t>
            </a: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sz="2800" dirty="0">
                <a:latin typeface="Alegreya Sans SC Medium" pitchFamily="2" charset="0"/>
                <a:cs typeface="Arial" charset="0"/>
              </a:rPr>
              <a:t>Heparin</a:t>
            </a: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sz="2800" dirty="0">
                <a:latin typeface="Alegreya Sans SC Medium" pitchFamily="2" charset="0"/>
                <a:cs typeface="Arial" charset="0"/>
              </a:rPr>
              <a:t>Warfarin</a:t>
            </a:r>
          </a:p>
          <a:p>
            <a:pPr algn="l" rtl="0" eaLnBrk="1" hangingPunct="1">
              <a:buFont typeface="Arial" charset="0"/>
              <a:buNone/>
              <a:defRPr/>
            </a:pPr>
            <a:r>
              <a:rPr lang="en-US" sz="2800" dirty="0">
                <a:latin typeface="Alegreya Sans SC Medium" pitchFamily="2" charset="0"/>
                <a:cs typeface="Arial" charset="0"/>
              </a:rPr>
              <a:t>	- Monitor the dose using the </a:t>
            </a:r>
            <a:r>
              <a:rPr lang="en-US" sz="2800" dirty="0" err="1">
                <a:latin typeface="Alegreya Sans SC Medium" pitchFamily="2" charset="0"/>
                <a:cs typeface="Arial" charset="0"/>
              </a:rPr>
              <a:t>prothrombin</a:t>
            </a:r>
            <a:r>
              <a:rPr lang="en-US" sz="2800" dirty="0">
                <a:latin typeface="Alegreya Sans SC Medium" pitchFamily="2" charset="0"/>
                <a:cs typeface="Arial" charset="0"/>
              </a:rPr>
              <a:t> time.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C1409693-8FD8-58C3-CBBF-A936EB023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765175"/>
            <a:ext cx="7561262" cy="5184775"/>
          </a:xfrm>
        </p:spPr>
        <p:txBody>
          <a:bodyPr/>
          <a:lstStyle/>
          <a:p>
            <a:pPr algn="l" rtl="0" eaLnBrk="1" hangingPunct="1">
              <a:buFont typeface="Arial" charset="0"/>
              <a:buNone/>
              <a:defRPr/>
            </a:pPr>
            <a:r>
              <a:rPr lang="en-US" sz="3600" b="1" dirty="0">
                <a:latin typeface="Alegreya Sans SC Medium" pitchFamily="2" charset="0"/>
                <a:cs typeface="Arial" charset="0"/>
              </a:rPr>
              <a:t>D) Other drugs may be used</a:t>
            </a:r>
            <a:r>
              <a:rPr lang="en-US" sz="3600" dirty="0">
                <a:latin typeface="Alegreya Sans SC Medium" pitchFamily="2" charset="0"/>
                <a:cs typeface="Arial" charset="0"/>
              </a:rPr>
              <a:t>:</a:t>
            </a: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dirty="0" err="1">
                <a:latin typeface="Alegreya Sans SC Medium" pitchFamily="2" charset="0"/>
                <a:cs typeface="Arial" charset="0"/>
              </a:rPr>
              <a:t>Nootropil</a:t>
            </a:r>
            <a:r>
              <a:rPr lang="en-US" dirty="0">
                <a:latin typeface="Alegreya Sans SC Medium" pitchFamily="2" charset="0"/>
                <a:cs typeface="Arial" charset="0"/>
              </a:rPr>
              <a:t> </a:t>
            </a: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dirty="0" err="1">
                <a:latin typeface="Alegreya Sans SC Medium" pitchFamily="2" charset="0"/>
                <a:cs typeface="Arial" charset="0"/>
              </a:rPr>
              <a:t>Trental</a:t>
            </a:r>
            <a:r>
              <a:rPr lang="en-US" dirty="0">
                <a:latin typeface="Alegreya Sans SC Medium" pitchFamily="2" charset="0"/>
                <a:cs typeface="Arial" charset="0"/>
              </a:rPr>
              <a:t> </a:t>
            </a:r>
            <a:endParaRPr lang="en-US" sz="2800" dirty="0">
              <a:latin typeface="Alegreya Sans SC Medium" pitchFamily="2" charset="0"/>
              <a:cs typeface="Arial" charset="0"/>
            </a:endParaRP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dirty="0">
                <a:latin typeface="Alegreya Sans SC Medium" pitchFamily="2" charset="0"/>
                <a:cs typeface="Arial" charset="0"/>
              </a:rPr>
              <a:t>Atorvastatin </a:t>
            </a:r>
            <a:endParaRPr lang="en-US" sz="2800" dirty="0">
              <a:latin typeface="Alegreya Sans SC Medium" pitchFamily="2" charset="0"/>
              <a:cs typeface="Arial" charset="0"/>
            </a:endParaRP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dirty="0">
                <a:latin typeface="Alegreya Sans SC Medium" pitchFamily="2" charset="0"/>
                <a:cs typeface="Arial" charset="0"/>
              </a:rPr>
              <a:t>Cerebral Vasodilators</a:t>
            </a:r>
            <a:endParaRPr lang="ar-SA" dirty="0">
              <a:latin typeface="Alegreya Sans SC Medium" pitchFamily="2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5669C7F7-98D3-8795-3399-EBECE77DD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836613"/>
            <a:ext cx="7572375" cy="3571875"/>
          </a:xfrm>
        </p:spPr>
        <p:txBody>
          <a:bodyPr/>
          <a:lstStyle/>
          <a:p>
            <a:pPr algn="l" rtl="0" eaLnBrk="1" hangingPunct="1">
              <a:buFont typeface="Arial" charset="0"/>
              <a:buNone/>
              <a:defRPr/>
            </a:pPr>
            <a:r>
              <a:rPr lang="en-US" sz="3600" b="1" dirty="0">
                <a:latin typeface="Alegreya Sans SC Medium" pitchFamily="2" charset="0"/>
                <a:cs typeface="Arial" charset="0"/>
              </a:rPr>
              <a:t>Brain Tumors: </a:t>
            </a: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dirty="0">
                <a:latin typeface="Alegreya Sans SC Medium" pitchFamily="2" charset="0"/>
                <a:cs typeface="Arial" charset="0"/>
              </a:rPr>
              <a:t>  Surgical removal.</a:t>
            </a: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dirty="0">
                <a:latin typeface="Alegreya Sans SC Medium" pitchFamily="2" charset="0"/>
                <a:cs typeface="Arial" charset="0"/>
              </a:rPr>
              <a:t>  Deep X-rays therapy.</a:t>
            </a:r>
            <a:endParaRPr lang="ar-SA" dirty="0">
              <a:latin typeface="Alegreya Sans SC Medium" pitchFamily="2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71736-C3CA-49D1-BDD5-775A1F26A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ln>
            <a:miter lim="800000"/>
            <a:headEnd/>
            <a:tailEnd/>
          </a:ln>
        </p:spPr>
        <p:txBody>
          <a:bodyPr rtlCol="1">
            <a:normAutofit/>
          </a:bodyPr>
          <a:lstStyle/>
          <a:p>
            <a:pPr lvl="8" algn="l" rtl="0">
              <a:buFont typeface="Arial" pitchFamily="34" charset="0"/>
              <a:buNone/>
              <a:defRPr/>
            </a:pPr>
            <a:endParaRPr lang="en-US" dirty="0"/>
          </a:p>
          <a:p>
            <a:pPr lvl="8" algn="l" rtl="0">
              <a:buFont typeface="Arial" pitchFamily="34" charset="0"/>
              <a:buNone/>
              <a:defRPr/>
            </a:pPr>
            <a:endParaRPr lang="en-US" dirty="0"/>
          </a:p>
          <a:p>
            <a:pPr lvl="8" algn="l" rtl="0">
              <a:buFont typeface="Arial" pitchFamily="34" charset="0"/>
              <a:buNone/>
              <a:defRPr/>
            </a:pPr>
            <a:endParaRPr lang="en-US" dirty="0"/>
          </a:p>
          <a:p>
            <a:pPr lvl="8" algn="l" rtl="0">
              <a:buFont typeface="Arial" pitchFamily="34" charset="0"/>
              <a:buNone/>
              <a:defRPr/>
            </a:pPr>
            <a:endParaRPr lang="en-US" sz="4800" dirty="0">
              <a:solidFill>
                <a:srgbClr val="C00000"/>
              </a:solidFill>
              <a:latin typeface="Algerian" pitchFamily="82" charset="0"/>
            </a:endParaRPr>
          </a:p>
          <a:p>
            <a:pPr lvl="8" algn="l" rtl="0">
              <a:buFont typeface="Arial" pitchFamily="34" charset="0"/>
              <a:buNone/>
              <a:defRPr/>
            </a:pPr>
            <a:r>
              <a:rPr lang="en-US" sz="4800" dirty="0">
                <a:solidFill>
                  <a:srgbClr val="C00000"/>
                </a:solidFill>
                <a:latin typeface="Algerian" pitchFamily="82" charset="0"/>
              </a:rPr>
              <a:t>			  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pic>
        <p:nvPicPr>
          <p:cNvPr id="30723" name="Picture 4">
            <a:extLst>
              <a:ext uri="{FF2B5EF4-FFF2-40B4-BE49-F238E27FC236}">
                <a16:creationId xmlns:a16="http://schemas.microsoft.com/office/drawing/2014/main" id="{C28B3598-3A4C-7872-763C-281324D307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39990">
            <a:off x="2797175" y="2847975"/>
            <a:ext cx="36004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5">
            <a:extLst>
              <a:ext uri="{FF2B5EF4-FFF2-40B4-BE49-F238E27FC236}">
                <a16:creationId xmlns:a16="http://schemas.microsoft.com/office/drawing/2014/main" id="{8DEC377F-3110-A374-32C6-F13404C5F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6938" y="6237288"/>
            <a:ext cx="1882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legreya Sans SC" panose="00000500000000000000" pitchFamily="2" charset="0"/>
              </a:rPr>
              <a:t>By mbbsppt.com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D369DE18-F3CC-C0CE-835D-0BB26B720D7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600200"/>
            <a:ext cx="3311525" cy="41513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>
              <a:cs typeface="Arial" panose="020B0604020202020204" pitchFamily="34" charset="0"/>
            </a:endParaRPr>
          </a:p>
        </p:txBody>
      </p:sp>
      <p:pic>
        <p:nvPicPr>
          <p:cNvPr id="5123" name="Picture 5" descr="Pyramidal">
            <a:extLst>
              <a:ext uri="{FF2B5EF4-FFF2-40B4-BE49-F238E27FC236}">
                <a16:creationId xmlns:a16="http://schemas.microsoft.com/office/drawing/2014/main" id="{E03DE029-464E-148A-EEA9-156E1BD24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3"/>
          <a:stretch>
            <a:fillRect/>
          </a:stretch>
        </p:blipFill>
        <p:spPr bwMode="auto">
          <a:xfrm>
            <a:off x="395288" y="333375"/>
            <a:ext cx="8353425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3">
            <a:extLst>
              <a:ext uri="{FF2B5EF4-FFF2-40B4-BE49-F238E27FC236}">
                <a16:creationId xmlns:a16="http://schemas.microsoft.com/office/drawing/2014/main" id="{69232A1B-C649-9771-F2EE-C4474711D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063" y="642938"/>
            <a:ext cx="7167562" cy="5954712"/>
          </a:xfrm>
        </p:spPr>
        <p:txBody>
          <a:bodyPr/>
          <a:lstStyle/>
          <a:p>
            <a:pPr algn="l" eaLnBrk="1" hangingPunct="1">
              <a:buFont typeface="Arial" charset="0"/>
              <a:buNone/>
              <a:defRPr/>
            </a:pPr>
            <a:r>
              <a:rPr lang="en-US" sz="3600" b="1" dirty="0">
                <a:latin typeface="Alegreya Sans SC" pitchFamily="2" charset="0"/>
                <a:cs typeface="Arial" charset="0"/>
              </a:rPr>
              <a:t>Causes</a:t>
            </a:r>
          </a:p>
          <a:p>
            <a:pPr marL="742950" indent="-742950" algn="l" rtl="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Vascular causes</a:t>
            </a:r>
          </a:p>
          <a:p>
            <a:pPr marL="742950" indent="-742950" algn="l" rtl="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Infective </a:t>
            </a:r>
          </a:p>
          <a:p>
            <a:pPr marL="742950" indent="-742950" algn="l" rtl="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Neoplastic </a:t>
            </a:r>
          </a:p>
          <a:p>
            <a:pPr marL="742950" indent="-742950" algn="l" rtl="0" eaLnBrk="1" hangingPunct="1">
              <a:buFont typeface="+mj-lt"/>
              <a:buAutoNum type="arabicPeriod"/>
              <a:defRPr/>
            </a:pPr>
            <a:r>
              <a:rPr lang="en-US" sz="3600" dirty="0" err="1">
                <a:latin typeface="Alegreya Sans SC" pitchFamily="2" charset="0"/>
                <a:cs typeface="Arial" charset="0"/>
              </a:rPr>
              <a:t>Demyelinations</a:t>
            </a:r>
            <a:r>
              <a:rPr lang="en-US" sz="3600" dirty="0">
                <a:latin typeface="Alegreya Sans SC" pitchFamily="2" charset="0"/>
                <a:cs typeface="Arial" charset="0"/>
              </a:rPr>
              <a:t> </a:t>
            </a:r>
          </a:p>
          <a:p>
            <a:pPr marL="742950" indent="-742950" algn="l" rtl="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Traumatic</a:t>
            </a:r>
          </a:p>
          <a:p>
            <a:pPr marL="742950" indent="-742950" algn="l" rtl="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Congenital </a:t>
            </a:r>
          </a:p>
          <a:p>
            <a:pPr marL="742950" indent="-742950" algn="l" rtl="0" eaLnBrk="1" hangingPunct="1">
              <a:buFont typeface="+mj-lt"/>
              <a:buAutoNum type="arabicPeriod"/>
              <a:defRPr/>
            </a:pPr>
            <a:r>
              <a:rPr lang="en-US" sz="3600" dirty="0">
                <a:latin typeface="Alegreya Sans SC" pitchFamily="2" charset="0"/>
                <a:cs typeface="Arial" charset="0"/>
              </a:rPr>
              <a:t>Hysterical </a:t>
            </a:r>
            <a:endParaRPr lang="ar-SA" sz="3600" dirty="0">
              <a:latin typeface="Alegreya Sans SC" pitchFamily="2" charset="0"/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sz="3600" u="sng" dirty="0">
              <a:latin typeface="Alegreya Sans SC" pitchFamily="2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6">
            <a:extLst>
              <a:ext uri="{FF2B5EF4-FFF2-40B4-BE49-F238E27FC236}">
                <a16:creationId xmlns:a16="http://schemas.microsoft.com/office/drawing/2014/main" id="{28D9D0B3-77A2-014B-F0E8-665CB78A0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07375" cy="1065213"/>
          </a:xfrm>
        </p:spPr>
        <p:txBody>
          <a:bodyPr/>
          <a:lstStyle/>
          <a:p>
            <a:r>
              <a:rPr lang="en-US" altLang="en-US" b="1">
                <a:latin typeface="Alegreya Sans SC" panose="00000500000000000000" pitchFamily="2" charset="0"/>
                <a:cs typeface="Arial" panose="020B0604020202020204" pitchFamily="34" charset="0"/>
              </a:rPr>
              <a:t>Vascular causes</a:t>
            </a:r>
            <a:endParaRPr lang="en-US" altLang="en-US">
              <a:latin typeface="Alegreya Sans SC" panose="000005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8">
            <a:extLst>
              <a:ext uri="{FF2B5EF4-FFF2-40B4-BE49-F238E27FC236}">
                <a16:creationId xmlns:a16="http://schemas.microsoft.com/office/drawing/2014/main" id="{75C59D44-AC89-AF17-B142-E27CC0C30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557338"/>
            <a:ext cx="45720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atin typeface="Alegreya Sans SC" pitchFamily="2" charset="0"/>
                <a:cs typeface="Arial" charset="0"/>
              </a:rPr>
              <a:t>A) Thrombotic</a:t>
            </a:r>
            <a:r>
              <a:rPr lang="en-US" sz="3600" b="1" dirty="0">
                <a:latin typeface="Alegreya Sans SC" pitchFamily="2" charset="0"/>
                <a:cs typeface="Arial" charset="0"/>
              </a:rPr>
              <a:t>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200" dirty="0">
                <a:latin typeface="Alegreya Sans SC" pitchFamily="2" charset="0"/>
                <a:cs typeface="Arial" charset="0"/>
              </a:rPr>
              <a:t>Vessels wall diseases.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200" dirty="0">
                <a:latin typeface="Alegreya Sans SC" pitchFamily="2" charset="0"/>
                <a:cs typeface="Arial" charset="0"/>
              </a:rPr>
              <a:t>Blood diseases.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200" dirty="0">
                <a:latin typeface="Alegreya Sans SC" pitchFamily="2" charset="0"/>
                <a:cs typeface="Arial" charset="0"/>
              </a:rPr>
              <a:t>Circulation diseases.</a:t>
            </a:r>
            <a:endParaRPr lang="ar-SA" sz="3200" dirty="0">
              <a:latin typeface="Alegreya Sans SC" pitchFamily="2" charset="0"/>
              <a:cs typeface="Arial" charset="0"/>
            </a:endParaRPr>
          </a:p>
          <a:p>
            <a:pPr>
              <a:defRPr/>
            </a:pPr>
            <a:endParaRPr lang="ar-SA" sz="3200" dirty="0">
              <a:latin typeface="Alegreya Sans SC" pitchFamily="2" charset="0"/>
              <a:cs typeface="Arial" charset="0"/>
            </a:endParaRPr>
          </a:p>
        </p:txBody>
      </p:sp>
      <p:pic>
        <p:nvPicPr>
          <p:cNvPr id="7172" name="صورة 3">
            <a:extLst>
              <a:ext uri="{FF2B5EF4-FFF2-40B4-BE49-F238E27FC236}">
                <a16:creationId xmlns:a16="http://schemas.microsoft.com/office/drawing/2014/main" id="{200850C8-323C-FDDB-DC9B-E12E0DEEDB58}"/>
              </a:ext>
            </a:extLst>
          </p:cNvPr>
          <p:cNvPicPr>
            <a:picLocks noGrp="1"/>
          </p:cNvPicPr>
          <p:nvPr>
            <p:ph type="tbl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1863" y="1125538"/>
            <a:ext cx="2736850" cy="5327650"/>
          </a:xfr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67F8C06-C7B0-A5D4-7C99-4E1F3ACC0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549275"/>
            <a:ext cx="8229600" cy="6048375"/>
          </a:xfrm>
        </p:spPr>
        <p:txBody>
          <a:bodyPr rtlCol="1">
            <a:noAutofit/>
          </a:bodyPr>
          <a:lstStyle/>
          <a:p>
            <a:pPr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Alegreya Sans SC" pitchFamily="2" charset="0"/>
              </a:rPr>
              <a:t>B) Embolic</a:t>
            </a:r>
          </a:p>
          <a:p>
            <a:pPr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>
                <a:latin typeface="Alegreya Sans SC" pitchFamily="2" charset="0"/>
              </a:rPr>
              <a:t>The source of embolus may be:-	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Alegreya Sans SC" pitchFamily="2" charset="0"/>
              </a:rPr>
              <a:t>Heart					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Alegreya Sans SC" pitchFamily="2" charset="0"/>
              </a:rPr>
              <a:t>Distal vessels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Alegreya Sans SC" pitchFamily="2" charset="0"/>
              </a:rPr>
              <a:t>Rare sources:		</a:t>
            </a:r>
            <a:r>
              <a:rPr lang="en-US" sz="2800" dirty="0">
                <a:latin typeface="Alegreya Sans SC" pitchFamily="2" charset="0"/>
              </a:rPr>
              <a:t>		</a:t>
            </a:r>
          </a:p>
          <a:p>
            <a:pPr lvl="1" algn="l" rtl="0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sz="2400" dirty="0">
                <a:latin typeface="Alegreya Sans SC" pitchFamily="2" charset="0"/>
              </a:rPr>
              <a:t>Lung					</a:t>
            </a:r>
          </a:p>
          <a:p>
            <a:pPr lvl="1" algn="l" rtl="0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sz="2400" dirty="0">
                <a:latin typeface="Alegreya Sans SC" pitchFamily="2" charset="0"/>
              </a:rPr>
              <a:t> </a:t>
            </a:r>
            <a:r>
              <a:rPr lang="en-US" sz="2000" dirty="0">
                <a:latin typeface="Alegreya Sans SC" pitchFamily="2" charset="0"/>
              </a:rPr>
              <a:t>Bones</a:t>
            </a:r>
          </a:p>
          <a:p>
            <a:pPr lvl="1" algn="l" rtl="0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endParaRPr lang="en-US" sz="2400" dirty="0">
              <a:latin typeface="Alegreya Sans SC" pitchFamily="2" charset="0"/>
            </a:endParaRPr>
          </a:p>
          <a:p>
            <a:pPr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Alegreya Sans SC" pitchFamily="2" charset="0"/>
              </a:rPr>
              <a:t>C) </a:t>
            </a:r>
            <a:r>
              <a:rPr lang="en-US" b="1" dirty="0" err="1">
                <a:latin typeface="Alegreya Sans SC" pitchFamily="2" charset="0"/>
              </a:rPr>
              <a:t>Haemorrhagic</a:t>
            </a:r>
            <a:endParaRPr lang="en-US" b="1" dirty="0">
              <a:latin typeface="Alegreya Sans SC" pitchFamily="2" charset="0"/>
            </a:endParaRP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>
                <a:latin typeface="Alegreya Sans SC" pitchFamily="2" charset="0"/>
              </a:rPr>
              <a:t>Intracerebral</a:t>
            </a:r>
            <a:r>
              <a:rPr lang="en-US" sz="2800" dirty="0">
                <a:latin typeface="Alegreya Sans SC" pitchFamily="2" charset="0"/>
              </a:rPr>
              <a:t>				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Alegreya Sans SC" pitchFamily="2" charset="0"/>
              </a:rPr>
              <a:t>Subarachnoid					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Alegreya Sans SC" pitchFamily="2" charset="0"/>
              </a:rPr>
              <a:t>Subdural or extradural</a:t>
            </a:r>
            <a:r>
              <a:rPr lang="en-US" sz="1800" dirty="0">
                <a:latin typeface="Alegreya Sans SC" pitchFamily="2" charset="0"/>
              </a:rPr>
              <a:t>	</a:t>
            </a:r>
            <a:r>
              <a:rPr lang="en-US" sz="2400" dirty="0">
                <a:latin typeface="Alegreya Sans SC" pitchFamily="2" charset="0"/>
              </a:rPr>
              <a:t>			</a:t>
            </a:r>
            <a:endParaRPr lang="ar-SA" sz="2400" dirty="0">
              <a:latin typeface="Alegreya Sans SC" pitchFamily="2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40448-D969-75E0-8B9A-3B9BDE50E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571625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b="1" u="sng" dirty="0">
                <a:latin typeface="Alegreya Sans SC" pitchFamily="2" charset="0"/>
              </a:rPr>
            </a:br>
            <a:r>
              <a:rPr lang="en-US" b="1" dirty="0">
                <a:latin typeface="Alegreya Sans SC" pitchFamily="2" charset="0"/>
              </a:rPr>
              <a:t>The causes of intracranial </a:t>
            </a:r>
            <a:r>
              <a:rPr lang="en-US" b="1" dirty="0" err="1">
                <a:latin typeface="Alegreya Sans SC" pitchFamily="2" charset="0"/>
              </a:rPr>
              <a:t>haemorrhage</a:t>
            </a:r>
            <a:r>
              <a:rPr lang="en-US" b="1" dirty="0">
                <a:latin typeface="Alegreya Sans SC" pitchFamily="2" charset="0"/>
              </a:rPr>
              <a:t> are:</a:t>
            </a:r>
            <a:br>
              <a:rPr lang="en-US" b="1" dirty="0">
                <a:latin typeface="Alegreya Sans SC" pitchFamily="2" charset="0"/>
              </a:rPr>
            </a:br>
            <a:endParaRPr lang="ar-SA" dirty="0">
              <a:latin typeface="Alegreya Sans SC" pitchFamily="2" charset="0"/>
            </a:endParaRPr>
          </a:p>
        </p:txBody>
      </p:sp>
      <p:sp>
        <p:nvSpPr>
          <p:cNvPr id="9219" name="TextBox 2">
            <a:extLst>
              <a:ext uri="{FF2B5EF4-FFF2-40B4-BE49-F238E27FC236}">
                <a16:creationId xmlns:a16="http://schemas.microsoft.com/office/drawing/2014/main" id="{C1EB79BC-728F-BF42-52B2-DF279CEC0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064500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en-US" altLang="en-US" sz="3200">
                <a:latin typeface="Alegreya Sans SC" panose="00000500000000000000" pitchFamily="2" charset="0"/>
              </a:rPr>
              <a:t>Hypertension</a:t>
            </a:r>
            <a:endParaRPr lang="ar-SA" altLang="en-US" sz="3200">
              <a:latin typeface="Alegreya Sans SC" panose="00000500000000000000" pitchFamily="2" charset="0"/>
            </a:endParaRP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endParaRPr lang="en-US" altLang="en-US" sz="3200">
              <a:latin typeface="Alegreya Sans SC" panose="00000500000000000000" pitchFamily="2" charset="0"/>
            </a:endParaRP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en-US" altLang="en-US" sz="3200">
                <a:latin typeface="Alegreya Sans SC" panose="00000500000000000000" pitchFamily="2" charset="0"/>
              </a:rPr>
              <a:t>Rupture of an intracranial aneurysm angioma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endParaRPr lang="en-US" altLang="en-US" sz="3200">
              <a:latin typeface="Alegreya Sans SC" panose="00000500000000000000" pitchFamily="2" charset="0"/>
            </a:endParaRP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en-US" altLang="en-US" sz="3200">
                <a:latin typeface="Alegreya Sans SC" panose="00000500000000000000" pitchFamily="2" charset="0"/>
              </a:rPr>
              <a:t>Hemorrhagic blood diseases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endParaRPr lang="en-US" altLang="en-US" sz="3200">
              <a:latin typeface="Alegreya Sans SC" panose="00000500000000000000" pitchFamily="2" charset="0"/>
            </a:endParaRP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en-US" altLang="en-US" sz="3200">
                <a:latin typeface="Alegreya Sans SC" panose="00000500000000000000" pitchFamily="2" charset="0"/>
              </a:rPr>
              <a:t>Trauma to the head</a:t>
            </a:r>
            <a:endParaRPr lang="en-US" altLang="en-US" sz="320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1ED88BE6-54DC-D11A-4561-E09057DC7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latin typeface="Alegreya Sans SC" panose="00000500000000000000" pitchFamily="2" charset="0"/>
                <a:cs typeface="Times New Roman" panose="02020603050405020304" pitchFamily="18" charset="0"/>
              </a:rPr>
              <a:t>Causes of stroke in Young </a:t>
            </a:r>
          </a:p>
        </p:txBody>
      </p:sp>
      <p:sp>
        <p:nvSpPr>
          <p:cNvPr id="10243" name="TextBox 1">
            <a:extLst>
              <a:ext uri="{FF2B5EF4-FFF2-40B4-BE49-F238E27FC236}">
                <a16:creationId xmlns:a16="http://schemas.microsoft.com/office/drawing/2014/main" id="{54EAFEA7-53FB-D5F2-8871-522BE7536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41438"/>
            <a:ext cx="8424862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2800">
                <a:latin typeface="Alegreya Sans SC" panose="00000500000000000000" pitchFamily="2" charset="0"/>
              </a:rPr>
              <a:t>Malaria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2800">
                <a:latin typeface="Alegreya Sans SC" panose="00000500000000000000" pitchFamily="2" charset="0"/>
              </a:rPr>
              <a:t>Head injury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2800">
                <a:latin typeface="Alegreya Sans SC" panose="00000500000000000000" pitchFamily="2" charset="0"/>
              </a:rPr>
              <a:t>OCP and anticoagulant therapy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2800">
                <a:latin typeface="Alegreya Sans SC" panose="00000500000000000000" pitchFamily="2" charset="0"/>
              </a:rPr>
              <a:t>Hyper viscosity syndrome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2800">
                <a:latin typeface="Alegreya Sans SC" panose="00000500000000000000" pitchFamily="2" charset="0"/>
              </a:rPr>
              <a:t>Intracranial neoplasm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2800">
                <a:latin typeface="Alegreya Sans SC" panose="00000500000000000000" pitchFamily="2" charset="0"/>
              </a:rPr>
              <a:t>Accelerated atherosclerosis (DM and nephrotic syndrome)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2800">
                <a:latin typeface="Alegreya Sans SC" panose="00000500000000000000" pitchFamily="2" charset="0"/>
              </a:rPr>
              <a:t>Procoagulant state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2800">
                <a:latin typeface="Alegreya Sans SC" panose="00000500000000000000" pitchFamily="2" charset="0"/>
              </a:rPr>
              <a:t>Cerebral abscess, tuberculoma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2800">
                <a:latin typeface="Alegreya Sans SC" panose="00000500000000000000" pitchFamily="2" charset="0"/>
              </a:rPr>
              <a:t>Encephalitis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وان 1">
            <a:extLst>
              <a:ext uri="{FF2B5EF4-FFF2-40B4-BE49-F238E27FC236}">
                <a16:creationId xmlns:a16="http://schemas.microsoft.com/office/drawing/2014/main" id="{C041D694-F8FB-18FF-3F83-4FDA4158C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latin typeface="Alegreya Sans SC" panose="00000500000000000000" pitchFamily="2" charset="0"/>
                <a:cs typeface="Times New Roman" panose="02020603050405020304" pitchFamily="18" charset="0"/>
              </a:rPr>
              <a:t>CLINICAL PICTURE </a:t>
            </a:r>
            <a:endParaRPr lang="ar-SA" altLang="en-US" sz="4000" b="1">
              <a:latin typeface="Alegreya Sans SC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17EA35-DD7A-5CD4-CF82-BAC2C973BF06}"/>
              </a:ext>
            </a:extLst>
          </p:cNvPr>
          <p:cNvSpPr txBox="1"/>
          <p:nvPr/>
        </p:nvSpPr>
        <p:spPr>
          <a:xfrm>
            <a:off x="395288" y="1412875"/>
            <a:ext cx="8280400" cy="4370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latin typeface="Alegreya Sans SC" pitchFamily="2" charset="0"/>
                <a:cs typeface="Arial" charset="0"/>
              </a:rPr>
              <a:t>Onset </a:t>
            </a:r>
            <a:r>
              <a:rPr lang="en-US" sz="3600" b="1" i="1" dirty="0">
                <a:latin typeface="Alegreya Sans SC" pitchFamily="2" charset="0"/>
                <a:cs typeface="Arial" charset="0"/>
              </a:rPr>
              <a:t>&amp; </a:t>
            </a:r>
            <a:r>
              <a:rPr lang="en-US" sz="3600" b="1" dirty="0">
                <a:latin typeface="Alegreya Sans SC" pitchFamily="2" charset="0"/>
                <a:cs typeface="Arial" charset="0"/>
              </a:rPr>
              <a:t>Course:</a:t>
            </a:r>
          </a:p>
          <a:p>
            <a:pPr marL="342900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latin typeface="Alegreya Sans SC" pitchFamily="2" charset="0"/>
                <a:cs typeface="Arial" charset="0"/>
              </a:rPr>
              <a:t>Acute onset &amp; regressive course (vascular, infective &amp; traumatic lesions).</a:t>
            </a:r>
          </a:p>
          <a:p>
            <a:pPr marL="342900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latin typeface="Alegreya Sans SC" pitchFamily="2" charset="0"/>
                <a:cs typeface="Arial" charset="0"/>
              </a:rPr>
              <a:t>Gradual onset &amp; progressive course (neoplastic lesions).</a:t>
            </a:r>
          </a:p>
          <a:p>
            <a:pPr marL="342900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latin typeface="Alegreya Sans SC" pitchFamily="2" charset="0"/>
                <a:cs typeface="Arial" charset="0"/>
              </a:rPr>
              <a:t>Remittent &amp; relapsing course (multiple sclerosis)</a:t>
            </a:r>
          </a:p>
          <a:p>
            <a:pPr marL="342900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latin typeface="Alegreya Sans SC" pitchFamily="2" charset="0"/>
                <a:cs typeface="Arial" charset="0"/>
              </a:rPr>
              <a:t>Post epileptic, TIA, hysterical.</a:t>
            </a: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718</TotalTime>
  <Words>834</Words>
  <Application>Microsoft Office PowerPoint</Application>
  <PresentationFormat>On-screen Show (4:3)</PresentationFormat>
  <Paragraphs>248</Paragraphs>
  <Slides>28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Times New Roman</vt:lpstr>
      <vt:lpstr>Alegreya Sans SC</vt:lpstr>
      <vt:lpstr>Wingdings</vt:lpstr>
      <vt:lpstr>Tahoma</vt:lpstr>
      <vt:lpstr>Alegreya Sans SC Medium</vt:lpstr>
      <vt:lpstr>Office Theme</vt:lpstr>
      <vt:lpstr>Hemiplegia</vt:lpstr>
      <vt:lpstr>PowerPoint Presentation</vt:lpstr>
      <vt:lpstr>PowerPoint Presentation</vt:lpstr>
      <vt:lpstr>PowerPoint Presentation</vt:lpstr>
      <vt:lpstr>Vascular causes</vt:lpstr>
      <vt:lpstr>PowerPoint Presentation</vt:lpstr>
      <vt:lpstr> The causes of intracranial haemorrhage are: </vt:lpstr>
      <vt:lpstr>Causes of stroke in Young </vt:lpstr>
      <vt:lpstr>CLINICAL PICTURE </vt:lpstr>
      <vt:lpstr>Symptoms &amp; Signs</vt:lpstr>
      <vt:lpstr>PowerPoint Presentation</vt:lpstr>
      <vt:lpstr>PowerPoint Presentation</vt:lpstr>
      <vt:lpstr>Clinical picture</vt:lpstr>
      <vt:lpstr>According to the site of the lesion</vt:lpstr>
      <vt:lpstr>1) Spinal Cord</vt:lpstr>
      <vt:lpstr>2) Brain stem</vt:lpstr>
      <vt:lpstr>3) Cerebral</vt:lpstr>
      <vt:lpstr>    C.P. according to cause of lesion  </vt:lpstr>
      <vt:lpstr>PowerPoint Presentation</vt:lpstr>
      <vt:lpstr>MANAGEMENT OF HEMIPLEGIA</vt:lpstr>
      <vt:lpstr>MANAGEMENT OF HEMIPLEGIA</vt:lpstr>
      <vt:lpstr>2) Symptomatic Treatment</vt:lpstr>
      <vt:lpstr>3) Physiotherapy</vt:lpstr>
      <vt:lpstr>4)Specific Treatment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Hemiplegia</dc:title>
  <dc:creator>aahussein</dc:creator>
  <cp:lastModifiedBy>Rajesh Patel</cp:lastModifiedBy>
  <cp:revision>108</cp:revision>
  <dcterms:created xsi:type="dcterms:W3CDTF">2009-10-12T07:37:40Z</dcterms:created>
  <dcterms:modified xsi:type="dcterms:W3CDTF">2024-04-21T10:55:23Z</dcterms:modified>
</cp:coreProperties>
</file>