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F512E9-3C84-44A4-ADF8-B9D52E8DFA22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F30157-FF11-4319-A89B-5542FF02E3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3581400" cy="90011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legreya Sans SC" panose="00000500000000000000" pitchFamily="2" charset="0"/>
              </a:rPr>
              <a:t>HEPATITIS C</a:t>
            </a:r>
            <a:br>
              <a:rPr lang="en-US" sz="4800" b="1" dirty="0" smtClean="0">
                <a:solidFill>
                  <a:schemeClr val="tx1"/>
                </a:solidFill>
                <a:latin typeface="Alegreya Sans SC" panose="00000500000000000000" pitchFamily="2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legreya Sans SC" panose="00000500000000000000" pitchFamily="2" charset="0"/>
              </a:rPr>
              <a:t>BY MBBSPPT.COM</a:t>
            </a:r>
            <a:endParaRPr lang="en-US" sz="2000" b="1" dirty="0">
              <a:solidFill>
                <a:schemeClr val="tx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rology.wisc.edu/virusworld/PS10/hev_Hepatitis_E_vmd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858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467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egreya Sans SC" panose="00000500000000000000" pitchFamily="2" charset="0"/>
              </a:rPr>
              <a:t>HEPATITIS E</a:t>
            </a:r>
          </a:p>
          <a:p>
            <a:pPr algn="ctr"/>
            <a:endParaRPr lang="en-US" sz="2200" dirty="0" smtClean="0">
              <a:latin typeface="Alegreya Sans SC" panose="00000500000000000000" pitchFamily="2" charset="0"/>
            </a:endParaRPr>
          </a:p>
          <a:p>
            <a:r>
              <a:rPr lang="en-US" sz="2200" b="1" u="sng" dirty="0" smtClean="0">
                <a:latin typeface="Alegreya Sans SC" panose="00000500000000000000" pitchFamily="2" charset="0"/>
              </a:rPr>
              <a:t>PROBLEM STATEMENT</a:t>
            </a:r>
            <a:r>
              <a:rPr lang="en-US" sz="2200" dirty="0" smtClean="0">
                <a:latin typeface="Alegreya Sans SC" panose="00000500000000000000" pitchFamily="2" charset="0"/>
              </a:rPr>
              <a:t>: Highest prevalence in Asia and North-Africa. Discovered in 1980. first major epidemic in New Delhi in winter 1995-96.</a:t>
            </a:r>
          </a:p>
          <a:p>
            <a:endParaRPr lang="en-US" sz="2200" dirty="0" smtClean="0">
              <a:latin typeface="Alegreya Sans SC" panose="00000500000000000000" pitchFamily="2" charset="0"/>
            </a:endParaRPr>
          </a:p>
          <a:p>
            <a:r>
              <a:rPr lang="en-US" sz="2200" b="1" u="sng" dirty="0" smtClean="0">
                <a:latin typeface="Alegreya Sans SC" panose="00000500000000000000" pitchFamily="2" charset="0"/>
              </a:rPr>
              <a:t>EPIDEMIOLOGICAL DETERMINANTS</a:t>
            </a:r>
          </a:p>
          <a:p>
            <a:endParaRPr lang="en-US" sz="2200" dirty="0" smtClean="0">
              <a:latin typeface="Alegreya Sans SC" panose="00000500000000000000" pitchFamily="2" charset="0"/>
            </a:endParaRP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AGENT FACTOR </a:t>
            </a:r>
            <a:r>
              <a:rPr lang="en-US" sz="2200" dirty="0" smtClean="0">
                <a:latin typeface="Alegreya Sans SC" panose="00000500000000000000" pitchFamily="2" charset="0"/>
              </a:rPr>
              <a:t>: caused by hepatitis E virus a 29-nm to 32-nm RNA virus.</a:t>
            </a: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HOST FACTOR </a:t>
            </a:r>
            <a:r>
              <a:rPr lang="en-US" sz="2200" dirty="0" smtClean="0">
                <a:latin typeface="Alegreya Sans SC" panose="00000500000000000000" pitchFamily="2" charset="0"/>
              </a:rPr>
              <a:t>: Mainly young adults 15-40 yrs. </a:t>
            </a:r>
            <a:r>
              <a:rPr lang="en-US" sz="2200" dirty="0">
                <a:latin typeface="Alegreya Sans SC" panose="00000500000000000000" pitchFamily="2" charset="0"/>
              </a:rPr>
              <a:t>I</a:t>
            </a:r>
            <a:r>
              <a:rPr lang="en-US" sz="2200" dirty="0" smtClean="0">
                <a:latin typeface="Alegreya Sans SC" panose="00000500000000000000" pitchFamily="2" charset="0"/>
              </a:rPr>
              <a:t>nduces a fulminating form of acute disease  in pregnant women. It is responsible for abortions, intrauterine deaths and high </a:t>
            </a:r>
            <a:r>
              <a:rPr lang="en-US" sz="2200" dirty="0" err="1" smtClean="0">
                <a:latin typeface="Alegreya Sans SC" panose="00000500000000000000" pitchFamily="2" charset="0"/>
              </a:rPr>
              <a:t>perinatal</a:t>
            </a:r>
            <a:r>
              <a:rPr lang="en-US" sz="2200" dirty="0" smtClean="0">
                <a:latin typeface="Alegreya Sans SC" panose="00000500000000000000" pitchFamily="2" charset="0"/>
              </a:rPr>
              <a:t> mortality.</a:t>
            </a: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MODE OF TRANSMISSION </a:t>
            </a:r>
            <a:r>
              <a:rPr lang="en-US" sz="2200" dirty="0" smtClean="0">
                <a:latin typeface="Alegreya Sans SC" panose="00000500000000000000" pitchFamily="2" charset="0"/>
              </a:rPr>
              <a:t>: water borne disease.</a:t>
            </a: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INCUBATION PERIOD </a:t>
            </a:r>
            <a:r>
              <a:rPr lang="en-US" sz="2200" dirty="0" smtClean="0">
                <a:latin typeface="Alegreya Sans SC" panose="00000500000000000000" pitchFamily="2" charset="0"/>
              </a:rPr>
              <a:t>: 2-9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746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legreya Sans SC" panose="00000500000000000000" pitchFamily="2" charset="0"/>
              </a:rPr>
              <a:t>CLINICAL  COURSE </a:t>
            </a:r>
            <a:r>
              <a:rPr lang="en-US" sz="2400" dirty="0" smtClean="0">
                <a:latin typeface="Alegreya Sans SC" panose="00000500000000000000" pitchFamily="2" charset="0"/>
              </a:rPr>
              <a:t>: self limiting, lasts for several weeks and no chronic disease.</a:t>
            </a:r>
          </a:p>
          <a:p>
            <a:endParaRPr lang="en-US" sz="2400" dirty="0" smtClean="0">
              <a:latin typeface="Alegreya Sans SC" panose="00000500000000000000" pitchFamily="2" charset="0"/>
            </a:endParaRPr>
          </a:p>
          <a:p>
            <a:r>
              <a:rPr lang="en-US" sz="2400" b="1" dirty="0" smtClean="0">
                <a:latin typeface="Alegreya Sans SC" panose="00000500000000000000" pitchFamily="2" charset="0"/>
              </a:rPr>
              <a:t>COMPLICATION </a:t>
            </a:r>
            <a:r>
              <a:rPr lang="en-US" sz="2400" dirty="0" smtClean="0">
                <a:latin typeface="Alegreya Sans SC" panose="00000500000000000000" pitchFamily="2" charset="0"/>
              </a:rPr>
              <a:t>: in pregnant women</a:t>
            </a:r>
          </a:p>
          <a:p>
            <a:endParaRPr lang="en-US" sz="2400" dirty="0" smtClean="0">
              <a:latin typeface="Alegreya Sans SC" panose="00000500000000000000" pitchFamily="2" charset="0"/>
            </a:endParaRPr>
          </a:p>
          <a:p>
            <a:r>
              <a:rPr lang="en-US" sz="2400" b="1" u="sng" dirty="0" smtClean="0">
                <a:latin typeface="Alegreya Sans SC" panose="00000500000000000000" pitchFamily="2" charset="0"/>
              </a:rPr>
              <a:t> PREVENTION AND CONTROL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legreya Sans SC" panose="00000500000000000000" pitchFamily="2" charset="0"/>
              </a:rPr>
              <a:t>Diagnosis is made by the level of anti-HEV antibodies in the serum.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legreya Sans SC" panose="00000500000000000000" pitchFamily="2" charset="0"/>
              </a:rPr>
              <a:t>Travellers</a:t>
            </a:r>
            <a:r>
              <a:rPr lang="en-US" sz="2400" dirty="0" smtClean="0">
                <a:latin typeface="Alegreya Sans SC" panose="00000500000000000000" pitchFamily="2" charset="0"/>
              </a:rPr>
              <a:t> to highly endemic areas are recommended to take the usual elementary food hygiene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legreya Sans SC" panose="00000500000000000000" pitchFamily="2" charset="0"/>
              </a:rPr>
              <a:t>Precautions. No specific treatment only supportive measures are given.</a:t>
            </a:r>
          </a:p>
          <a:p>
            <a:endParaRPr lang="en-US" sz="2400" dirty="0" smtClean="0">
              <a:latin typeface="Alegreya Sans SC" panose="00000500000000000000" pitchFamily="2" charset="0"/>
            </a:endParaRPr>
          </a:p>
          <a:p>
            <a:endParaRPr lang="en-US" sz="2400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egreya Sans SC" panose="00000500000000000000" pitchFamily="2" charset="0"/>
              </a:rPr>
              <a:t>HEPETITIS G</a:t>
            </a:r>
          </a:p>
          <a:p>
            <a:endParaRPr lang="en-US" sz="2400" dirty="0">
              <a:latin typeface="Alegreya Sans SC" panose="00000500000000000000" pitchFamily="2" charset="0"/>
            </a:endParaRPr>
          </a:p>
          <a:p>
            <a:r>
              <a:rPr lang="en-US" sz="2000" dirty="0" smtClean="0">
                <a:latin typeface="Alegreya Sans SC" panose="00000500000000000000" pitchFamily="2" charset="0"/>
              </a:rPr>
              <a:t>It </a:t>
            </a:r>
            <a:r>
              <a:rPr lang="en-US" sz="2000" dirty="0" smtClean="0">
                <a:latin typeface="Alegreya Sans SC" panose="00000500000000000000" pitchFamily="2" charset="0"/>
              </a:rPr>
              <a:t>was </a:t>
            </a:r>
            <a:r>
              <a:rPr lang="en-US" sz="2000" dirty="0" smtClean="0">
                <a:latin typeface="Alegreya Sans SC" panose="00000500000000000000" pitchFamily="2" charset="0"/>
              </a:rPr>
              <a:t>discovered </a:t>
            </a:r>
            <a:r>
              <a:rPr lang="en-US" sz="2000" dirty="0" smtClean="0">
                <a:latin typeface="Alegreya Sans SC" panose="00000500000000000000" pitchFamily="2" charset="0"/>
              </a:rPr>
              <a:t>in </a:t>
            </a:r>
            <a:r>
              <a:rPr lang="en-US" sz="2000" dirty="0" smtClean="0">
                <a:latin typeface="Alegreya Sans SC" panose="00000500000000000000" pitchFamily="2" charset="0"/>
              </a:rPr>
              <a:t>1996. </a:t>
            </a:r>
            <a:r>
              <a:rPr lang="en-GB" sz="2000" dirty="0">
                <a:latin typeface="Alegreya Sans SC" panose="00000500000000000000" pitchFamily="2" charset="0"/>
              </a:rPr>
              <a:t>Hepatitis G is a newly </a:t>
            </a:r>
            <a:r>
              <a:rPr lang="en-GB" sz="2000" dirty="0" smtClean="0">
                <a:latin typeface="Alegreya Sans SC" panose="00000500000000000000" pitchFamily="2" charset="0"/>
              </a:rPr>
              <a:t>discovered form</a:t>
            </a:r>
            <a:r>
              <a:rPr lang="en-GB" sz="2000" dirty="0">
                <a:latin typeface="Alegreya Sans SC" panose="00000500000000000000" pitchFamily="2" charset="0"/>
              </a:rPr>
              <a:t> </a:t>
            </a:r>
            <a:r>
              <a:rPr lang="en-GB" sz="2000" dirty="0" smtClean="0">
                <a:latin typeface="Alegreya Sans SC" panose="00000500000000000000" pitchFamily="2" charset="0"/>
              </a:rPr>
              <a:t>of</a:t>
            </a:r>
            <a:r>
              <a:rPr lang="en-GB" sz="2000" dirty="0">
                <a:latin typeface="Alegreya Sans SC" panose="00000500000000000000" pitchFamily="2" charset="0"/>
              </a:rPr>
              <a:t> </a:t>
            </a:r>
            <a:r>
              <a:rPr lang="en-GB" sz="2000" dirty="0" smtClean="0">
                <a:latin typeface="Alegreya Sans SC" panose="00000500000000000000" pitchFamily="2" charset="0"/>
              </a:rPr>
              <a:t>liver</a:t>
            </a:r>
            <a:r>
              <a:rPr lang="en-GB" sz="2000" dirty="0">
                <a:latin typeface="Alegreya Sans SC" panose="00000500000000000000" pitchFamily="2" charset="0"/>
              </a:rPr>
              <a:t> </a:t>
            </a:r>
            <a:endParaRPr lang="en-GB" sz="2000" dirty="0" smtClean="0">
              <a:latin typeface="Alegreya Sans SC" panose="00000500000000000000" pitchFamily="2" charset="0"/>
            </a:endParaRPr>
          </a:p>
          <a:p>
            <a:r>
              <a:rPr lang="en-GB" sz="2000" dirty="0" smtClean="0">
                <a:latin typeface="Alegreya Sans SC" panose="00000500000000000000" pitchFamily="2" charset="0"/>
              </a:rPr>
              <a:t>inflammation</a:t>
            </a:r>
            <a:r>
              <a:rPr lang="en-GB" sz="2000" dirty="0">
                <a:latin typeface="Alegreya Sans SC" panose="00000500000000000000" pitchFamily="2" charset="0"/>
              </a:rPr>
              <a:t> caused </a:t>
            </a:r>
            <a:r>
              <a:rPr lang="en-GB" sz="2000" dirty="0" smtClean="0">
                <a:latin typeface="Alegreya Sans SC" panose="00000500000000000000" pitchFamily="2" charset="0"/>
              </a:rPr>
              <a:t>by</a:t>
            </a:r>
            <a:r>
              <a:rPr lang="en-GB" sz="2000" dirty="0">
                <a:latin typeface="Alegreya Sans SC" panose="00000500000000000000" pitchFamily="2" charset="0"/>
              </a:rPr>
              <a:t> hepatitis G virus (HGV), </a:t>
            </a:r>
            <a:endParaRPr lang="en-GB" sz="2000" dirty="0" smtClean="0">
              <a:latin typeface="Alegreya Sans SC" panose="00000500000000000000" pitchFamily="2" charset="0"/>
            </a:endParaRPr>
          </a:p>
          <a:p>
            <a:r>
              <a:rPr lang="en-GB" sz="2000" dirty="0" smtClean="0">
                <a:latin typeface="Alegreya Sans SC" panose="00000500000000000000" pitchFamily="2" charset="0"/>
              </a:rPr>
              <a:t>a</a:t>
            </a:r>
            <a:r>
              <a:rPr lang="en-GB" sz="2000" dirty="0">
                <a:latin typeface="Alegreya Sans SC" panose="00000500000000000000" pitchFamily="2" charset="0"/>
              </a:rPr>
              <a:t> distant relative of </a:t>
            </a:r>
            <a:r>
              <a:rPr lang="en-GB" sz="2000" dirty="0" err="1" smtClean="0">
                <a:latin typeface="Alegreya Sans SC" panose="00000500000000000000" pitchFamily="2" charset="0"/>
              </a:rPr>
              <a:t>thehepatitis</a:t>
            </a:r>
            <a:r>
              <a:rPr lang="en-GB" sz="2000" dirty="0" smtClean="0">
                <a:latin typeface="Alegreya Sans SC" panose="00000500000000000000" pitchFamily="2" charset="0"/>
              </a:rPr>
              <a:t> C virus</a:t>
            </a:r>
            <a:r>
              <a:rPr lang="en-GB" sz="2000" dirty="0">
                <a:latin typeface="Alegreya Sans SC" panose="00000500000000000000" pitchFamily="2" charset="0"/>
              </a:rPr>
              <a:t>.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endParaRPr lang="en-US" sz="2400" dirty="0"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988" y="3124200"/>
            <a:ext cx="6785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legreya Sans SC" panose="00000500000000000000" pitchFamily="2" charset="0"/>
              </a:rPr>
              <a:t>HGV, also called hepatitis GB virus, was first described early in 1996. Little is known about the frequency of </a:t>
            </a:r>
            <a:r>
              <a:rPr lang="en-GB" sz="2000" dirty="0" err="1">
                <a:latin typeface="Alegreya Sans SC" panose="00000500000000000000" pitchFamily="2" charset="0"/>
              </a:rPr>
              <a:t>HGVinfection</a:t>
            </a:r>
            <a:r>
              <a:rPr lang="en-GB" sz="2000" dirty="0">
                <a:latin typeface="Alegreya Sans SC" panose="00000500000000000000" pitchFamily="2" charset="0"/>
              </a:rPr>
              <a:t>, the nature of the illness, or how to prevent it. What is known is that transfused blood containing HGV </a:t>
            </a:r>
            <a:r>
              <a:rPr lang="en-GB" sz="2000" dirty="0" err="1">
                <a:latin typeface="Alegreya Sans SC" panose="00000500000000000000" pitchFamily="2" charset="0"/>
              </a:rPr>
              <a:t>hascaused</a:t>
            </a:r>
            <a:r>
              <a:rPr lang="en-GB" sz="2000" dirty="0">
                <a:latin typeface="Alegreya Sans SC" panose="00000500000000000000" pitchFamily="2" charset="0"/>
              </a:rPr>
              <a:t> some </a:t>
            </a:r>
            <a:endParaRPr lang="en-GB" sz="2000" dirty="0" smtClean="0">
              <a:latin typeface="Alegreya Sans SC" panose="00000500000000000000" pitchFamily="2" charset="0"/>
            </a:endParaRPr>
          </a:p>
          <a:p>
            <a:r>
              <a:rPr lang="en-GB" sz="2000" dirty="0" smtClean="0">
                <a:latin typeface="Alegreya Sans SC" panose="00000500000000000000" pitchFamily="2" charset="0"/>
              </a:rPr>
              <a:t>cases</a:t>
            </a:r>
            <a:r>
              <a:rPr lang="en-GB" sz="2000" dirty="0">
                <a:latin typeface="Alegreya Sans SC" panose="00000500000000000000" pitchFamily="2" charset="0"/>
              </a:rPr>
              <a:t> of hepatitis. For this reason, patients with </a:t>
            </a:r>
            <a:r>
              <a:rPr lang="en-GB" sz="2000" dirty="0" smtClean="0">
                <a:latin typeface="Alegreya Sans SC" panose="00000500000000000000" pitchFamily="2" charset="0"/>
              </a:rPr>
              <a:t>haemophilia and</a:t>
            </a:r>
            <a:r>
              <a:rPr lang="en-GB" sz="2000" dirty="0">
                <a:latin typeface="Alegreya Sans SC" panose="00000500000000000000" pitchFamily="2" charset="0"/>
              </a:rPr>
              <a:t> other bleeding conditions who </a:t>
            </a:r>
            <a:r>
              <a:rPr lang="en-GB" sz="2000" dirty="0" err="1">
                <a:latin typeface="Alegreya Sans SC" panose="00000500000000000000" pitchFamily="2" charset="0"/>
              </a:rPr>
              <a:t>requirelarge</a:t>
            </a:r>
            <a:r>
              <a:rPr lang="en-GB" sz="2000" dirty="0">
                <a:latin typeface="Alegreya Sans SC" panose="00000500000000000000" pitchFamily="2" charset="0"/>
              </a:rPr>
              <a:t> amounts of blood or blood products are at risk of hepatitis G.</a:t>
            </a:r>
            <a:endParaRPr lang="en-GB" sz="2000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1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egreya Sans SC" panose="00000500000000000000" pitchFamily="2" charset="0"/>
              </a:rPr>
              <a:t>PROBLEM STATEMENT</a:t>
            </a:r>
          </a:p>
          <a:p>
            <a:endParaRPr lang="en-US" sz="2400" dirty="0"/>
          </a:p>
          <a:p>
            <a:pPr>
              <a:buFontTx/>
              <a:buChar char="-"/>
            </a:pPr>
            <a:r>
              <a:rPr lang="en-US" sz="2800" dirty="0" smtClean="0">
                <a:latin typeface="Alegreya Sans SC" panose="00000500000000000000" pitchFamily="2" charset="0"/>
              </a:rPr>
              <a:t>The virus was first identified in the year 1989 as a major cause of </a:t>
            </a:r>
            <a:r>
              <a:rPr lang="en-US" sz="2800" dirty="0" smtClean="0">
                <a:latin typeface="Alegreya Sans SC" panose="00000500000000000000" pitchFamily="2" charset="0"/>
              </a:rPr>
              <a:t>parenterally </a:t>
            </a:r>
            <a:r>
              <a:rPr lang="en-US" sz="2800" dirty="0" smtClean="0">
                <a:latin typeface="Alegreya Sans SC" panose="00000500000000000000" pitchFamily="2" charset="0"/>
              </a:rPr>
              <a:t>transmitted non-A, non-B (PT-NANB) hepatitis.</a:t>
            </a:r>
          </a:p>
          <a:p>
            <a:endParaRPr lang="en-US" sz="2800" dirty="0" smtClean="0">
              <a:latin typeface="Alegreya Sans SC" panose="00000500000000000000" pitchFamily="2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</a:rPr>
              <a:t>-WHO estimates that 3% of the world population are infected with </a:t>
            </a:r>
            <a:r>
              <a:rPr lang="en-US" sz="2800" dirty="0" smtClean="0">
                <a:latin typeface="Alegreya Sans SC" panose="00000500000000000000" pitchFamily="2" charset="0"/>
              </a:rPr>
              <a:t>HCV </a:t>
            </a:r>
            <a:r>
              <a:rPr lang="en-US" sz="2800" dirty="0" smtClean="0">
                <a:latin typeface="Alegreya Sans SC" panose="00000500000000000000" pitchFamily="2" charset="0"/>
              </a:rPr>
              <a:t>and 170 million are carriers. </a:t>
            </a:r>
          </a:p>
          <a:p>
            <a:endParaRPr lang="en-US" sz="2800" dirty="0" smtClean="0">
              <a:latin typeface="Alegreya Sans SC" panose="00000500000000000000" pitchFamily="2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</a:rPr>
              <a:t>-In India HCV antibodies have been found in 2% voluntary blood </a:t>
            </a:r>
            <a:r>
              <a:rPr lang="en-US" sz="2800" dirty="0" smtClean="0">
                <a:latin typeface="Alegreya Sans SC" panose="00000500000000000000" pitchFamily="2" charset="0"/>
              </a:rPr>
              <a:t>donors.</a:t>
            </a:r>
            <a:endParaRPr lang="en-US" sz="2800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391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legreya Sans SC" panose="00000500000000000000" pitchFamily="2" charset="0"/>
              </a:rPr>
              <a:t>EPIDEMIOLOGICAL DETERMINANATS</a:t>
            </a:r>
          </a:p>
          <a:p>
            <a:endParaRPr lang="en-US" sz="2400" dirty="0"/>
          </a:p>
          <a:p>
            <a:r>
              <a:rPr lang="en-US" sz="2400" b="1" dirty="0" smtClean="0">
                <a:latin typeface="Alegreya Sans SC" panose="00000500000000000000" pitchFamily="2" charset="0"/>
              </a:rPr>
              <a:t>AGENT FACTORS</a:t>
            </a:r>
            <a:r>
              <a:rPr lang="en-US" sz="2400" dirty="0" smtClean="0">
                <a:latin typeface="Alegreya Sans SC" panose="00000500000000000000" pitchFamily="2" charset="0"/>
              </a:rPr>
              <a:t> :  Causative agent hepatitis C virus (single </a:t>
            </a:r>
            <a:r>
              <a:rPr lang="en-US" sz="2400" dirty="0" smtClean="0">
                <a:latin typeface="Alegreya Sans SC" panose="00000500000000000000" pitchFamily="2" charset="0"/>
              </a:rPr>
              <a:t>stranded RNA </a:t>
            </a:r>
            <a:r>
              <a:rPr lang="en-US" sz="2400" dirty="0" smtClean="0">
                <a:latin typeface="Alegreya Sans SC" panose="00000500000000000000" pitchFamily="2" charset="0"/>
              </a:rPr>
              <a:t>virus)</a:t>
            </a:r>
          </a:p>
          <a:p>
            <a:r>
              <a:rPr lang="en-US" sz="2400" dirty="0" smtClean="0">
                <a:latin typeface="Alegreya Sans SC" panose="00000500000000000000" pitchFamily="2" charset="0"/>
              </a:rPr>
              <a:t>Virus </a:t>
            </a:r>
            <a:r>
              <a:rPr lang="en-US" sz="2400" dirty="0" smtClean="0">
                <a:latin typeface="Alegreya Sans SC" panose="00000500000000000000" pitchFamily="2" charset="0"/>
              </a:rPr>
              <a:t>occurs in the host blood for probably months </a:t>
            </a:r>
            <a:r>
              <a:rPr lang="en-US" sz="2400" dirty="0" smtClean="0">
                <a:latin typeface="Alegreya Sans SC" panose="00000500000000000000" pitchFamily="2" charset="0"/>
              </a:rPr>
              <a:t>to years.</a:t>
            </a:r>
            <a:endParaRPr lang="en-US" sz="2400" dirty="0" smtClean="0">
              <a:latin typeface="Alegreya Sans SC" panose="00000500000000000000" pitchFamily="2" charset="0"/>
            </a:endParaRPr>
          </a:p>
          <a:p>
            <a:endParaRPr lang="en-US" sz="2400" b="1" dirty="0" smtClean="0">
              <a:latin typeface="Alegreya Sans SC" panose="00000500000000000000" pitchFamily="2" charset="0"/>
            </a:endParaRPr>
          </a:p>
          <a:p>
            <a:r>
              <a:rPr lang="en-US" sz="2400" b="1" dirty="0" smtClean="0">
                <a:latin typeface="Alegreya Sans SC" panose="00000500000000000000" pitchFamily="2" charset="0"/>
              </a:rPr>
              <a:t>HOST FACTORS</a:t>
            </a:r>
            <a:r>
              <a:rPr lang="en-US" sz="2400" dirty="0" smtClean="0">
                <a:latin typeface="Alegreya Sans SC" panose="00000500000000000000" pitchFamily="2" charset="0"/>
              </a:rPr>
              <a:t>  : More common in </a:t>
            </a:r>
            <a:r>
              <a:rPr lang="en-US" sz="2400" dirty="0" smtClean="0">
                <a:latin typeface="Alegreya Sans SC" panose="00000500000000000000" pitchFamily="2" charset="0"/>
              </a:rPr>
              <a:t>adults</a:t>
            </a:r>
            <a:endParaRPr lang="en-US" sz="2400" dirty="0" smtClean="0">
              <a:latin typeface="Alegreya Sans SC" panose="00000500000000000000" pitchFamily="2" charset="0"/>
            </a:endParaRPr>
          </a:p>
          <a:p>
            <a:endParaRPr lang="en-US" sz="2400" dirty="0" smtClean="0">
              <a:latin typeface="Alegreya Sans SC" panose="00000500000000000000" pitchFamily="2" charset="0"/>
            </a:endParaRPr>
          </a:p>
          <a:p>
            <a:r>
              <a:rPr lang="en-US" sz="2400" b="1" dirty="0" smtClean="0">
                <a:latin typeface="Alegreya Sans SC" panose="00000500000000000000" pitchFamily="2" charset="0"/>
              </a:rPr>
              <a:t>ENVIRONMENTAL FACTORS</a:t>
            </a:r>
            <a:r>
              <a:rPr lang="en-US" sz="2400" dirty="0" smtClean="0">
                <a:latin typeface="Alegreya Sans SC" panose="00000500000000000000" pitchFamily="2" charset="0"/>
              </a:rPr>
              <a:t> : No specific  environment. </a:t>
            </a:r>
            <a:endParaRPr lang="en-US" sz="2400" dirty="0" smtClean="0">
              <a:latin typeface="Alegreya Sans SC" panose="00000500000000000000" pitchFamily="2" charset="0"/>
            </a:endParaRPr>
          </a:p>
          <a:p>
            <a:r>
              <a:rPr lang="en-US" sz="2400" dirty="0" smtClean="0">
                <a:latin typeface="Alegreya Sans SC" panose="00000500000000000000" pitchFamily="2" charset="0"/>
              </a:rPr>
              <a:t>Throughout the </a:t>
            </a:r>
            <a:r>
              <a:rPr lang="en-US" sz="2400" dirty="0" smtClean="0">
                <a:latin typeface="Alegreya Sans SC" panose="00000500000000000000" pitchFamily="2" charset="0"/>
              </a:rPr>
              <a:t>year.</a:t>
            </a:r>
          </a:p>
          <a:p>
            <a:endParaRPr lang="en-US" sz="2400" b="1" dirty="0" smtClean="0">
              <a:latin typeface="Alegreya Sans SC" panose="00000500000000000000" pitchFamily="2" charset="0"/>
            </a:endParaRPr>
          </a:p>
          <a:p>
            <a:r>
              <a:rPr lang="en-US" sz="2400" b="1" dirty="0" smtClean="0">
                <a:latin typeface="Alegreya Sans SC" panose="00000500000000000000" pitchFamily="2" charset="0"/>
              </a:rPr>
              <a:t>MODE OF TRANSMISSION</a:t>
            </a:r>
            <a:r>
              <a:rPr lang="en-US" sz="2400" dirty="0" smtClean="0">
                <a:latin typeface="Alegreya Sans SC" panose="00000500000000000000" pitchFamily="2" charset="0"/>
              </a:rPr>
              <a:t> : </a:t>
            </a:r>
            <a:r>
              <a:rPr lang="en-US" sz="2400" dirty="0" err="1" smtClean="0">
                <a:latin typeface="Alegreya Sans SC" panose="00000500000000000000" pitchFamily="2" charset="0"/>
              </a:rPr>
              <a:t>parenterally</a:t>
            </a:r>
            <a:endParaRPr lang="en-US" sz="2400" b="1" dirty="0" smtClean="0">
              <a:latin typeface="Alegreya Sans SC" panose="00000500000000000000" pitchFamily="2" charset="0"/>
            </a:endParaRPr>
          </a:p>
          <a:p>
            <a:endParaRPr lang="en-US" sz="2400" b="1" dirty="0" smtClean="0">
              <a:latin typeface="Alegreya Sans SC" panose="00000500000000000000" pitchFamily="2" charset="0"/>
            </a:endParaRPr>
          </a:p>
          <a:p>
            <a:r>
              <a:rPr lang="en-US" sz="2400" b="1" dirty="0" smtClean="0">
                <a:latin typeface="Alegreya Sans SC" panose="00000500000000000000" pitchFamily="2" charset="0"/>
              </a:rPr>
              <a:t>INCUBATION PERIOD</a:t>
            </a:r>
            <a:r>
              <a:rPr lang="en-US" sz="2400" dirty="0" smtClean="0">
                <a:latin typeface="Alegreya Sans SC" panose="00000500000000000000" pitchFamily="2" charset="0"/>
              </a:rPr>
              <a:t> : 40-120 days</a:t>
            </a:r>
          </a:p>
          <a:p>
            <a:endParaRPr lang="en-US" sz="2000" dirty="0" smtClean="0">
              <a:latin typeface="Alegreya Sans SC" panose="00000500000000000000" pitchFamily="2" charset="0"/>
            </a:endParaRPr>
          </a:p>
          <a:p>
            <a:endParaRPr lang="en-US" sz="2000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Ssq1vDHI-0rcqscUKYNSYm3riU1sxm4PeM_C76Amq10RKfTw8kv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162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legreya Sans SC" panose="00000500000000000000" pitchFamily="2" charset="0"/>
              </a:rPr>
              <a:t>CLINICAL COURSE</a:t>
            </a:r>
            <a:r>
              <a:rPr lang="en-US" sz="2400" dirty="0" smtClean="0">
                <a:latin typeface="Alegreya Sans SC" panose="00000500000000000000" pitchFamily="2" charset="0"/>
              </a:rPr>
              <a:t>: low grade fever insidious in onset, chronic hepatitis</a:t>
            </a:r>
          </a:p>
          <a:p>
            <a:r>
              <a:rPr lang="en-US" sz="2400" dirty="0">
                <a:latin typeface="Alegreya Sans SC" panose="00000500000000000000" pitchFamily="2" charset="0"/>
              </a:rPr>
              <a:t> </a:t>
            </a:r>
            <a:endParaRPr lang="en-US" sz="2400" dirty="0" smtClean="0">
              <a:latin typeface="Alegreya Sans SC" panose="00000500000000000000" pitchFamily="2" charset="0"/>
            </a:endParaRPr>
          </a:p>
          <a:p>
            <a:r>
              <a:rPr lang="en-US" sz="2400" b="1" dirty="0" smtClean="0">
                <a:latin typeface="Alegreya Sans SC" panose="00000500000000000000" pitchFamily="2" charset="0"/>
              </a:rPr>
              <a:t>COMPLICATIONS</a:t>
            </a:r>
            <a:r>
              <a:rPr lang="en-US" sz="2400" dirty="0" smtClean="0">
                <a:latin typeface="Alegreya Sans SC" panose="00000500000000000000" pitchFamily="2" charset="0"/>
              </a:rPr>
              <a:t> : liver cirrhosis or liver cancer</a:t>
            </a:r>
          </a:p>
          <a:p>
            <a:endParaRPr lang="en-US" sz="2400" dirty="0" smtClean="0">
              <a:latin typeface="Alegreya Sans SC" panose="00000500000000000000" pitchFamily="2" charset="0"/>
            </a:endParaRPr>
          </a:p>
          <a:p>
            <a:r>
              <a:rPr lang="en-US" sz="2400" b="1" u="sng" dirty="0" smtClean="0">
                <a:latin typeface="Alegreya Sans SC" panose="00000500000000000000" pitchFamily="2" charset="0"/>
              </a:rPr>
              <a:t>LABORATORY DIAGNOSIS </a:t>
            </a:r>
            <a:r>
              <a:rPr lang="en-US" sz="2400" dirty="0" smtClean="0">
                <a:latin typeface="Alegreya Sans SC" panose="00000500000000000000" pitchFamily="2" charset="0"/>
              </a:rPr>
              <a:t>:  Elevated levels of aminotransferase for </a:t>
            </a:r>
            <a:r>
              <a:rPr lang="en-US" sz="2400" dirty="0" smtClean="0">
                <a:latin typeface="Alegreya Sans SC" panose="00000500000000000000" pitchFamily="2" charset="0"/>
              </a:rPr>
              <a:t>1-6 </a:t>
            </a:r>
            <a:r>
              <a:rPr lang="en-US" sz="2400" dirty="0" smtClean="0">
                <a:latin typeface="Alegreya Sans SC" panose="00000500000000000000" pitchFamily="2" charset="0"/>
              </a:rPr>
              <a:t>months and elevated IgM  level. </a:t>
            </a:r>
          </a:p>
          <a:p>
            <a:r>
              <a:rPr lang="en-US" sz="2400" dirty="0" smtClean="0">
                <a:latin typeface="Alegreya Sans SC" panose="00000500000000000000" pitchFamily="2" charset="0"/>
              </a:rPr>
              <a:t>RIBA </a:t>
            </a:r>
            <a:r>
              <a:rPr lang="en-US" sz="2400" dirty="0" smtClean="0">
                <a:latin typeface="Alegreya Sans SC" panose="00000500000000000000" pitchFamily="2" charset="0"/>
              </a:rPr>
              <a:t>(Recombinant </a:t>
            </a:r>
            <a:r>
              <a:rPr lang="en-US" sz="2400" dirty="0">
                <a:latin typeface="Alegreya Sans SC" panose="00000500000000000000" pitchFamily="2" charset="0"/>
              </a:rPr>
              <a:t>I</a:t>
            </a:r>
            <a:r>
              <a:rPr lang="en-US" sz="2400" dirty="0" smtClean="0">
                <a:latin typeface="Alegreya Sans SC" panose="00000500000000000000" pitchFamily="2" charset="0"/>
              </a:rPr>
              <a:t>mmunoblot Assay)</a:t>
            </a:r>
          </a:p>
          <a:p>
            <a:r>
              <a:rPr lang="en-US" sz="2400" dirty="0" smtClean="0">
                <a:latin typeface="Alegreya Sans SC" panose="00000500000000000000" pitchFamily="2" charset="0"/>
              </a:rPr>
              <a:t>test </a:t>
            </a:r>
            <a:r>
              <a:rPr lang="en-US" sz="2400" dirty="0" smtClean="0">
                <a:latin typeface="Alegreya Sans SC" panose="00000500000000000000" pitchFamily="2" charset="0"/>
              </a:rPr>
              <a:t>is used to confirm anti-HCV </a:t>
            </a:r>
            <a:r>
              <a:rPr lang="en-US" sz="2400" dirty="0" smtClean="0">
                <a:latin typeface="Alegreya Sans SC" panose="00000500000000000000" pitchFamily="2" charset="0"/>
              </a:rPr>
              <a:t>positive results</a:t>
            </a:r>
            <a:r>
              <a:rPr lang="en-US" sz="2400" dirty="0" smtClean="0">
                <a:latin typeface="Alegreya Sans SC" panose="00000500000000000000" pitchFamily="2" charset="0"/>
              </a:rPr>
              <a:t>. Patients with acute PT-NANB </a:t>
            </a:r>
            <a:r>
              <a:rPr lang="en-US" sz="2400" dirty="0" smtClean="0">
                <a:latin typeface="Alegreya Sans SC" panose="00000500000000000000" pitchFamily="2" charset="0"/>
              </a:rPr>
              <a:t>hepatitis </a:t>
            </a:r>
            <a:r>
              <a:rPr lang="en-US" sz="2400" dirty="0" smtClean="0">
                <a:latin typeface="Alegreya Sans SC" panose="00000500000000000000" pitchFamily="2" charset="0"/>
              </a:rPr>
              <a:t>and are anti-HCV negative </a:t>
            </a:r>
            <a:r>
              <a:rPr lang="en-US" sz="2400" dirty="0" smtClean="0">
                <a:latin typeface="Alegreya Sans SC" panose="00000500000000000000" pitchFamily="2" charset="0"/>
              </a:rPr>
              <a:t>should be </a:t>
            </a:r>
            <a:r>
              <a:rPr lang="en-US" sz="2400" dirty="0" smtClean="0">
                <a:latin typeface="Alegreya Sans SC" panose="00000500000000000000" pitchFamily="2" charset="0"/>
              </a:rPr>
              <a:t>tested again 6 months later .</a:t>
            </a:r>
          </a:p>
          <a:p>
            <a:endParaRPr lang="en-US" sz="2400" dirty="0" smtClean="0">
              <a:latin typeface="Alegreya Sans SC" panose="00000500000000000000" pitchFamily="2" charset="0"/>
            </a:endParaRPr>
          </a:p>
          <a:p>
            <a:r>
              <a:rPr lang="en-US" sz="2400" b="1" u="sng" dirty="0" smtClean="0">
                <a:latin typeface="Alegreya Sans SC" panose="00000500000000000000" pitchFamily="2" charset="0"/>
              </a:rPr>
              <a:t>ABSOLUTE CONFIRMATION TEST </a:t>
            </a:r>
            <a:r>
              <a:rPr lang="en-US" sz="2400" dirty="0" smtClean="0">
                <a:latin typeface="Alegreya Sans SC" panose="00000500000000000000" pitchFamily="2" charset="0"/>
              </a:rPr>
              <a:t>: PCR to detect HCV RNA.</a:t>
            </a:r>
          </a:p>
          <a:p>
            <a:endParaRPr lang="en-US" sz="2400" dirty="0" smtClean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legreya Sans SC" panose="00000500000000000000" pitchFamily="2" charset="0"/>
              </a:rPr>
              <a:t>PREVENTION AND CONTROL</a:t>
            </a:r>
          </a:p>
          <a:p>
            <a:endParaRPr lang="en-US" sz="3200" b="1" u="sng" dirty="0" smtClean="0"/>
          </a:p>
          <a:p>
            <a:pPr>
              <a:buFontTx/>
              <a:buChar char="-"/>
            </a:pPr>
            <a:r>
              <a:rPr lang="en-US" sz="2800" dirty="0" smtClean="0">
                <a:latin typeface="Alegreya Sans SC" panose="00000500000000000000" pitchFamily="2" charset="0"/>
              </a:rPr>
              <a:t>In India, screening for HCV  in blood banks was made mandatory from July 1, 1997. </a:t>
            </a:r>
          </a:p>
          <a:p>
            <a:r>
              <a:rPr lang="en-US" sz="2800" dirty="0" smtClean="0">
                <a:latin typeface="Alegreya Sans SC" panose="00000500000000000000" pitchFamily="2" charset="0"/>
              </a:rPr>
              <a:t>- Interferon is the only effective drug , but the   treatment is extremely expensive and </a:t>
            </a:r>
            <a:r>
              <a:rPr lang="en-US" sz="2800" dirty="0" smtClean="0">
                <a:latin typeface="Alegreya Sans SC" panose="00000500000000000000" pitchFamily="2" charset="0"/>
              </a:rPr>
              <a:t>side </a:t>
            </a:r>
            <a:r>
              <a:rPr lang="en-US" sz="2800" dirty="0" smtClean="0">
                <a:latin typeface="Alegreya Sans SC" panose="00000500000000000000" pitchFamily="2" charset="0"/>
              </a:rPr>
              <a:t>effects and chances of remission are high.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dvInKDd8cgk/SDxjSMMtAXI/AAAAAAAAAP8/uaD0WEgrZ-4/S220/HCV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67399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epatitis.cl/wp-content/uploads/2011/02/h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943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96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egreya Sans SC" panose="00000500000000000000" pitchFamily="2" charset="0"/>
              </a:rPr>
              <a:t>HEPATITIS D</a:t>
            </a:r>
          </a:p>
          <a:p>
            <a:pPr algn="ctr"/>
            <a:endParaRPr lang="en-US" sz="3200" dirty="0" smtClean="0">
              <a:latin typeface="Alegreya Sans SC" panose="00000500000000000000" pitchFamily="2" charset="0"/>
            </a:endParaRPr>
          </a:p>
          <a:p>
            <a:r>
              <a:rPr lang="en-US" sz="2200" b="1" u="sng" dirty="0" smtClean="0">
                <a:latin typeface="Alegreya Sans SC" panose="00000500000000000000" pitchFamily="2" charset="0"/>
              </a:rPr>
              <a:t>PROBLEM STATEMENT</a:t>
            </a:r>
            <a:r>
              <a:rPr lang="en-US" sz="2200" dirty="0" smtClean="0">
                <a:latin typeface="Alegreya Sans SC" panose="00000500000000000000" pitchFamily="2" charset="0"/>
              </a:rPr>
              <a:t>: Highest prevalence in Italy, the Middle East, Central Asia and  South America</a:t>
            </a:r>
          </a:p>
          <a:p>
            <a:endParaRPr lang="en-US" sz="2200" dirty="0" smtClean="0">
              <a:latin typeface="Alegreya Sans SC" panose="00000500000000000000" pitchFamily="2" charset="0"/>
            </a:endParaRPr>
          </a:p>
          <a:p>
            <a:r>
              <a:rPr lang="en-US" sz="2200" b="1" u="sng" dirty="0" smtClean="0">
                <a:latin typeface="Alegreya Sans SC" panose="00000500000000000000" pitchFamily="2" charset="0"/>
              </a:rPr>
              <a:t>EPIDEMIOLOGICAL DETERMINANTS</a:t>
            </a: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AGENT FACTOR </a:t>
            </a:r>
            <a:r>
              <a:rPr lang="en-US" sz="2200" dirty="0" smtClean="0">
                <a:latin typeface="Alegreya Sans SC" panose="00000500000000000000" pitchFamily="2" charset="0"/>
              </a:rPr>
              <a:t>: Hepatitis D virus but causes infection only in the presence of HBV as HBV provides an  </a:t>
            </a:r>
            <a:r>
              <a:rPr lang="en-US" sz="2200" dirty="0" err="1" smtClean="0">
                <a:latin typeface="Alegreya Sans SC" panose="00000500000000000000" pitchFamily="2" charset="0"/>
              </a:rPr>
              <a:t>HBsAg</a:t>
            </a:r>
            <a:r>
              <a:rPr lang="en-US" sz="2200" dirty="0" smtClean="0">
                <a:latin typeface="Alegreya Sans SC" panose="00000500000000000000" pitchFamily="2" charset="0"/>
              </a:rPr>
              <a:t> envelop for HDV</a:t>
            </a: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HOST FACTOR </a:t>
            </a:r>
            <a:r>
              <a:rPr lang="en-US" sz="2200" dirty="0" smtClean="0">
                <a:latin typeface="Alegreya Sans SC" panose="00000500000000000000" pitchFamily="2" charset="0"/>
              </a:rPr>
              <a:t>: People infected with HBV</a:t>
            </a: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MODE OF TRANSMISSION </a:t>
            </a:r>
            <a:r>
              <a:rPr lang="en-US" sz="2200" dirty="0" smtClean="0">
                <a:latin typeface="Alegreya Sans SC" panose="00000500000000000000" pitchFamily="2" charset="0"/>
              </a:rPr>
              <a:t>: </a:t>
            </a:r>
            <a:r>
              <a:rPr lang="en-US" sz="2200" dirty="0" err="1" smtClean="0">
                <a:latin typeface="Alegreya Sans SC" panose="00000500000000000000" pitchFamily="2" charset="0"/>
              </a:rPr>
              <a:t>perinatal</a:t>
            </a:r>
            <a:endParaRPr lang="en-US" sz="2200" dirty="0" smtClean="0">
              <a:latin typeface="Alegreya Sans SC" panose="00000500000000000000" pitchFamily="2" charset="0"/>
            </a:endParaRPr>
          </a:p>
          <a:p>
            <a:r>
              <a:rPr lang="en-US" sz="2200" b="1" dirty="0" smtClean="0">
                <a:latin typeface="Alegreya Sans SC" panose="00000500000000000000" pitchFamily="2" charset="0"/>
              </a:rPr>
              <a:t>INCUBATION PERIOD </a:t>
            </a:r>
            <a:r>
              <a:rPr lang="en-US" sz="2200" dirty="0" smtClean="0">
                <a:latin typeface="Alegreya Sans SC" panose="00000500000000000000" pitchFamily="2" charset="0"/>
              </a:rPr>
              <a:t>: 2-12 weeks</a:t>
            </a:r>
          </a:p>
          <a:p>
            <a:endParaRPr lang="en-US" sz="2200" dirty="0" smtClean="0">
              <a:latin typeface="Alegreya Sans SC" panose="00000500000000000000" pitchFamily="2" charset="0"/>
            </a:endParaRPr>
          </a:p>
          <a:p>
            <a:r>
              <a:rPr lang="en-US" sz="2200" b="1" u="sng" dirty="0" smtClean="0">
                <a:latin typeface="Alegreya Sans SC" panose="00000500000000000000" pitchFamily="2" charset="0"/>
              </a:rPr>
              <a:t>PREVENTION AND CONTROL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Alegreya Sans SC" panose="00000500000000000000" pitchFamily="2" charset="0"/>
              </a:rPr>
              <a:t>Vaccinating HBV </a:t>
            </a:r>
            <a:r>
              <a:rPr lang="en-US" sz="2200" dirty="0" err="1" smtClean="0">
                <a:latin typeface="Alegreya Sans SC" panose="00000500000000000000" pitchFamily="2" charset="0"/>
              </a:rPr>
              <a:t>susveptible</a:t>
            </a:r>
            <a:r>
              <a:rPr lang="en-US" sz="2200" dirty="0" smtClean="0">
                <a:latin typeface="Alegreya Sans SC" panose="00000500000000000000" pitchFamily="2" charset="0"/>
              </a:rPr>
              <a:t> people with hepatitis B vaccine , however vaccination does not protect </a:t>
            </a:r>
            <a:r>
              <a:rPr lang="en-US" sz="2200" dirty="0" err="1" smtClean="0">
                <a:latin typeface="Alegreya Sans SC" panose="00000500000000000000" pitchFamily="2" charset="0"/>
              </a:rPr>
              <a:t>hepetitis</a:t>
            </a:r>
            <a:r>
              <a:rPr lang="en-US" sz="2200" dirty="0" smtClean="0">
                <a:latin typeface="Alegreya Sans SC" panose="00000500000000000000" pitchFamily="2" charset="0"/>
              </a:rPr>
              <a:t> B carriers from superinfection by HDV</a:t>
            </a:r>
            <a:r>
              <a:rPr lang="en-US" sz="2200" dirty="0" smtClean="0">
                <a:latin typeface="Alegreya Sans SC" panose="00000500000000000000" pitchFamily="2" charset="0"/>
              </a:rPr>
              <a:t>.</a:t>
            </a:r>
            <a:endParaRPr lang="en-US" sz="2200" dirty="0" smtClean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2781</TotalTime>
  <Words>491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Alegreya Sans SC</vt:lpstr>
      <vt:lpstr>Georgia</vt:lpstr>
      <vt:lpstr>Trebuchet MS</vt:lpstr>
      <vt:lpstr>Wingdings 2</vt:lpstr>
      <vt:lpstr>Urban</vt:lpstr>
      <vt:lpstr>HEPATITIS C BY MBBSPPT.COM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C</dc:title>
  <dc:creator>Administrator</dc:creator>
  <cp:lastModifiedBy>Mithilesh Patel</cp:lastModifiedBy>
  <cp:revision>10</cp:revision>
  <dcterms:created xsi:type="dcterms:W3CDTF">2012-10-13T08:03:03Z</dcterms:created>
  <dcterms:modified xsi:type="dcterms:W3CDTF">2017-05-21T03:48:03Z</dcterms:modified>
</cp:coreProperties>
</file>