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39"/>
  </p:notesMasterIdLst>
  <p:sldIdLst>
    <p:sldId id="256" r:id="rId2"/>
    <p:sldId id="257" r:id="rId3"/>
    <p:sldId id="258" r:id="rId4"/>
    <p:sldId id="260" r:id="rId5"/>
    <p:sldId id="259" r:id="rId6"/>
    <p:sldId id="290" r:id="rId7"/>
    <p:sldId id="261" r:id="rId8"/>
    <p:sldId id="262" r:id="rId9"/>
    <p:sldId id="263" r:id="rId10"/>
    <p:sldId id="264" r:id="rId11"/>
    <p:sldId id="265" r:id="rId12"/>
    <p:sldId id="291" r:id="rId13"/>
    <p:sldId id="288" r:id="rId14"/>
    <p:sldId id="289" r:id="rId15"/>
    <p:sldId id="266" r:id="rId16"/>
    <p:sldId id="267" r:id="rId17"/>
    <p:sldId id="268" r:id="rId18"/>
    <p:sldId id="269" r:id="rId19"/>
    <p:sldId id="270" r:id="rId20"/>
    <p:sldId id="271" r:id="rId21"/>
    <p:sldId id="287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6" r:id="rId31"/>
    <p:sldId id="280" r:id="rId32"/>
    <p:sldId id="281" r:id="rId33"/>
    <p:sldId id="282" r:id="rId34"/>
    <p:sldId id="283" r:id="rId35"/>
    <p:sldId id="284" r:id="rId36"/>
    <p:sldId id="285" r:id="rId37"/>
    <p:sldId id="292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F7FA-2C4B-4D29-9D8F-9B84D16BDF45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8749E-01A9-4C6A-BE17-12DBC63CC9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039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460E42A-953C-4457-B511-18EFE1BEF69E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93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7E1F-891A-46F2-8DE1-D66242D7AD79}" type="datetime1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4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900C-B36A-40CC-9589-9C1C02737366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02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2ADB-CAB7-4F3A-9C83-68E285279F74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816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3165-5278-4E21-8EB9-A40DEA55F7DB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6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88F4-0BEA-4648-ADF4-B8CA0F8F533B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97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FCAD-9F48-45C1-B476-4167907B32E4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737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F85F-8C9C-47AA-9553-7A3F170EDE28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07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2422-AA12-4E18-8925-EDE5CA11AF7E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484F-8AAD-4E43-98DD-379E4A94F2D7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8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AE84-4D03-4C0F-9527-D14C0DFFD3AF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69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C6C1-E52C-4F65-AF40-91DDFAFE7E35}" type="datetime1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6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1E0B-C868-4237-B08E-7BA1378CAFE8}" type="datetime1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19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02CB-07CD-4517-97FE-5A4B054FD1A6}" type="datetime1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90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0117-5622-4875-8732-32AE62FAAC0B}" type="datetime1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3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8B8E-D357-4A0A-B1F0-FE9B75B79C43}" type="datetime1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1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00B5-C31C-4FA7-A713-3414D02B8098}" type="datetime1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9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D980BA-831F-438F-90E9-A971D5A16DC4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6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/>
          <a:lstStyle/>
          <a:p>
            <a:r>
              <a:rPr lang="en-US" dirty="0"/>
              <a:t>Hydatid Cyst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/>
          <a:p>
            <a:r>
              <a:rPr lang="en-US" sz="1200" dirty="0"/>
              <a:t>BY MBBSPPT.COM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334476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Clinical Features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92500"/>
          </a:bodyPr>
          <a:lstStyle/>
          <a:p>
            <a:r>
              <a:rPr lang="en-US" dirty="0"/>
              <a:t>Mostly Asymptomatic</a:t>
            </a:r>
          </a:p>
          <a:p>
            <a:r>
              <a:rPr lang="en-US" dirty="0"/>
              <a:t>Cysts larger than 5 cm in diameter – Pressure Symptoms</a:t>
            </a:r>
          </a:p>
          <a:p>
            <a:r>
              <a:rPr lang="en-US" dirty="0"/>
              <a:t>Most common symptoms – </a:t>
            </a:r>
          </a:p>
          <a:p>
            <a:pPr lvl="1"/>
            <a:r>
              <a:rPr lang="en-US" dirty="0"/>
              <a:t>Pain Abdomen</a:t>
            </a:r>
          </a:p>
          <a:p>
            <a:pPr lvl="1"/>
            <a:r>
              <a:rPr lang="en-US" dirty="0"/>
              <a:t>Vomiting</a:t>
            </a:r>
          </a:p>
          <a:p>
            <a:pPr lvl="1"/>
            <a:r>
              <a:rPr lang="en-US" dirty="0"/>
              <a:t>Dyspepsia</a:t>
            </a:r>
          </a:p>
          <a:p>
            <a:r>
              <a:rPr lang="en-US" dirty="0"/>
              <a:t>Jaundice in 10 % of pts- Biliary Tract Obstruction</a:t>
            </a:r>
          </a:p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90E56-65C7-B657-BDB2-A483BD3EE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468A1-0369-2219-6649-6C300490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8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Clinical Features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dirty="0"/>
              <a:t>Bacterial infection of cysts – present as pyogenic liver abscess</a:t>
            </a:r>
          </a:p>
          <a:p>
            <a:r>
              <a:rPr lang="en-US" dirty="0"/>
              <a:t>Rupture can result in disseminated echinococcosis &amp; anaphylactic reaction</a:t>
            </a:r>
          </a:p>
          <a:p>
            <a:r>
              <a:rPr lang="en-US" dirty="0"/>
              <a:t>Most frequent sign is hepatomegaly / palpable mass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96D39-998D-82EC-7730-EF60DDEC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3B765-04EA-F810-9F10-20C9C4A7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37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Clinical Features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dirty="0"/>
              <a:t>Alveolar echinococcosis:</a:t>
            </a:r>
          </a:p>
          <a:p>
            <a:pPr lvl="1"/>
            <a:r>
              <a:rPr lang="en-US" dirty="0"/>
              <a:t>Asymptomatic incubation period of 5-15yrs</a:t>
            </a:r>
          </a:p>
          <a:p>
            <a:pPr lvl="1"/>
            <a:r>
              <a:rPr lang="en-US" dirty="0"/>
              <a:t>Slow development of tumor like lesion in liver (usually)</a:t>
            </a:r>
          </a:p>
          <a:p>
            <a:pPr lvl="1"/>
            <a:r>
              <a:rPr lang="en-US" dirty="0"/>
              <a:t>Weight Loss, Pain Abdomen, General Malaise, Signs of Hepatic Failure.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814F2-87A9-DF9B-CC33-A5A12B42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1D17B-3B23-CD2F-490C-E59A20EB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79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Pulmonary Hydatid Cyst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dirty="0"/>
              <a:t>Mostly Incidental finding </a:t>
            </a:r>
            <a:r>
              <a:rPr lang="en-IN" dirty="0"/>
              <a:t>– small cysts remain asymptomatic</a:t>
            </a:r>
          </a:p>
          <a:p>
            <a:r>
              <a:rPr lang="en-US" dirty="0"/>
              <a:t>Mediastinal cysts may erode adjacent structures – causing bone pain / airflow limitation</a:t>
            </a:r>
          </a:p>
          <a:p>
            <a:r>
              <a:rPr lang="en-US" dirty="0"/>
              <a:t>Symptoms occur mostly after rupture of the cyst (spontaneous, trauma, infection)</a:t>
            </a:r>
          </a:p>
          <a:p>
            <a:r>
              <a:rPr lang="en-US" dirty="0"/>
              <a:t>Calcification is rare in pulmonary cysts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1C815-5232-E785-27FA-64A3ED1F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256FC-398A-C495-BB84-3B10999A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9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Pulmonary Hydatid Cyst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r>
              <a:rPr lang="en-US" dirty="0"/>
              <a:t>Symptoms:</a:t>
            </a:r>
          </a:p>
          <a:p>
            <a:pPr lvl="1"/>
            <a:r>
              <a:rPr lang="en-US" dirty="0"/>
              <a:t>Sudden onset of cough, fever</a:t>
            </a:r>
          </a:p>
          <a:p>
            <a:pPr lvl="1"/>
            <a:r>
              <a:rPr lang="en-US" dirty="0"/>
              <a:t>If contents are expelled in airway – expectoration of clear salty tasting fluid containing fragments of hydatid membrane and </a:t>
            </a:r>
            <a:r>
              <a:rPr lang="en-US" dirty="0" err="1"/>
              <a:t>scolices</a:t>
            </a:r>
            <a:r>
              <a:rPr lang="en-US" dirty="0"/>
              <a:t> may occur </a:t>
            </a:r>
          </a:p>
          <a:p>
            <a:pPr lvl="1"/>
            <a:r>
              <a:rPr lang="en-US" dirty="0"/>
              <a:t>Sudden collapse – in complicated cysts</a:t>
            </a:r>
          </a:p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F22C8-5990-2DCA-1CA1-8330BE77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D77CF-BD6D-0CAD-9D99-E104E6F6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82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Investigations 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r>
              <a:rPr lang="en-US" dirty="0"/>
              <a:t>Routine blood investigation are nonspecific – 25% eosinophilia.</a:t>
            </a:r>
          </a:p>
          <a:p>
            <a:r>
              <a:rPr lang="en-US" dirty="0"/>
              <a:t>Raised bilirubin</a:t>
            </a:r>
          </a:p>
          <a:p>
            <a:pPr lvl="1"/>
            <a:r>
              <a:rPr lang="en-US" dirty="0"/>
              <a:t>Indirect hemagglutination test and ELISA are the most widely used methods for detection of anti-Echinococcus IgG antibodies.</a:t>
            </a:r>
          </a:p>
          <a:p>
            <a:pPr lvl="1"/>
            <a:r>
              <a:rPr lang="en-US" dirty="0"/>
              <a:t>False positive results- Schistosomiasis and nematode infestations - not specific for diagnosing </a:t>
            </a:r>
            <a:r>
              <a:rPr lang="en-US" dirty="0" err="1"/>
              <a:t>hydatidosis</a:t>
            </a:r>
            <a:r>
              <a:rPr lang="en-US" dirty="0"/>
              <a:t>.</a:t>
            </a:r>
          </a:p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DB85E-8C1D-64C7-968A-6A4FAAFC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F7B81-0A14-2C7C-27BC-682F251C9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96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Investigations 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dirty="0"/>
              <a:t>Immunoelectrophoresis:</a:t>
            </a:r>
          </a:p>
          <a:p>
            <a:pPr lvl="1"/>
            <a:r>
              <a:rPr lang="en-US" dirty="0"/>
              <a:t>Depends on the formation of specific arc of  precipitation ( called arc 5 ) which is highly specific and can be used to exclude cross-reactions caused by </a:t>
            </a:r>
            <a:r>
              <a:rPr lang="en-US" dirty="0" err="1"/>
              <a:t>noncestode</a:t>
            </a:r>
            <a:r>
              <a:rPr lang="en-US" dirty="0"/>
              <a:t> parasites </a:t>
            </a:r>
          </a:p>
          <a:p>
            <a:r>
              <a:rPr lang="en-US" dirty="0"/>
              <a:t>ELISA is useful in follow-up to detect recurrence</a:t>
            </a:r>
          </a:p>
          <a:p>
            <a:r>
              <a:rPr lang="en-US" dirty="0" err="1"/>
              <a:t>Casoni’s</a:t>
            </a:r>
            <a:r>
              <a:rPr lang="en-US" dirty="0"/>
              <a:t> intradermal test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88660-F6DB-BE72-4321-28BDBF2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112DE-AC15-D3E7-CCF7-B6035D06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06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r>
              <a:rPr lang="en-US" dirty="0"/>
              <a:t>Imaging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dirty="0"/>
              <a:t>Plain X-Ray</a:t>
            </a:r>
          </a:p>
          <a:p>
            <a:r>
              <a:rPr lang="en-US" dirty="0"/>
              <a:t>Ultrasound</a:t>
            </a:r>
          </a:p>
          <a:p>
            <a:r>
              <a:rPr lang="en-US" dirty="0"/>
              <a:t>CT</a:t>
            </a:r>
          </a:p>
          <a:p>
            <a:r>
              <a:rPr lang="en-US" dirty="0"/>
              <a:t>MRI</a:t>
            </a:r>
          </a:p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23ADA-C1CD-11DA-9837-CB760F90E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233BA-2D15-DABB-67C2-34C27CA9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51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Imaging 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338" y="2490788"/>
            <a:ext cx="3167062" cy="3444875"/>
          </a:xfrm>
        </p:spPr>
        <p:txBody>
          <a:bodyPr>
            <a:normAutofit/>
          </a:bodyPr>
          <a:lstStyle/>
          <a:p>
            <a:r>
              <a:rPr lang="en-US" dirty="0"/>
              <a:t>Plain X-Ray</a:t>
            </a:r>
          </a:p>
          <a:p>
            <a:pPr lvl="1"/>
            <a:r>
              <a:rPr lang="en-US" dirty="0"/>
              <a:t>Findings are nonspecific &amp; non revealing</a:t>
            </a:r>
          </a:p>
          <a:p>
            <a:pPr lvl="1"/>
            <a:r>
              <a:rPr lang="en-US" dirty="0"/>
              <a:t>Thin rim of calcification delineating a cyst is suggestive of an echinococcus cyst.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75" y="2490788"/>
            <a:ext cx="3808587" cy="344487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5AE921-BDDB-3185-E733-5D0ECD0D4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8A47A5-7C77-8E07-494B-00EFCC5F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93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Imaging 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Ultrasound </a:t>
            </a:r>
          </a:p>
          <a:p>
            <a:r>
              <a:rPr lang="en-US" dirty="0"/>
              <a:t>Primary dx &amp; diagnostic accuracy of 90%</a:t>
            </a:r>
          </a:p>
          <a:p>
            <a:r>
              <a:rPr lang="en-US" dirty="0"/>
              <a:t>Usual findings:</a:t>
            </a:r>
          </a:p>
          <a:p>
            <a:pPr lvl="1"/>
            <a:r>
              <a:rPr lang="en-US" dirty="0"/>
              <a:t>Solitary cyst – features suggestive include dependent debris (hydatid sand) moving freely with change in position; presence of wall calcification</a:t>
            </a:r>
          </a:p>
          <a:p>
            <a:pPr lvl="1"/>
            <a:r>
              <a:rPr lang="en-US" dirty="0"/>
              <a:t>Water lily sign – separation of membranes due to collapse of germinal layer</a:t>
            </a:r>
          </a:p>
          <a:p>
            <a:pPr lvl="1"/>
            <a:r>
              <a:rPr lang="en-US" dirty="0"/>
              <a:t>Daughter cysts – most characteristic sign with cyst in a cyst – cart wheel / honeycomb cyst</a:t>
            </a:r>
          </a:p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6D985-C8C5-F367-2A11-DB61411F7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65AA5-CB02-8FE6-C5A7-39BA6D78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2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Introduction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r>
              <a:rPr lang="en-US" dirty="0"/>
              <a:t>Zoonotic Disease</a:t>
            </a:r>
          </a:p>
          <a:p>
            <a:r>
              <a:rPr lang="en-US" dirty="0"/>
              <a:t>Causative Agents:</a:t>
            </a:r>
          </a:p>
          <a:p>
            <a:pPr lvl="1"/>
            <a:r>
              <a:rPr lang="en-US" dirty="0"/>
              <a:t>Echinococcus </a:t>
            </a:r>
            <a:r>
              <a:rPr lang="en-US" dirty="0" err="1"/>
              <a:t>Granulosus</a:t>
            </a:r>
            <a:r>
              <a:rPr lang="en-US" dirty="0"/>
              <a:t> (Cystic Echinococcus)</a:t>
            </a:r>
          </a:p>
          <a:p>
            <a:pPr lvl="1"/>
            <a:r>
              <a:rPr lang="en-US" dirty="0"/>
              <a:t>Echinococcus </a:t>
            </a:r>
            <a:r>
              <a:rPr lang="en-US" dirty="0" err="1"/>
              <a:t>Multilocularis</a:t>
            </a:r>
            <a:r>
              <a:rPr lang="en-US" dirty="0"/>
              <a:t> (Alveolar Echinococcus)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1504D-A773-0A82-6270-245255673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9FBB4-B347-3DA4-0FC8-779E9904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25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Imaging 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338" y="2490788"/>
            <a:ext cx="2786062" cy="3444875"/>
          </a:xfrm>
        </p:spPr>
        <p:txBody>
          <a:bodyPr/>
          <a:lstStyle/>
          <a:p>
            <a:r>
              <a:rPr lang="en-US" dirty="0"/>
              <a:t>Ultrasound </a:t>
            </a:r>
          </a:p>
          <a:p>
            <a:r>
              <a:rPr lang="en-US" dirty="0"/>
              <a:t>Multiple Xysts – Multiple cysts with normal intervening parenchyma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713037"/>
            <a:ext cx="3882115" cy="23622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7BF4B4-8BA2-F959-85D0-AC983DB6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0F7B24-ABC0-A758-1C3D-49AF062AF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38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Imaging 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r>
              <a:rPr lang="en-US" dirty="0"/>
              <a:t>Ultrasound 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90788"/>
            <a:ext cx="4933950" cy="368141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2E4ECAF-B4DD-B9B6-E3B8-419AA4D08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</p:spTree>
    <p:extLst>
      <p:ext uri="{BB962C8B-B14F-4D97-AF65-F5344CB8AC3E}">
        <p14:creationId xmlns:p14="http://schemas.microsoft.com/office/powerpoint/2010/main" val="2098934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Imaging 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r>
              <a:rPr lang="en-US" dirty="0"/>
              <a:t>GHARBI classification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7467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2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Imaging 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r>
              <a:rPr lang="en-US" dirty="0"/>
              <a:t>CT SCAN</a:t>
            </a:r>
          </a:p>
          <a:p>
            <a:r>
              <a:rPr lang="en-US" dirty="0"/>
              <a:t>Highest sensitivity of imaging 98%</a:t>
            </a:r>
          </a:p>
          <a:p>
            <a:r>
              <a:rPr lang="en-US" dirty="0"/>
              <a:t>Best to detect number, size, location of cysts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1" y="4038600"/>
            <a:ext cx="3792859" cy="2086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38600"/>
            <a:ext cx="2641279" cy="208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55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Imaging 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r>
              <a:rPr lang="en-US" dirty="0"/>
              <a:t>Other imaging techniques </a:t>
            </a:r>
          </a:p>
          <a:p>
            <a:pPr lvl="1"/>
            <a:r>
              <a:rPr lang="en-US" dirty="0"/>
              <a:t>Angiography</a:t>
            </a:r>
          </a:p>
          <a:p>
            <a:pPr lvl="1"/>
            <a:r>
              <a:rPr lang="en-US" dirty="0"/>
              <a:t>Direct cholangiography</a:t>
            </a:r>
          </a:p>
          <a:p>
            <a:pPr lvl="1"/>
            <a:r>
              <a:rPr lang="en-US" dirty="0"/>
              <a:t>Immunoscintigraphic</a:t>
            </a:r>
          </a:p>
          <a:p>
            <a:pPr lvl="1"/>
            <a:r>
              <a:rPr lang="en-US" dirty="0"/>
              <a:t>MRI – no real advantage over CT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75296-A80A-5EEE-5634-6DCB202FD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EE0E9-9B5F-6499-0677-E423C5FF0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73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Treatment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Available options:</a:t>
            </a:r>
          </a:p>
          <a:p>
            <a:pPr marL="1081278" lvl="1" indent="-514350">
              <a:buFont typeface="+mj-lt"/>
              <a:buAutoNum type="arabicPeriod"/>
            </a:pPr>
            <a:r>
              <a:rPr lang="en-US" dirty="0"/>
              <a:t>Medical</a:t>
            </a:r>
          </a:p>
          <a:p>
            <a:pPr marL="1081278" lvl="1" indent="-514350">
              <a:buFont typeface="+mj-lt"/>
              <a:buAutoNum type="arabicPeriod"/>
            </a:pPr>
            <a:r>
              <a:rPr lang="en-US" dirty="0"/>
              <a:t>PAIR</a:t>
            </a:r>
          </a:p>
          <a:p>
            <a:pPr marL="1081278" lvl="1" indent="-514350">
              <a:buFont typeface="+mj-lt"/>
              <a:buAutoNum type="arabicPeriod"/>
            </a:pPr>
            <a:r>
              <a:rPr lang="en-US" dirty="0"/>
              <a:t>Endoscopic</a:t>
            </a:r>
          </a:p>
          <a:p>
            <a:pPr marL="1081278" lvl="1" indent="-514350">
              <a:buFont typeface="+mj-lt"/>
              <a:buAutoNum type="arabicPeriod"/>
            </a:pPr>
            <a:r>
              <a:rPr lang="en-US" dirty="0"/>
              <a:t>Surgical</a:t>
            </a:r>
          </a:p>
          <a:p>
            <a:r>
              <a:rPr lang="en-US" dirty="0"/>
              <a:t> </a:t>
            </a:r>
            <a:r>
              <a:rPr lang="en-US" b="1" dirty="0"/>
              <a:t>T/T of choice is surgery</a:t>
            </a:r>
            <a:endParaRPr lang="en-IN" b="1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DC533-1D20-0AA3-3E44-C830E69B8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2B516-31A4-6DCD-C8F6-26414891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66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Treatment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dirty="0"/>
              <a:t>MEDICAL T/T:</a:t>
            </a:r>
          </a:p>
          <a:p>
            <a:pPr lvl="1"/>
            <a:r>
              <a:rPr lang="en-US" dirty="0"/>
              <a:t>Mebendazole(3-6 months orally in dosages of 40-50 mg/kg/d) &amp; </a:t>
            </a:r>
          </a:p>
          <a:p>
            <a:pPr lvl="1"/>
            <a:r>
              <a:rPr lang="en-US" dirty="0"/>
              <a:t>Albendazole (10-15 mg/kg/d orally 3-6 months with intervals of 14 days )</a:t>
            </a:r>
          </a:p>
          <a:p>
            <a:pPr lvl="1"/>
            <a:r>
              <a:rPr lang="en-US" dirty="0"/>
              <a:t>Praziquantel: Most active and rapid </a:t>
            </a:r>
            <a:r>
              <a:rPr lang="en-US" dirty="0" err="1"/>
              <a:t>scolicidal</a:t>
            </a:r>
            <a:r>
              <a:rPr lang="en-US" dirty="0"/>
              <a:t> agent but it has poor effect on germinal layer so it is of choice for prophylaxis in pre and post operative period in order to prevent secondary implantation of spilled </a:t>
            </a:r>
            <a:r>
              <a:rPr lang="en-US" dirty="0" err="1"/>
              <a:t>protoscoleces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6CA6F-05C3-D527-A28B-2F9959E4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DB47C-2214-5880-E5CC-00D807D9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61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Treatment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dirty="0"/>
              <a:t>MEDICAL:</a:t>
            </a:r>
          </a:p>
          <a:p>
            <a:pPr lvl="1"/>
            <a:r>
              <a:rPr lang="en-US" dirty="0"/>
              <a:t>Indications: primary liver or lung cysts that are inoperable (because of location or medical condition), and peritoneal cysts.</a:t>
            </a:r>
          </a:p>
          <a:p>
            <a:pPr lvl="1"/>
            <a:r>
              <a:rPr lang="en-US" dirty="0"/>
              <a:t>Contraindications: Early pregnancy, bone marrow suppression, chronic hepatic disease, large cysts with the risk of rupture, and inactive or calcified cysts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1F67D-171F-B2AB-626C-B6D04280A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9DFEE-F081-523E-C2E4-F301937FD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64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Treatment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dirty="0"/>
              <a:t>PAIR (puncture, aspiration, injection, re-aspiration)</a:t>
            </a:r>
          </a:p>
          <a:p>
            <a:r>
              <a:rPr lang="en-US" dirty="0"/>
              <a:t>Indications: </a:t>
            </a:r>
          </a:p>
          <a:p>
            <a:pPr lvl="1"/>
            <a:r>
              <a:rPr lang="en-US" dirty="0"/>
              <a:t>&gt; 5cm (</a:t>
            </a:r>
            <a:r>
              <a:rPr lang="en-US" dirty="0" err="1"/>
              <a:t>ty</a:t>
            </a:r>
            <a:r>
              <a:rPr lang="en-US" dirty="0"/>
              <a:t> 1)</a:t>
            </a:r>
          </a:p>
          <a:p>
            <a:pPr lvl="1"/>
            <a:r>
              <a:rPr lang="en-US" dirty="0"/>
              <a:t>cysts with detachment of membranes , daughter cysts</a:t>
            </a:r>
          </a:p>
          <a:p>
            <a:pPr lvl="1"/>
            <a:r>
              <a:rPr lang="en-US" dirty="0"/>
              <a:t>multiple cysts in segment I, II, and III of the liver</a:t>
            </a:r>
          </a:p>
          <a:p>
            <a:pPr lvl="1"/>
            <a:r>
              <a:rPr lang="en-US" dirty="0"/>
              <a:t>relapse after surgery or chemotherapy</a:t>
            </a:r>
          </a:p>
          <a:p>
            <a:pPr lvl="1"/>
            <a:r>
              <a:rPr lang="en-US" dirty="0"/>
              <a:t>patients refusing surgery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F1E32-B05D-96C3-BD5C-8085294AC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1F233-D90C-3075-4ABD-FF948F23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11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Treatment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dirty="0"/>
              <a:t>Contraindications: </a:t>
            </a:r>
          </a:p>
          <a:p>
            <a:pPr lvl="1"/>
            <a:r>
              <a:rPr lang="en-US" dirty="0"/>
              <a:t>Early pregnancy</a:t>
            </a:r>
          </a:p>
          <a:p>
            <a:pPr lvl="1"/>
            <a:r>
              <a:rPr lang="en-US" dirty="0"/>
              <a:t>lung cysts, inaccessible cysts, superficially located cysts (risk of spillage)</a:t>
            </a:r>
          </a:p>
          <a:p>
            <a:pPr lvl="1"/>
            <a:r>
              <a:rPr lang="en-US" dirty="0"/>
              <a:t>type II honeycomb cysts, type IV cysts</a:t>
            </a:r>
          </a:p>
          <a:p>
            <a:pPr lvl="1"/>
            <a:r>
              <a:rPr lang="en-US" dirty="0"/>
              <a:t>cysts communicating with the biliary tree (risk of </a:t>
            </a:r>
            <a:r>
              <a:rPr lang="en-US" dirty="0" err="1"/>
              <a:t>sclerosing</a:t>
            </a:r>
            <a:r>
              <a:rPr lang="en-US" dirty="0"/>
              <a:t> cholangitis from the </a:t>
            </a:r>
            <a:r>
              <a:rPr lang="en-US" dirty="0" err="1"/>
              <a:t>scolecoidal</a:t>
            </a:r>
            <a:r>
              <a:rPr lang="en-US" dirty="0"/>
              <a:t> agent)</a:t>
            </a:r>
          </a:p>
          <a:p>
            <a:pPr lvl="1"/>
            <a:r>
              <a:rPr lang="en-US" dirty="0"/>
              <a:t>Inactive/ calcified cysts</a:t>
            </a:r>
            <a:endParaRPr lang="ar-SA" dirty="0"/>
          </a:p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1AA52-6A46-BF3E-0904-7B315A88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7DE53-0F4C-D65B-2454-D37271BA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4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Organism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338" y="2490788"/>
            <a:ext cx="4081462" cy="3444875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Only 2-8 mm long</a:t>
            </a:r>
          </a:p>
          <a:p>
            <a:r>
              <a:rPr lang="en-US" altLang="zh-CN" dirty="0"/>
              <a:t>Usually comprises of-</a:t>
            </a:r>
          </a:p>
          <a:p>
            <a:pPr lvl="2"/>
            <a:r>
              <a:rPr lang="en-US" altLang="zh-CN" dirty="0"/>
              <a:t>Scolex: With Four Suckers And 2 Circular Rows of Hooks </a:t>
            </a:r>
          </a:p>
          <a:p>
            <a:pPr lvl="2"/>
            <a:r>
              <a:rPr lang="en-US" altLang="zh-CN" dirty="0"/>
              <a:t>Neck</a:t>
            </a:r>
          </a:p>
          <a:p>
            <a:pPr lvl="2"/>
            <a:r>
              <a:rPr lang="en-US" altLang="zh-CN" dirty="0"/>
              <a:t>Immature Proglottid</a:t>
            </a:r>
          </a:p>
          <a:p>
            <a:pPr lvl="2"/>
            <a:r>
              <a:rPr lang="en-US" altLang="zh-CN" dirty="0"/>
              <a:t>Mature Proglottid</a:t>
            </a:r>
          </a:p>
          <a:p>
            <a:pPr lvl="2"/>
            <a:r>
              <a:rPr lang="en-US" altLang="zh-CN" dirty="0"/>
              <a:t>Gravid Proglottid</a:t>
            </a:r>
          </a:p>
          <a:p>
            <a:endParaRPr lang="en-IN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385226"/>
              </p:ext>
            </p:extLst>
          </p:nvPr>
        </p:nvGraphicFramePr>
        <p:xfrm>
          <a:off x="6248400" y="1447800"/>
          <a:ext cx="1650608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880692" imgH="4727144" progId="Photoshop.Image.9">
                  <p:embed/>
                </p:oleObj>
              </mc:Choice>
              <mc:Fallback>
                <p:oleObj name="Image" r:id="rId2" imgW="1880692" imgH="4727144" progId="Photoshop.Image.9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447800"/>
                        <a:ext cx="1650608" cy="414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3F5FB6-0D12-4F90-3D71-329405C9A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E293063-FF60-AB16-F210-A76D7DBA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47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/>
              <a:t>Complications of PAIR</a:t>
            </a:r>
          </a:p>
          <a:p>
            <a:pPr marL="1081278" lvl="1" indent="-514350">
              <a:buFont typeface="+mj-lt"/>
              <a:buAutoNum type="arabicPeriod"/>
              <a:defRPr/>
            </a:pPr>
            <a:r>
              <a:rPr lang="en-US" sz="2400" dirty="0"/>
              <a:t>Hemorrhage</a:t>
            </a:r>
          </a:p>
          <a:p>
            <a:pPr marL="1081278" lvl="1" indent="-514350">
              <a:buFont typeface="+mj-lt"/>
              <a:buAutoNum type="arabicPeriod"/>
              <a:defRPr/>
            </a:pPr>
            <a:r>
              <a:rPr lang="en-US" sz="2400" dirty="0"/>
              <a:t>Mechanical damage to other tissue</a:t>
            </a:r>
          </a:p>
          <a:p>
            <a:pPr marL="1081278" lvl="1" indent="-514350">
              <a:buFont typeface="+mj-lt"/>
              <a:buAutoNum type="arabicPeriod"/>
              <a:defRPr/>
            </a:pPr>
            <a:r>
              <a:rPr lang="en-US" sz="2400" dirty="0"/>
              <a:t>Infections</a:t>
            </a:r>
          </a:p>
          <a:p>
            <a:pPr marL="1081278" lvl="1" indent="-514350">
              <a:buFont typeface="+mj-lt"/>
              <a:buAutoNum type="arabicPeriod"/>
              <a:defRPr/>
            </a:pPr>
            <a:r>
              <a:rPr lang="en-US" sz="2400" dirty="0"/>
              <a:t>Allergic reaction or anaphylactic shock</a:t>
            </a:r>
          </a:p>
          <a:p>
            <a:pPr marL="1081278" lvl="1" indent="-514350">
              <a:buFont typeface="+mj-lt"/>
              <a:buAutoNum type="arabicPeriod"/>
              <a:defRPr/>
            </a:pPr>
            <a:r>
              <a:rPr lang="en-US" sz="2400" dirty="0"/>
              <a:t>Persistence of daughter cysts</a:t>
            </a:r>
          </a:p>
          <a:p>
            <a:pPr marL="1081278" lvl="1" indent="-514350">
              <a:buFont typeface="+mj-lt"/>
              <a:buAutoNum type="arabicPeriod"/>
              <a:defRPr/>
            </a:pPr>
            <a:r>
              <a:rPr lang="en-US" sz="2400" dirty="0"/>
              <a:t>Sudden </a:t>
            </a:r>
            <a:r>
              <a:rPr lang="en-US" sz="2400" dirty="0" err="1"/>
              <a:t>intracystic</a:t>
            </a:r>
            <a:r>
              <a:rPr lang="en-US" sz="2400" dirty="0"/>
              <a:t> decompression leading to biliary fistulas</a:t>
            </a:r>
          </a:p>
          <a:p>
            <a:pPr marL="624078" indent="-514350">
              <a:buFont typeface="+mj-lt"/>
              <a:buAutoNum type="arabicPeriod"/>
            </a:pP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D12C0D-1EDC-1EFE-1C34-4BA83C051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E1DBD-6539-47A7-FEEA-9B23D18D6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12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Scolicidal</a:t>
            </a:r>
            <a:r>
              <a:rPr lang="en-US" dirty="0"/>
              <a:t> Agents : </a:t>
            </a:r>
          </a:p>
          <a:p>
            <a:pPr marL="1081278" lvl="1" indent="-514350">
              <a:buFont typeface="+mj-lt"/>
              <a:buAutoNum type="arabicPeriod"/>
            </a:pPr>
            <a:r>
              <a:rPr lang="en-US" dirty="0"/>
              <a:t>95 % alcohol</a:t>
            </a:r>
          </a:p>
          <a:p>
            <a:pPr marL="1081278" lvl="1" indent="-514350">
              <a:buFont typeface="+mj-lt"/>
              <a:buAutoNum type="arabicPeriod"/>
            </a:pPr>
            <a:r>
              <a:rPr lang="en-US" dirty="0"/>
              <a:t>Hypertonic saline </a:t>
            </a:r>
          </a:p>
          <a:p>
            <a:pPr marL="1081278" lvl="1" indent="-514350">
              <a:buFont typeface="+mj-lt"/>
              <a:buAutoNum type="arabicPeriod"/>
            </a:pPr>
            <a:r>
              <a:rPr lang="en-US" dirty="0" err="1"/>
              <a:t>Betadine</a:t>
            </a:r>
            <a:endParaRPr lang="en-US" dirty="0"/>
          </a:p>
          <a:p>
            <a:pPr marL="1081278" lvl="1" indent="-514350">
              <a:buFont typeface="+mj-lt"/>
              <a:buAutoNum type="arabicPeriod"/>
            </a:pPr>
            <a:r>
              <a:rPr lang="en-US" dirty="0"/>
              <a:t>3% H2O2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1CEEA-EF1D-ECFF-2DB8-9F727C77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20D89-62E8-2E22-F753-1010BA24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81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Treatment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SURGICAL: </a:t>
            </a:r>
          </a:p>
          <a:p>
            <a:pPr lvl="1"/>
            <a:r>
              <a:rPr lang="en-US" dirty="0"/>
              <a:t>Indications: </a:t>
            </a:r>
          </a:p>
          <a:p>
            <a:pPr lvl="2"/>
            <a:r>
              <a:rPr lang="en-US" dirty="0"/>
              <a:t>Large liver cysts with multiple daughter cysts</a:t>
            </a:r>
          </a:p>
          <a:p>
            <a:pPr lvl="2"/>
            <a:r>
              <a:rPr lang="en-US" dirty="0"/>
              <a:t>Superficially Located Single Liver Cysts That May Rupture (Traumatically or Spontaneously).</a:t>
            </a:r>
          </a:p>
          <a:p>
            <a:pPr lvl="2"/>
            <a:r>
              <a:rPr lang="en-US" dirty="0"/>
              <a:t>Liver Cysts With Biliary Tree Communication or Pressure Effects on Vital Organs or Structures.</a:t>
            </a:r>
          </a:p>
          <a:p>
            <a:pPr lvl="2"/>
            <a:r>
              <a:rPr lang="en-US" dirty="0"/>
              <a:t>Infected Cysts</a:t>
            </a:r>
          </a:p>
          <a:p>
            <a:pPr lvl="2"/>
            <a:r>
              <a:rPr lang="en-US" dirty="0"/>
              <a:t>Cysts In Lungs, Brain, Kidneys, Eyes, Bones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906E8-5D8A-4891-B92D-416C9283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EBC2C-0412-7519-36CB-475D0D5E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50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Treatment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dirty="0"/>
              <a:t>SURGICAL: </a:t>
            </a:r>
          </a:p>
          <a:p>
            <a:pPr lvl="1"/>
            <a:r>
              <a:rPr lang="en-US" dirty="0"/>
              <a:t>Contraindications:</a:t>
            </a:r>
          </a:p>
          <a:p>
            <a:pPr lvl="2"/>
            <a:r>
              <a:rPr lang="en-US" dirty="0"/>
              <a:t>General contraindications to surgical procedures (</a:t>
            </a:r>
            <a:r>
              <a:rPr lang="en-US" dirty="0" err="1"/>
              <a:t>eg</a:t>
            </a:r>
            <a:r>
              <a:rPr lang="en-US" dirty="0"/>
              <a:t>, extremes of age, pregnancy, severe preexisting medical conditions)</a:t>
            </a:r>
          </a:p>
          <a:p>
            <a:pPr lvl="2"/>
            <a:r>
              <a:rPr lang="en-US" dirty="0"/>
              <a:t>Multiple Cysts in Multiple Organs</a:t>
            </a:r>
          </a:p>
          <a:p>
            <a:pPr lvl="2"/>
            <a:r>
              <a:rPr lang="en-US" dirty="0"/>
              <a:t>Cysts That are Difficult to Access</a:t>
            </a:r>
          </a:p>
          <a:p>
            <a:pPr lvl="2"/>
            <a:r>
              <a:rPr lang="en-US" dirty="0"/>
              <a:t>Dead Cysts; Calcified Cysts; and Very Small Cysts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DB41B-6FF1-7B7F-AF69-315203E02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C1ADE-12CD-57DB-25D8-A243248D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12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Treatment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Surgical procedures: </a:t>
            </a:r>
          </a:p>
          <a:p>
            <a:pPr lvl="1"/>
            <a:r>
              <a:rPr lang="en-US" dirty="0"/>
              <a:t>Conservative</a:t>
            </a:r>
          </a:p>
          <a:p>
            <a:pPr lvl="1"/>
            <a:r>
              <a:rPr lang="en-US" dirty="0" err="1"/>
              <a:t>Marsupialisation</a:t>
            </a:r>
            <a:endParaRPr lang="en-US" dirty="0"/>
          </a:p>
          <a:p>
            <a:pPr lvl="1"/>
            <a:r>
              <a:rPr lang="en-US" dirty="0" err="1"/>
              <a:t>Capittonage</a:t>
            </a:r>
            <a:endParaRPr lang="en-US" dirty="0"/>
          </a:p>
          <a:p>
            <a:pPr lvl="1"/>
            <a:r>
              <a:rPr lang="en-US" dirty="0"/>
              <a:t>Partial </a:t>
            </a:r>
            <a:r>
              <a:rPr lang="en-US" dirty="0" err="1"/>
              <a:t>pericystectomy</a:t>
            </a:r>
            <a:endParaRPr lang="en-US" dirty="0"/>
          </a:p>
          <a:p>
            <a:pPr lvl="1"/>
            <a:r>
              <a:rPr lang="en-US" dirty="0"/>
              <a:t>Radical</a:t>
            </a:r>
          </a:p>
          <a:p>
            <a:pPr lvl="1"/>
            <a:r>
              <a:rPr lang="en-US" dirty="0" err="1"/>
              <a:t>Pericystectomy</a:t>
            </a:r>
            <a:r>
              <a:rPr lang="en-US" dirty="0"/>
              <a:t> – cyst and surrounding compressed liver tissue</a:t>
            </a:r>
          </a:p>
          <a:p>
            <a:pPr lvl="1"/>
            <a:r>
              <a:rPr lang="en-US" dirty="0"/>
              <a:t>Hepatic resections – lobectomy, partial hepatectomy…only </a:t>
            </a:r>
            <a:r>
              <a:rPr lang="en-US" dirty="0" err="1"/>
              <a:t>surical</a:t>
            </a:r>
            <a:r>
              <a:rPr lang="en-US" dirty="0"/>
              <a:t> therapy in </a:t>
            </a:r>
            <a:r>
              <a:rPr lang="en-US" dirty="0" err="1"/>
              <a:t>E.multilocularis</a:t>
            </a:r>
            <a:r>
              <a:rPr lang="en-US" dirty="0"/>
              <a:t>, as the margins are ill defined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1F44A-1466-A429-B95C-0C8BD569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DDD7C-C1C5-0501-F21B-7B124560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65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Laproscopic</a:t>
            </a:r>
            <a:r>
              <a:rPr lang="en-US" dirty="0"/>
              <a:t>:</a:t>
            </a:r>
          </a:p>
          <a:p>
            <a:pPr marL="566928" lvl="1" indent="0">
              <a:buNone/>
            </a:pPr>
            <a:r>
              <a:rPr lang="en-US" dirty="0"/>
              <a:t>Special instrument has been developed</a:t>
            </a:r>
          </a:p>
          <a:p>
            <a:pPr marL="566928" lvl="1" indent="0">
              <a:buNone/>
            </a:pPr>
            <a:r>
              <a:rPr lang="en-US" b="1" dirty="0"/>
              <a:t>Perforator - Grinder – Aspirator </a:t>
            </a:r>
            <a:r>
              <a:rPr lang="en-US" dirty="0"/>
              <a:t>apparatus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Advantage – it doesn’t get blocked by daughter cysts and laminated membranes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686DC-AAD3-CBDA-2F1E-92AEEC3E2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665AD-0B7F-706C-6639-9F53D690F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31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Treatment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r>
              <a:rPr lang="en-US" dirty="0"/>
              <a:t>Complications of surgery </a:t>
            </a:r>
          </a:p>
          <a:p>
            <a:r>
              <a:rPr lang="en-US" dirty="0"/>
              <a:t>Biliary leakage</a:t>
            </a:r>
          </a:p>
          <a:p>
            <a:r>
              <a:rPr lang="en-US" dirty="0"/>
              <a:t>Mortality rate is 0.9 – 3.6 %</a:t>
            </a:r>
          </a:p>
          <a:p>
            <a:r>
              <a:rPr lang="en-US" dirty="0"/>
              <a:t>Recurrence 11 %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66014-1768-3608-97D3-F8878DB9C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480B2-07D3-7150-9653-CB7753B7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220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25858A-1424-231F-1320-05E04213BD7F}"/>
              </a:ext>
            </a:extLst>
          </p:cNvPr>
          <p:cNvSpPr txBox="1"/>
          <p:nvPr/>
        </p:nvSpPr>
        <p:spPr>
          <a:xfrm>
            <a:off x="1600200" y="2921168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Thank You!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144556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Life Cycle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altLang="zh-CN" dirty="0"/>
              <a:t>Definitive Host: Dog &amp; Other Canine</a:t>
            </a:r>
          </a:p>
          <a:p>
            <a:r>
              <a:rPr lang="en-US" altLang="zh-CN" dirty="0"/>
              <a:t>Intermediate Host: Sheep, Cattle, Camel </a:t>
            </a:r>
          </a:p>
          <a:p>
            <a:r>
              <a:rPr lang="en-US" altLang="zh-CN" dirty="0"/>
              <a:t>Human: Accidental Host</a:t>
            </a:r>
          </a:p>
          <a:p>
            <a:r>
              <a:rPr lang="en-US" altLang="zh-CN" dirty="0"/>
              <a:t>Infective Stage: Egg (Gravid Proglottid)</a:t>
            </a:r>
          </a:p>
          <a:p>
            <a:endParaRPr lang="en-US" altLang="zh-CN" dirty="0"/>
          </a:p>
          <a:p>
            <a:r>
              <a:rPr lang="en-US" altLang="zh-CN" dirty="0"/>
              <a:t>Man is a Dead End Host</a:t>
            </a:r>
          </a:p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372B9-A6BE-A408-16A2-CCDD970DD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D4DBA-F575-4F92-D1B1-3B0D2203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2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Life Cycle</a:t>
            </a:r>
            <a:endParaRPr lang="en-IN" dirty="0"/>
          </a:p>
        </p:txBody>
      </p:sp>
      <p:pic>
        <p:nvPicPr>
          <p:cNvPr id="4" name="Picture 4" descr="life cyc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05" y="2490788"/>
            <a:ext cx="4577328" cy="3444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18D5E-367F-36D4-78FB-8A0DF1AC9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06AAC-A9D3-7453-091A-C2DE3116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3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Life Cycle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Gravid segment splits – releases eggs</a:t>
            </a:r>
          </a:p>
          <a:p>
            <a:r>
              <a:rPr lang="en-US" dirty="0"/>
              <a:t>When ingested by human – embryo escape from egg- invade intestinal mucosa – enter portal venous circulation – enter into liver , lung</a:t>
            </a:r>
          </a:p>
          <a:p>
            <a:r>
              <a:rPr lang="en-US" dirty="0"/>
              <a:t>Larvae develop – fluid filled unilocular cysts </a:t>
            </a:r>
          </a:p>
          <a:p>
            <a:r>
              <a:rPr lang="en-US" dirty="0"/>
              <a:t>Daughter cysts(brood capsules) develop from inner germinal layer</a:t>
            </a:r>
          </a:p>
          <a:p>
            <a:r>
              <a:rPr lang="en-US" dirty="0"/>
              <a:t>New larvae (</a:t>
            </a:r>
            <a:r>
              <a:rPr lang="en-US" dirty="0" err="1"/>
              <a:t>protoscolices</a:t>
            </a:r>
            <a:r>
              <a:rPr lang="en-US" dirty="0"/>
              <a:t>) develop in large numbers in brood capsule</a:t>
            </a:r>
          </a:p>
          <a:p>
            <a:r>
              <a:rPr lang="en-US" dirty="0"/>
              <a:t>Cysts expand slowly over a period of time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DDCAC-E3C7-7EE9-1D4D-E1E1D5E1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6ED2A-3654-FB71-000A-D517E360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88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Cyst Structure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338" y="2490788"/>
            <a:ext cx="3243262" cy="34448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 gross examination, the vesicles resemble a bunch of grapes</a:t>
            </a:r>
          </a:p>
          <a:p>
            <a:r>
              <a:rPr lang="en-US" altLang="zh-CN" dirty="0"/>
              <a:t>Sites of hydatid cyst: liver (65%), lungs(25%), muscle, spleen, kidney, heart, bones, brain etc.</a:t>
            </a:r>
          </a:p>
          <a:p>
            <a:r>
              <a:rPr lang="en-US" dirty="0"/>
              <a:t>Hydatid cysts – Slow growing: 2-3cm/</a:t>
            </a:r>
            <a:r>
              <a:rPr lang="en-US" dirty="0" err="1"/>
              <a:t>yr</a:t>
            </a:r>
            <a:endParaRPr lang="en-US" dirty="0"/>
          </a:p>
          <a:p>
            <a:endParaRPr lang="en-US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67000"/>
            <a:ext cx="3318308" cy="2920111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B041C4-A2AB-8FBD-E9CD-7B7AC1C3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2FEDE39-AFD0-7169-E15D-57446A0C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Hydatid Cyst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14600"/>
            <a:ext cx="4267200" cy="3673140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5C6B8-20BB-37CE-CED8-9C6EB096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6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Cyst Structure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dirty="0"/>
              <a:t>The Hydatid Cyst has 3 layers:</a:t>
            </a:r>
          </a:p>
          <a:p>
            <a:pPr lvl="1"/>
            <a:r>
              <a:rPr lang="en-US" dirty="0"/>
              <a:t>(a) the outer </a:t>
            </a:r>
            <a:r>
              <a:rPr lang="en-US" dirty="0" err="1"/>
              <a:t>pericyst</a:t>
            </a:r>
            <a:r>
              <a:rPr lang="en-US" dirty="0"/>
              <a:t> - composed of modified host cells that form a dense and fibrous protective zone;</a:t>
            </a:r>
          </a:p>
          <a:p>
            <a:pPr lvl="1"/>
            <a:r>
              <a:rPr lang="en-US" dirty="0"/>
              <a:t>(b) the middle laminated membrane - acellular, allows the passage of nutrients </a:t>
            </a:r>
          </a:p>
          <a:p>
            <a:pPr lvl="1"/>
            <a:r>
              <a:rPr lang="en-US" dirty="0"/>
              <a:t>(c) the inner germinal layer, where the </a:t>
            </a:r>
            <a:r>
              <a:rPr lang="en-US" dirty="0" err="1"/>
              <a:t>scolices</a:t>
            </a:r>
            <a:r>
              <a:rPr lang="en-US" dirty="0"/>
              <a:t> (the larval stage of the parasite) and the laminated membrane are produced.</a:t>
            </a:r>
            <a:endParaRPr lang="ar-SA" dirty="0"/>
          </a:p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61730-1DB0-5605-EA4F-D4E6BECEC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E5E67-23B3-5D4B-0ABC-72569808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813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Hydatid cyst&amp;quot;&quot;/&gt;&lt;property id=&quot;20307&quot; value=&quot;256&quot;/&gt;&lt;/object&gt;&lt;object type=&quot;3&quot; unique_id=&quot;10023&quot;&gt;&lt;property id=&quot;20148&quot; value=&quot;5&quot;/&gt;&lt;property id=&quot;20300&quot; value=&quot;Slide 2 - &amp;quot;Introduction &amp;quot;&quot;/&gt;&lt;property id=&quot;20307&quot; value=&quot;257&quot;/&gt;&lt;/object&gt;&lt;object type=&quot;3&quot; unique_id=&quot;10024&quot;&gt;&lt;property id=&quot;20148&quot; value=&quot;5&quot;/&gt;&lt;property id=&quot;20300&quot; value=&quot;Slide 3 - &amp;quot;Organism&amp;quot;&quot;/&gt;&lt;property id=&quot;20307&quot; value=&quot;258&quot;/&gt;&lt;/object&gt;&lt;object type=&quot;3&quot; unique_id=&quot;10025&quot;&gt;&lt;property id=&quot;20148&quot; value=&quot;5&quot;/&gt;&lt;property id=&quot;20300&quot; value=&quot;Slide 5 - &amp;quot;Life cycle&amp;quot;&quot;/&gt;&lt;property id=&quot;20307&quot; value=&quot;259&quot;/&gt;&lt;/object&gt;&lt;object type=&quot;3&quot; unique_id=&quot;10050&quot;&gt;&lt;property id=&quot;20148&quot; value=&quot;5&quot;/&gt;&lt;property id=&quot;20300&quot; value=&quot;Slide 4 - &amp;quot;Life cycle&amp;quot;&quot;/&gt;&lt;property id=&quot;20307&quot; value=&quot;260&quot;/&gt;&lt;/object&gt;&lt;object type=&quot;3&quot; unique_id=&quot;10086&quot;&gt;&lt;property id=&quot;20148&quot; value=&quot;5&quot;/&gt;&lt;property id=&quot;20300&quot; value=&quot;Slide 8 - &amp;quot;Hydatid cyst&amp;quot;&quot;/&gt;&lt;property id=&quot;20307&quot; value=&quot;262&quot;/&gt;&lt;/object&gt;&lt;object type=&quot;3&quot; unique_id=&quot;10087&quot;&gt;&lt;property id=&quot;20148&quot; value=&quot;5&quot;/&gt;&lt;property id=&quot;20300&quot; value=&quot;Slide 9 - &amp;quot;Cyst structure&amp;quot;&quot;/&gt;&lt;property id=&quot;20307&quot; value=&quot;263&quot;/&gt;&lt;/object&gt;&lt;object type=&quot;3&quot; unique_id=&quot;10088&quot;&gt;&lt;property id=&quot;20148&quot; value=&quot;5&quot;/&gt;&lt;property id=&quot;20300&quot; value=&quot;Slide 7 - &amp;quot;Cyst structure&amp;quot;&quot;/&gt;&lt;property id=&quot;20307&quot; value=&quot;261&quot;/&gt;&lt;/object&gt;&lt;object type=&quot;3&quot; unique_id=&quot;10159&quot;&gt;&lt;property id=&quot;20148&quot; value=&quot;5&quot;/&gt;&lt;property id=&quot;20300&quot; value=&quot;Slide 10 - &amp;quot;Clinical features&amp;quot;&quot;/&gt;&lt;property id=&quot;20307&quot; value=&quot;264&quot;/&gt;&lt;/object&gt;&lt;object type=&quot;3&quot; unique_id=&quot;10160&quot;&gt;&lt;property id=&quot;20148&quot; value=&quot;5&quot;/&gt;&lt;property id=&quot;20300&quot; value=&quot;Slide 11 - &amp;quot;Clinical features&amp;quot;&quot;/&gt;&lt;property id=&quot;20307&quot; value=&quot;265&quot;/&gt;&lt;/object&gt;&lt;object type=&quot;3&quot; unique_id=&quot;10161&quot;&gt;&lt;property id=&quot;20148&quot; value=&quot;5&quot;/&gt;&lt;property id=&quot;20300&quot; value=&quot;Slide 15 - &amp;quot;Investigations &amp;quot;&quot;/&gt;&lt;property id=&quot;20307&quot; value=&quot;266&quot;/&gt;&lt;/object&gt;&lt;object type=&quot;3&quot; unique_id=&quot;10162&quot;&gt;&lt;property id=&quot;20148&quot; value=&quot;5&quot;/&gt;&lt;property id=&quot;20300&quot; value=&quot;Slide 16 - &amp;quot;Investigations &amp;quot;&quot;/&gt;&lt;property id=&quot;20307&quot; value=&quot;267&quot;/&gt;&lt;/object&gt;&lt;object type=&quot;3&quot; unique_id=&quot;10387&quot;&gt;&lt;property id=&quot;20148&quot; value=&quot;5&quot;/&gt;&lt;property id=&quot;20300&quot; value=&quot;Slide 17 - &amp;quot;Imaging&amp;quot;&quot;/&gt;&lt;property id=&quot;20307&quot; value=&quot;268&quot;/&gt;&lt;/object&gt;&lt;object type=&quot;3&quot; unique_id=&quot;10388&quot;&gt;&lt;property id=&quot;20148&quot; value=&quot;5&quot;/&gt;&lt;property id=&quot;20300&quot; value=&quot;Slide 18 - &amp;quot;Imaging &amp;quot;&quot;/&gt;&lt;property id=&quot;20307&quot; value=&quot;269&quot;/&gt;&lt;/object&gt;&lt;object type=&quot;3&quot; unique_id=&quot;10389&quot;&gt;&lt;property id=&quot;20148&quot; value=&quot;5&quot;/&gt;&lt;property id=&quot;20300&quot; value=&quot;Slide 19 - &amp;quot;Imaging &amp;quot;&quot;/&gt;&lt;property id=&quot;20307&quot; value=&quot;270&quot;/&gt;&lt;/object&gt;&lt;object type=&quot;3&quot; unique_id=&quot;10390&quot;&gt;&lt;property id=&quot;20148&quot; value=&quot;5&quot;/&gt;&lt;property id=&quot;20300&quot; value=&quot;Slide 20 - &amp;quot;Imaging &amp;quot;&quot;/&gt;&lt;property id=&quot;20307&quot; value=&quot;271&quot;/&gt;&lt;/object&gt;&lt;object type=&quot;3&quot; unique_id=&quot;10391&quot;&gt;&lt;property id=&quot;20148&quot; value=&quot;5&quot;/&gt;&lt;property id=&quot;20300&quot; value=&quot;Slide 22 - &amp;quot;Imaging &amp;quot;&quot;/&gt;&lt;property id=&quot;20307&quot; value=&quot;272&quot;/&gt;&lt;/object&gt;&lt;object type=&quot;3&quot; unique_id=&quot;10392&quot;&gt;&lt;property id=&quot;20148&quot; value=&quot;5&quot;/&gt;&lt;property id=&quot;20300&quot; value=&quot;Slide 23 - &amp;quot;Imaging &amp;quot;&quot;/&gt;&lt;property id=&quot;20307&quot; value=&quot;273&quot;/&gt;&lt;/object&gt;&lt;object type=&quot;3&quot; unique_id=&quot;10393&quot;&gt;&lt;property id=&quot;20148&quot; value=&quot;5&quot;/&gt;&lt;property id=&quot;20300&quot; value=&quot;Slide 24 - &amp;quot;Imaging &amp;quot;&quot;/&gt;&lt;property id=&quot;20307&quot; value=&quot;274&quot;/&gt;&lt;/object&gt;&lt;object type=&quot;3&quot; unique_id=&quot;10394&quot;&gt;&lt;property id=&quot;20148&quot; value=&quot;5&quot;/&gt;&lt;property id=&quot;20300&quot; value=&quot;Slide 25 - &amp;quot;Treatment&amp;quot;&quot;/&gt;&lt;property id=&quot;20307&quot; value=&quot;275&quot;/&gt;&lt;/object&gt;&lt;object type=&quot;3&quot; unique_id=&quot;10395&quot;&gt;&lt;property id=&quot;20148&quot; value=&quot;5&quot;/&gt;&lt;property id=&quot;20300&quot; value=&quot;Slide 26 - &amp;quot;Treatment&amp;quot;&quot;/&gt;&lt;property id=&quot;20307&quot; value=&quot;276&quot;/&gt;&lt;/object&gt;&lt;object type=&quot;3&quot; unique_id=&quot;10396&quot;&gt;&lt;property id=&quot;20148&quot; value=&quot;5&quot;/&gt;&lt;property id=&quot;20300&quot; value=&quot;Slide 27 - &amp;quot;Treatment&amp;quot;&quot;/&gt;&lt;property id=&quot;20307&quot; value=&quot;277&quot;/&gt;&lt;/object&gt;&lt;object type=&quot;3&quot; unique_id=&quot;10397&quot;&gt;&lt;property id=&quot;20148&quot; value=&quot;5&quot;/&gt;&lt;property id=&quot;20300&quot; value=&quot;Slide 28 - &amp;quot;Treatment&amp;quot;&quot;/&gt;&lt;property id=&quot;20307&quot; value=&quot;278&quot;/&gt;&lt;/object&gt;&lt;object type=&quot;3&quot; unique_id=&quot;10398&quot;&gt;&lt;property id=&quot;20148&quot; value=&quot;5&quot;/&gt;&lt;property id=&quot;20300&quot; value=&quot;Slide 29 - &amp;quot;Treatment&amp;quot;&quot;/&gt;&lt;property id=&quot;20307&quot; value=&quot;279&quot;/&gt;&lt;/object&gt;&lt;object type=&quot;3&quot; unique_id=&quot;10399&quot;&gt;&lt;property id=&quot;20148&quot; value=&quot;5&quot;/&gt;&lt;property id=&quot;20300&quot; value=&quot;Slide 31 - &amp;quot;Treatment&amp;quot;&quot;/&gt;&lt;property id=&quot;20307&quot; value=&quot;280&quot;/&gt;&lt;/object&gt;&lt;object type=&quot;3&quot; unique_id=&quot;10400&quot;&gt;&lt;property id=&quot;20148&quot; value=&quot;5&quot;/&gt;&lt;property id=&quot;20300&quot; value=&quot;Slide 32 - &amp;quot;Treatment&amp;quot;&quot;/&gt;&lt;property id=&quot;20307&quot; value=&quot;281&quot;/&gt;&lt;/object&gt;&lt;object type=&quot;3&quot; unique_id=&quot;10793&quot;&gt;&lt;property id=&quot;20148&quot; value=&quot;5&quot;/&gt;&lt;property id=&quot;20300&quot; value=&quot;Slide 33 - &amp;quot;Treatment&amp;quot;&quot;/&gt;&lt;property id=&quot;20307&quot; value=&quot;282&quot;/&gt;&lt;/object&gt;&lt;object type=&quot;3&quot; unique_id=&quot;10794&quot;&gt;&lt;property id=&quot;20148&quot; value=&quot;5&quot;/&gt;&lt;property id=&quot;20300&quot; value=&quot;Slide 34 - &amp;quot;Treatment&amp;quot;&quot;/&gt;&lt;property id=&quot;20307&quot; value=&quot;283&quot;/&gt;&lt;/object&gt;&lt;object type=&quot;3&quot; unique_id=&quot;11005&quot;&gt;&lt;property id=&quot;20148&quot; value=&quot;5&quot;/&gt;&lt;property id=&quot;20300&quot; value=&quot;Slide 30&quot;/&gt;&lt;property id=&quot;20307&quot; value=&quot;286&quot;/&gt;&lt;/object&gt;&lt;object type=&quot;3&quot; unique_id=&quot;11006&quot;&gt;&lt;property id=&quot;20148&quot; value=&quot;5&quot;/&gt;&lt;property id=&quot;20300&quot; value=&quot;Slide 35 - &amp;quot;Treatment&amp;quot;&quot;/&gt;&lt;property id=&quot;20307&quot; value=&quot;284&quot;/&gt;&lt;/object&gt;&lt;object type=&quot;3&quot; unique_id=&quot;11007&quot;&gt;&lt;property id=&quot;20148&quot; value=&quot;5&quot;/&gt;&lt;property id=&quot;20300&quot; value=&quot;Slide 36 - &amp;quot;Treatment&amp;quot;&quot;/&gt;&lt;property id=&quot;20307&quot; value=&quot;285&quot;/&gt;&lt;/object&gt;&lt;object type=&quot;3&quot; unique_id=&quot;11272&quot;&gt;&lt;property id=&quot;20148&quot; value=&quot;5&quot;/&gt;&lt;property id=&quot;20300&quot; value=&quot;Slide 21 - &amp;quot;Imaging &amp;quot;&quot;/&gt;&lt;property id=&quot;20307&quot; value=&quot;287&quot;/&gt;&lt;/object&gt;&lt;object type=&quot;3&quot; unique_id=&quot;11579&quot;&gt;&lt;property id=&quot;20148&quot; value=&quot;5&quot;/&gt;&lt;property id=&quot;20300&quot; value=&quot;Slide 13 - &amp;quot;Pulmonary hydatid cyst&amp;quot;&quot;/&gt;&lt;property id=&quot;20307&quot; value=&quot;288&quot;/&gt;&lt;/object&gt;&lt;object type=&quot;3&quot; unique_id=&quot;11685&quot;&gt;&lt;property id=&quot;20148&quot; value=&quot;5&quot;/&gt;&lt;property id=&quot;20300&quot; value=&quot;Slide 14 - &amp;quot;Pulmonary hydatid cyst&amp;quot;&quot;/&gt;&lt;property id=&quot;20307&quot; value=&quot;289&quot;/&gt;&lt;/object&gt;&lt;object type=&quot;3&quot; unique_id=&quot;12226&quot;&gt;&lt;property id=&quot;20148&quot; value=&quot;5&quot;/&gt;&lt;property id=&quot;20300&quot; value=&quot;Slide 6 - &amp;quot;Life cycle&amp;quot;&quot;/&gt;&lt;property id=&quot;20307&quot; value=&quot;290&quot;/&gt;&lt;/object&gt;&lt;object type=&quot;3&quot; unique_id=&quot;12708&quot;&gt;&lt;property id=&quot;20148&quot; value=&quot;5&quot;/&gt;&lt;property id=&quot;20300&quot; value=&quot;Slide 12 - &amp;quot;Clinical features&amp;quot;&quot;/&gt;&lt;property id=&quot;20307&quot; value=&quot;291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922</TotalTime>
  <Words>1279</Words>
  <Application>Microsoft Office PowerPoint</Application>
  <PresentationFormat>On-screen Show (4:3)</PresentationFormat>
  <Paragraphs>254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Garamond</vt:lpstr>
      <vt:lpstr>Organic</vt:lpstr>
      <vt:lpstr>Image</vt:lpstr>
      <vt:lpstr>Hydatid Cyst</vt:lpstr>
      <vt:lpstr>Introduction </vt:lpstr>
      <vt:lpstr>Organism</vt:lpstr>
      <vt:lpstr>Life Cycle</vt:lpstr>
      <vt:lpstr>Life Cycle</vt:lpstr>
      <vt:lpstr>Life Cycle</vt:lpstr>
      <vt:lpstr>Cyst Structure</vt:lpstr>
      <vt:lpstr>Hydatid Cyst</vt:lpstr>
      <vt:lpstr>Cyst Structure</vt:lpstr>
      <vt:lpstr>Clinical Features</vt:lpstr>
      <vt:lpstr>Clinical Features</vt:lpstr>
      <vt:lpstr>Clinical Features</vt:lpstr>
      <vt:lpstr>Pulmonary Hydatid Cyst</vt:lpstr>
      <vt:lpstr>Pulmonary Hydatid Cyst</vt:lpstr>
      <vt:lpstr>Investigations </vt:lpstr>
      <vt:lpstr>Investigations </vt:lpstr>
      <vt:lpstr>Imaging</vt:lpstr>
      <vt:lpstr>Imaging </vt:lpstr>
      <vt:lpstr>Imaging </vt:lpstr>
      <vt:lpstr>Imaging </vt:lpstr>
      <vt:lpstr>Imaging </vt:lpstr>
      <vt:lpstr>Imaging </vt:lpstr>
      <vt:lpstr>Imaging </vt:lpstr>
      <vt:lpstr>Imaging </vt:lpstr>
      <vt:lpstr>Treatment</vt:lpstr>
      <vt:lpstr>Treatment</vt:lpstr>
      <vt:lpstr>Treatment</vt:lpstr>
      <vt:lpstr>Treatment</vt:lpstr>
      <vt:lpstr>Treatment</vt:lpstr>
      <vt:lpstr>PowerPoint Presentation</vt:lpstr>
      <vt:lpstr>Treatment</vt:lpstr>
      <vt:lpstr>Treatment</vt:lpstr>
      <vt:lpstr>Treatment</vt:lpstr>
      <vt:lpstr>Treatment</vt:lpstr>
      <vt:lpstr>Treatment</vt:lpstr>
      <vt:lpstr>Treatment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Hydatid cyst</dc:title>
  <dc:creator>GP</dc:creator>
  <cp:lastModifiedBy>Rajesh Patel</cp:lastModifiedBy>
  <cp:revision>59</cp:revision>
  <dcterms:created xsi:type="dcterms:W3CDTF">2006-08-16T00:00:00Z</dcterms:created>
  <dcterms:modified xsi:type="dcterms:W3CDTF">2024-06-27T18:15:33Z</dcterms:modified>
</cp:coreProperties>
</file>