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47"/>
  </p:notesMasterIdLst>
  <p:sldIdLst>
    <p:sldId id="256" r:id="rId2"/>
    <p:sldId id="257" r:id="rId3"/>
    <p:sldId id="282" r:id="rId4"/>
    <p:sldId id="283" r:id="rId5"/>
    <p:sldId id="281" r:id="rId6"/>
    <p:sldId id="285" r:id="rId7"/>
    <p:sldId id="280" r:id="rId8"/>
    <p:sldId id="287" r:id="rId9"/>
    <p:sldId id="288" r:id="rId10"/>
    <p:sldId id="289" r:id="rId11"/>
    <p:sldId id="300" r:id="rId12"/>
    <p:sldId id="284" r:id="rId13"/>
    <p:sldId id="258" r:id="rId14"/>
    <p:sldId id="259" r:id="rId15"/>
    <p:sldId id="260" r:id="rId16"/>
    <p:sldId id="261" r:id="rId17"/>
    <p:sldId id="262" r:id="rId18"/>
    <p:sldId id="290" r:id="rId19"/>
    <p:sldId id="263" r:id="rId20"/>
    <p:sldId id="264" r:id="rId21"/>
    <p:sldId id="298" r:id="rId22"/>
    <p:sldId id="279" r:id="rId23"/>
    <p:sldId id="291" r:id="rId24"/>
    <p:sldId id="266" r:id="rId25"/>
    <p:sldId id="267" r:id="rId26"/>
    <p:sldId id="265" r:id="rId27"/>
    <p:sldId id="269" r:id="rId28"/>
    <p:sldId id="301" r:id="rId29"/>
    <p:sldId id="292" r:id="rId30"/>
    <p:sldId id="270" r:id="rId31"/>
    <p:sldId id="271" r:id="rId32"/>
    <p:sldId id="272" r:id="rId33"/>
    <p:sldId id="293" r:id="rId34"/>
    <p:sldId id="273" r:id="rId35"/>
    <p:sldId id="294" r:id="rId36"/>
    <p:sldId id="274" r:id="rId37"/>
    <p:sldId id="299" r:id="rId38"/>
    <p:sldId id="275" r:id="rId39"/>
    <p:sldId id="295" r:id="rId40"/>
    <p:sldId id="276" r:id="rId41"/>
    <p:sldId id="302" r:id="rId42"/>
    <p:sldId id="296" r:id="rId43"/>
    <p:sldId id="297" r:id="rId44"/>
    <p:sldId id="277" r:id="rId45"/>
    <p:sldId id="305" r:id="rId4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D1D500CF-587C-4D88-9BC6-76182B7892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C4C35755-97E8-4696-87CA-26803FE5F54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A886F64A-B16E-48E3-8FA7-03D539821EE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>
            <a:extLst>
              <a:ext uri="{FF2B5EF4-FFF2-40B4-BE49-F238E27FC236}">
                <a16:creationId xmlns:a16="http://schemas.microsoft.com/office/drawing/2014/main" id="{85705399-F71E-4BBE-8187-32718309AB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6742" name="Rectangle 6">
            <a:extLst>
              <a:ext uri="{FF2B5EF4-FFF2-40B4-BE49-F238E27FC236}">
                <a16:creationId xmlns:a16="http://schemas.microsoft.com/office/drawing/2014/main" id="{C6DD6CFF-23EC-4FEB-8F70-94DA4EAD152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>
            <a:extLst>
              <a:ext uri="{FF2B5EF4-FFF2-40B4-BE49-F238E27FC236}">
                <a16:creationId xmlns:a16="http://schemas.microsoft.com/office/drawing/2014/main" id="{AC76F971-2D16-4DCC-846D-4DF731C89C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F6167B-CD3F-47D8-8C04-AD66A7F84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>
            <a:extLst>
              <a:ext uri="{FF2B5EF4-FFF2-40B4-BE49-F238E27FC236}">
                <a16:creationId xmlns:a16="http://schemas.microsoft.com/office/drawing/2014/main" id="{2267F3C3-9817-47C7-B62C-265A2272ED4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>
              <a:extLst>
                <a:ext uri="{FF2B5EF4-FFF2-40B4-BE49-F238E27FC236}">
                  <a16:creationId xmlns:a16="http://schemas.microsoft.com/office/drawing/2014/main" id="{25AC1007-C443-4DC1-980D-0AD88A7156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1F2B6E-2DB7-47BA-91CF-20C5B30A48A6}"/>
                </a:ext>
              </a:extLst>
            </p:cNvPr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>
              <a:extLst>
                <a:ext uri="{FF2B5EF4-FFF2-40B4-BE49-F238E27FC236}">
                  <a16:creationId xmlns:a16="http://schemas.microsoft.com/office/drawing/2014/main" id="{27DF50DE-284E-4E65-A3EB-B7ED85D446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>
              <a:extLst>
                <a:ext uri="{FF2B5EF4-FFF2-40B4-BE49-F238E27FC236}">
                  <a16:creationId xmlns:a16="http://schemas.microsoft.com/office/drawing/2014/main" id="{4E6D4F89-560E-412D-AC42-DF7E8D6EB5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4070D5-A6DF-46A8-A7B5-A5A7698B38C3}"/>
              </a:ext>
            </a:extLst>
          </p:cNvPr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C9F43D1-72E0-4CFB-A591-ACEC9937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362D55A-2E46-435D-AA1B-FCC7F99D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AB582E3-8A4C-47B9-A4CB-A63E8AF6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F525D-792E-4D9A-B8F4-7AC87D104B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5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C2C88-52E0-468E-9059-4DEE1E8A5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08695-5651-4BF7-82A3-FDC6D05B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984A4-08B6-48C6-BD6E-BC3B3A07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8C6D-8214-481E-9DAE-69C506AB72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75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EAA5F3-B315-49C8-8EA4-3E8436BFE35E}"/>
              </a:ext>
            </a:extLst>
          </p:cNvPr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0659C0-9751-4D7E-B525-88EBEC31D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EEFA65-68DA-4B73-9697-3670AB36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80B60E-EDEA-4789-8C64-F59FD008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D1BC-A832-4794-B3A8-E7FB4DF23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73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598297-787A-43D1-B4B2-94548AA67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53971-7179-42BE-81E3-E97DD59B0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7200"/>
              <a:t>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53D567-8748-4BDA-A1A2-4DA01A9830DF}"/>
              </a:ext>
            </a:extLst>
          </p:cNvPr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ADC0FFD-4212-4A3F-80FC-CFD62B177D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879D66-F50E-46F8-966B-07845FA039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FF168BE-B2BB-44C4-AD30-EA4103A374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E5993-D65E-4BCA-A9D0-552291C91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649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831D1-F775-4CB5-8A08-EF22BCC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5A940-1609-410A-872B-B4755E839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1C22-367B-4DFD-86D5-F99E3CD2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B4C5-2F1C-4342-A9C8-EE40F06C8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175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47F2F6-57D4-41E8-AD38-7A194F38F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BD90C5-594F-4939-BB41-79DA148A2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/>
              <a:t>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AB2F9-F75A-43F2-A628-45BDA0531699}"/>
              </a:ext>
            </a:extLst>
          </p:cNvPr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3923BAD-D106-4F47-8096-8E7970504F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4A8CAF7-1A59-46F7-877D-7DF3F35ADB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2EF3F4-AF3E-47BB-B260-390B92B35C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1A0FB-1983-4478-A033-965EE2C6A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08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F66706-8EFA-4287-92E7-2FFC9C2589C3}"/>
              </a:ext>
            </a:extLst>
          </p:cNvPr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65F062-149C-4A59-A4D6-238A5486E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CED208-A0B8-4BDC-95BE-C75A936665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EBE703A-A60B-4765-8A5A-0B70E0C9B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8B70-8320-412B-B2D7-CA405651F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34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9490FD-E132-41AB-B3B7-552C988622E3}"/>
              </a:ext>
            </a:extLst>
          </p:cNvPr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DD4F93-08CC-4F71-A567-AD283281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45CBC1-DCBE-4466-BA4D-9760059E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1CE379-4C9E-4053-973A-5E26ACF4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5FEC2-A065-437B-81B7-968E76F88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143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36D26B-21BF-4A5F-AE6A-E1E834F0112A}"/>
              </a:ext>
            </a:extLst>
          </p:cNvPr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51A10B-66CF-40E2-BD46-79B137D8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8DE4D0-89D7-43C1-93EC-6ECADEF9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5F06C6-7EF2-432B-AA85-05826D3A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D64DF-02BA-422A-8CF0-BFC4CF4B5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685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0E69D061-E7B9-4995-865E-07E88595F2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F2B11A6E-C718-40A0-A0B5-410D7AC1C7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7431DF53-E0FF-4B1E-8FBC-574E25C1D3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553E8-5CC1-48EC-93C9-5E7CA03CC1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51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EFB2A0-C7B3-4FC8-B760-2A78589E2C4B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40EB4C-4BDD-4A5E-879D-A85C7E33C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EBACF4-A384-4C90-BA85-22632403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68F758-7DD2-45A2-AE6B-4A3AF72D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0B63B-FDF9-45E3-B028-86E2E8D86C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35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E347B5-735E-4DCC-8CFA-391C55FC8A8C}"/>
              </a:ext>
            </a:extLst>
          </p:cNvPr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2EE1DC-7D92-4B36-8296-D199AFC3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F133F7-0445-4131-A576-38D52ABC8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0B2592-F7ED-4E19-8A42-AABABBBD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9CEF3-D40D-4E0D-AAF6-B2892601FF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9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57227C-9DE0-4B97-B30D-B77F398C7DC2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E47E0EC-F2B8-4058-9965-2C85A4527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296423A-4451-4F46-BFF8-A1ECA229E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9E59E61-97F3-4424-A095-87F52979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4299-455A-45AB-8331-538667AD3A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42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15FB21-1D2A-48EB-9E9C-BC14861D87EB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9F2A3B17-7801-4949-865E-3EB88132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234ED5E-AFD8-4926-B0FC-5852F208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3B264495-DE6E-4A82-AD37-5AB18865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480D1-54AD-479E-86AA-3FB487C44B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02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4F318C6-0082-4ACE-AA37-F70987527BA8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D2CB03A-9F61-45EB-9B0B-BB8C1E1B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6928BA-1546-4C00-AE8C-FF7B91A22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2805090-48B5-4A93-AEAB-18CB3C38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CC205-927B-4C9C-8F29-C21169FD2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84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2D7BCB-8CEF-4DA7-B8F4-4F03FD7A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12C6-E01C-4138-8251-601C704A4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E1665-2CCF-461B-9764-FEE414D2C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1B2F-0E9B-4D1B-9901-ECE8F8D59D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1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39980E-B127-4861-A6F3-CA1DBC68E2C0}"/>
              </a:ext>
            </a:extLst>
          </p:cNvPr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957638D-3F14-4D41-B1AE-68AFE309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5BFC7BB-1461-4961-8375-D130B5549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B2F1D26-EDF3-49D4-B8E3-46CEE3A4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8E98-B2D6-4E37-8DFC-938D5860C0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77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2CBC4-C296-4F74-BA5B-987A38B9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DA1AC-A23E-4BC5-BA3C-E6D2684E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B0F90-C912-48B4-8186-5A7EABCB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DECBD-30A3-4AFE-93CD-BA228B11E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04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2BC51853-4172-4CEC-B6D4-F67936F12BB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>
              <a:extLst>
                <a:ext uri="{FF2B5EF4-FFF2-40B4-BE49-F238E27FC236}">
                  <a16:creationId xmlns:a16="http://schemas.microsoft.com/office/drawing/2014/main" id="{1A016D9A-6C75-44FD-8F82-91D2EAA97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878A01-AC87-4299-B3A7-118EC9873CE0}"/>
                </a:ext>
              </a:extLst>
            </p:cNvPr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>
              <a:extLst>
                <a:ext uri="{FF2B5EF4-FFF2-40B4-BE49-F238E27FC236}">
                  <a16:creationId xmlns:a16="http://schemas.microsoft.com/office/drawing/2014/main" id="{DBA45654-5F7E-479C-BDC1-7AF5DE378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>
              <a:extLst>
                <a:ext uri="{FF2B5EF4-FFF2-40B4-BE49-F238E27FC236}">
                  <a16:creationId xmlns:a16="http://schemas.microsoft.com/office/drawing/2014/main" id="{B10C6E8E-CF20-42E2-996E-C689BF6810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5B0F720-4796-4893-BDC5-2437DF3A4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8980C6F-DCFC-483A-8FC6-3F87FF790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A20B4-BDFD-4F67-9D76-011047C0F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67D89-F9DB-4148-BBC5-2D127F3B0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1F0DE-0CA9-43DB-BAD9-F1B3F62CB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B427A05-CC5F-4944-B620-E9EEC58B4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  <p:sldLayoutId id="2147484012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E1A6EC7E-1ADB-40CB-B8EF-8C932B1AF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4800"/>
            <a:ext cx="90678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HYPERSENSITIVITY REACTIONS</a:t>
            </a:r>
            <a:b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BY MBBSPPT.COM</a:t>
            </a:r>
            <a:endParaRPr lang="en-I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F297B89C-2C48-4057-84B2-85133450E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PRINCIPLE MEDIATORS - PRIMARY</a:t>
            </a:r>
          </a:p>
        </p:txBody>
      </p:sp>
      <p:graphicFrame>
        <p:nvGraphicFramePr>
          <p:cNvPr id="134238" name="Group 94">
            <a:extLst>
              <a:ext uri="{FF2B5EF4-FFF2-40B4-BE49-F238E27FC236}">
                <a16:creationId xmlns:a16="http://schemas.microsoft.com/office/drawing/2014/main" id="{E8F68844-35AA-4C3E-B9C8-4AB13AA22579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838200" y="1524000"/>
          <a:ext cx="7391400" cy="4676775"/>
        </p:xfrm>
        <a:graphic>
          <a:graphicData uri="http://schemas.openxmlformats.org/drawingml/2006/table">
            <a:tbl>
              <a:tblPr/>
              <a:tblGrid>
                <a:gridCol w="2558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2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Histamine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Increased vascular permeability, smooth muscle contraction, vasodilatation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Serotonin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Increased vascular permeability, smooth  muscle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contraction,vasoconstriction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ECF-A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Chemotaxis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NCF-A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Chemotaxis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Proteases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Mucus secretion, degradation of blood vessel basement membrane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15964C36-0754-48B9-A2D3-2F795E595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41300"/>
            <a:ext cx="100584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PRINCIPLE MEDIATORS -SECONDARY</a:t>
            </a:r>
          </a:p>
        </p:txBody>
      </p:sp>
      <p:graphicFrame>
        <p:nvGraphicFramePr>
          <p:cNvPr id="160793" name="Group 25">
            <a:extLst>
              <a:ext uri="{FF2B5EF4-FFF2-40B4-BE49-F238E27FC236}">
                <a16:creationId xmlns:a16="http://schemas.microsoft.com/office/drawing/2014/main" id="{47F25E3B-C4EF-4391-BDCB-67CAA0B5056C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914400" y="1600200"/>
          <a:ext cx="7315200" cy="5035550"/>
        </p:xfrm>
        <a:graphic>
          <a:graphicData uri="http://schemas.openxmlformats.org/drawingml/2006/table">
            <a:tbl>
              <a:tblPr/>
              <a:tblGrid>
                <a:gridCol w="2532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3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9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PAF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Platelet aggregation &amp; degranulation, smooth muscle contraction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Leukotriens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(SRS-A)   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Increased vascular permeability, sustained smooth muscle contraction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9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Prostagalandins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Platelet aggregation, vasodilatation,  smooth muscle contraction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Bradykinins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Increased vascular permeability, smooth muscle contraction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Cytokines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Systemic anaphylaxis, Increased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production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8244B007-9CB3-4E4E-93E0-1A587AFDC7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3125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TYPES OF ANAPHYLAXIS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EDE9BDB-834B-485A-AFB6-8491642619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3163" y="1295400"/>
            <a:ext cx="6797675" cy="3444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Baskerville Old Face" panose="02020602080505020303" pitchFamily="18" charset="0"/>
              </a:rPr>
              <a:t>Systemic anaphylaxis</a:t>
            </a:r>
          </a:p>
          <a:p>
            <a:pPr eaLnBrk="1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Baskerville Old Face" panose="02020602080505020303" pitchFamily="18" charset="0"/>
              </a:rPr>
              <a:t>Shock and fatal state</a:t>
            </a:r>
          </a:p>
          <a:p>
            <a:pPr eaLnBrk="1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Baskerville Old Face" panose="02020602080505020303" pitchFamily="18" charset="0"/>
              </a:rPr>
              <a:t>Onset within minutes</a:t>
            </a:r>
          </a:p>
          <a:p>
            <a:pPr eaLnBrk="1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Baskerville Old Face" panose="02020602080505020303" pitchFamily="18" charset="0"/>
              </a:rPr>
              <a:t>Allergen induced directly into the blood stream</a:t>
            </a:r>
          </a:p>
          <a:p>
            <a:pPr eaLnBrk="1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Baskerville Old Face" panose="02020602080505020303" pitchFamily="18" charset="0"/>
              </a:rPr>
              <a:t>Animal model-guinea pig</a:t>
            </a:r>
          </a:p>
          <a:p>
            <a:pPr eaLnBrk="1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Baskerville Old Face" panose="02020602080505020303" pitchFamily="18" charset="0"/>
              </a:rPr>
              <a:t>Epinephrine-is drug of choice</a:t>
            </a:r>
          </a:p>
          <a:p>
            <a:pPr eaLnBrk="1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Baskerville Old Face" panose="02020602080505020303" pitchFamily="18" charset="0"/>
              </a:rPr>
              <a:t>Clinical manifestations:</a:t>
            </a:r>
          </a:p>
          <a:p>
            <a:pPr eaLnBrk="1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Baskerville Old Face" panose="02020602080505020303" pitchFamily="18" charset="0"/>
              </a:rPr>
              <a:t>	-labored respiration</a:t>
            </a:r>
          </a:p>
          <a:p>
            <a:pPr eaLnBrk="1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Baskerville Old Face" panose="02020602080505020303" pitchFamily="18" charset="0"/>
              </a:rPr>
              <a:t>	-decreased BP</a:t>
            </a:r>
          </a:p>
          <a:p>
            <a:pPr eaLnBrk="1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Baskerville Old Face" panose="02020602080505020303" pitchFamily="18" charset="0"/>
              </a:rPr>
              <a:t>	-contraction muscles of GIT and bladder</a:t>
            </a:r>
          </a:p>
          <a:p>
            <a:pPr eaLnBrk="1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Baskerville Old Face" panose="02020602080505020303" pitchFamily="18" charset="0"/>
              </a:rPr>
              <a:t>	-bronchial constriction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>
            <a:extLst>
              <a:ext uri="{FF2B5EF4-FFF2-40B4-BE49-F238E27FC236}">
                <a16:creationId xmlns:a16="http://schemas.microsoft.com/office/drawing/2014/main" id="{672DF79D-ABE5-41A3-BB7F-5AD9C62DE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936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ANTIGENS RELATED TO SYSTEMIC ANAPHYLAXIS</a:t>
            </a: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03ED8A0F-C88E-4865-A938-8F80C4BF16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524000"/>
            <a:ext cx="525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F2C7FECC-BDEB-4A93-B1E5-CFD2E230A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524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1BE5542B-2A06-4BEB-8958-ADE33EB56D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1524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3798" name="Text Box 10">
            <a:extLst>
              <a:ext uri="{FF2B5EF4-FFF2-40B4-BE49-F238E27FC236}">
                <a16:creationId xmlns:a16="http://schemas.microsoft.com/office/drawing/2014/main" id="{B1B857B2-C7C1-40E3-81D6-208BF4402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403475"/>
            <a:ext cx="52578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Antigen  trigger the reaction in humans: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-venom  from  bee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-Wasp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-hornet and stings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  penicillin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insulin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antibiotics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Foods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  sea foods and nuts</a:t>
            </a:r>
          </a:p>
        </p:txBody>
      </p:sp>
      <p:sp>
        <p:nvSpPr>
          <p:cNvPr id="33799" name="Rectangle 14">
            <a:extLst>
              <a:ext uri="{FF2B5EF4-FFF2-40B4-BE49-F238E27FC236}">
                <a16:creationId xmlns:a16="http://schemas.microsoft.com/office/drawing/2014/main" id="{B83C4D6D-89AE-41D0-806B-5CF40BFE1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438400"/>
            <a:ext cx="3276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Antigen  trigger the reaction in Guinea pig: 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Egg albumin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7DFD435-072C-4660-B8C0-8BEC95EE0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246187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Localized hypersensitivity – ATOPY</a:t>
            </a:r>
            <a:b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(out of place or strangeness)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1153F56-7807-447F-9827-0037C87B5A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84363"/>
            <a:ext cx="8229600" cy="4953000"/>
          </a:xfrm>
        </p:spPr>
        <p:txBody>
          <a:bodyPr rtlCol="0">
            <a:normAutofit/>
          </a:bodyPr>
          <a:lstStyle/>
          <a:p>
            <a:pPr eaLnBrk="1" fontAlgn="auto" hangingPunct="1"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Tendency to manifest localized hypersensitivity reaction is inherited &amp;multigenic.</a:t>
            </a:r>
          </a:p>
          <a:p>
            <a:pPr eaLnBrk="1" fontAlgn="auto" hangingPunct="1"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introduced by coca(1923)</a:t>
            </a:r>
          </a:p>
          <a:p>
            <a:pPr eaLnBrk="1" fontAlgn="auto" hangingPunct="1"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to target tissue or organ</a:t>
            </a:r>
          </a:p>
          <a:p>
            <a:pPr eaLnBrk="1" fontAlgn="auto" hangingPunct="1"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antigens causing atopy</a:t>
            </a:r>
          </a:p>
          <a:p>
            <a:pPr marL="0" indent="0" eaLnBrk="1" fontAlgn="auto" hangingPunct="1">
              <a:buClrTx/>
              <a:buSzPct val="55000"/>
              <a:buFont typeface="Arial"/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 -Pollen</a:t>
            </a:r>
          </a:p>
          <a:p>
            <a:pPr marL="0" indent="0" eaLnBrk="1" fontAlgn="auto" hangingPunct="1">
              <a:buClrTx/>
              <a:buSzPct val="55000"/>
              <a:buFont typeface="Arial"/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 -House dust</a:t>
            </a:r>
          </a:p>
          <a:p>
            <a:pPr marL="0" indent="0" eaLnBrk="1" fontAlgn="auto" hangingPunct="1">
              <a:buClrTx/>
              <a:buSzPct val="55000"/>
              <a:buFont typeface="Arial"/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 -foods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77A0756-E79D-425E-95EE-5FFD49E96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90663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Localized hypersensitivity - ATOPY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C3FEA9A-C817-4533-90D8-F039B7CEA2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7924800" cy="1676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Arial"/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Mechanism:</a:t>
            </a:r>
          </a:p>
          <a:p>
            <a:pPr eaLnBrk="1" fontAlgn="auto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atopens+cell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bound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antibodies of mast cell</a:t>
            </a:r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id="{EC50C523-55E5-4E7F-8F96-A566F774F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667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2DC14112-5432-4E4E-BC28-2C7B5AAD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429000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Ag-Ab complex</a:t>
            </a:r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1DBAEF11-D624-4D91-9F32-6E97B893AC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962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2E04906C-9E56-4179-B005-8194A2BCA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4581525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Release mediators</a:t>
            </a:r>
          </a:p>
        </p:txBody>
      </p:sp>
      <p:sp>
        <p:nvSpPr>
          <p:cNvPr id="7177" name="Line 9">
            <a:extLst>
              <a:ext uri="{FF2B5EF4-FFF2-40B4-BE49-F238E27FC236}">
                <a16:creationId xmlns:a16="http://schemas.microsoft.com/office/drawing/2014/main" id="{81C2B8BE-BDDE-43F8-8E7B-747B769941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029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BC8F011C-CCC6-4A06-9235-AA15507C6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5503863"/>
            <a:ext cx="434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Localized hypersensitivity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7174" grpId="0"/>
      <p:bldP spid="7176" grpId="0"/>
      <p:bldP spid="71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251501D-6D05-49AE-ABCC-555C484D9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ALLERGIC RHINITIS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4EFEFF3-00EA-423E-97BD-D1ECB2848C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3163" y="1828800"/>
            <a:ext cx="6797675" cy="34448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as hay fever</a:t>
            </a:r>
          </a:p>
          <a:p>
            <a:pPr eaLnBrk="1" fontAlgn="auto" hangingPunct="1"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Inhalation due to common air born allergens</a:t>
            </a:r>
          </a:p>
          <a:p>
            <a:pPr eaLnBrk="1" fontAlgn="auto" hangingPunct="1"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Localized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vasodilations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increased capillary permeability</a:t>
            </a:r>
          </a:p>
          <a:p>
            <a:pPr eaLnBrk="1" fontAlgn="auto" hangingPunct="1"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Watery exudation</a:t>
            </a:r>
          </a:p>
          <a:p>
            <a:pPr eaLnBrk="1" fontAlgn="auto" hangingPunct="1"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Sneezing</a:t>
            </a:r>
          </a:p>
          <a:p>
            <a:pPr eaLnBrk="1" fontAlgn="auto" hangingPunct="1"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Coughing</a:t>
            </a:r>
          </a:p>
          <a:p>
            <a:pPr eaLnBrk="1" fontAlgn="auto" hangingPunct="1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87475CC-4EE1-408A-A32C-66887344E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303338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FOOD ALLERGY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BB2E93C-6B43-44A5-8F8D-05FA835C58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524000"/>
            <a:ext cx="6799263" cy="3444875"/>
          </a:xfrm>
        </p:spPr>
        <p:txBody>
          <a:bodyPr/>
          <a:lstStyle/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Allergen cross linking of IgE on mast cells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Smooth muscle contraction and vasodilation-GIT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Symptoms: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Vomiting or diarrhea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Mast cell degranulation along the Gut-allergen enters blood streams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Asthmatic attack 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Atopic urticaria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916E2077-0879-4B5D-9EFA-C75FCFDBC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28600" y="152400"/>
            <a:ext cx="9372600" cy="1524000"/>
          </a:xfrm>
        </p:spPr>
        <p:txBody>
          <a:bodyPr/>
          <a:lstStyle/>
          <a:p>
            <a:pPr eaLnBrk="1" hangingPunct="1"/>
            <a:r>
              <a:rPr lang="en-US" altLang="en-US" sz="4400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Early and Late inflammatory responses in Asthma</a:t>
            </a:r>
          </a:p>
        </p:txBody>
      </p:sp>
      <p:pic>
        <p:nvPicPr>
          <p:cNvPr id="137222" name="Picture 6" descr="5">
            <a:extLst>
              <a:ext uri="{FF2B5EF4-FFF2-40B4-BE49-F238E27FC236}">
                <a16:creationId xmlns:a16="http://schemas.microsoft.com/office/drawing/2014/main" id="{72647F18-0C82-480F-A2A1-41C27A197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2133600"/>
            <a:ext cx="68738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98A9984-F3EB-46C8-A276-65F91F303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10668000" cy="1143000"/>
          </a:xfrm>
        </p:spPr>
        <p:txBody>
          <a:bodyPr/>
          <a:lstStyle/>
          <a:p>
            <a:pPr algn="l" eaLnBrk="1" hangingPunct="1"/>
            <a:r>
              <a:rPr lang="en-US" altLang="en-US" sz="3200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ATOPIC DERMATITIS (ALLERGIC ECZEMA)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D5FA982-5655-4408-804F-21918E1863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3163" y="1828800"/>
            <a:ext cx="6797675" cy="3444875"/>
          </a:xfrm>
        </p:spPr>
        <p:txBody>
          <a:bodyPr/>
          <a:lstStyle/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disease of skin 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Observed most frequently in infancy and young children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Serum IgE level increased 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Skin eruption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Erythematous filled with pus 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B719C38-DBBA-4A34-87F3-526E756F3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286500" cy="873125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A0E8E1F-0DEB-495F-A535-48FD7F494D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7800" y="1828800"/>
            <a:ext cx="6799263" cy="34448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Inappropriate and damaging immune response is termed Hypersensitivity</a:t>
            </a:r>
          </a:p>
          <a:p>
            <a:pPr eaLnBrk="1" fontAlgn="auto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‘Anaphylaxis’ termed by Richet (1913)</a:t>
            </a:r>
          </a:p>
          <a:p>
            <a:pPr eaLnBrk="1" fontAlgn="auto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Either Humoral or Cell-mediated</a:t>
            </a:r>
          </a:p>
          <a:p>
            <a:pPr eaLnBrk="1" fontAlgn="auto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contact with Ag – priming/sensitizing dose</a:t>
            </a:r>
          </a:p>
          <a:p>
            <a:pPr eaLnBrk="1" fontAlgn="auto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Subsequent contact – Shocking dose</a:t>
            </a:r>
          </a:p>
          <a:p>
            <a:pPr eaLnBrk="1" fontAlgn="auto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Allergy (Priquet-1905) – Altered state of reactivity to antigen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EB25D6D-727D-4C4A-AE28-A32E6D194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1463"/>
            <a:ext cx="9144000" cy="1303337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Type1 hypersensitivity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8FBAECA-4619-42AE-9A87-B600EF363B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981200"/>
            <a:ext cx="6799263" cy="344487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Skin testing </a:t>
            </a:r>
          </a:p>
          <a:p>
            <a:pPr eaLnBrk="1" fontAlgn="auto" hangingPunct="1"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Advantage</a:t>
            </a:r>
          </a:p>
          <a:p>
            <a:pPr eaLnBrk="1" fontAlgn="auto" hangingPunct="1"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inexpensive</a:t>
            </a:r>
          </a:p>
          <a:p>
            <a:pPr eaLnBrk="1" fontAlgn="auto" hangingPunct="1"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allow screening for large no. of allergens at one time</a:t>
            </a:r>
          </a:p>
          <a:p>
            <a:pPr eaLnBrk="1" fontAlgn="auto" hangingPunct="1"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Disadvantages</a:t>
            </a:r>
          </a:p>
          <a:p>
            <a:pPr eaLnBrk="1" fontAlgn="auto" hangingPunct="1"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sensitised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 in rare cases</a:t>
            </a:r>
          </a:p>
          <a:p>
            <a:pPr eaLnBrk="1" fontAlgn="auto" hangingPunct="1"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less commonly induced systemic anaphylactic shock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>
            <a:extLst>
              <a:ext uri="{FF2B5EF4-FFF2-40B4-BE49-F238E27FC236}">
                <a16:creationId xmlns:a16="http://schemas.microsoft.com/office/drawing/2014/main" id="{42BB61AC-4736-43BC-8A9F-459B6CEFC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7938" y="76200"/>
            <a:ext cx="6797675" cy="1303338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SKIN TESTING</a:t>
            </a:r>
          </a:p>
        </p:txBody>
      </p:sp>
      <p:pic>
        <p:nvPicPr>
          <p:cNvPr id="156677" name="Picture 5" descr="skintest for hypersenstivity">
            <a:extLst>
              <a:ext uri="{FF2B5EF4-FFF2-40B4-BE49-F238E27FC236}">
                <a16:creationId xmlns:a16="http://schemas.microsoft.com/office/drawing/2014/main" id="{BB59616D-EC7C-44D5-80CC-52EBA8B23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1524000"/>
            <a:ext cx="67230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27D78077-3BB2-4CBC-AFE9-6849826F9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303338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Type1 Hypersensitivity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65E8036-6D16-4B8F-872D-D2027FD51F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981200"/>
            <a:ext cx="6799263" cy="3444875"/>
          </a:xfrm>
        </p:spPr>
        <p:txBody>
          <a:bodyPr/>
          <a:lstStyle/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Serum IgE determination  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Radio immuno sorbent test (RIST)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Radio allergo sorbent test (RAST)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DB9EF379-0362-4657-B30E-66C04F11F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9538" y="304800"/>
            <a:ext cx="6799262" cy="1303338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  <a:latin typeface="Baskerville Old Face" panose="02020602080505020303" pitchFamily="18" charset="0"/>
              </a:rPr>
              <a:t>Serum IgE determination  </a:t>
            </a:r>
          </a:p>
        </p:txBody>
      </p:sp>
      <p:pic>
        <p:nvPicPr>
          <p:cNvPr id="138245" name="Picture 5" descr="6">
            <a:extLst>
              <a:ext uri="{FF2B5EF4-FFF2-40B4-BE49-F238E27FC236}">
                <a16:creationId xmlns:a16="http://schemas.microsoft.com/office/drawing/2014/main" id="{7BF585FD-5AC5-43D8-9EC1-77753E768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2057400"/>
            <a:ext cx="660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6C9C08E-1F59-4347-B5B6-4C8CB1974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85738"/>
            <a:ext cx="6799263" cy="1304925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EAC328B-34A0-4398-BE65-8B6F1D00C5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8382000" cy="4267200"/>
          </a:xfrm>
        </p:spPr>
        <p:txBody>
          <a:bodyPr/>
          <a:lstStyle/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Baskerville Old Face" panose="02020602080505020303" pitchFamily="18" charset="0"/>
              </a:rPr>
              <a:t> </a:t>
            </a:r>
            <a:r>
              <a:rPr lang="en-US" altLang="en-US" b="1">
                <a:latin typeface="Baskerville Old Face" panose="02020602080505020303" pitchFamily="18" charset="0"/>
              </a:rPr>
              <a:t>Immunotherapy: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Baskerville Old Face" panose="02020602080505020303" pitchFamily="18" charset="0"/>
              </a:rPr>
              <a:t>With repeated injections of increasing doses of allergens (Hyposensitizations)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Baskerville Old Face" panose="02020602080505020303" pitchFamily="18" charset="0"/>
              </a:rPr>
              <a:t>                 - DNA vaccine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Baskerville Old Face" panose="02020602080505020303" pitchFamily="18" charset="0"/>
              </a:rPr>
              <a:t>                 - Adjuvant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Baskerville Old Face" panose="02020602080505020303" pitchFamily="18" charset="0"/>
              </a:rPr>
              <a:t>Humanized monoclonal anti-IgE -Omalizumab-first anti Ig antibody approved in US in 2003.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>
            <a:extLst>
              <a:ext uri="{FF2B5EF4-FFF2-40B4-BE49-F238E27FC236}">
                <a16:creationId xmlns:a16="http://schemas.microsoft.com/office/drawing/2014/main" id="{3F3CEAD0-059A-46BC-BB1B-FA2BA124D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0"/>
            <a:ext cx="6797675" cy="1304925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therapy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D9E2ACE-AE04-4A5B-8AC0-A952BAE0DB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925" y="1828800"/>
            <a:ext cx="3810000" cy="4800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buClrTx/>
              <a:buSzPct val="55000"/>
              <a:buFont typeface="Arial"/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DRUGS</a:t>
            </a:r>
          </a:p>
          <a:p>
            <a:pPr eaLnBrk="1" fontAlgn="auto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histamins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Cromolyn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sodium</a:t>
            </a:r>
          </a:p>
          <a:p>
            <a:pPr eaLnBrk="1" fontAlgn="auto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theophylline</a:t>
            </a:r>
          </a:p>
          <a:p>
            <a:pPr eaLnBrk="1" fontAlgn="auto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Epinephrine</a:t>
            </a:r>
          </a:p>
          <a:p>
            <a:pPr eaLnBrk="1" fontAlgn="auto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Cortisone</a:t>
            </a:r>
          </a:p>
        </p:txBody>
      </p:sp>
      <p:sp>
        <p:nvSpPr>
          <p:cNvPr id="46084" name="Rectangle 5">
            <a:extLst>
              <a:ext uri="{FF2B5EF4-FFF2-40B4-BE49-F238E27FC236}">
                <a16:creationId xmlns:a16="http://schemas.microsoft.com/office/drawing/2014/main" id="{6F843BAD-04B7-4343-ADE8-36FCEA18663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86325" y="1828800"/>
            <a:ext cx="46386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ACTION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Block H1 and H2 receptor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Block calcium Influx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Increased cyclic AMP level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Stimulate cyclic AMP production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Reduces histamine levels</a:t>
            </a:r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id="{4E939495-4057-4BCC-A178-BA7021B455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8950" y="2514600"/>
            <a:ext cx="1857375" cy="158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5368" name="Line 8">
            <a:extLst>
              <a:ext uri="{FF2B5EF4-FFF2-40B4-BE49-F238E27FC236}">
                <a16:creationId xmlns:a16="http://schemas.microsoft.com/office/drawing/2014/main" id="{D4F80F59-5A3F-4C3A-B666-2FB20FE2B9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14725" y="2981325"/>
            <a:ext cx="1371600" cy="158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5369" name="Line 9">
            <a:extLst>
              <a:ext uri="{FF2B5EF4-FFF2-40B4-BE49-F238E27FC236}">
                <a16:creationId xmlns:a16="http://schemas.microsoft.com/office/drawing/2014/main" id="{1CD61920-B8EF-4479-A9A0-785AA8998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7388" y="3505200"/>
            <a:ext cx="1676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5370" name="Line 10">
            <a:extLst>
              <a:ext uri="{FF2B5EF4-FFF2-40B4-BE49-F238E27FC236}">
                <a16:creationId xmlns:a16="http://schemas.microsoft.com/office/drawing/2014/main" id="{BBFBE8CF-F70D-4205-BBDB-1A495F00CA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950" y="3948113"/>
            <a:ext cx="1901825" cy="301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5371" name="Line 11">
            <a:extLst>
              <a:ext uri="{FF2B5EF4-FFF2-40B4-BE49-F238E27FC236}">
                <a16:creationId xmlns:a16="http://schemas.microsoft.com/office/drawing/2014/main" id="{E6AB03D4-7191-4CCF-9F8A-CB19FBF90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0188" y="4419600"/>
            <a:ext cx="2133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>
            <a:extLst>
              <a:ext uri="{FF2B5EF4-FFF2-40B4-BE49-F238E27FC236}">
                <a16:creationId xmlns:a16="http://schemas.microsoft.com/office/drawing/2014/main" id="{4AA828A8-1ADA-457F-BDB0-D9E71D270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752600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ANTIBODY-MEDIATED CYTOTOXIC (type II) HYPERSENSITIVITY</a:t>
            </a:r>
          </a:p>
        </p:txBody>
      </p:sp>
      <p:sp>
        <p:nvSpPr>
          <p:cNvPr id="47107" name="Rectangle 8">
            <a:extLst>
              <a:ext uri="{FF2B5EF4-FFF2-40B4-BE49-F238E27FC236}">
                <a16:creationId xmlns:a16="http://schemas.microsoft.com/office/drawing/2014/main" id="{933379E8-687E-4122-808B-0478560737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137400" cy="4953000"/>
          </a:xfrm>
        </p:spPr>
        <p:txBody>
          <a:bodyPr/>
          <a:lstStyle/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Mediated By IgG, rarely IgM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Ab. Binds to Ag. On cell surface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Phagocytosis  of cell through opsonic or immunoadherence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Cytotoxic - NK cells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Lysis –Activated complement system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Baskerville Old Face" panose="02020602080505020303" pitchFamily="18" charset="0"/>
              </a:rPr>
              <a:t>Transfusion reactions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Baskerville Old Face" panose="02020602080505020303" pitchFamily="18" charset="0"/>
              </a:rPr>
              <a:t>Hemolytic disease of new born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Baskerville Old Face" panose="02020602080505020303" pitchFamily="18" charset="0"/>
              </a:rPr>
              <a:t>Drug induced hemolytic anemia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>
              <a:latin typeface="Baskerville Old Face" panose="02020602080505020303" pitchFamily="18" charset="0"/>
            </a:endParaRP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0A9957E-E047-466B-AC17-DC378DD0F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296400" cy="1303338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Haemolytic disease of newborn</a:t>
            </a:r>
          </a:p>
        </p:txBody>
      </p:sp>
      <p:pic>
        <p:nvPicPr>
          <p:cNvPr id="21509" name="Picture 5" descr="7">
            <a:extLst>
              <a:ext uri="{FF2B5EF4-FFF2-40B4-BE49-F238E27FC236}">
                <a16:creationId xmlns:a16="http://schemas.microsoft.com/office/drawing/2014/main" id="{B37FAC59-29FB-4B1F-9AB1-9BFACC149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DF02BC43-637F-47FA-88E1-92F08488E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Detection &amp; Treatment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4353712-8ADA-49E8-B1C7-AA4F663371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300163"/>
            <a:ext cx="7391400" cy="55578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Coomb’s test (Direct antiglobulin test)</a:t>
            </a:r>
          </a:p>
          <a:p>
            <a:pPr eaLnBrk="1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Foetal RBCs + Coomb’s reagent</a:t>
            </a:r>
          </a:p>
          <a:p>
            <a:pPr eaLnBrk="1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Incubate</a:t>
            </a:r>
          </a:p>
          <a:p>
            <a:pPr eaLnBrk="1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Maternal IgG bound to Foetal RBC</a:t>
            </a:r>
          </a:p>
          <a:p>
            <a:pPr eaLnBrk="1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Cells agglutinate with Coomb’s reagent</a:t>
            </a:r>
          </a:p>
          <a:p>
            <a:pPr eaLnBrk="1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Treatment in foetus</a:t>
            </a:r>
          </a:p>
          <a:p>
            <a:pPr eaLnBrk="1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Intrauterine blood exchange transfusion (every 10-21 days)</a:t>
            </a:r>
          </a:p>
          <a:p>
            <a:pPr eaLnBrk="1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Exposed to low levels of UV light</a:t>
            </a:r>
          </a:p>
          <a:p>
            <a:pPr eaLnBrk="1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Treatment in mother</a:t>
            </a:r>
          </a:p>
          <a:p>
            <a:pPr eaLnBrk="1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Plasmapheresis</a:t>
            </a:r>
          </a:p>
          <a:p>
            <a:pPr eaLnBrk="1" hangingPunct="1">
              <a:lnSpc>
                <a:spcPct val="9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Treated with anti-Rh Abs or  Rhogam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4F5C12E4-C0D2-4000-84ED-6F377FF5A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03338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IMMUNE COMPLEX MEDIATED (type III) HYPERSENSITIVITY</a:t>
            </a:r>
          </a:p>
        </p:txBody>
      </p:sp>
      <p:pic>
        <p:nvPicPr>
          <p:cNvPr id="139269" name="Picture 5" descr="11">
            <a:extLst>
              <a:ext uri="{FF2B5EF4-FFF2-40B4-BE49-F238E27FC236}">
                <a16:creationId xmlns:a16="http://schemas.microsoft.com/office/drawing/2014/main" id="{62C04BB6-6241-43AD-BB28-77008D52A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553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E56380A7-2121-4159-8EC7-9975977E8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3125"/>
          </a:xfrm>
        </p:spPr>
        <p:txBody>
          <a:bodyPr/>
          <a:lstStyle/>
          <a:p>
            <a:pPr eaLnBrk="1" hangingPunct="1"/>
            <a:r>
              <a:rPr lang="en-US" altLang="en-US" sz="4400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C8FBC29-70FD-4D38-9375-ED2D34DB9A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0" y="1600200"/>
            <a:ext cx="6799263" cy="3444875"/>
          </a:xfrm>
        </p:spPr>
        <p:txBody>
          <a:bodyPr/>
          <a:lstStyle/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Baskerville Old Face" panose="02020602080505020303" pitchFamily="18" charset="0"/>
              </a:rPr>
              <a:t>Based on time required by sensitized host to develop clinical reactions upon exposure  to the shocking dose of  the antigen  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Baskerville Old Face" panose="02020602080505020303" pitchFamily="18" charset="0"/>
              </a:rPr>
              <a:t>Immediate type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Baskerville Old Face" panose="02020602080505020303" pitchFamily="18" charset="0"/>
              </a:rPr>
              <a:t>Delayed type</a:t>
            </a:r>
            <a:endParaRPr lang="en-US" altLang="en-US" sz="280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838C8FD-B2DB-4423-BD90-3CF0F6A83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44463"/>
            <a:ext cx="9144000" cy="1303337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ARTHUS REACTION (localized)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8A1F7A5-51FE-47E8-89EF-C3E9F1F97E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295400"/>
            <a:ext cx="3429000" cy="914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relative </a:t>
            </a:r>
          </a:p>
          <a:p>
            <a:pPr eaLnBrk="1" fontAlgn="auto" hangingPunct="1">
              <a:buClrTx/>
              <a:buSzPct val="5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Antibody excess</a:t>
            </a:r>
          </a:p>
        </p:txBody>
      </p:sp>
      <p:pic>
        <p:nvPicPr>
          <p:cNvPr id="22532" name="Picture 4" descr="8">
            <a:extLst>
              <a:ext uri="{FF2B5EF4-FFF2-40B4-BE49-F238E27FC236}">
                <a16:creationId xmlns:a16="http://schemas.microsoft.com/office/drawing/2014/main" id="{179B15B8-7E7D-4E67-94AF-39EB1E9CD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68580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7AF5085-0862-4D4B-B815-CDB3A8A60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1463"/>
            <a:ext cx="9144000" cy="1303337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SERUM SICKNESS (Generalized)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EB0E569-7534-4E78-8AB5-DE6D310D4A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6338" y="1828800"/>
            <a:ext cx="6799262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Due to relative antigen excess</a:t>
            </a:r>
          </a:p>
          <a:p>
            <a:pPr eaLnBrk="1" hangingPunct="1">
              <a:lnSpc>
                <a:spcPct val="8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Anti toxins – Anti-tetanus or Anti-diphtheria serum</a:t>
            </a:r>
          </a:p>
          <a:p>
            <a:pPr eaLnBrk="1" hangingPunct="1">
              <a:lnSpc>
                <a:spcPct val="8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Antibiotic treatment and certain vaccinations</a:t>
            </a:r>
          </a:p>
          <a:p>
            <a:pPr eaLnBrk="1" hangingPunct="1">
              <a:lnSpc>
                <a:spcPct val="80000"/>
              </a:lnSpc>
              <a:buClrTx/>
              <a:buSzPct val="55000"/>
              <a:buFont typeface="Wingdings" panose="05000000000000000000" pitchFamily="2" charset="2"/>
              <a:buChar char="Ø"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  <a:p>
            <a:pPr eaLnBrk="1" hangingPunct="1">
              <a:lnSpc>
                <a:spcPct val="8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Tissue damage at various sites</a:t>
            </a:r>
          </a:p>
          <a:p>
            <a:pPr eaLnBrk="1" hangingPunct="1">
              <a:lnSpc>
                <a:spcPct val="8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Fever </a:t>
            </a:r>
          </a:p>
          <a:p>
            <a:pPr eaLnBrk="1" hangingPunct="1">
              <a:lnSpc>
                <a:spcPct val="8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Weakness</a:t>
            </a:r>
          </a:p>
          <a:p>
            <a:pPr eaLnBrk="1" hangingPunct="1">
              <a:lnSpc>
                <a:spcPct val="8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vasculitis</a:t>
            </a:r>
          </a:p>
          <a:p>
            <a:pPr eaLnBrk="1" hangingPunct="1">
              <a:lnSpc>
                <a:spcPct val="80000"/>
              </a:lnSpc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lymphadenopathy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BC7F3B1-0EC7-4687-8BF0-D598448A2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7013"/>
            <a:ext cx="9144000" cy="1303337"/>
          </a:xfrm>
        </p:spPr>
        <p:txBody>
          <a:bodyPr/>
          <a:lstStyle/>
          <a:p>
            <a:pPr eaLnBrk="1" hangingPunct="1"/>
            <a:r>
              <a:rPr lang="en-US" altLang="en-US" sz="4400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DELAYED TYPE HYPERSENSTIVITY (type IV)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D89FA56-AC81-46A7-B023-4D6132D46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2300" y="1933575"/>
            <a:ext cx="7924800" cy="441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Mechanism: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alt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Sensitization phase</a:t>
            </a:r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2894DAA6-5D36-4927-8CB5-BBD15F3D8A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6388" y="3403600"/>
            <a:ext cx="19097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4582" name="Line 6">
            <a:extLst>
              <a:ext uri="{FF2B5EF4-FFF2-40B4-BE49-F238E27FC236}">
                <a16:creationId xmlns:a16="http://schemas.microsoft.com/office/drawing/2014/main" id="{883B5D6C-D136-4843-B8B6-8A722C68A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3505200"/>
            <a:ext cx="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4583" name="Line 7">
            <a:extLst>
              <a:ext uri="{FF2B5EF4-FFF2-40B4-BE49-F238E27FC236}">
                <a16:creationId xmlns:a16="http://schemas.microsoft.com/office/drawing/2014/main" id="{B542BB5F-627F-4306-B146-4464DB3B87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30600" y="5181600"/>
            <a:ext cx="1765300" cy="63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3255" name="Text Box 8">
            <a:extLst>
              <a:ext uri="{FF2B5EF4-FFF2-40B4-BE49-F238E27FC236}">
                <a16:creationId xmlns:a16="http://schemas.microsoft.com/office/drawing/2014/main" id="{8E97FDAA-11A5-46EC-B7F8-973EE6EC3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155950"/>
            <a:ext cx="3484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Initial contact with antigen</a:t>
            </a:r>
          </a:p>
        </p:txBody>
      </p:sp>
      <p:sp>
        <p:nvSpPr>
          <p:cNvPr id="53256" name="Text Box 9">
            <a:extLst>
              <a:ext uri="{FF2B5EF4-FFF2-40B4-BE49-F238E27FC236}">
                <a16:creationId xmlns:a16="http://schemas.microsoft.com/office/drawing/2014/main" id="{8A5F6268-DBF6-4C09-907F-FCCBB3BED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87650"/>
            <a:ext cx="2603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Proliferate TH cells</a:t>
            </a:r>
          </a:p>
        </p:txBody>
      </p:sp>
      <p:sp>
        <p:nvSpPr>
          <p:cNvPr id="53257" name="Text Box 10">
            <a:extLst>
              <a:ext uri="{FF2B5EF4-FFF2-40B4-BE49-F238E27FC236}">
                <a16:creationId xmlns:a16="http://schemas.microsoft.com/office/drawing/2014/main" id="{820F4779-BE94-4BB0-9A0F-DCFA24E10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9530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 into TH1cells</a:t>
            </a:r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99820EB5-DF99-4487-85C2-DCD4B213A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4900613"/>
            <a:ext cx="2760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Cytokine Secreted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2">
            <a:extLst>
              <a:ext uri="{FF2B5EF4-FFF2-40B4-BE49-F238E27FC236}">
                <a16:creationId xmlns:a16="http://schemas.microsoft.com/office/drawing/2014/main" id="{BB7627CD-E624-4A4F-A3C2-88DA7540E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15975"/>
            <a:ext cx="72390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020B9CF-FCD0-4CBA-8B47-417A0C3CB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363" y="136525"/>
            <a:ext cx="6797675" cy="13033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DELAYED TYPE HYPERSENSTIVITY (type IV)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85DD964-CF76-4370-BE3F-559B74CE7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6013" y="1546225"/>
            <a:ext cx="3962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Effector Phase</a:t>
            </a:r>
          </a:p>
        </p:txBody>
      </p:sp>
      <p:sp>
        <p:nvSpPr>
          <p:cNvPr id="55300" name="Text Box 7">
            <a:extLst>
              <a:ext uri="{FF2B5EF4-FFF2-40B4-BE49-F238E27FC236}">
                <a16:creationId xmlns:a16="http://schemas.microsoft.com/office/drawing/2014/main" id="{4B4D6FA5-BD5B-4C0E-992D-49679EAB4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24088"/>
            <a:ext cx="2792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Sensitized TH1 Cells</a:t>
            </a:r>
          </a:p>
        </p:txBody>
      </p:sp>
      <p:sp>
        <p:nvSpPr>
          <p:cNvPr id="55301" name="Text Box 8">
            <a:extLst>
              <a:ext uri="{FF2B5EF4-FFF2-40B4-BE49-F238E27FC236}">
                <a16:creationId xmlns:a16="http://schemas.microsoft.com/office/drawing/2014/main" id="{7125EA40-C64F-4E31-8607-E44CBADB0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563" y="3138488"/>
            <a:ext cx="4289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Secrete cytokine and chemokines</a:t>
            </a:r>
          </a:p>
        </p:txBody>
      </p:sp>
      <p:sp>
        <p:nvSpPr>
          <p:cNvPr id="55302" name="Text Box 9">
            <a:extLst>
              <a:ext uri="{FF2B5EF4-FFF2-40B4-BE49-F238E27FC236}">
                <a16:creationId xmlns:a16="http://schemas.microsoft.com/office/drawing/2014/main" id="{F94C3841-7F4E-44E7-9F79-24CD14A9B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4343400"/>
            <a:ext cx="6492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Activate Macrophage and inflammatory cells</a:t>
            </a:r>
          </a:p>
        </p:txBody>
      </p:sp>
      <p:sp>
        <p:nvSpPr>
          <p:cNvPr id="55303" name="Text Box 10">
            <a:extLst>
              <a:ext uri="{FF2B5EF4-FFF2-40B4-BE49-F238E27FC236}">
                <a16:creationId xmlns:a16="http://schemas.microsoft.com/office/drawing/2014/main" id="{7C1006D3-1807-4BD6-B874-661309FFB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410200"/>
            <a:ext cx="3602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Perpetuating DTH response</a:t>
            </a:r>
          </a:p>
        </p:txBody>
      </p:sp>
      <p:sp>
        <p:nvSpPr>
          <p:cNvPr id="25611" name="Line 11">
            <a:extLst>
              <a:ext uri="{FF2B5EF4-FFF2-40B4-BE49-F238E27FC236}">
                <a16:creationId xmlns:a16="http://schemas.microsoft.com/office/drawing/2014/main" id="{E0B99790-53AE-4A7D-B880-A3D23EDEF8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438400"/>
            <a:ext cx="32004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612" name="Line 12">
            <a:extLst>
              <a:ext uri="{FF2B5EF4-FFF2-40B4-BE49-F238E27FC236}">
                <a16:creationId xmlns:a16="http://schemas.microsoft.com/office/drawing/2014/main" id="{92120BB1-528B-4B32-8096-3CDA79383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657600"/>
            <a:ext cx="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613" name="Line 13">
            <a:extLst>
              <a:ext uri="{FF2B5EF4-FFF2-40B4-BE49-F238E27FC236}">
                <a16:creationId xmlns:a16="http://schemas.microsoft.com/office/drawing/2014/main" id="{769EBCEB-B803-485D-A2A6-2F3CB11F0A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4800600"/>
            <a:ext cx="441960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>
            <a:extLst>
              <a:ext uri="{FF2B5EF4-FFF2-40B4-BE49-F238E27FC236}">
                <a16:creationId xmlns:a16="http://schemas.microsoft.com/office/drawing/2014/main" id="{C5F2691E-D0E0-47BC-B69D-A73D71DC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066800"/>
            <a:ext cx="60579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2B3A03E-ADE2-4309-A2EE-6B2B99B4A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1304925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TUBERCULIN TYPE REACTION</a:t>
            </a:r>
          </a:p>
        </p:txBody>
      </p:sp>
      <p:pic>
        <p:nvPicPr>
          <p:cNvPr id="26628" name="Picture 4" descr="12">
            <a:extLst>
              <a:ext uri="{FF2B5EF4-FFF2-40B4-BE49-F238E27FC236}">
                <a16:creationId xmlns:a16="http://schemas.microsoft.com/office/drawing/2014/main" id="{6E489E9B-B471-4AA2-8BED-391A031A1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828800"/>
            <a:ext cx="6797675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>
            <a:extLst>
              <a:ext uri="{FF2B5EF4-FFF2-40B4-BE49-F238E27FC236}">
                <a16:creationId xmlns:a16="http://schemas.microsoft.com/office/drawing/2014/main" id="{92EBC1AA-C67F-48B0-A5A7-FC9B4A241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303338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TUBERCULIN TYPE REACTION</a:t>
            </a:r>
          </a:p>
        </p:txBody>
      </p:sp>
      <p:pic>
        <p:nvPicPr>
          <p:cNvPr id="58371" name="Picture 5" descr="type 4 hs">
            <a:extLst>
              <a:ext uri="{FF2B5EF4-FFF2-40B4-BE49-F238E27FC236}">
                <a16:creationId xmlns:a16="http://schemas.microsoft.com/office/drawing/2014/main" id="{2D80D3CB-4036-4502-8A06-A3E16578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752600"/>
            <a:ext cx="652780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8D029C0-9F99-4CF0-83F4-0673F31FC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720138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CONTACT DERMATITIS TYPE REACTIONS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5446BD33-2C8B-4F45-8EF4-E7F987DEA1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8550" y="1582738"/>
            <a:ext cx="63246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Baskerville Old Face" panose="02020602080505020303" pitchFamily="18" charset="0"/>
              </a:rPr>
              <a:t>Simple chemicals/substance act as haptens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06680ECB-E1B0-4B0B-9851-670832E40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1978025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Absorption through skin</a:t>
            </a: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A4AD7654-760C-4C39-989E-AA67AF66D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406650"/>
            <a:ext cx="5392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Baskerville Old Face" panose="02020602080505020303" pitchFamily="18" charset="0"/>
              </a:rPr>
              <a:t>Combines with skin proteins and becomes antigenic</a:t>
            </a:r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E1E7C5A5-6009-4CD8-8E34-71FBA953B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950" y="2901950"/>
            <a:ext cx="130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Fat soluble</a:t>
            </a: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668F1275-1F5B-4B82-B63A-9BB1ACBC5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0" y="2954338"/>
            <a:ext cx="423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Portal of entry through sebaceous gland</a:t>
            </a:r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id="{B92CBE49-B69B-4099-87D5-B36C2B895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3549650"/>
            <a:ext cx="1849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Baskerville Old Face" panose="02020602080505020303" pitchFamily="18" charset="0"/>
              </a:rPr>
              <a:t>Langerhans cells</a:t>
            </a:r>
          </a:p>
        </p:txBody>
      </p:sp>
      <p:sp>
        <p:nvSpPr>
          <p:cNvPr id="27658" name="Text Box 10">
            <a:extLst>
              <a:ext uri="{FF2B5EF4-FFF2-40B4-BE49-F238E27FC236}">
                <a16:creationId xmlns:a16="http://schemas.microsoft.com/office/drawing/2014/main" id="{2F2A7AFD-A0D1-4D6F-92D7-21193C060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4006850"/>
            <a:ext cx="2501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Baskerville Old Face" panose="02020602080505020303" pitchFamily="18" charset="0"/>
              </a:rPr>
              <a:t>Regional lymph modes</a:t>
            </a:r>
          </a:p>
        </p:txBody>
      </p:sp>
      <p:sp>
        <p:nvSpPr>
          <p:cNvPr id="27659" name="Text Box 11">
            <a:extLst>
              <a:ext uri="{FF2B5EF4-FFF2-40B4-BE49-F238E27FC236}">
                <a16:creationId xmlns:a16="http://schemas.microsoft.com/office/drawing/2014/main" id="{1890B47C-CEF0-4B8C-BC2A-62A97E9E0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502150"/>
            <a:ext cx="2484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>
                <a:latin typeface="Baskerville Old Face" panose="02020602080505020303" pitchFamily="18" charset="0"/>
              </a:rPr>
              <a:t>Sensitized T lymphocytes</a:t>
            </a:r>
          </a:p>
        </p:txBody>
      </p:sp>
      <p:sp>
        <p:nvSpPr>
          <p:cNvPr id="27660" name="Text Box 12">
            <a:extLst>
              <a:ext uri="{FF2B5EF4-FFF2-40B4-BE49-F238E27FC236}">
                <a16:creationId xmlns:a16="http://schemas.microsoft.com/office/drawing/2014/main" id="{E3E2569A-C144-4889-8EF9-66553D8D3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5073650"/>
            <a:ext cx="317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Baskerville Old Face" panose="02020602080505020303" pitchFamily="18" charset="0"/>
              </a:rPr>
              <a:t>Subsequent exposure to agent</a:t>
            </a:r>
          </a:p>
        </p:txBody>
      </p:sp>
      <p:sp>
        <p:nvSpPr>
          <p:cNvPr id="27661" name="Text Box 13">
            <a:extLst>
              <a:ext uri="{FF2B5EF4-FFF2-40B4-BE49-F238E27FC236}">
                <a16:creationId xmlns:a16="http://schemas.microsoft.com/office/drawing/2014/main" id="{0E664717-EB39-44B3-8C96-756DB453A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5581650"/>
            <a:ext cx="248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senstized lymphocytes</a:t>
            </a:r>
          </a:p>
        </p:txBody>
      </p:sp>
      <p:sp>
        <p:nvSpPr>
          <p:cNvPr id="27662" name="Text Box 14">
            <a:extLst>
              <a:ext uri="{FF2B5EF4-FFF2-40B4-BE49-F238E27FC236}">
                <a16:creationId xmlns:a16="http://schemas.microsoft.com/office/drawing/2014/main" id="{484137B3-EA5D-41BF-A908-5FFBC598C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525" y="5591175"/>
            <a:ext cx="226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release lymphokines</a:t>
            </a:r>
          </a:p>
        </p:txBody>
      </p:sp>
      <p:sp>
        <p:nvSpPr>
          <p:cNvPr id="27663" name="Text Box 15">
            <a:extLst>
              <a:ext uri="{FF2B5EF4-FFF2-40B4-BE49-F238E27FC236}">
                <a16:creationId xmlns:a16="http://schemas.microsoft.com/office/drawing/2014/main" id="{23245E89-5A60-42EB-A314-4BED1FED8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6019800"/>
            <a:ext cx="4046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>
                <a:latin typeface="Baskerville Old Face" panose="02020602080505020303" pitchFamily="18" charset="0"/>
              </a:rPr>
              <a:t>Superficial inflammation of skin</a:t>
            </a:r>
          </a:p>
        </p:txBody>
      </p:sp>
      <p:sp>
        <p:nvSpPr>
          <p:cNvPr id="27668" name="Line 20">
            <a:extLst>
              <a:ext uri="{FF2B5EF4-FFF2-40B4-BE49-F238E27FC236}">
                <a16:creationId xmlns:a16="http://schemas.microsoft.com/office/drawing/2014/main" id="{9518028A-FCC0-403B-8CCA-3428DF154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8950" y="2801938"/>
            <a:ext cx="1588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69" name="Line 21">
            <a:extLst>
              <a:ext uri="{FF2B5EF4-FFF2-40B4-BE49-F238E27FC236}">
                <a16:creationId xmlns:a16="http://schemas.microsoft.com/office/drawing/2014/main" id="{66E68C00-D96F-4359-B7BA-92FBEBFD93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2750" y="1887538"/>
            <a:ext cx="1588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670" name="Line 22">
            <a:extLst>
              <a:ext uri="{FF2B5EF4-FFF2-40B4-BE49-F238E27FC236}">
                <a16:creationId xmlns:a16="http://schemas.microsoft.com/office/drawing/2014/main" id="{F2AE82BF-58E3-4F63-A48C-8AB868517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8950" y="5392738"/>
            <a:ext cx="1588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C174EA61-6830-4800-9018-2B350EC56F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8950" y="3946525"/>
            <a:ext cx="1588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C7511696-942C-4770-B0F2-E0F147CCB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8950" y="4337050"/>
            <a:ext cx="1588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A7D175EB-8C30-4C68-98B4-8DCD6CD82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0538" y="4852988"/>
            <a:ext cx="1587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3" grpId="0"/>
      <p:bldP spid="27654" grpId="0"/>
      <p:bldP spid="27655" grpId="0"/>
      <p:bldP spid="27656" grpId="0"/>
      <p:bldP spid="27657" grpId="0"/>
      <p:bldP spid="27658" grpId="0"/>
      <p:bldP spid="27659" grpId="0"/>
      <p:bldP spid="27660" grpId="0"/>
      <p:bldP spid="27661" grpId="0"/>
      <p:bldP spid="27662" grpId="0"/>
      <p:bldP spid="2766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>
            <a:extLst>
              <a:ext uri="{FF2B5EF4-FFF2-40B4-BE49-F238E27FC236}">
                <a16:creationId xmlns:a16="http://schemas.microsoft.com/office/drawing/2014/main" id="{EC70B0C5-6744-40EC-8A43-543869131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CONTACT DERMATITIS TYPE REACTIONS</a:t>
            </a:r>
          </a:p>
        </p:txBody>
      </p:sp>
      <p:pic>
        <p:nvPicPr>
          <p:cNvPr id="142356" name="Picture 20" descr="10">
            <a:extLst>
              <a:ext uri="{FF2B5EF4-FFF2-40B4-BE49-F238E27FC236}">
                <a16:creationId xmlns:a16="http://schemas.microsoft.com/office/drawing/2014/main" id="{A7E53DBC-CDD5-482D-B5CC-F2B63B7EB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33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14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7E2275C3-3A70-41EE-98EE-63E0FEF18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7030" name="Group 54">
            <a:extLst>
              <a:ext uri="{FF2B5EF4-FFF2-40B4-BE49-F238E27FC236}">
                <a16:creationId xmlns:a16="http://schemas.microsoft.com/office/drawing/2014/main" id="{896BC7E2-5E3B-4A7A-93F3-37E1E5B47755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533400" y="1368425"/>
          <a:ext cx="7924800" cy="4121150"/>
        </p:xfrm>
        <a:graphic>
          <a:graphicData uri="http://schemas.openxmlformats.org/drawingml/2006/table">
            <a:tbl>
              <a:tblPr/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Feature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Immediate type</a:t>
                      </a:r>
                    </a:p>
                  </a:txBody>
                  <a:tcPr marT="45731" marB="4573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Delayed type</a:t>
                      </a:r>
                    </a:p>
                  </a:txBody>
                  <a:tcPr marT="45731" marB="4573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Onset &amp; duration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Appears and recedes rapidly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Appears slowly and lasts longer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Immune response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Ab.-mediated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Cell-mediated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Desensitisation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Easy but short lived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Difficult but long lasting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Induction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Antigen by any route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Intradermally or by skin contact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79D13A4-D11D-4E11-9D2C-78C9C417F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550987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TYPE IV HYPERSENSITIVITY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2D8F16C-BE05-42FB-B9B2-9A5CD55799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6799263" cy="3444875"/>
          </a:xfrm>
        </p:spPr>
        <p:txBody>
          <a:bodyPr/>
          <a:lstStyle/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Tuberculin test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Lepromin tests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Frei test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Histoplasmin test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Patch test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51D65FEC-4D51-4B6B-8971-63ED2A906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76200"/>
            <a:ext cx="9296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STIMULATORY TYPE REACTION (type V)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A191B6C-D4A0-4B2E-88AF-621C755247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Modified of Type II hypersensitivity Reactions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Cell proliferation and differentiation instead of inhibition or killing 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Auto antibodies directed to hormone receptor molecules &amp;function in a stimulatory fashion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Abs to TSH receptor result over activity of thyroid(Graves disease).  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E8806982-AD2C-44A0-A577-FB62CAF29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42900" y="76200"/>
            <a:ext cx="9829800" cy="1143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STIMULATORY TYPE REACTION (type V)</a:t>
            </a:r>
          </a:p>
        </p:txBody>
      </p:sp>
      <p:pic>
        <p:nvPicPr>
          <p:cNvPr id="143365" name="Picture 5" descr="15">
            <a:extLst>
              <a:ext uri="{FF2B5EF4-FFF2-40B4-BE49-F238E27FC236}">
                <a16:creationId xmlns:a16="http://schemas.microsoft.com/office/drawing/2014/main" id="{09AE79F8-AF52-4111-8942-A691665FF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524000"/>
            <a:ext cx="660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4C72DACA-247F-44CB-8262-4C827C80F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9296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STIMULATORY TYPE REACTION (type V)</a:t>
            </a:r>
          </a:p>
        </p:txBody>
      </p:sp>
      <p:pic>
        <p:nvPicPr>
          <p:cNvPr id="144388" name="Picture 4" descr="14">
            <a:extLst>
              <a:ext uri="{FF2B5EF4-FFF2-40B4-BE49-F238E27FC236}">
                <a16:creationId xmlns:a16="http://schemas.microsoft.com/office/drawing/2014/main" id="{46CF7FCD-70DF-4E2C-B609-3BF408F4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553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E7343FE-8A36-4BCF-B3B8-27DEC65D5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graphicFrame>
        <p:nvGraphicFramePr>
          <p:cNvPr id="29775" name="Group 79">
            <a:extLst>
              <a:ext uri="{FF2B5EF4-FFF2-40B4-BE49-F238E27FC236}">
                <a16:creationId xmlns:a16="http://schemas.microsoft.com/office/drawing/2014/main" id="{6BDE712F-32B1-404B-9FB0-A9E26E99337F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533400" y="1066800"/>
          <a:ext cx="8001000" cy="5427663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5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I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II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III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IV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V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9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IgE mediated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IgG/IgM mediated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Immune complex mediated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 mediated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Ab.-mediated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 induces cross linking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 directed against cell surface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Ag-Ab complexes in various tissues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Sensitized T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cells release cytokines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 surface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2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Systemic &amp; Localized anaphylaxis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Erythroblastosis Foetalis, Blood transfusion reactions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Arthus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reaction, Serum sickness, SLE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Tubercular lesions, Contact dermatitis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Grave’s disease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E0CD3C13-E0B7-4BA4-A582-89BD430C7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400" b="1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E7D1A6BF-709D-4979-B8AC-7DF8D5CAB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3125"/>
          </a:xfrm>
        </p:spPr>
        <p:txBody>
          <a:bodyPr/>
          <a:lstStyle/>
          <a:p>
            <a:pPr eaLnBrk="1" hangingPunct="1"/>
            <a:r>
              <a:rPr lang="en-US" altLang="en-US" sz="4400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754F022-DC0B-4066-B337-C20FE15540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0" y="1447800"/>
            <a:ext cx="6799263" cy="3444875"/>
          </a:xfrm>
        </p:spPr>
        <p:txBody>
          <a:bodyPr/>
          <a:lstStyle/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Coomb’s and Gel classification (1963)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IgE mediated (type I) hypersensitivity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Antibody-mediated cytotoxic (type II)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Immune complex-mediated (type III)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Delayed type-DTH (type IV)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>
            <a:extLst>
              <a:ext uri="{FF2B5EF4-FFF2-40B4-BE49-F238E27FC236}">
                <a16:creationId xmlns:a16="http://schemas.microsoft.com/office/drawing/2014/main" id="{3F654D7A-3130-4430-82EB-B393DE0BC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581400"/>
            <a:ext cx="0" cy="1219200"/>
          </a:xfrm>
          <a:prstGeom prst="line">
            <a:avLst/>
          </a:prstGeom>
          <a:noFill/>
          <a:ln w="127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F36ED45B-8447-4A58-A165-27DA3E47D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30175" y="260350"/>
            <a:ext cx="9296400" cy="1050925"/>
          </a:xfrm>
        </p:spPr>
        <p:txBody>
          <a:bodyPr/>
          <a:lstStyle/>
          <a:p>
            <a:pPr eaLnBrk="1" hangingPunct="1"/>
            <a:r>
              <a:rPr lang="en-US" altLang="en-US" sz="3600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IgE-MEDIATED HYPERSENSITIVITY </a:t>
            </a:r>
            <a:br>
              <a:rPr lang="en-US" altLang="en-US" sz="3600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(type I)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86945121-CAF3-4AE0-AD68-11864A19E8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295400"/>
            <a:ext cx="63246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Baskerville Old Face" panose="02020602080505020303" pitchFamily="18" charset="0"/>
              </a:rPr>
              <a:t>Exposure to allergen</a:t>
            </a:r>
          </a:p>
        </p:txBody>
      </p:sp>
      <p:sp>
        <p:nvSpPr>
          <p:cNvPr id="130054" name="Text Box 6">
            <a:extLst>
              <a:ext uri="{FF2B5EF4-FFF2-40B4-BE49-F238E27FC236}">
                <a16:creationId xmlns:a16="http://schemas.microsoft.com/office/drawing/2014/main" id="{026A2B98-6049-4D2C-B5A3-DC880ECDF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195513"/>
            <a:ext cx="2198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Baskerville Old Face" panose="02020602080505020303" pitchFamily="18" charset="0"/>
              </a:rPr>
              <a:t>Activates TH2 cells</a:t>
            </a:r>
          </a:p>
        </p:txBody>
      </p:sp>
      <p:sp>
        <p:nvSpPr>
          <p:cNvPr id="130057" name="Text Box 9">
            <a:extLst>
              <a:ext uri="{FF2B5EF4-FFF2-40B4-BE49-F238E27FC236}">
                <a16:creationId xmlns:a16="http://schemas.microsoft.com/office/drawing/2014/main" id="{A1B6FBBE-2181-4722-BDF0-C83154A76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260725"/>
            <a:ext cx="283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Baskerville Old Face" panose="02020602080505020303" pitchFamily="18" charset="0"/>
              </a:rPr>
              <a:t>IgE secreting plasma cells</a:t>
            </a:r>
          </a:p>
        </p:txBody>
      </p:sp>
      <p:sp>
        <p:nvSpPr>
          <p:cNvPr id="130058" name="Text Box 10">
            <a:extLst>
              <a:ext uri="{FF2B5EF4-FFF2-40B4-BE49-F238E27FC236}">
                <a16:creationId xmlns:a16="http://schemas.microsoft.com/office/drawing/2014/main" id="{DD6EBAAC-B6B8-43F1-A8EF-756CF11F2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657600"/>
            <a:ext cx="491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Baskerville Old Face" panose="02020602080505020303" pitchFamily="18" charset="0"/>
              </a:rPr>
              <a:t>Bind to IgE specific Fc receptors on mast cells</a:t>
            </a:r>
          </a:p>
        </p:txBody>
      </p:sp>
      <p:sp>
        <p:nvSpPr>
          <p:cNvPr id="130059" name="Text Box 11">
            <a:extLst>
              <a:ext uri="{FF2B5EF4-FFF2-40B4-BE49-F238E27FC236}">
                <a16:creationId xmlns:a16="http://schemas.microsoft.com/office/drawing/2014/main" id="{4521942A-64DF-4A43-A1E4-F4ED3C5A5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40386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>
                <a:latin typeface="Baskerville Old Face" panose="02020602080505020303" pitchFamily="18" charset="0"/>
              </a:rPr>
              <a:t>2</a:t>
            </a:r>
            <a:r>
              <a:rPr lang="en-US" altLang="en-US" baseline="30000">
                <a:latin typeface="Baskerville Old Face" panose="02020602080505020303" pitchFamily="18" charset="0"/>
              </a:rPr>
              <a:t>nd</a:t>
            </a:r>
            <a:r>
              <a:rPr lang="en-US" altLang="en-US">
                <a:latin typeface="Baskerville Old Face" panose="02020602080505020303" pitchFamily="18" charset="0"/>
              </a:rPr>
              <a:t> exposure to allargen</a:t>
            </a:r>
          </a:p>
        </p:txBody>
      </p:sp>
      <p:sp>
        <p:nvSpPr>
          <p:cNvPr id="130060" name="Text Box 12">
            <a:extLst>
              <a:ext uri="{FF2B5EF4-FFF2-40B4-BE49-F238E27FC236}">
                <a16:creationId xmlns:a16="http://schemas.microsoft.com/office/drawing/2014/main" id="{2A98E3D3-572E-45F9-BE89-46BCA16B7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4495800"/>
            <a:ext cx="288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Baskerville Old Face" panose="02020602080505020303" pitchFamily="18" charset="0"/>
              </a:rPr>
              <a:t>Crosslinking of bound IgE</a:t>
            </a:r>
          </a:p>
        </p:txBody>
      </p:sp>
      <p:sp>
        <p:nvSpPr>
          <p:cNvPr id="130063" name="Text Box 15">
            <a:extLst>
              <a:ext uri="{FF2B5EF4-FFF2-40B4-BE49-F238E27FC236}">
                <a16:creationId xmlns:a16="http://schemas.microsoft.com/office/drawing/2014/main" id="{6FF564FD-6486-428D-8C6D-1D27CEE78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5486400"/>
            <a:ext cx="3538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>
                <a:latin typeface="Baskerville Old Face" panose="02020602080505020303" pitchFamily="18" charset="0"/>
              </a:rPr>
              <a:t>Release of active mediators</a:t>
            </a:r>
          </a:p>
        </p:txBody>
      </p:sp>
      <p:sp>
        <p:nvSpPr>
          <p:cNvPr id="130064" name="Line 16">
            <a:extLst>
              <a:ext uri="{FF2B5EF4-FFF2-40B4-BE49-F238E27FC236}">
                <a16:creationId xmlns:a16="http://schemas.microsoft.com/office/drawing/2014/main" id="{F9E70107-71B8-47BB-8B36-5275DF969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590800"/>
            <a:ext cx="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0065" name="Line 17">
            <a:extLst>
              <a:ext uri="{FF2B5EF4-FFF2-40B4-BE49-F238E27FC236}">
                <a16:creationId xmlns:a16="http://schemas.microsoft.com/office/drawing/2014/main" id="{A1C724CC-10B7-45C8-AD8A-D3E0C9D7A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676400"/>
            <a:ext cx="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0066" name="Line 18">
            <a:extLst>
              <a:ext uri="{FF2B5EF4-FFF2-40B4-BE49-F238E27FC236}">
                <a16:creationId xmlns:a16="http://schemas.microsoft.com/office/drawing/2014/main" id="{3574190B-FDDB-4E99-9122-302DC33979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876800"/>
            <a:ext cx="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0067" name="Text Box 19">
            <a:extLst>
              <a:ext uri="{FF2B5EF4-FFF2-40B4-BE49-F238E27FC236}">
                <a16:creationId xmlns:a16="http://schemas.microsoft.com/office/drawing/2014/main" id="{31E1E359-2952-418F-9CC4-8CAA40091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743200"/>
            <a:ext cx="200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Stimulates B-cells</a:t>
            </a:r>
          </a:p>
        </p:txBody>
      </p:sp>
      <p:sp>
        <p:nvSpPr>
          <p:cNvPr id="130068" name="Line 20">
            <a:extLst>
              <a:ext uri="{FF2B5EF4-FFF2-40B4-BE49-F238E27FC236}">
                <a16:creationId xmlns:a16="http://schemas.microsoft.com/office/drawing/2014/main" id="{E4D6B376-B0CB-4804-A305-9AC26F4644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5257800"/>
            <a:ext cx="304800" cy="304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0069" name="Line 21">
            <a:extLst>
              <a:ext uri="{FF2B5EF4-FFF2-40B4-BE49-F238E27FC236}">
                <a16:creationId xmlns:a16="http://schemas.microsoft.com/office/drawing/2014/main" id="{CA1DD2A9-24C7-4656-B54B-9FF9F4CCCC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5638800"/>
            <a:ext cx="304800" cy="76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0070" name="Line 22">
            <a:extLst>
              <a:ext uri="{FF2B5EF4-FFF2-40B4-BE49-F238E27FC236}">
                <a16:creationId xmlns:a16="http://schemas.microsoft.com/office/drawing/2014/main" id="{FDA6B395-5190-42FE-B024-A8C8C803A2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867400"/>
            <a:ext cx="304800" cy="76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0071" name="Text Box 23">
            <a:extLst>
              <a:ext uri="{FF2B5EF4-FFF2-40B4-BE49-F238E27FC236}">
                <a16:creationId xmlns:a16="http://schemas.microsoft.com/office/drawing/2014/main" id="{621D3816-790E-4A68-875D-A318B68D9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102225"/>
            <a:ext cx="3200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Muscle contraction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Increased vascular permeability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</a:rPr>
              <a:t>Increased vasodilation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5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/>
      <p:bldP spid="130054" grpId="0"/>
      <p:bldP spid="130057" grpId="0"/>
      <p:bldP spid="130058" grpId="0"/>
      <p:bldP spid="130059" grpId="0"/>
      <p:bldP spid="130060" grpId="0"/>
      <p:bldP spid="130063" grpId="0"/>
      <p:bldP spid="130067" grpId="0"/>
      <p:bldP spid="1300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0E0F0006-8A69-40C9-B14E-411F4C77F9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906000" cy="1066800"/>
          </a:xfrm>
        </p:spPr>
        <p:txBody>
          <a:bodyPr/>
          <a:lstStyle/>
          <a:p>
            <a:pPr algn="l" eaLnBrk="1" hangingPunct="1"/>
            <a:r>
              <a:rPr lang="en-US" altLang="en-US" sz="3200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IgE-MEDIATED HYPERSENSITIVITY (type I)</a:t>
            </a:r>
          </a:p>
        </p:txBody>
      </p:sp>
      <p:pic>
        <p:nvPicPr>
          <p:cNvPr id="123910" name="Picture 6" descr="2">
            <a:extLst>
              <a:ext uri="{FF2B5EF4-FFF2-40B4-BE49-F238E27FC236}">
                <a16:creationId xmlns:a16="http://schemas.microsoft.com/office/drawing/2014/main" id="{6F39BC79-FD57-4D62-BFA5-BB07C2B11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82763"/>
            <a:ext cx="69342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>
            <a:extLst>
              <a:ext uri="{FF2B5EF4-FFF2-40B4-BE49-F238E27FC236}">
                <a16:creationId xmlns:a16="http://schemas.microsoft.com/office/drawing/2014/main" id="{AF2822D5-C9CF-4ACC-BB51-53225C971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88" y="304800"/>
            <a:ext cx="9144001" cy="1371600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ALLARGENS ASSOSIATED WITH IgE-MEDIATED HYPERSENSITIVITY</a:t>
            </a:r>
          </a:p>
        </p:txBody>
      </p:sp>
      <p:sp>
        <p:nvSpPr>
          <p:cNvPr id="28675" name="Rectangle 20">
            <a:extLst>
              <a:ext uri="{FF2B5EF4-FFF2-40B4-BE49-F238E27FC236}">
                <a16:creationId xmlns:a16="http://schemas.microsoft.com/office/drawing/2014/main" id="{6E7201EE-6D52-43DA-AA67-AADB27B7A3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1575" y="2286000"/>
            <a:ext cx="6797675" cy="3444875"/>
          </a:xfrm>
        </p:spPr>
        <p:txBody>
          <a:bodyPr/>
          <a:lstStyle/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 – Foreign serum, vaccines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pollens – Rye grass, Ragweed 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Foods– Nuts, Seafoods, Eggs &amp; milk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Insect products – Bee, Ant &amp; Wax venom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 – Penicillin’s, Sulfonamides</a:t>
            </a:r>
          </a:p>
          <a:p>
            <a:pPr eaLnBrk="1" hangingPunct="1">
              <a:buClrTx/>
              <a:buSzPct val="55000"/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Animal hairs, dander, latex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40105FE0-9A05-4870-B02D-A57DD66BB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BIOCHEMICAL EVENTS IN MAST CELL DEGRANULATION</a:t>
            </a:r>
          </a:p>
        </p:txBody>
      </p:sp>
      <p:pic>
        <p:nvPicPr>
          <p:cNvPr id="133126" name="Picture 6" descr="4">
            <a:extLst>
              <a:ext uri="{FF2B5EF4-FFF2-40B4-BE49-F238E27FC236}">
                <a16:creationId xmlns:a16="http://schemas.microsoft.com/office/drawing/2014/main" id="{41D8EBD3-9F49-4C28-9A27-0CF97B6A7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752600"/>
            <a:ext cx="7112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1867</TotalTime>
  <Words>1091</Words>
  <Application>Microsoft Office PowerPoint</Application>
  <PresentationFormat>On-screen Show (4:3)</PresentationFormat>
  <Paragraphs>273</Paragraphs>
  <Slides>45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Garamond</vt:lpstr>
      <vt:lpstr>Arial</vt:lpstr>
      <vt:lpstr>Calibri</vt:lpstr>
      <vt:lpstr>Times New Roman</vt:lpstr>
      <vt:lpstr>Wingdings</vt:lpstr>
      <vt:lpstr>Baskerville Old Face</vt:lpstr>
      <vt:lpstr>Tahoma</vt:lpstr>
      <vt:lpstr>Organic</vt:lpstr>
      <vt:lpstr>PowerPoint Presentation</vt:lpstr>
      <vt:lpstr>INTRODUCTION</vt:lpstr>
      <vt:lpstr>CLASSIFICATION</vt:lpstr>
      <vt:lpstr>CLASSIFICATION </vt:lpstr>
      <vt:lpstr>CLASSIFICATION</vt:lpstr>
      <vt:lpstr>IgE-MEDIATED HYPERSENSITIVITY  (type I)</vt:lpstr>
      <vt:lpstr>IgE-MEDIATED HYPERSENSITIVITY (type I)</vt:lpstr>
      <vt:lpstr>ALLARGENS ASSOSIATED WITH IgE-MEDIATED HYPERSENSITIVITY</vt:lpstr>
      <vt:lpstr>BIOCHEMICAL EVENTS IN MAST CELL DEGRANULATION</vt:lpstr>
      <vt:lpstr>PRINCIPLE MEDIATORS - PRIMARY</vt:lpstr>
      <vt:lpstr>PRINCIPLE MEDIATORS -SECONDARY</vt:lpstr>
      <vt:lpstr>TYPES OF ANAPHYLAXIS</vt:lpstr>
      <vt:lpstr>ANTIGENS RELATED TO SYSTEMIC ANAPHYLAXIS</vt:lpstr>
      <vt:lpstr>Localized hypersensitivity – ATOPY (out of place or strangeness)</vt:lpstr>
      <vt:lpstr>Localized hypersensitivity - ATOPY</vt:lpstr>
      <vt:lpstr>ALLERGIC RHINITIS</vt:lpstr>
      <vt:lpstr>FOOD ALLERGY</vt:lpstr>
      <vt:lpstr>Early and Late inflammatory responses in Asthma</vt:lpstr>
      <vt:lpstr>ATOPIC DERMATITIS (ALLERGIC ECZEMA)</vt:lpstr>
      <vt:lpstr>Detection of Type1 hypersensitivity</vt:lpstr>
      <vt:lpstr>SKIN TESTING</vt:lpstr>
      <vt:lpstr>Detection Of Type1 Hypersensitivity</vt:lpstr>
      <vt:lpstr>Serum IgE determination  </vt:lpstr>
      <vt:lpstr>Treatment</vt:lpstr>
      <vt:lpstr>Drug therapy</vt:lpstr>
      <vt:lpstr>ANTIBODY-MEDIATED CYTOTOXIC (type II) HYPERSENSITIVITY</vt:lpstr>
      <vt:lpstr>Haemolytic disease of newborn</vt:lpstr>
      <vt:lpstr>Detection &amp; Treatment</vt:lpstr>
      <vt:lpstr>IMMUNE COMPLEX MEDIATED (type III) HYPERSENSITIVITY</vt:lpstr>
      <vt:lpstr>ARTHUS REACTION (localized)</vt:lpstr>
      <vt:lpstr>SERUM SICKNESS (Generalized)</vt:lpstr>
      <vt:lpstr>DELAYED TYPE HYPERSENSTIVITY (type IV)</vt:lpstr>
      <vt:lpstr>PowerPoint Presentation</vt:lpstr>
      <vt:lpstr>DELAYED TYPE HYPERSENSTIVITY (type IV)</vt:lpstr>
      <vt:lpstr>PowerPoint Presentation</vt:lpstr>
      <vt:lpstr>TUBERCULIN TYPE REACTION</vt:lpstr>
      <vt:lpstr>TUBERCULIN TYPE REACTION</vt:lpstr>
      <vt:lpstr>CONTACT DERMATITIS TYPE REACTIONS</vt:lpstr>
      <vt:lpstr>CONTACT DERMATITIS TYPE REACTIONS</vt:lpstr>
      <vt:lpstr>DETECTION OF TYPE IV HYPERSENSITIVITY</vt:lpstr>
      <vt:lpstr>STIMULATORY TYPE REACTION (type V)</vt:lpstr>
      <vt:lpstr>STIMULATORY TYPE REACTION (type V)</vt:lpstr>
      <vt:lpstr>STIMULATORY TYPE REACTION (type V)</vt:lpstr>
      <vt:lpstr>SUMMARY</vt:lpstr>
      <vt:lpstr>THANK YOU</vt:lpstr>
    </vt:vector>
  </TitlesOfParts>
  <Company>MANIPAL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Yogesh Kumar Singh</cp:lastModifiedBy>
  <cp:revision>122</cp:revision>
  <dcterms:created xsi:type="dcterms:W3CDTF">2108-02-03T01:06:27Z</dcterms:created>
  <dcterms:modified xsi:type="dcterms:W3CDTF">2018-02-02T08:11:04Z</dcterms:modified>
</cp:coreProperties>
</file>