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8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63C6-AE55-41D1-9120-191ABFFDCAA3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B0DBE-9019-4267-B590-D1CB2D0A8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D80B7E-8F37-49EF-9BC0-829AB7839E6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31D946-03CA-4582-9B7A-45B74966DB1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152400"/>
            <a:ext cx="8686800" cy="31242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Alegreya Sans SC" panose="00000500000000000000" pitchFamily="2" charset="0"/>
                <a:cs typeface="Times New Roman" pitchFamily="18" charset="0"/>
              </a:rPr>
              <a:t>IMMUNE</a:t>
            </a:r>
            <a:br>
              <a:rPr lang="en-US" sz="4800" dirty="0" smtClean="0">
                <a:solidFill>
                  <a:schemeClr val="bg1"/>
                </a:solidFill>
                <a:latin typeface="Alegreya Sans SC" panose="00000500000000000000" pitchFamily="2" charset="0"/>
                <a:cs typeface="Times New Roman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legreya Sans SC" panose="00000500000000000000" pitchFamily="2" charset="0"/>
                <a:cs typeface="Times New Roman" pitchFamily="18" charset="0"/>
              </a:rPr>
              <a:t>THROMBOCYTOPENIC</a:t>
            </a:r>
            <a:br>
              <a:rPr lang="en-US" sz="4800" dirty="0" smtClean="0">
                <a:solidFill>
                  <a:schemeClr val="bg1"/>
                </a:solidFill>
                <a:latin typeface="Alegreya Sans SC" panose="00000500000000000000" pitchFamily="2" charset="0"/>
                <a:cs typeface="Times New Roman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legreya Sans SC" panose="00000500000000000000" pitchFamily="2" charset="0"/>
                <a:cs typeface="Times New Roman" pitchFamily="18" charset="0"/>
              </a:rPr>
              <a:t>PURPURA</a:t>
            </a:r>
            <a:r>
              <a:rPr lang="en-US" sz="4400" dirty="0" smtClean="0">
                <a:solidFill>
                  <a:schemeClr val="bg1"/>
                </a:solidFill>
                <a:latin typeface="Alegreya Sans SC" panose="00000500000000000000" pitchFamily="2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Alegreya Sans SC" panose="00000500000000000000" pitchFamily="2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legreya Sans SC" panose="00000500000000000000" pitchFamily="2" charset="0"/>
                <a:cs typeface="Times New Roman" pitchFamily="18" charset="0"/>
              </a:rPr>
              <a:t>MBBSPPT.COM</a:t>
            </a:r>
            <a:endParaRPr lang="en-US" sz="2000" dirty="0">
              <a:solidFill>
                <a:schemeClr val="bg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Secondary ITP Associated with Underlying </a:t>
            </a:r>
            <a:r>
              <a:rPr lang="en-US" sz="4400" b="1" dirty="0" err="1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Condicitions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382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  <a:sym typeface="Wingdings"/>
              </a:rPr>
              <a:t> 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SLE		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  <a:sym typeface="Wingdings"/>
              </a:rPr>
              <a:t> 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lymphoproliferative disorders</a:t>
            </a:r>
          </a:p>
          <a:p>
            <a:pPr>
              <a:buNone/>
            </a:pP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  <a:sym typeface="Wingdings"/>
              </a:rPr>
              <a:t> 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APLS		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  <a:sym typeface="Wingdings"/>
              </a:rPr>
              <a:t> 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Infections </a:t>
            </a:r>
          </a:p>
          <a:p>
            <a:pPr>
              <a:buNone/>
            </a:pP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  <a:sym typeface="Wingdings"/>
              </a:rPr>
              <a:t> 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Grave’s Ds	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	HIV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, Epstein Barr virus </a:t>
            </a:r>
          </a:p>
          <a:p>
            <a:pPr>
              <a:buNone/>
            </a:pP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  <a:sym typeface="Wingdings"/>
              </a:rPr>
              <a:t> 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Sarcoidosis 	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Hepatitis 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C, Varicella-zoster virus</a:t>
            </a:r>
          </a:p>
          <a:p>
            <a:pPr>
              <a:buNone/>
            </a:pP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				</a:t>
            </a:r>
            <a:r>
              <a:rPr lang="en-US" sz="2400" dirty="0" err="1" smtClean="0">
                <a:latin typeface="Alegreya Sans SC" panose="00000500000000000000" pitchFamily="2" charset="0"/>
                <a:cs typeface="Times New Roman" pitchFamily="18" charset="0"/>
              </a:rPr>
              <a:t>Cytomegalo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legreya Sans SC" panose="00000500000000000000" pitchFamily="2" charset="0"/>
                <a:cs typeface="Times New Roman" pitchFamily="18" charset="0"/>
              </a:rPr>
              <a:t>cirus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, Helicobacter 			</a:t>
            </a:r>
            <a:r>
              <a:rPr lang="en-US" sz="2400" dirty="0" smtClean="0">
                <a:latin typeface="Alegreya Sans SC" panose="00000500000000000000" pitchFamily="2" charset="0"/>
                <a:cs typeface="Times New Roman" pitchFamily="18" charset="0"/>
              </a:rPr>
              <a:t>	pylori </a:t>
            </a:r>
            <a:endParaRPr lang="en-US" sz="24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endParaRPr lang="en-US" sz="24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endParaRPr lang="en-US" sz="24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315200" cy="43891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Testing to rule out these causes should be performed as clinically indicated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Forty present of patients with ITP test +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for ANA or APLA without having underlying autoimmune syndrome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Bone marrow aspiration</a:t>
            </a:r>
            <a:r>
              <a:rPr lang="en-US" sz="2800" b="1" dirty="0" smtClean="0">
                <a:latin typeface="Alegreya Sans SC" panose="00000500000000000000" pitchFamily="2" charset="0"/>
                <a:cs typeface="Times New Roman" pitchFamily="18" charset="0"/>
              </a:rPr>
              <a:t>/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biopsy  indicated to exclude secondary causes, particularly in older patients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Documenting presence of antibodies against platelets not needed.  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91439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Management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3914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Current treatment approach primarily aimed at preventing or minimizing platelet destruction.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Various therapies used early in treatment of ITP are:</a:t>
            </a:r>
          </a:p>
          <a:p>
            <a:pPr lvl="1"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¤ Corticosteroids		       ¤ Intravenous immune globulin</a:t>
            </a:r>
          </a:p>
          <a:p>
            <a:pPr lvl="1"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¤ Anti –D immune globulin       ¤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Splenectomy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	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Who should be  treated ?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38912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Not all patients with ITP require treatment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The goal of treatment is to provide safe platelet count with minimum treatment related morbidity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Determinants of Need to Treat Adult chronic ITP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114800"/>
          </a:xfrm>
        </p:spPr>
        <p:txBody>
          <a:bodyPr>
            <a:no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Presence of active bleeding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Platelet count – very low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Additional risk factors for bleeding-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uraemia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, poorly controlled HTN, fever, infections, alcoholism, peptic ulcer disease, aneurysms, chronic liver disease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85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Emergency Treatment 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485" y="1524000"/>
            <a:ext cx="7543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Three group of patients require emergency treatment: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Those with internal bleeding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Those with widespread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mucocutaneous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bleeding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Those needing emergency surgery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533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Appropriate  Emergency Treatment 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543800" cy="4114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IVIg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: 1gm/kg/day × 2days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IV methyl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prednisolone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: 1gm/day × 3days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Platelet transfusion: 2u/hr or 6 units ever 6hrs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88" y="76200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Safe Platelets count in adults 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88" y="1524000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	Procedure 				Platelet count (×10</a:t>
            </a:r>
            <a:r>
              <a:rPr lang="en-US" sz="2800" baseline="30000" dirty="0" smtClean="0">
                <a:latin typeface="Alegreya Sans SC" panose="00000500000000000000" pitchFamily="2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l) </a:t>
            </a:r>
          </a:p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	Dentistry 					&gt;10</a:t>
            </a:r>
          </a:p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	Extractions 				&gt;30</a:t>
            </a:r>
          </a:p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	Regional dental block			&gt;30</a:t>
            </a:r>
          </a:p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	Minor surgery 				&gt;50</a:t>
            </a:r>
          </a:p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	Vaginal delivery 			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&gt;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50</a:t>
            </a:r>
          </a:p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	Major Surgery 				&gt;80</a:t>
            </a:r>
          </a:p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	Spinal or epidural anesthesia	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&gt;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80</a:t>
            </a:r>
          </a:p>
          <a:p>
            <a:pPr>
              <a:buNone/>
            </a:pP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77200" cy="609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Treatment Categories in chronic Adult ITP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244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000" dirty="0" smtClean="0">
                <a:latin typeface="Alegreya Sans SC" panose="00000500000000000000" pitchFamily="2" charset="0"/>
              </a:rPr>
              <a:t>1. Presence of active bleeding 				Must</a:t>
            </a:r>
          </a:p>
          <a:p>
            <a:pPr marL="514350" indent="-514350">
              <a:buNone/>
            </a:pPr>
            <a:r>
              <a:rPr lang="en-US" sz="2000" dirty="0" smtClean="0">
                <a:latin typeface="Alegreya Sans SC" panose="00000500000000000000" pitchFamily="2" charset="0"/>
              </a:rPr>
              <a:t>	(irrespective of platelet count)	</a:t>
            </a:r>
          </a:p>
          <a:p>
            <a:pPr marL="514350" indent="-514350">
              <a:buNone/>
            </a:pPr>
            <a:endParaRPr lang="en-US" sz="2000" dirty="0" smtClean="0">
              <a:latin typeface="Alegreya Sans SC" panose="00000500000000000000" pitchFamily="2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Alegreya Sans SC" panose="00000500000000000000" pitchFamily="2" charset="0"/>
              </a:rPr>
              <a:t>2. Platelet count less than 10,000/</a:t>
            </a:r>
            <a:r>
              <a:rPr lang="en-US" sz="2000" dirty="0" err="1" smtClean="0">
                <a:latin typeface="Alegreya Sans SC" panose="00000500000000000000" pitchFamily="2" charset="0"/>
              </a:rPr>
              <a:t>cumm</a:t>
            </a:r>
            <a:r>
              <a:rPr lang="en-US" sz="2000" dirty="0" smtClean="0">
                <a:latin typeface="Alegreya Sans SC" panose="00000500000000000000" pitchFamily="2" charset="0"/>
              </a:rPr>
              <a:t>		</a:t>
            </a:r>
            <a:r>
              <a:rPr lang="en-US" sz="2000" dirty="0" smtClean="0">
                <a:latin typeface="Alegreya Sans SC" panose="00000500000000000000" pitchFamily="2" charset="0"/>
              </a:rPr>
              <a:t>	Should 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Alegreya Sans SC" panose="00000500000000000000" pitchFamily="2" charset="0"/>
              </a:rPr>
              <a:t>	and no active bleeding  </a:t>
            </a:r>
          </a:p>
          <a:p>
            <a:pPr marL="514350" indent="-514350">
              <a:buNone/>
            </a:pPr>
            <a:endParaRPr lang="en-US" sz="2000" dirty="0" smtClean="0">
              <a:latin typeface="Alegreya Sans SC" panose="00000500000000000000" pitchFamily="2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Alegreya Sans SC" panose="00000500000000000000" pitchFamily="2" charset="0"/>
              </a:rPr>
              <a:t>3. Platelet 10,000-30,000/</a:t>
            </a:r>
            <a:r>
              <a:rPr lang="en-US" sz="2000" dirty="0" err="1" smtClean="0">
                <a:latin typeface="Alegreya Sans SC" panose="00000500000000000000" pitchFamily="2" charset="0"/>
              </a:rPr>
              <a:t>cumm</a:t>
            </a:r>
            <a:r>
              <a:rPr lang="en-US" sz="2000" dirty="0" smtClean="0">
                <a:latin typeface="Alegreya Sans SC" panose="00000500000000000000" pitchFamily="2" charset="0"/>
              </a:rPr>
              <a:t> 			</a:t>
            </a:r>
            <a:r>
              <a:rPr lang="en-US" sz="2000" dirty="0" smtClean="0">
                <a:latin typeface="Alegreya Sans SC" panose="00000500000000000000" pitchFamily="2" charset="0"/>
              </a:rPr>
              <a:t>	May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Alegreya Sans SC" panose="00000500000000000000" pitchFamily="2" charset="0"/>
              </a:rPr>
              <a:t>	and not active bleeding </a:t>
            </a:r>
          </a:p>
          <a:p>
            <a:pPr marL="514350" indent="-514350">
              <a:buNone/>
            </a:pPr>
            <a:endParaRPr lang="en-US" sz="2000" dirty="0" smtClean="0">
              <a:latin typeface="Alegreya Sans SC" panose="00000500000000000000" pitchFamily="2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Alegreya Sans SC" panose="00000500000000000000" pitchFamily="2" charset="0"/>
              </a:rPr>
              <a:t>4. Platelet count &gt;30,000/</a:t>
            </a:r>
            <a:r>
              <a:rPr lang="en-US" sz="2000" dirty="0" err="1" smtClean="0">
                <a:latin typeface="Alegreya Sans SC" panose="00000500000000000000" pitchFamily="2" charset="0"/>
              </a:rPr>
              <a:t>cumm</a:t>
            </a:r>
            <a:r>
              <a:rPr lang="en-US" sz="2000" dirty="0" smtClean="0">
                <a:latin typeface="Alegreya Sans SC" panose="00000500000000000000" pitchFamily="2" charset="0"/>
              </a:rPr>
              <a:t>			</a:t>
            </a:r>
            <a:r>
              <a:rPr lang="en-US" sz="2000" dirty="0" smtClean="0">
                <a:latin typeface="Alegreya Sans SC" panose="00000500000000000000" pitchFamily="2" charset="0"/>
              </a:rPr>
              <a:t>	#</a:t>
            </a:r>
            <a:r>
              <a:rPr lang="en-US" sz="2000" dirty="0" smtClean="0">
                <a:latin typeface="Alegreya Sans SC" panose="00000500000000000000" pitchFamily="2" charset="0"/>
              </a:rPr>
              <a:t>No</a:t>
            </a:r>
          </a:p>
          <a:p>
            <a:pPr marL="514350" indent="-514350">
              <a:buNone/>
            </a:pPr>
            <a:r>
              <a:rPr lang="en-US" sz="2000" dirty="0" smtClean="0">
                <a:latin typeface="Alegreya Sans SC" panose="00000500000000000000" pitchFamily="2" charset="0"/>
              </a:rPr>
              <a:t>	And no active bleeding 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 marL="514350" indent="-514350">
              <a:buNone/>
            </a:pPr>
            <a:endParaRPr lang="en-US" sz="2000" dirty="0">
              <a:latin typeface="Alegreya Sans SC" panose="00000500000000000000" pitchFamily="2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Alegreya Sans SC" panose="00000500000000000000" pitchFamily="2" charset="0"/>
              </a:rPr>
              <a:t># </a:t>
            </a:r>
            <a:r>
              <a:rPr lang="en-US" sz="2000" dirty="0" smtClean="0">
                <a:latin typeface="Alegreya Sans SC" panose="00000500000000000000" pitchFamily="2" charset="0"/>
              </a:rPr>
              <a:t>Exceptions being major  surgery and obstetric delivery </a:t>
            </a:r>
          </a:p>
          <a:p>
            <a:pPr marL="514350" indent="-514350">
              <a:buNone/>
            </a:pPr>
            <a:endParaRPr lang="en-US" sz="2000" dirty="0" smtClean="0">
              <a:latin typeface="Alegreya Sans SC" panose="00000500000000000000" pitchFamily="2" charset="0"/>
            </a:endParaRPr>
          </a:p>
          <a:p>
            <a:pPr marL="514350" indent="-514350">
              <a:buNone/>
            </a:pPr>
            <a:endParaRPr lang="en-US" sz="2000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Initial Treatment 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If life  not threatened, corticosteroids form the standard initial treatment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IVIg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 given only to those patients who are unresponsive to corticosteroids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Anti – D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Ig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 another alternative to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IVIg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provided blood group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Rh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(D) +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and intact spleen </a:t>
            </a:r>
          </a:p>
          <a:p>
            <a:pPr>
              <a:buNone/>
            </a:pP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419600"/>
          </a:xfrm>
        </p:spPr>
        <p:txBody>
          <a:bodyPr/>
          <a:lstStyle/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Thrombocytopenia  defined as  platelets count of less than 150×10</a:t>
            </a:r>
            <a:r>
              <a:rPr lang="en-US" sz="2800" baseline="30000" dirty="0" smtClean="0">
                <a:latin typeface="Alegreya Sans SC" panose="00000500000000000000" pitchFamily="2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per µl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Platelets count between 30-50×10</a:t>
            </a:r>
            <a:r>
              <a:rPr lang="en-US" sz="2800" baseline="30000" dirty="0" smtClean="0">
                <a:latin typeface="Alegreya Sans SC" panose="00000500000000000000" pitchFamily="2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per µl rarely manifests as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purpura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A count from 10-30×10</a:t>
            </a:r>
            <a:r>
              <a:rPr lang="en-US" sz="2800" baseline="30000" dirty="0" smtClean="0">
                <a:latin typeface="Alegreya Sans SC" panose="00000500000000000000" pitchFamily="2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per µl may cause bleeding with minimal trauma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A platelet count less than 5×10</a:t>
            </a:r>
            <a:r>
              <a:rPr lang="en-US" sz="2800" baseline="30000" dirty="0" smtClean="0">
                <a:latin typeface="Alegreya Sans SC" panose="00000500000000000000" pitchFamily="2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µl may cause spontaneous bleeding </a:t>
            </a:r>
          </a:p>
          <a:p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Corticosteroids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err="1" smtClean="0">
                <a:latin typeface="Alegreya Sans SC" panose="00000500000000000000" pitchFamily="2" charset="0"/>
                <a:cs typeface="Times New Roman" pitchFamily="18" charset="0"/>
              </a:rPr>
              <a:t>Approxmatly</a:t>
            </a:r>
            <a:r>
              <a:rPr lang="en-US" sz="3000" dirty="0" smtClean="0">
                <a:latin typeface="Alegreya Sans SC" panose="00000500000000000000" pitchFamily="2" charset="0"/>
                <a:cs typeface="Times New Roman" pitchFamily="18" charset="0"/>
              </a:rPr>
              <a:t>, 66% of patients show partial or complete response to steroids </a:t>
            </a:r>
          </a:p>
          <a:p>
            <a:endParaRPr lang="en-US" sz="30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3000" dirty="0" err="1" smtClean="0">
                <a:latin typeface="Alegreya Sans SC" panose="00000500000000000000" pitchFamily="2" charset="0"/>
                <a:cs typeface="Times New Roman" pitchFamily="18" charset="0"/>
              </a:rPr>
              <a:t>Prednisolone</a:t>
            </a:r>
            <a:r>
              <a:rPr lang="en-US" sz="3000" dirty="0" smtClean="0">
                <a:latin typeface="Alegreya Sans SC" panose="00000500000000000000" pitchFamily="2" charset="0"/>
                <a:cs typeface="Times New Roman" pitchFamily="18" charset="0"/>
              </a:rPr>
              <a:t>, methyl </a:t>
            </a:r>
            <a:r>
              <a:rPr lang="en-US" sz="3000" dirty="0" err="1" smtClean="0">
                <a:latin typeface="Alegreya Sans SC" panose="00000500000000000000" pitchFamily="2" charset="0"/>
                <a:cs typeface="Times New Roman" pitchFamily="18" charset="0"/>
              </a:rPr>
              <a:t>prednisolone</a:t>
            </a:r>
            <a:r>
              <a:rPr lang="en-US" sz="3000" dirty="0" smtClean="0">
                <a:latin typeface="Alegreya Sans SC" panose="00000500000000000000" pitchFamily="2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Alegreya Sans SC" panose="00000500000000000000" pitchFamily="2" charset="0"/>
                <a:cs typeface="Times New Roman" pitchFamily="18" charset="0"/>
              </a:rPr>
              <a:t>dexamethasone</a:t>
            </a:r>
            <a:r>
              <a:rPr lang="en-US" sz="3000" dirty="0" smtClean="0">
                <a:latin typeface="Alegreya Sans SC" panose="00000500000000000000" pitchFamily="2" charset="0"/>
                <a:cs typeface="Times New Roman" pitchFamily="18" charset="0"/>
              </a:rPr>
              <a:t> oral or IV, duration of full dose 2-6 weeks, taper steroid after 4 wks</a:t>
            </a:r>
          </a:p>
          <a:p>
            <a:endParaRPr lang="en-US" sz="30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3000" dirty="0" smtClean="0">
                <a:latin typeface="Alegreya Sans SC" panose="00000500000000000000" pitchFamily="2" charset="0"/>
                <a:cs typeface="Times New Roman" pitchFamily="18" charset="0"/>
              </a:rPr>
              <a:t>High early relapse rate (within 6 months), there after a slower but continuous relapse rate up to 6 yrs </a:t>
            </a:r>
          </a:p>
          <a:p>
            <a:endPara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38912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Steroids impair the clearance of antibody-coated platelets by tissue macrophages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Inhibit antibody production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Steroids have  direct effect on vascular integrity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Increase platelet production by inhibiting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phagocytosis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of platelets by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intramedullary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macrophages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Intravenous Immunoglobulin (</a:t>
            </a:r>
            <a:r>
              <a:rPr lang="en-US" sz="4400" b="1" dirty="0" err="1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IVIg</a:t>
            </a:r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)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76400"/>
            <a:ext cx="7696201" cy="438912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Effective in 85% of patients, with 65% achieving normal platelets count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Platelets counts start increasing within a day and peak achieved by seventh day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Effect duration 4 weeks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Infusions should be given slowly over several hours</a:t>
            </a:r>
          </a:p>
          <a:p>
            <a:pPr>
              <a:buNone/>
            </a:pP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38912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legreya Sans SC" panose="00000500000000000000" pitchFamily="2" charset="0"/>
                <a:cs typeface="Times New Roman" pitchFamily="18" charset="0"/>
              </a:rPr>
              <a:t>IVIg</a:t>
            </a:r>
            <a:r>
              <a:rPr lang="en-US" sz="3200" dirty="0" smtClean="0">
                <a:latin typeface="Alegreya Sans SC" panose="00000500000000000000" pitchFamily="2" charset="0"/>
                <a:cs typeface="Times New Roman" pitchFamily="18" charset="0"/>
              </a:rPr>
              <a:t> works by blocking </a:t>
            </a:r>
            <a:r>
              <a:rPr lang="en-US" sz="3200" dirty="0" err="1" smtClean="0">
                <a:latin typeface="Alegreya Sans SC" panose="00000500000000000000" pitchFamily="2" charset="0"/>
                <a:cs typeface="Times New Roman" pitchFamily="18" charset="0"/>
              </a:rPr>
              <a:t>Fc</a:t>
            </a:r>
            <a:r>
              <a:rPr lang="en-US" sz="3200" dirty="0" smtClean="0">
                <a:latin typeface="Alegreya Sans SC" panose="00000500000000000000" pitchFamily="2" charset="0"/>
                <a:cs typeface="Times New Roman" pitchFamily="18" charset="0"/>
              </a:rPr>
              <a:t> receptors on </a:t>
            </a:r>
            <a:r>
              <a:rPr lang="en-US" sz="3200" dirty="0" err="1" smtClean="0">
                <a:latin typeface="Alegreya Sans SC" panose="00000500000000000000" pitchFamily="2" charset="0"/>
                <a:cs typeface="Times New Roman" pitchFamily="18" charset="0"/>
              </a:rPr>
              <a:t>reticuloendothelial</a:t>
            </a:r>
            <a:r>
              <a:rPr lang="en-US" sz="3200" dirty="0" smtClean="0">
                <a:latin typeface="Alegreya Sans SC" panose="00000500000000000000" pitchFamily="2" charset="0"/>
                <a:cs typeface="Times New Roman" pitchFamily="18" charset="0"/>
              </a:rPr>
              <a:t>  cells, suppressing antibody production and binding </a:t>
            </a:r>
            <a:endParaRPr lang="en-US" sz="32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86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Anti –D immunoglobulin 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848600" cy="4389120"/>
          </a:xfrm>
        </p:spPr>
        <p:txBody>
          <a:bodyPr>
            <a:no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Anti –D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Ig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is effective only in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Rh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(D) +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, non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splenectomised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cases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Standard dose - 50-75 mg/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kh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× 1day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Effect noticed after 72 hr, not useful for emergency cases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Repeated doses may be effective </a:t>
            </a:r>
          </a:p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 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Splenectomy</a:t>
            </a:r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990600"/>
            <a:ext cx="7772401" cy="438912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Splenectomy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 standard and traditional second line treatment for adult ITP, when steroids fail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75% of patients undergoing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splenectomy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achieve complete remission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5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Other second line treatment 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23223"/>
            <a:ext cx="7924800" cy="438912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Patients who fail 1</a:t>
            </a:r>
            <a:r>
              <a:rPr lang="en-US" sz="2800" baseline="30000" dirty="0" smtClean="0">
                <a:latin typeface="Alegreya Sans SC" panose="00000500000000000000" pitchFamily="2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line therapies/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splenectomy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can benefit from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Azathiopurine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vinka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alkaloids,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cyclosporin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 A,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mycophenolate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mofetil,dapsone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danazol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cyclophophamide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Thrombopoietic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agents are a new tool in treatment of ITP, acting towards improving platelets production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447800"/>
            <a:ext cx="633740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legreya Sans SC" panose="00000500000000000000" pitchFamily="2" charset="0"/>
              </a:rPr>
              <a:t>Thank </a:t>
            </a:r>
            <a:r>
              <a:rPr lang="en-US" sz="11500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legreya Sans SC" panose="00000500000000000000" pitchFamily="2" charset="0"/>
              </a:rPr>
              <a:t>yOU</a:t>
            </a:r>
            <a:r>
              <a:rPr lang="en-US" sz="115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legreya Sans SC" panose="00000500000000000000" pitchFamily="2" charset="0"/>
              </a:rPr>
              <a:t> </a:t>
            </a:r>
            <a:endParaRPr lang="en-US" sz="115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Primary immune thrombocytopenic purpura (ITP) , autoimmune disorder characterized by low platelet count, typically in an otherwise healthy individual  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>
                <a:latin typeface="Alegreya Sans SC" panose="00000500000000000000" pitchFamily="2" charset="0"/>
                <a:cs typeface="Times New Roman" pitchFamily="18" charset="0"/>
              </a:rPr>
              <a:t>It is defined as isolated thrombocytopenia with no clinically apparent associated conditions or other cause of thrombocytopenia.</a:t>
            </a:r>
          </a:p>
          <a:p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>
                <a:latin typeface="Alegreya Sans SC" panose="00000500000000000000" pitchFamily="2" charset="0"/>
                <a:cs typeface="Times New Roman" pitchFamily="18" charset="0"/>
              </a:rPr>
              <a:t>As no specific criteria establish the diagnosis, ITP diagnosed by excluding other causes of thrombocytopenia  </a:t>
            </a:r>
          </a:p>
          <a:p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467600" cy="4389120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ITP is an organ specific autoimmune disorder in which antibody coated or immune complex coated platelets are destroyed prematurely by reticuloendothelial system resulting in thrombocytopenia 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However, recent data confirm that platelets production is  also impaired.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2013-06-08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5029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legreya Sans SC" panose="00000500000000000000" pitchFamily="2" charset="0"/>
                <a:cs typeface="Times New Roman" pitchFamily="18" charset="0"/>
              </a:rPr>
              <a:t>Immune thrombocytopenic purpura may have acute or  insidious onset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.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Adult 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ITP usually has insidious onset and chronic course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Many cases are diagnosed incidentally on routine bloods counts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The clinical course, highly variable ranging from asymptomatic to life threatening bleeding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326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ITP in Children and Adults  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28" y="1447800"/>
            <a:ext cx="80010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3000" dirty="0" smtClean="0">
                <a:latin typeface="Alegreya Sans SC" panose="00000500000000000000" pitchFamily="2" charset="0"/>
                <a:cs typeface="Times New Roman" pitchFamily="18" charset="0"/>
              </a:rPr>
              <a:t>Children 	Adults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Peak age incidence (yrs)	       	2-6		&gt;50	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Sex incidence (M:F)		1:1		1:1.7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Onset				Acute		Insidious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Preceding infection		Common 	Unusual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Platelet count (×10</a:t>
            </a:r>
            <a:r>
              <a:rPr lang="en-US" sz="2800" baseline="30000" dirty="0" smtClean="0">
                <a:latin typeface="Alegreya Sans SC" panose="00000500000000000000" pitchFamily="2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)		often&lt;20	often &gt;20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Usual duration 			2-4 wk	years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Spontaneous remission %	&gt;80		2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Chronic disease 			24		43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Clinical Features 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In adults onset insidious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Many patients asymptomatic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The commonest symptoms -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petechiae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and bruising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Most patients with ITP usually do not experience clinically important bleeding unless the count very low&lt;5-10×10</a:t>
            </a:r>
            <a:r>
              <a:rPr lang="en-US" sz="2800" baseline="30000" dirty="0" smtClean="0">
                <a:latin typeface="Alegreya Sans SC" panose="00000500000000000000" pitchFamily="2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l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Diagnosis</a:t>
            </a:r>
            <a:endParaRPr lang="en-US" sz="4400" b="1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4676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ITP diagnosed by excluding other causes of thrombocytopenia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It is based on history, examination, CBC, PBF.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Spleen rarely palpable(&lt;10%)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If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spleenomegaly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present, may be suggestive of some other disorders e.g., portal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htn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781</Words>
  <Application>Microsoft Office PowerPoint</Application>
  <PresentationFormat>On-screen Show (4:3)</PresentationFormat>
  <Paragraphs>148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Alegreya Sans SC</vt:lpstr>
      <vt:lpstr>Calibri</vt:lpstr>
      <vt:lpstr>Constantia</vt:lpstr>
      <vt:lpstr>Times New Roman</vt:lpstr>
      <vt:lpstr>Wingdings</vt:lpstr>
      <vt:lpstr>Wingdings 2</vt:lpstr>
      <vt:lpstr>Flow</vt:lpstr>
      <vt:lpstr>IMMUNE THROMBOCYTOPENIC PURPURA MBBSPPT.COM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ITP in Children and Adults  </vt:lpstr>
      <vt:lpstr>Clinical Features </vt:lpstr>
      <vt:lpstr>Diagnosis</vt:lpstr>
      <vt:lpstr>Secondary ITP Associated with Underlying Condicitions</vt:lpstr>
      <vt:lpstr>PowerPoint Presentation</vt:lpstr>
      <vt:lpstr>Management </vt:lpstr>
      <vt:lpstr>Who should be  treated ?</vt:lpstr>
      <vt:lpstr>Determinants of Need to Treat Adult chronic ITP</vt:lpstr>
      <vt:lpstr>Emergency Treatment </vt:lpstr>
      <vt:lpstr>Appropriate  Emergency Treatment </vt:lpstr>
      <vt:lpstr>Safe Platelets count in adults </vt:lpstr>
      <vt:lpstr>Treatment Categories in chronic Adult ITP</vt:lpstr>
      <vt:lpstr>Initial Treatment </vt:lpstr>
      <vt:lpstr>Corticosteroids</vt:lpstr>
      <vt:lpstr>PowerPoint Presentation</vt:lpstr>
      <vt:lpstr>   Intravenous Immunoglobulin (IVIg)</vt:lpstr>
      <vt:lpstr>PowerPoint Presentation</vt:lpstr>
      <vt:lpstr>Anti –D immunoglobulin </vt:lpstr>
      <vt:lpstr>Splenectomy </vt:lpstr>
      <vt:lpstr>Other second line treatment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Thrombocytopenic Purpura</dc:title>
  <dc:creator>fmedic</dc:creator>
  <cp:lastModifiedBy>Mithilesh Patel</cp:lastModifiedBy>
  <cp:revision>114</cp:revision>
  <dcterms:created xsi:type="dcterms:W3CDTF">2013-06-07T07:01:39Z</dcterms:created>
  <dcterms:modified xsi:type="dcterms:W3CDTF">2017-06-03T22:51:46Z</dcterms:modified>
</cp:coreProperties>
</file>