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39" r:id="rId2"/>
  </p:sldMasterIdLst>
  <p:notesMasterIdLst>
    <p:notesMasterId r:id="rId47"/>
  </p:notesMasterIdLst>
  <p:handoutMasterIdLst>
    <p:handoutMasterId r:id="rId48"/>
  </p:handoutMasterIdLst>
  <p:sldIdLst>
    <p:sldId id="428" r:id="rId3"/>
    <p:sldId id="353" r:id="rId4"/>
    <p:sldId id="397" r:id="rId5"/>
    <p:sldId id="363" r:id="rId6"/>
    <p:sldId id="398" r:id="rId7"/>
    <p:sldId id="366" r:id="rId8"/>
    <p:sldId id="270" r:id="rId9"/>
    <p:sldId id="298" r:id="rId10"/>
    <p:sldId id="368" r:id="rId11"/>
    <p:sldId id="292" r:id="rId12"/>
    <p:sldId id="400" r:id="rId13"/>
    <p:sldId id="401" r:id="rId14"/>
    <p:sldId id="321" r:id="rId15"/>
    <p:sldId id="403" r:id="rId16"/>
    <p:sldId id="402" r:id="rId17"/>
    <p:sldId id="404" r:id="rId18"/>
    <p:sldId id="323" r:id="rId19"/>
    <p:sldId id="421" r:id="rId20"/>
    <p:sldId id="381" r:id="rId21"/>
    <p:sldId id="385" r:id="rId22"/>
    <p:sldId id="422" r:id="rId23"/>
    <p:sldId id="326" r:id="rId24"/>
    <p:sldId id="328" r:id="rId25"/>
    <p:sldId id="327" r:id="rId26"/>
    <p:sldId id="329" r:id="rId27"/>
    <p:sldId id="427" r:id="rId28"/>
    <p:sldId id="383" r:id="rId29"/>
    <p:sldId id="324" r:id="rId30"/>
    <p:sldId id="325" r:id="rId31"/>
    <p:sldId id="302" r:id="rId32"/>
    <p:sldId id="369" r:id="rId33"/>
    <p:sldId id="331" r:id="rId34"/>
    <p:sldId id="431" r:id="rId35"/>
    <p:sldId id="332" r:id="rId36"/>
    <p:sldId id="371" r:id="rId37"/>
    <p:sldId id="372" r:id="rId38"/>
    <p:sldId id="423" r:id="rId39"/>
    <p:sldId id="354" r:id="rId40"/>
    <p:sldId id="357" r:id="rId41"/>
    <p:sldId id="429" r:id="rId42"/>
    <p:sldId id="337" r:id="rId43"/>
    <p:sldId id="339" r:id="rId44"/>
    <p:sldId id="316" r:id="rId45"/>
    <p:sldId id="430" r:id="rId46"/>
  </p:sldIdLst>
  <p:sldSz cx="9144000" cy="6858000" type="screen4x3"/>
  <p:notesSz cx="7302500" cy="9588500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sz="8800" b="1" kern="1200">
        <a:solidFill>
          <a:schemeClr val="tx1"/>
        </a:solidFill>
        <a:latin typeface="Arial" panose="020B0604020202020204" pitchFamily="34" charset="0"/>
        <a:ea typeface="+mn-ea"/>
        <a:cs typeface="Nazanin" pitchFamily="2" charset="0"/>
      </a:defRPr>
    </a:lvl1pPr>
    <a:lvl2pPr marL="457200" algn="l" rtl="0" fontAlgn="base">
      <a:spcBef>
        <a:spcPct val="0"/>
      </a:spcBef>
      <a:spcAft>
        <a:spcPct val="0"/>
      </a:spcAft>
      <a:defRPr sz="8800" b="1" kern="1200">
        <a:solidFill>
          <a:schemeClr val="tx1"/>
        </a:solidFill>
        <a:latin typeface="Arial" panose="020B0604020202020204" pitchFamily="34" charset="0"/>
        <a:ea typeface="+mn-ea"/>
        <a:cs typeface="Nazanin" pitchFamily="2" charset="0"/>
      </a:defRPr>
    </a:lvl2pPr>
    <a:lvl3pPr marL="914400" algn="l" rtl="0" fontAlgn="base">
      <a:spcBef>
        <a:spcPct val="0"/>
      </a:spcBef>
      <a:spcAft>
        <a:spcPct val="0"/>
      </a:spcAft>
      <a:defRPr sz="8800" b="1" kern="1200">
        <a:solidFill>
          <a:schemeClr val="tx1"/>
        </a:solidFill>
        <a:latin typeface="Arial" panose="020B0604020202020204" pitchFamily="34" charset="0"/>
        <a:ea typeface="+mn-ea"/>
        <a:cs typeface="Nazanin" pitchFamily="2" charset="0"/>
      </a:defRPr>
    </a:lvl3pPr>
    <a:lvl4pPr marL="1371600" algn="l" rtl="0" fontAlgn="base">
      <a:spcBef>
        <a:spcPct val="0"/>
      </a:spcBef>
      <a:spcAft>
        <a:spcPct val="0"/>
      </a:spcAft>
      <a:defRPr sz="8800" b="1" kern="1200">
        <a:solidFill>
          <a:schemeClr val="tx1"/>
        </a:solidFill>
        <a:latin typeface="Arial" panose="020B0604020202020204" pitchFamily="34" charset="0"/>
        <a:ea typeface="+mn-ea"/>
        <a:cs typeface="Nazanin" pitchFamily="2" charset="0"/>
      </a:defRPr>
    </a:lvl4pPr>
    <a:lvl5pPr marL="1828800" algn="l" rtl="0" fontAlgn="base">
      <a:spcBef>
        <a:spcPct val="0"/>
      </a:spcBef>
      <a:spcAft>
        <a:spcPct val="0"/>
      </a:spcAft>
      <a:defRPr sz="8800" b="1" kern="1200">
        <a:solidFill>
          <a:schemeClr val="tx1"/>
        </a:solidFill>
        <a:latin typeface="Arial" panose="020B0604020202020204" pitchFamily="34" charset="0"/>
        <a:ea typeface="+mn-ea"/>
        <a:cs typeface="Nazanin" pitchFamily="2" charset="0"/>
      </a:defRPr>
    </a:lvl5pPr>
    <a:lvl6pPr marL="2286000" algn="l" defTabSz="914400" rtl="0" eaLnBrk="1" latinLnBrk="0" hangingPunct="1">
      <a:defRPr sz="8800" b="1" kern="1200">
        <a:solidFill>
          <a:schemeClr val="tx1"/>
        </a:solidFill>
        <a:latin typeface="Arial" panose="020B0604020202020204" pitchFamily="34" charset="0"/>
        <a:ea typeface="+mn-ea"/>
        <a:cs typeface="Nazanin" pitchFamily="2" charset="0"/>
      </a:defRPr>
    </a:lvl6pPr>
    <a:lvl7pPr marL="2743200" algn="l" defTabSz="914400" rtl="0" eaLnBrk="1" latinLnBrk="0" hangingPunct="1">
      <a:defRPr sz="8800" b="1" kern="1200">
        <a:solidFill>
          <a:schemeClr val="tx1"/>
        </a:solidFill>
        <a:latin typeface="Arial" panose="020B0604020202020204" pitchFamily="34" charset="0"/>
        <a:ea typeface="+mn-ea"/>
        <a:cs typeface="Nazanin" pitchFamily="2" charset="0"/>
      </a:defRPr>
    </a:lvl7pPr>
    <a:lvl8pPr marL="3200400" algn="l" defTabSz="914400" rtl="0" eaLnBrk="1" latinLnBrk="0" hangingPunct="1">
      <a:defRPr sz="8800" b="1" kern="1200">
        <a:solidFill>
          <a:schemeClr val="tx1"/>
        </a:solidFill>
        <a:latin typeface="Arial" panose="020B0604020202020204" pitchFamily="34" charset="0"/>
        <a:ea typeface="+mn-ea"/>
        <a:cs typeface="Nazanin" pitchFamily="2" charset="0"/>
      </a:defRPr>
    </a:lvl8pPr>
    <a:lvl9pPr marL="3657600" algn="l" defTabSz="914400" rtl="0" eaLnBrk="1" latinLnBrk="0" hangingPunct="1">
      <a:defRPr sz="8800" b="1" kern="1200">
        <a:solidFill>
          <a:schemeClr val="tx1"/>
        </a:solidFill>
        <a:latin typeface="Arial" panose="020B0604020202020204" pitchFamily="34" charset="0"/>
        <a:ea typeface="+mn-ea"/>
        <a:cs typeface="Nazanin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gesh Kumar Singh" initials="YKS" lastIdx="1" clrIdx="0">
    <p:extLst>
      <p:ext uri="{19B8F6BF-5375-455C-9EA6-DF929625EA0E}">
        <p15:presenceInfo xmlns:p15="http://schemas.microsoft.com/office/powerpoint/2012/main" userId="dfe383d1097046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33CC"/>
    <a:srgbClr val="3333FF"/>
    <a:srgbClr val="66FF33"/>
    <a:srgbClr val="FF3300"/>
    <a:srgbClr val="FFCC00"/>
    <a:srgbClr val="A5002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36"/>
    </p:cViewPr>
  </p:sorterViewPr>
  <p:notesViewPr>
    <p:cSldViewPr>
      <p:cViewPr varScale="1">
        <p:scale>
          <a:sx n="50" d="100"/>
          <a:sy n="50" d="100"/>
        </p:scale>
        <p:origin x="-1908" y="-108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03T15:46:45.374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747017FF-D977-4019-9243-C6A2ECA483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555E1624-63AC-4AC3-94D6-5AA7AD3370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0" name="Rectangle 4">
            <a:extLst>
              <a:ext uri="{FF2B5EF4-FFF2-40B4-BE49-F238E27FC236}">
                <a16:creationId xmlns:a16="http://schemas.microsoft.com/office/drawing/2014/main" id="{FDAFDA1A-3A91-4072-BD79-D43D58CDC3B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38613" y="9107488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887143CC-8572-43AC-8851-454CE90137F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107488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 b="0">
                <a:cs typeface="Arial" panose="020B0604020202020204" pitchFamily="34" charset="0"/>
              </a:defRPr>
            </a:lvl1pPr>
          </a:lstStyle>
          <a:p>
            <a:fld id="{4A4B2F7B-4F99-40CD-8B68-AC1788AE6719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790ED85-5A81-49AA-B0F4-DF4259F392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054926D-79E6-4521-A4FB-0436FE89D4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B3A2486C-D38E-43A6-B105-6A7B747A68E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8AB912C7-9FAB-4244-9C47-880BC3BBBC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437EDDB2-A7AF-4190-A004-C8C5574F8E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195FE123-C44C-474E-A279-9BD2B9B4F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 b="0">
                <a:cs typeface="Arial" panose="020B0604020202020204" pitchFamily="34" charset="0"/>
              </a:defRPr>
            </a:lvl1pPr>
          </a:lstStyle>
          <a:p>
            <a:fld id="{C9B08734-B338-4368-B516-3DA2D45D3EDA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8F1F1C0-214C-4C68-8174-A3A081EF70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defTabSz="9652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defTabSz="9652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defTabSz="9652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defTabSz="9652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eaLnBrk="1" hangingPunct="1"/>
            <a:fld id="{EC9F8DD0-EDC6-4BF0-969B-25C115695C75}" type="slidenum">
              <a:rPr lang="ar-SA" altLang="en-US" sz="1300" b="0">
                <a:cs typeface="Arial" panose="020B0604020202020204" pitchFamily="34" charset="0"/>
              </a:rPr>
              <a:pPr eaLnBrk="1" hangingPunct="1"/>
              <a:t>14</a:t>
            </a:fld>
            <a:endParaRPr lang="en-US" altLang="en-US" sz="1300" b="0">
              <a:cs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C93D94E-BA44-4648-A6F3-8B65FB8F2C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EA796AA-3B24-45BE-8250-08020F4A8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5356225" cy="431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DB49EDD-E264-4007-B61D-F721E9E878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defTabSz="9652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defTabSz="9652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defTabSz="9652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defTabSz="9652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eaLnBrk="1" hangingPunct="1"/>
            <a:fld id="{76A19EF2-9ECA-4D87-B96C-4E87AD159717}" type="slidenum">
              <a:rPr lang="ar-SA" altLang="en-US" sz="1300" b="0">
                <a:cs typeface="Arial" panose="020B0604020202020204" pitchFamily="34" charset="0"/>
              </a:rPr>
              <a:pPr eaLnBrk="1" hangingPunct="1"/>
              <a:t>15</a:t>
            </a:fld>
            <a:endParaRPr lang="en-US" altLang="en-US" sz="1300" b="0">
              <a:cs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86D35DB-25E6-4712-90EA-6C20C665E9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A051D94B-E879-45D6-B3FC-A7A12AAE8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5356225" cy="431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31DAB9B2-08C0-4CE0-9DAB-22A7AA408E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defTabSz="9652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defTabSz="9652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defTabSz="9652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defTabSz="9652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eaLnBrk="1" hangingPunct="1"/>
            <a:fld id="{F1D25048-50E7-4EC4-A6C2-942120DB408A}" type="slidenum">
              <a:rPr lang="ar-SA" altLang="en-US" sz="1300" b="0">
                <a:cs typeface="Arial" panose="020B0604020202020204" pitchFamily="34" charset="0"/>
              </a:rPr>
              <a:pPr eaLnBrk="1" hangingPunct="1"/>
              <a:t>30</a:t>
            </a:fld>
            <a:endParaRPr lang="en-US" altLang="en-US" sz="1300" b="0">
              <a:cs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5983B0A-346F-4D87-8629-4C45C37547F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 w="12700" cap="flat">
            <a:solidFill>
              <a:schemeClr val="tx1"/>
            </a:solidFill>
          </a:ln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8F58C73-298D-443E-8D1C-D356F7614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57713"/>
            <a:ext cx="5356225" cy="4037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10" tIns="46917" rIns="95510" bIns="46917"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F7ED34-56C8-4B0E-9AE7-2F8E26AAE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81C642-8FF9-4B5E-8E0E-B94AD9368D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23B8F9-F7D2-4E82-8361-4F788284E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756AD-09D2-420E-B0A5-FE0E1A112F06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5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E3A27D-BA70-4343-BE32-D5F333643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8B441E-0B9B-4C54-898B-A80580A08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146E3D-E3D8-40F5-9DC1-BB5CF57E3B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32109-E3F3-4B53-AB28-B1C7AAF77F4B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9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5F44F2-9F8E-43BA-B7F1-1E2E8ABFA6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EF2EC2-6497-4EA8-9241-427EF4454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A1BABD-92E6-4C5C-94FF-AD314147F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BE53E-BA77-45A6-BC42-402AB48C76CB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0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B17B-8D69-4DB7-B7A1-1822C62C6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0832C-DCFE-4F38-956C-868593178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EE84E-FB16-4382-9549-A7F9FE92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29D5C-B6A9-45C4-A1EB-38F59B8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984E1-4672-44E2-A8A2-D03306C7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99CD-C595-42FC-A942-C0C0BF39A564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800810"/>
      </p:ext>
    </p:extLst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6046A-475C-410B-BFAD-152C56FB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8BA7C-1046-43F7-B869-B0863E71C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DD2EE-BF32-4602-9AB0-FB9C79FF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D2A01-D6E0-4C58-8312-50B267A2D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644FE-D72B-4D78-BAC8-EC793D32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771-4460-499E-9D4F-9050BBBB1612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62293"/>
      </p:ext>
    </p:extLst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83646-3A3E-44C3-ADE2-B9585217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CA1D9-6842-4DA4-8E74-35F2170F8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1E3BC-4251-43C1-8A2B-92E9752E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C6F8B-50B5-4A0B-9435-FF082BA1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95D4A-8076-41D1-9867-AF7C16CC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6D03-27B2-4CEC-BC9F-E37C34A3C643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4459"/>
      </p:ext>
    </p:extLst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ACA3-BD12-431B-9DF0-84F96C1B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0479-907F-4FBC-A9F6-A4492E5F0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B5F74-1832-4E73-9C71-EBA136A62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C41D5-6DC3-4B6A-9EE9-CAE4E2E2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ECC73-4E38-453B-8587-6151B8FB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94208-A865-420E-9F3D-E570561E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715D-993B-4453-B796-A09C23371EC3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60966"/>
      </p:ext>
    </p:extLst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C5E8-9FDA-43FA-B17A-175A9E78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86FAF-0EFD-4BD2-AEF4-6DBC78784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ADCCB-241B-429C-BBAC-CD68B6741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8C33A-ED11-4CA5-922F-BD772BCB1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0A0970-0F30-490A-A4EC-BD3515AA7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BAF4E8-E459-4442-9EEF-A4A0299C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F5E26-9FF3-4C2C-BB2E-B4BA7D0B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9CAD0-3225-4FE5-9E6F-96DDBC81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795B-D9E1-40FB-A1E8-DD893BD46C14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744139"/>
      </p:ext>
    </p:extLst>
  </p:cSld>
  <p:clrMapOvr>
    <a:masterClrMapping/>
  </p:clrMapOvr>
  <p:transition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883C-8C2E-4A54-8E37-23BCBDC6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CEE488-4B46-4F7C-AD96-A1B4B0004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7D95D-1713-49C4-B054-1D07AB05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F6DBD-58A8-410C-9E16-9DA52955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BC18-0BDB-48B5-9EDF-C86F7AD15652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144594"/>
      </p:ext>
    </p:extLst>
  </p:cSld>
  <p:clrMapOvr>
    <a:masterClrMapping/>
  </p:clrMapOvr>
  <p:transition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7ABDA-D143-44CB-B594-873A8940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8277F-BF28-40F8-B242-22AC1F45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A26AA-9323-40DA-A957-2574C195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4D46-9153-4379-8765-7CF65DA8FCCF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100268"/>
      </p:ext>
    </p:extLst>
  </p:cSld>
  <p:clrMapOvr>
    <a:masterClrMapping/>
  </p:clrMapOvr>
  <p:transition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24D24-F52F-4079-B247-8A5BE49E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FC8CE-3A1F-4818-9895-C1159AD00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5F5A8-927E-4E6E-B8AE-44DB48C06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3606B-5F7E-4EB1-A104-5D10EF92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3FEDC-1DA3-4595-BDA6-FA0AD3BA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EED88-E6DA-43AF-95A1-AF05E299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73A29-9F4F-4394-80E5-ADCEE0466085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649597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7E4A0A-B676-4895-9F69-89AFBB309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03FB99-AF3D-436C-A69F-FEFD9A7F3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918312-AD89-4928-9BF1-4C42F8F77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F74D8-1905-46DD-8C84-FF3838B58586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64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3D4E-F47E-46AB-98B3-D3D7DC9C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40475-604C-424F-877F-BCF6E2965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BF9F8-88C3-429F-A85B-C2C2B0CBC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02D38-2650-4C23-A615-73BC6DF6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12364-E130-4203-B827-828244B3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472A4-54A4-42B9-ADA6-E9A6384E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C1F0-B019-4410-8EB7-BE1CFD8EE275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513791"/>
      </p:ext>
    </p:extLst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7A8E3-0F92-4735-BD04-FC48DE50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49BB5-0832-4497-8C57-99F89C9EF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346C7-90FB-489C-9793-1CD79D91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82AE-B4D3-478B-B9A4-0F34AA5C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E09E2-F265-4B25-967D-F13FAEB1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F5E8-9192-48B7-AD7B-1E5F818F5299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951797"/>
      </p:ext>
    </p:extLst>
  </p:cSld>
  <p:clrMapOvr>
    <a:masterClrMapping/>
  </p:clrMapOvr>
  <p:transition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C1797D-88A3-41B8-B235-E1964113B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42EAB-8628-405D-96AC-C9CA7C17E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2B9BC-6685-4867-AA30-B80918AE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B7B4F-E704-4A47-B3CD-8F48A94C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D3032-3851-48C7-A099-7A7BCEDB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307F-5645-485E-9D65-A4EA2D9C0E76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615894"/>
      </p:ext>
    </p:extLst>
  </p:cSld>
  <p:clrMapOvr>
    <a:masterClrMapping/>
  </p:clrMapOvr>
  <p:transition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838156-E74D-4F05-8823-8A96F6C91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CF35877-0940-4062-A5EB-7AAD7E0A0E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9DDDBA9-11EC-4DD3-8A4F-475BF3BAA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843ED-1DC2-4FA5-A6C9-7623100E94A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090827"/>
      </p:ext>
    </p:extLst>
  </p:cSld>
  <p:clrMapOvr>
    <a:masterClrMapping/>
  </p:clrMapOvr>
  <p:transition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54840E-324C-4A6C-9F84-181B1926B3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984F1-695D-4D03-8901-41CC114C1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B0872-959E-45BC-A03F-B2AAD0D15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3E07A-AFA5-48A3-811A-4B3580125CA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88454"/>
      </p:ext>
    </p:extLst>
  </p:cSld>
  <p:clrMapOvr>
    <a:masterClrMapping/>
  </p:clrMapOvr>
  <p:transition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B3AFA0-42E9-42EE-A752-B58779F5D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D89D-F1D4-47F1-BB47-D843F2B8C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B2D7C0-E129-4A72-9EA3-628000442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3906E-5994-482A-93B9-2DB9E42DC24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616552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4DBD21-2B9E-4FBD-8B32-22EB26182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8DB16-7386-4A70-B7C7-60BCF9D9B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A7B9C9-4075-4CA7-BD14-EE8FD01F0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44537-459E-4A3F-80C3-19041A1B85B2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5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E71FD-FDC8-4969-B921-6413172239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15D87-81DE-41ED-8A04-66900E5ED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A304C7-4FE1-428E-A283-8EEEBB409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06DC4-4006-425B-A3CE-BBE8B9B38327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7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6C66B2-5E57-4B48-B312-FB89A6C2E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9F3CDC-913E-4704-8A74-C0E0A2766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3E0C1A-0167-4F66-BC0F-082EBE595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EA978-0F46-4CA5-896E-D6C22180B6BB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5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9F194B-1C07-4F77-8DB4-745DFABB4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5CC4C8-92CE-4DAB-8B25-8F5E1AB60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F61E92-A831-4EC7-AB0A-C209DC035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80646-F937-4A4B-AAE0-4C17973E637E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7DE6BE-2A33-421D-88B4-D16146EF5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4928AD-A5AA-4BBE-99B0-C8D4C98D9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66B276-09C6-4F64-9AA9-783CCCD3D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8EBBD-312A-4765-9EB3-BFA819EFA4A5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4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559D1D-541F-4E5C-ACA5-461F28496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39EF87-417D-4991-9AA7-031A130761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25C937-8622-475A-92DA-06C72C5EA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E6F3D-F0C2-493C-ABBD-945084234753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0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AFB16-CCCD-442D-845C-32DA03209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AFB90F-5933-4D95-ADE4-D78B05AA3F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61E2C-5E21-43B6-8208-89199305A1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CD4C9-EBAB-489E-A229-2886B03BAC27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7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FE14C2E-3AAC-4DA5-981D-F62CD51EC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842E99C-07D9-4C5F-B15B-35B27A932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0210D9DE-2E3A-4985-BAA9-E94675F91B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E61E9729-B33A-49C0-AA5F-68041C28AE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90" name="Rectangle 6">
            <a:extLst>
              <a:ext uri="{FF2B5EF4-FFF2-40B4-BE49-F238E27FC236}">
                <a16:creationId xmlns:a16="http://schemas.microsoft.com/office/drawing/2014/main" id="{220C53FF-5B10-43D1-96B8-7FF0AD34D4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5134786-47F7-4C2A-B8C8-B99B389ABD04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D9CC7-44C2-4EEE-B72F-E0B729DA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402D1-5994-4D9D-AB8F-1686C8DC2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F25C0-AAA6-47B7-B471-B41F648CF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2A902-4078-495E-8C0F-0413474D0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3E488-76F5-430F-BB75-631190867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68EF-9809-4010-8729-9DA566D9EB5C}" type="slidenum">
              <a:rPr lang="ar-SA" altLang="en-US" smtClean="0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5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eg"/><Relationship Id="rId4" Type="http://schemas.openxmlformats.org/officeDocument/2006/relationships/hyperlink" Target="http://medic.med.uth.tmc.edu/slnk/00001527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hyperlink" Target="http://images.google.com/imgres?imgurl=http://www.humpath.com/IMG/jpg/lymphoid_follicle_0504.jpg&amp;imgrefurl=http://www.humpath.com/article.php3%3Fid_article%3D2879&amp;h=869&amp;w=1139&amp;sz=361&amp;tbnid=qcy7PhrgFekJ:&amp;tbnh=114&amp;tbnw=149&amp;hl=en&amp;start=1&amp;prev=/images%3Fq%3Dlymphoid%2Bfollicle%26hl%3Den%26lr%3D%26as_qdr%3Dal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ages.google.com/imgres?imgurl=http://www.gla.ac.uk/departments/immunology/education/nursing/images/IgM.JPG&amp;imgrefurl=http://www.gla.ac.uk/departments/immunology/education/nursing/lectures/antibody.htm&amp;h=439&amp;w=533&amp;sz=73&amp;tbnid=PhNKmeN9IC8J:&amp;tbnh=106&amp;tbnw=129&amp;hl=en&amp;start=31&amp;prev=/images%3Fq%3Dimmunoglobulin%26start%3D20%26hl%3Den%26lr%3D%26sa%3DN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com/imgres?imgurl=http://www.blood.co.uk/hospitals/training/IntBGS/Images/IgM.gif&amp;imgrefurl=http://www.blood.co.uk/hospitals/training/IntBGS/IntBGS01.htm&amp;h=400&amp;w=400&amp;sz=11&amp;tbnid=-ozJD045QpQJ:&amp;tbnh=120&amp;tbnw=120&amp;hl=en&amp;start=1&amp;prev=/images%3Fq%3Digm%26hl%3Den%26lr%3D%26sa%3DG" TargetMode="Externa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gla.ac.uk/departments/immunology/education/nursing/images/IgE.JPG&amp;imgrefurl=http://www.gla.ac.uk/departments/immunology/education/nursing/lectures/antibody.htm&amp;h=415&amp;w=578&amp;sz=71&amp;tbnid=O1Ke0CsbfYoJ:&amp;tbnh=94&amp;tbnw=131&amp;hl=en&amp;start=2&amp;prev=/images%3Fq%3Dige%26hl%3Den%26lr%3D%26sa%3DG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4.jpeg"/><Relationship Id="rId2" Type="http://schemas.openxmlformats.org/officeDocument/2006/relationships/hyperlink" Target="http://images.google.com/imgres?imgurl=http://www.biology.arizona.edu/immunology/tutorials/immunology/graphics/antibody98.gif&amp;imgrefurl=http://www.biology.arizona.edu/immunology/tutorials/immunology/05t.html&amp;h=222&amp;w=225&amp;sz=14&amp;tbnid=BF2YkamruxgJ:&amp;tbnh=100&amp;tbnw=101&amp;hl=en&amp;start=18&amp;prev=/images%3Fq%3Dimmunoglobulin%26hl%3Den%26lr%3D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mages.google.com/imgres?imgurl=http://www.science-projects.com/IgG.GIF&amp;imgrefurl=http://www.science-projects.com/IgG.htm&amp;h=292&amp;w=297&amp;sz=4&amp;tbnid=d4B5EdHthEEJ:&amp;tbnh=109&amp;tbnw=111&amp;hl=en&amp;start=33&amp;prev=/images%3Fq%3Dimmunoglobulin%26start%3D20%26hl%3Den%26lr%3D%26sa%3DN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images.google.com/imgres?imgurl=http://www.gla.ac.uk/departments/immunology/education/nursing/images/IgM.JPG&amp;imgrefurl=http://www.gla.ac.uk/departments/immunology/education/nursing/lectures/antibody.htm&amp;h=439&amp;w=533&amp;sz=73&amp;tbnid=PhNKmeN9IC8J:&amp;tbnh=106&amp;tbnw=129&amp;hl=en&amp;start=31&amp;prev=/images%3Fq%3Dimmunoglobulin%26start%3D20%26hl%3Den%26lr%3D%26sa%3DN" TargetMode="External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EA9B-387A-4CAE-9879-CC1D64AC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609600"/>
            <a:ext cx="91440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IMMUNODEFICIENCY DISEASES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MBBSPPT.COM</a:t>
            </a:r>
            <a:b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1785314"/>
      </p:ext>
    </p:extLst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">
            <a:extLst>
              <a:ext uri="{FF2B5EF4-FFF2-40B4-BE49-F238E27FC236}">
                <a16:creationId xmlns:a16="http://schemas.microsoft.com/office/drawing/2014/main" id="{2612462C-05A6-41F7-BC92-B32DA28FB5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609600"/>
            <a:ext cx="7239000" cy="5734050"/>
          </a:xfrm>
          <a:solidFill>
            <a:srgbClr val="0600F4"/>
          </a:solidFill>
        </p:spPr>
      </p:pic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82182683-094A-449F-B13A-A185D7458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XLA?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B56A7D27-C2A0-4189-8F63-D1FDF6C996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9248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immunodeficiency described.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Defect on the X chromosome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affecting the </a:t>
            </a:r>
            <a:r>
              <a:rPr lang="en-GB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Btk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gene.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an absence or severe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B lymphocytes and 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 immunoglobulin of all types.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3991D39-A0A6-42D3-865A-AEACAEA9A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Findings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D0C355C-D363-4097-A635-377D817CD1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5105400"/>
          </a:xfrm>
        </p:spPr>
        <p:txBody>
          <a:bodyPr>
            <a:normAutofit/>
          </a:bodyPr>
          <a:lstStyle/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appear at 6-9 months of age (after loss of maternal Ig)  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Sites of infection: mucous membranes, ear (otitis media), lungs (bronchitis/pneumonia), blood (sepsis), gut (Giardia, or enterovirus), skin, eyes,  meningitis.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Also seen: joint problems, kidney 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problems, neutropenia, malignancy 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in older patients.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strep-mutans">
            <a:extLst>
              <a:ext uri="{FF2B5EF4-FFF2-40B4-BE49-F238E27FC236}">
                <a16:creationId xmlns:a16="http://schemas.microsoft.com/office/drawing/2014/main" id="{D2B4B32B-B524-4270-AB6B-B66454BA1CB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48" y="1613206"/>
            <a:ext cx="2775512" cy="2065704"/>
          </a:xfrm>
          <a:noFill/>
        </p:spPr>
      </p:pic>
      <p:pic>
        <p:nvPicPr>
          <p:cNvPr id="18436" name="Picture 4" descr="Pneumococci Organism">
            <a:extLst>
              <a:ext uri="{FF2B5EF4-FFF2-40B4-BE49-F238E27FC236}">
                <a16:creationId xmlns:a16="http://schemas.microsoft.com/office/drawing/2014/main" id="{908BB36F-FBA9-449F-A9A8-9EF6EFF8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78" y="4724400"/>
            <a:ext cx="2796644" cy="192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1E63C091-7F58-4E71-8214-3FACED05D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646" y="1093782"/>
            <a:ext cx="1746250" cy="3667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r" rtl="1" eaLnBrk="1" hangingPunct="1"/>
            <a:r>
              <a:rPr lang="en-US" altLang="en-US" sz="1800" dirty="0" err="1">
                <a:cs typeface="Arial" panose="020B0604020202020204" pitchFamily="34" charset="0"/>
              </a:rPr>
              <a:t>Pneumococus</a:t>
            </a:r>
            <a:r>
              <a:rPr lang="ar-SA" altLang="en-US" sz="1800" b="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9333CFEA-1B9C-49FD-B01D-944102A83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018298"/>
            <a:ext cx="18288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1800" dirty="0" err="1">
                <a:cs typeface="Arial" panose="020B0604020202020204" pitchFamily="34" charset="0"/>
              </a:rPr>
              <a:t>streptococus</a:t>
            </a:r>
            <a:endParaRPr lang="en-US" altLang="en-US" sz="1800" dirty="0">
              <a:cs typeface="Arial" panose="020B0604020202020204" pitchFamily="34" charset="0"/>
            </a:endParaRPr>
          </a:p>
        </p:txBody>
      </p:sp>
      <p:pic>
        <p:nvPicPr>
          <p:cNvPr id="18440" name="Picture 8" descr="00001479">
            <a:hlinkClick r:id="rId4"/>
            <a:extLst>
              <a:ext uri="{FF2B5EF4-FFF2-40B4-BE49-F238E27FC236}">
                <a16:creationId xmlns:a16="http://schemas.microsoft.com/office/drawing/2014/main" id="{35315FFC-0ACD-429E-BE33-EEC684B8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r="54263" b="14958"/>
          <a:stretch>
            <a:fillRect/>
          </a:stretch>
        </p:blipFill>
        <p:spPr bwMode="auto">
          <a:xfrm>
            <a:off x="5405060" y="1532097"/>
            <a:ext cx="2691593" cy="208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9">
            <a:extLst>
              <a:ext uri="{FF2B5EF4-FFF2-40B4-BE49-F238E27FC236}">
                <a16:creationId xmlns:a16="http://schemas.microsoft.com/office/drawing/2014/main" id="{8591D0B2-E1FB-4596-B954-A0894A3EB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104" y="1102588"/>
            <a:ext cx="19812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1800" dirty="0" err="1">
                <a:cs typeface="Arial" panose="020B0604020202020204" pitchFamily="34" charset="0"/>
              </a:rPr>
              <a:t>Hemophilus</a:t>
            </a: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E9ABD-0672-430C-B011-3D6368FF6C91}"/>
              </a:ext>
            </a:extLst>
          </p:cNvPr>
          <p:cNvSpPr txBox="1"/>
          <p:nvPr/>
        </p:nvSpPr>
        <p:spPr>
          <a:xfrm>
            <a:off x="0" y="10071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Patients with XLA repeatedly acquire infections with extracellular pyogenic organisms such as:</a:t>
            </a:r>
          </a:p>
          <a:p>
            <a:r>
              <a:rPr lang="en-IN" sz="2400" dirty="0"/>
              <a:t>                </a:t>
            </a:r>
          </a:p>
        </p:txBody>
      </p:sp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655EAC6-C5B3-47CC-B8C0-7A3CDCAC1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Susceptibility to encapsulated Bacteria </a:t>
            </a:r>
          </a:p>
        </p:txBody>
      </p:sp>
      <p:pic>
        <p:nvPicPr>
          <p:cNvPr id="19460" name="Picture 4" descr="Hib 2">
            <a:extLst>
              <a:ext uri="{FF2B5EF4-FFF2-40B4-BE49-F238E27FC236}">
                <a16:creationId xmlns:a16="http://schemas.microsoft.com/office/drawing/2014/main" id="{094D7B8E-C3EB-45F1-AF60-A8970DA882E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447800"/>
            <a:ext cx="3352800" cy="1905000"/>
          </a:xfrm>
          <a:noFill/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2FE1E002-9283-450A-8D63-C6A1A614E92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1"/>
            <a:ext cx="3886200" cy="3962400"/>
          </a:xfrm>
        </p:spPr>
        <p:txBody>
          <a:bodyPr/>
          <a:lstStyle/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/>
              <a:t>H Influenzae 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endParaRPr lang="en-GB" altLang="en-US" sz="2800" dirty="0"/>
          </a:p>
          <a:p>
            <a:pPr eaLnBrk="1" hangingPunct="1"/>
            <a:endParaRPr lang="en-GB" altLang="en-US" sz="2800" dirty="0"/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/>
              <a:t>S pneumoniae </a:t>
            </a:r>
          </a:p>
        </p:txBody>
      </p:sp>
      <p:pic>
        <p:nvPicPr>
          <p:cNvPr id="19461" name="Picture 5" descr="tn_1streptococcuspneumoniae15_jpg">
            <a:extLst>
              <a:ext uri="{FF2B5EF4-FFF2-40B4-BE49-F238E27FC236}">
                <a16:creationId xmlns:a16="http://schemas.microsoft.com/office/drawing/2014/main" id="{D16857BB-F2C9-4506-BAB1-9B5575972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3352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titis media">
            <a:extLst>
              <a:ext uri="{FF2B5EF4-FFF2-40B4-BE49-F238E27FC236}">
                <a16:creationId xmlns:a16="http://schemas.microsoft.com/office/drawing/2014/main" id="{64A468C2-5901-4059-A1C2-AC50E71C3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892675"/>
            <a:ext cx="2285999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6FB96A0A-62F5-49F7-8BE5-4398CDAF7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556" y="3875473"/>
            <a:ext cx="2986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eaLnBrk="1" hangingPunct="1"/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Otitis Media </a:t>
            </a:r>
          </a:p>
        </p:txBody>
      </p:sp>
      <p:pic>
        <p:nvPicPr>
          <p:cNvPr id="20484" name="Picture 4" descr="pneumonia">
            <a:extLst>
              <a:ext uri="{FF2B5EF4-FFF2-40B4-BE49-F238E27FC236}">
                <a16:creationId xmlns:a16="http://schemas.microsoft.com/office/drawing/2014/main" id="{48642CDF-973D-4C31-9ACF-E639E2B41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559696"/>
            <a:ext cx="22621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D838BD45-D493-41EC-921F-5EA13E047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83820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eaLnBrk="1" hangingPunct="1"/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 </a:t>
            </a:r>
          </a:p>
        </p:txBody>
      </p:sp>
      <p:pic>
        <p:nvPicPr>
          <p:cNvPr id="20486" name="Picture 6" descr="sinusitis">
            <a:extLst>
              <a:ext uri="{FF2B5EF4-FFF2-40B4-BE49-F238E27FC236}">
                <a16:creationId xmlns:a16="http://schemas.microsoft.com/office/drawing/2014/main" id="{221F9872-32A4-42B2-98B1-37B00FD22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59696"/>
            <a:ext cx="2438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7">
            <a:extLst>
              <a:ext uri="{FF2B5EF4-FFF2-40B4-BE49-F238E27FC236}">
                <a16:creationId xmlns:a16="http://schemas.microsoft.com/office/drawing/2014/main" id="{EDB51C98-9EF0-4ADC-B565-603CA7C53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83820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eaLnBrk="1" hangingPunct="1"/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Sinusitis </a:t>
            </a:r>
          </a:p>
        </p:txBody>
      </p:sp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3FE82B4-A379-4825-B423-389721564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Btk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CBE4EEA-6D2E-4A39-A3A9-B495D88467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52882"/>
            <a:ext cx="8305800" cy="3733800"/>
          </a:xfrm>
        </p:spPr>
        <p:txBody>
          <a:bodyPr>
            <a:normAutofit/>
          </a:bodyPr>
          <a:lstStyle/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on the X chromosome.</a:t>
            </a:r>
          </a:p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endParaRPr lang="en-GB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Btk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pre-B cells fail to  develop into mature B cells.</a:t>
            </a:r>
          </a:p>
        </p:txBody>
      </p:sp>
      <p:sp>
        <p:nvSpPr>
          <p:cNvPr id="21508" name="Oval 4">
            <a:extLst>
              <a:ext uri="{FF2B5EF4-FFF2-40B4-BE49-F238E27FC236}">
                <a16:creationId xmlns:a16="http://schemas.microsoft.com/office/drawing/2014/main" id="{144717EF-A466-48DB-9A86-AC32FE2B5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15697"/>
            <a:ext cx="1522413" cy="1585913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99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>
            <a:prstShdw prst="shdw11">
              <a:schemeClr val="tx1"/>
            </a:prstShdw>
          </a:effectLst>
        </p:spPr>
        <p:txBody>
          <a:bodyPr wrap="none" anchor="ctr"/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1509" name="Group 5">
            <a:extLst>
              <a:ext uri="{FF2B5EF4-FFF2-40B4-BE49-F238E27FC236}">
                <a16:creationId xmlns:a16="http://schemas.microsoft.com/office/drawing/2014/main" id="{22BB2FB4-D835-4D36-ADF7-A12F4049434E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645013"/>
            <a:ext cx="3078162" cy="1557337"/>
            <a:chOff x="3287" y="2573"/>
            <a:chExt cx="1939" cy="981"/>
          </a:xfrm>
        </p:grpSpPr>
        <p:sp>
          <p:nvSpPr>
            <p:cNvPr id="207878" name="Oval 6">
              <a:extLst>
                <a:ext uri="{FF2B5EF4-FFF2-40B4-BE49-F238E27FC236}">
                  <a16:creationId xmlns:a16="http://schemas.microsoft.com/office/drawing/2014/main" id="{54244BDC-2757-446F-A534-7348B0AE2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" y="2869"/>
              <a:ext cx="1939" cy="486"/>
            </a:xfrm>
            <a:prstGeom prst="ellipse">
              <a:avLst/>
            </a:prstGeom>
            <a:gradFill rotWithShape="0">
              <a:gsLst>
                <a:gs pos="0">
                  <a:srgbClr val="00CCFF"/>
                </a:gs>
                <a:gs pos="100000">
                  <a:srgbClr val="9966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sy="50000" kx="2453608" algn="bl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Nazanin" pitchFamily="2" charset="-78"/>
              </a:endParaRPr>
            </a:p>
          </p:txBody>
        </p:sp>
        <p:sp>
          <p:nvSpPr>
            <p:cNvPr id="21512" name="AutoShape 7">
              <a:extLst>
                <a:ext uri="{FF2B5EF4-FFF2-40B4-BE49-F238E27FC236}">
                  <a16:creationId xmlns:a16="http://schemas.microsoft.com/office/drawing/2014/main" id="{9F005769-2C0A-4BC9-86A5-79F221352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" y="2573"/>
              <a:ext cx="968" cy="981"/>
            </a:xfrm>
            <a:custGeom>
              <a:avLst/>
              <a:gdLst>
                <a:gd name="T0" fmla="*/ 484 w 21600"/>
                <a:gd name="T1" fmla="*/ 0 h 21600"/>
                <a:gd name="T2" fmla="*/ 142 w 21600"/>
                <a:gd name="T3" fmla="*/ 144 h 21600"/>
                <a:gd name="T4" fmla="*/ 0 w 21600"/>
                <a:gd name="T5" fmla="*/ 491 h 21600"/>
                <a:gd name="T6" fmla="*/ 142 w 21600"/>
                <a:gd name="T7" fmla="*/ 837 h 21600"/>
                <a:gd name="T8" fmla="*/ 484 w 21600"/>
                <a:gd name="T9" fmla="*/ 981 h 21600"/>
                <a:gd name="T10" fmla="*/ 826 w 21600"/>
                <a:gd name="T11" fmla="*/ 837 h 21600"/>
                <a:gd name="T12" fmla="*/ 968 w 21600"/>
                <a:gd name="T13" fmla="*/ 491 h 21600"/>
                <a:gd name="T14" fmla="*/ 826 w 21600"/>
                <a:gd name="T15" fmla="*/ 14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71 h 21600"/>
                <a:gd name="T26" fmla="*/ 18431 w 21600"/>
                <a:gd name="T27" fmla="*/ 1842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8800" b="1">
                  <a:solidFill>
                    <a:schemeClr val="tx1"/>
                  </a:solidFill>
                  <a:latin typeface="Arial" panose="020B0604020202020204" pitchFamily="34" charset="0"/>
                  <a:cs typeface="Nazanin" pitchFamily="2" charset="0"/>
                </a:defRPr>
              </a:lvl1pPr>
              <a:lvl2pPr marL="742950" indent="-285750" eaLnBrk="0" hangingPunct="0">
                <a:defRPr sz="8800" b="1">
                  <a:solidFill>
                    <a:schemeClr val="tx1"/>
                  </a:solidFill>
                  <a:latin typeface="Arial" panose="020B0604020202020204" pitchFamily="34" charset="0"/>
                  <a:cs typeface="Nazanin" pitchFamily="2" charset="0"/>
                </a:defRPr>
              </a:lvl2pPr>
              <a:lvl3pPr marL="1143000" indent="-228600" eaLnBrk="0" hangingPunct="0">
                <a:defRPr sz="8800" b="1">
                  <a:solidFill>
                    <a:schemeClr val="tx1"/>
                  </a:solidFill>
                  <a:latin typeface="Arial" panose="020B0604020202020204" pitchFamily="34" charset="0"/>
                  <a:cs typeface="Nazanin" pitchFamily="2" charset="0"/>
                </a:defRPr>
              </a:lvl3pPr>
              <a:lvl4pPr marL="1600200" indent="-228600" eaLnBrk="0" hangingPunct="0">
                <a:defRPr sz="8800" b="1">
                  <a:solidFill>
                    <a:schemeClr val="tx1"/>
                  </a:solidFill>
                  <a:latin typeface="Arial" panose="020B0604020202020204" pitchFamily="34" charset="0"/>
                  <a:cs typeface="Nazanin" pitchFamily="2" charset="0"/>
                </a:defRPr>
              </a:lvl4pPr>
              <a:lvl5pPr marL="2057400" indent="-228600" eaLnBrk="0" hangingPunct="0">
                <a:defRPr sz="8800" b="1">
                  <a:solidFill>
                    <a:schemeClr val="tx1"/>
                  </a:solidFill>
                  <a:latin typeface="Arial" panose="020B0604020202020204" pitchFamily="34" charset="0"/>
                  <a:cs typeface="Nazanin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 b="1">
                  <a:solidFill>
                    <a:schemeClr val="tx1"/>
                  </a:solidFill>
                  <a:latin typeface="Arial" panose="020B0604020202020204" pitchFamily="34" charset="0"/>
                  <a:cs typeface="Nazanin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 b="1">
                  <a:solidFill>
                    <a:schemeClr val="tx1"/>
                  </a:solidFill>
                  <a:latin typeface="Arial" panose="020B0604020202020204" pitchFamily="34" charset="0"/>
                  <a:cs typeface="Nazanin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 b="1">
                  <a:solidFill>
                    <a:schemeClr val="tx1"/>
                  </a:solidFill>
                  <a:latin typeface="Arial" panose="020B0604020202020204" pitchFamily="34" charset="0"/>
                  <a:cs typeface="Nazanin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 b="1">
                  <a:solidFill>
                    <a:schemeClr val="tx1"/>
                  </a:solidFill>
                  <a:latin typeface="Arial" panose="020B0604020202020204" pitchFamily="34" charset="0"/>
                  <a:cs typeface="Nazanin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1510" name="AutoShape 8">
            <a:extLst>
              <a:ext uri="{FF2B5EF4-FFF2-40B4-BE49-F238E27FC236}">
                <a16:creationId xmlns:a16="http://schemas.microsoft.com/office/drawing/2014/main" id="{FB919B8B-E916-41E1-ADA4-6E60FA817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044" y="4223709"/>
            <a:ext cx="1595437" cy="369887"/>
          </a:xfrm>
          <a:custGeom>
            <a:avLst/>
            <a:gdLst>
              <a:gd name="T0" fmla="*/ 1196578 w 21600"/>
              <a:gd name="T1" fmla="*/ 0 h 21600"/>
              <a:gd name="T2" fmla="*/ 0 w 21600"/>
              <a:gd name="T3" fmla="*/ 184944 h 21600"/>
              <a:gd name="T4" fmla="*/ 1196578 w 21600"/>
              <a:gd name="T5" fmla="*/ 369887 h 21600"/>
              <a:gd name="T6" fmla="*/ 1595437 w 21600"/>
              <a:gd name="T7" fmla="*/ 1849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24656392-F749-467C-9189-094B953E6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59" y="342900"/>
            <a:ext cx="9144000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Intravenous Immunoglobulin 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IVIG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2532" name="Picture 4" descr="IVIG">
            <a:extLst>
              <a:ext uri="{FF2B5EF4-FFF2-40B4-BE49-F238E27FC236}">
                <a16:creationId xmlns:a16="http://schemas.microsoft.com/office/drawing/2014/main" id="{2488F034-A0ED-404E-9992-EA2D04D15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648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7976E57-938C-4249-AE82-07331EE3A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IgA Deficiency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71C7A30-C290-4543-8223-AF8A383322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77200" cy="4525963"/>
          </a:xfrm>
        </p:spPr>
        <p:txBody>
          <a:bodyPr>
            <a:normAutofit/>
          </a:bodyPr>
          <a:lstStyle/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IgA deficiency is the most common ID disorder.                                                     </a:t>
            </a:r>
          </a:p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: block in B cell differentiation is due to intrinsic B cell defect .</a:t>
            </a:r>
          </a:p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C69133D-0702-4AEC-A780-CE7F44948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IgA Deficiency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05542E8-AE0C-4E7F-BF7C-F2CAEE6CE3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534400" cy="5486400"/>
          </a:xfrm>
        </p:spPr>
        <p:txBody>
          <a:bodyPr>
            <a:normAutofit/>
          </a:bodyPr>
          <a:lstStyle/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feature: Recurrent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sinopulmounary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infection, Gastrointestinal disorders, Allergy, Cancer and Autoimmune disease. </a:t>
            </a:r>
          </a:p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IgA&lt;5mg/dl but normal IgM and IgG </a:t>
            </a:r>
          </a:p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Immunopathogenesis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:arrest in the B cell differentiation.</a:t>
            </a:r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57EAD77-66DB-4D80-B241-5F4F482DE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</a:rPr>
              <a:t>Immunodeficiency </a:t>
            </a:r>
          </a:p>
        </p:txBody>
      </p:sp>
      <p:sp>
        <p:nvSpPr>
          <p:cNvPr id="7171" name="AutoShape 6">
            <a:extLst>
              <a:ext uri="{FF2B5EF4-FFF2-40B4-BE49-F238E27FC236}">
                <a16:creationId xmlns:a16="http://schemas.microsoft.com/office/drawing/2014/main" id="{A6812564-9CD1-4912-AAE8-FCDBF2580C8D}"/>
              </a:ext>
            </a:extLst>
          </p:cNvPr>
          <p:cNvSpPr>
            <a:spLocks noChangeArrowheads="1"/>
          </p:cNvSpPr>
          <p:nvPr/>
        </p:nvSpPr>
        <p:spPr bwMode="auto">
          <a:xfrm rot="6854616">
            <a:off x="453231" y="3737769"/>
            <a:ext cx="2522538" cy="685800"/>
          </a:xfrm>
          <a:prstGeom prst="rightArrow">
            <a:avLst>
              <a:gd name="adj1" fmla="val 50000"/>
              <a:gd name="adj2" fmla="val 919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AutoShape 7">
            <a:extLst>
              <a:ext uri="{FF2B5EF4-FFF2-40B4-BE49-F238E27FC236}">
                <a16:creationId xmlns:a16="http://schemas.microsoft.com/office/drawing/2014/main" id="{5B84FFD5-2F01-4B14-8704-BC791C71DEB8}"/>
              </a:ext>
            </a:extLst>
          </p:cNvPr>
          <p:cNvSpPr>
            <a:spLocks noChangeArrowheads="1"/>
          </p:cNvSpPr>
          <p:nvPr/>
        </p:nvSpPr>
        <p:spPr bwMode="auto">
          <a:xfrm rot="3972590">
            <a:off x="5971381" y="3782219"/>
            <a:ext cx="2579688" cy="654050"/>
          </a:xfrm>
          <a:prstGeom prst="rightArrow">
            <a:avLst>
              <a:gd name="adj1" fmla="val 50000"/>
              <a:gd name="adj2" fmla="val 9860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Text Box 9">
            <a:extLst>
              <a:ext uri="{FF2B5EF4-FFF2-40B4-BE49-F238E27FC236}">
                <a16:creationId xmlns:a16="http://schemas.microsoft.com/office/drawing/2014/main" id="{23474F26-0384-41A6-BEE2-A1EB88786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029200"/>
            <a:ext cx="1600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8000" i="1">
              <a:cs typeface="B Nazanin" pitchFamily="2" charset="0"/>
            </a:endParaRPr>
          </a:p>
        </p:txBody>
      </p:sp>
      <p:sp>
        <p:nvSpPr>
          <p:cNvPr id="7174" name="Text Box 11">
            <a:extLst>
              <a:ext uri="{FF2B5EF4-FFF2-40B4-BE49-F238E27FC236}">
                <a16:creationId xmlns:a16="http://schemas.microsoft.com/office/drawing/2014/main" id="{76FC7EA8-F54D-4A1B-B240-7C658AD09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81600"/>
            <a:ext cx="1600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8000" i="1">
              <a:cs typeface="B Nazanin" pitchFamily="2" charset="0"/>
            </a:endParaRPr>
          </a:p>
        </p:txBody>
      </p:sp>
      <p:sp>
        <p:nvSpPr>
          <p:cNvPr id="7175" name="Text Box 12">
            <a:extLst>
              <a:ext uri="{FF2B5EF4-FFF2-40B4-BE49-F238E27FC236}">
                <a16:creationId xmlns:a16="http://schemas.microsoft.com/office/drawing/2014/main" id="{7B5AF42D-2BFA-4627-AC2E-D2770FE26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86400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</a:p>
        </p:txBody>
      </p:sp>
      <p:sp>
        <p:nvSpPr>
          <p:cNvPr id="7176" name="Text Box 13">
            <a:extLst>
              <a:ext uri="{FF2B5EF4-FFF2-40B4-BE49-F238E27FC236}">
                <a16:creationId xmlns:a16="http://schemas.microsoft.com/office/drawing/2014/main" id="{F7CAC2EB-8102-4596-B01F-DCF8791E4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562600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</a:p>
        </p:txBody>
      </p:sp>
    </p:spTree>
  </p:cSld>
  <p:clrMapOvr>
    <a:masterClrMapping/>
  </p:clrMapOvr>
  <p:transition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07447448-BE01-45ED-922F-D060396B4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B-Cell Development</a:t>
            </a:r>
          </a:p>
        </p:txBody>
      </p:sp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73B2DF01-35C1-40A2-9E8E-5C2582F1590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30238" y="2346325"/>
          <a:ext cx="7883525" cy="330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rawing" r:id="rId3" imgW="8420040" imgH="3535560" progId="WPDraw30.Drawing">
                  <p:embed/>
                </p:oleObj>
              </mc:Choice>
              <mc:Fallback>
                <p:oleObj name="Drawing" r:id="rId3" imgW="8420040" imgH="3535560" progId="WPDraw30.Drawing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2346325"/>
                        <a:ext cx="7883525" cy="330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0E83ED9-11EE-44FA-8274-BB5B5FC78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IgG subclass deficiency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1A1E689-236E-400F-A45F-564A1FF62E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554162"/>
            <a:ext cx="8686800" cy="5029200"/>
          </a:xfrm>
        </p:spPr>
        <p:txBody>
          <a:bodyPr>
            <a:normAutofit/>
          </a:bodyPr>
          <a:lstStyle/>
          <a:p>
            <a:pPr eaLnBrk="1" hangingPunct="1">
              <a:buSzPct val="5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serum IgG levels are normal               </a:t>
            </a:r>
          </a:p>
          <a:p>
            <a:pPr eaLnBrk="1" hangingPunct="1">
              <a:buSzPct val="5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or more subclasses are below normal. </a:t>
            </a:r>
          </a:p>
          <a:p>
            <a:pPr eaLnBrk="1" hangingPunct="1">
              <a:buSzPct val="5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IgG3 deficiency is the most common subclass in adults.                                       </a:t>
            </a:r>
          </a:p>
          <a:p>
            <a:pPr eaLnBrk="1" hangingPunct="1">
              <a:buSzPct val="5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IgG2 deficiency associated with IgA deficiency in children.                                   </a:t>
            </a:r>
          </a:p>
          <a:p>
            <a:pPr eaLnBrk="1" hangingPunct="1">
              <a:buSzPct val="5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Pathogenesis: abnormal B cell differentiation.</a:t>
            </a:r>
          </a:p>
          <a:p>
            <a:pPr eaLnBrk="1" hangingPunct="1">
              <a:buSzPct val="5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individual have recurrent bacterial infection.</a:t>
            </a:r>
          </a:p>
        </p:txBody>
      </p:sp>
    </p:spTree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extLst>
              <a:ext uri="{FF2B5EF4-FFF2-40B4-BE49-F238E27FC236}">
                <a16:creationId xmlns:a16="http://schemas.microsoft.com/office/drawing/2014/main" id="{B9F5D640-9581-4E56-BCF3-0BD9DAB3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362200"/>
            <a:ext cx="2209800" cy="9144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08DA4C8-2DDC-4671-A78E-A54E4ACFC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68580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rtl="1" eaLnBrk="1" hangingPunct="1"/>
            <a:r>
              <a:rPr lang="en-US" altLang="en-US" sz="2800" i="1" dirty="0">
                <a:cs typeface="Arial" panose="020B0604020202020204" pitchFamily="34" charset="0"/>
              </a:rPr>
              <a:t>Common Variable Immunodeficiency</a:t>
            </a:r>
            <a:r>
              <a:rPr lang="ar-SA" altLang="en-US" sz="1800" b="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519D7501-40B2-4EF5-84C7-E05CAB969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438400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4400" i="1" dirty="0">
                <a:cs typeface="Arial" panose="020B0604020202020204" pitchFamily="34" charset="0"/>
              </a:rPr>
              <a:t>CVID</a:t>
            </a:r>
          </a:p>
        </p:txBody>
      </p:sp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AB55315-68B3-41B7-A409-F0894DA8B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9982200" cy="1905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CVID has an almost equal sex distribution</a:t>
            </a:r>
            <a:r>
              <a:rPr lang="ar-SA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3" descr="MCj01345670000[1]">
            <a:extLst>
              <a:ext uri="{FF2B5EF4-FFF2-40B4-BE49-F238E27FC236}">
                <a16:creationId xmlns:a16="http://schemas.microsoft.com/office/drawing/2014/main" id="{4A01E638-0EA0-4112-B742-0AE91103B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971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MCj01345650000[1]">
            <a:extLst>
              <a:ext uri="{FF2B5EF4-FFF2-40B4-BE49-F238E27FC236}">
                <a16:creationId xmlns:a16="http://schemas.microsoft.com/office/drawing/2014/main" id="{3066D3F2-96B5-4999-9A8D-202EDF17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62250"/>
            <a:ext cx="38862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44AFDA2-F85C-45DD-89F0-0A66827A28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609600"/>
            <a:ext cx="7772400" cy="3352800"/>
          </a:xfrm>
        </p:spPr>
        <p:txBody>
          <a:bodyPr/>
          <a:lstStyle/>
          <a:p>
            <a:pPr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CVID is characterized by hypogammaglobulinemia</a:t>
            </a:r>
          </a:p>
          <a:p>
            <a:pPr eaLnBrk="1" hangingPunct="1"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CVID has a tendency to autoantibody formation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8675" name="Picture 3" descr="MCj01345490000[1]">
            <a:extLst>
              <a:ext uri="{FF2B5EF4-FFF2-40B4-BE49-F238E27FC236}">
                <a16:creationId xmlns:a16="http://schemas.microsoft.com/office/drawing/2014/main" id="{1BD8870E-9AA3-442B-BCB4-37B773A28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extLst>
              <a:ext uri="{FF2B5EF4-FFF2-40B4-BE49-F238E27FC236}">
                <a16:creationId xmlns:a16="http://schemas.microsoft.com/office/drawing/2014/main" id="{D817E71D-E2CB-4E7D-A77A-EFC562959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57200"/>
            <a:ext cx="31242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699" name="Picture 3" descr="lymphoid_follicle_0504">
            <a:hlinkClick r:id="rId2"/>
            <a:extLst>
              <a:ext uri="{FF2B5EF4-FFF2-40B4-BE49-F238E27FC236}">
                <a16:creationId xmlns:a16="http://schemas.microsoft.com/office/drawing/2014/main" id="{ABF70EB3-96FD-41B7-B4CA-AE26CEDC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one%20B%20cell">
            <a:extLst>
              <a:ext uri="{FF2B5EF4-FFF2-40B4-BE49-F238E27FC236}">
                <a16:creationId xmlns:a16="http://schemas.microsoft.com/office/drawing/2014/main" id="{3739A35E-4719-4D4C-A57E-C4158D941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42963" r="81168" b="38025"/>
          <a:stretch>
            <a:fillRect/>
          </a:stretch>
        </p:blipFill>
        <p:spPr bwMode="auto">
          <a:xfrm>
            <a:off x="1066800" y="3581400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one%20B%20cell">
            <a:extLst>
              <a:ext uri="{FF2B5EF4-FFF2-40B4-BE49-F238E27FC236}">
                <a16:creationId xmlns:a16="http://schemas.microsoft.com/office/drawing/2014/main" id="{582F5457-CACB-4072-8EB9-F49AA7883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3" t="63841" r="42027" b="27119"/>
          <a:stretch>
            <a:fillRect/>
          </a:stretch>
        </p:blipFill>
        <p:spPr bwMode="auto">
          <a:xfrm>
            <a:off x="2743200" y="5485638"/>
            <a:ext cx="838200" cy="99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IgM">
            <a:hlinkClick r:id="rId6"/>
            <a:extLst>
              <a:ext uri="{FF2B5EF4-FFF2-40B4-BE49-F238E27FC236}">
                <a16:creationId xmlns:a16="http://schemas.microsoft.com/office/drawing/2014/main" id="{E9AAEEE7-D79F-469D-9D58-0ED7D797E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5638"/>
            <a:ext cx="1600199" cy="99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7">
            <a:extLst>
              <a:ext uri="{FF2B5EF4-FFF2-40B4-BE49-F238E27FC236}">
                <a16:creationId xmlns:a16="http://schemas.microsoft.com/office/drawing/2014/main" id="{3573E685-9ED0-462A-AAE8-6B9A930FD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292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818BF2A4-57EF-468B-B26E-5870D158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0292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D7ED4D79-6590-40CC-9BD9-2788203BC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81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3A810B85-ABBE-417D-B0DF-A95487222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4384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lymphoid follicle</a:t>
            </a: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8948079B-087B-4D76-9A9F-765D49CE1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578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29708" name="Text Box 12">
            <a:extLst>
              <a:ext uri="{FF2B5EF4-FFF2-40B4-BE49-F238E27FC236}">
                <a16:creationId xmlns:a16="http://schemas.microsoft.com/office/drawing/2014/main" id="{D3EFF8AB-F158-42BB-8114-377B6AFBF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343400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number of circulating B cell</a:t>
            </a: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46EB668E-788A-4CE3-8641-F79B39801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867400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Hypogammaglobulinemia</a:t>
            </a:r>
          </a:p>
        </p:txBody>
      </p:sp>
      <p:sp>
        <p:nvSpPr>
          <p:cNvPr id="29710" name="Text Box 14">
            <a:extLst>
              <a:ext uri="{FF2B5EF4-FFF2-40B4-BE49-F238E27FC236}">
                <a16:creationId xmlns:a16="http://schemas.microsoft.com/office/drawing/2014/main" id="{FA1DBF78-F359-4464-8FC9-4CC6B03E6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9600"/>
            <a:ext cx="3200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4800" i="1">
                <a:cs typeface="Arial" panose="020B0604020202020204" pitchFamily="34" charset="0"/>
              </a:rPr>
              <a:t>CVID</a:t>
            </a:r>
          </a:p>
        </p:txBody>
      </p:sp>
    </p:spTree>
  </p:cSld>
  <p:clrMapOvr>
    <a:masterClrMapping/>
  </p:clrMapOvr>
  <p:transition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CBEE50F-3A2F-4327-91DF-6FDA59D17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CVID Abnormalities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3CD20DD-A57E-4E9B-BFBF-CFA8DB3204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CVID is a heterogenous group of disorders with intrinsic B-cell defect or a B-cell dysfunction related to abnormal T-cell B-cell interaction.</a:t>
            </a:r>
          </a:p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10-20% of families another member may have selective IgA def.  </a:t>
            </a:r>
          </a:p>
        </p:txBody>
      </p:sp>
    </p:spTree>
  </p:cSld>
  <p:clrMapOvr>
    <a:masterClrMapping/>
  </p:clrMapOvr>
  <p:transition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1146336-F1C7-46AF-BB4E-232D04C95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CVID Cont.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A60FC74-74E3-43E1-B46F-A2F3A40147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077200" cy="5105400"/>
          </a:xfrm>
        </p:spPr>
        <p:txBody>
          <a:bodyPr/>
          <a:lstStyle/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Pathogenesis: defect in differentiation into Ig secreting plasma cells .</a:t>
            </a:r>
          </a:p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production of cytokines</a:t>
            </a:r>
          </a:p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apoptosis in B and T cells.</a:t>
            </a:r>
          </a:p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Defect in CD27 and CD134 ligand, important in promoting into plasma cells</a:t>
            </a:r>
          </a:p>
        </p:txBody>
      </p:sp>
    </p:spTree>
  </p:cSld>
  <p:clrMapOvr>
    <a:masterClrMapping/>
  </p:clrMapOvr>
  <p:transition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extLst>
              <a:ext uri="{FF2B5EF4-FFF2-40B4-BE49-F238E27FC236}">
                <a16:creationId xmlns:a16="http://schemas.microsoft.com/office/drawing/2014/main" id="{65FD0052-AE2A-411B-8DF8-B52DDF5A8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45" y="4672861"/>
            <a:ext cx="64008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771" name="Picture 3" descr="IgM">
            <a:hlinkClick r:id="rId2"/>
            <a:extLst>
              <a:ext uri="{FF2B5EF4-FFF2-40B4-BE49-F238E27FC236}">
                <a16:creationId xmlns:a16="http://schemas.microsoft.com/office/drawing/2014/main" id="{39B85097-2017-4494-9CC4-B7DF0817F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IgM">
            <a:hlinkClick r:id="rId2"/>
            <a:extLst>
              <a:ext uri="{FF2B5EF4-FFF2-40B4-BE49-F238E27FC236}">
                <a16:creationId xmlns:a16="http://schemas.microsoft.com/office/drawing/2014/main" id="{04E68E72-6201-4453-85B9-98836826D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IgM">
            <a:hlinkClick r:id="rId2"/>
            <a:extLst>
              <a:ext uri="{FF2B5EF4-FFF2-40B4-BE49-F238E27FC236}">
                <a16:creationId xmlns:a16="http://schemas.microsoft.com/office/drawing/2014/main" id="{F1E97119-4B3A-4B01-8EBA-A8A616F6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IgM">
            <a:hlinkClick r:id="rId2"/>
            <a:extLst>
              <a:ext uri="{FF2B5EF4-FFF2-40B4-BE49-F238E27FC236}">
                <a16:creationId xmlns:a16="http://schemas.microsoft.com/office/drawing/2014/main" id="{DBB84C2C-FA8D-45AA-8795-D02A9947A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IgM">
            <a:hlinkClick r:id="rId2"/>
            <a:extLst>
              <a:ext uri="{FF2B5EF4-FFF2-40B4-BE49-F238E27FC236}">
                <a16:creationId xmlns:a16="http://schemas.microsoft.com/office/drawing/2014/main" id="{C3893925-4D08-429D-869F-A1557FE0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661" y="3336154"/>
            <a:ext cx="1867737" cy="138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IgM">
            <a:hlinkClick r:id="rId2"/>
            <a:extLst>
              <a:ext uri="{FF2B5EF4-FFF2-40B4-BE49-F238E27FC236}">
                <a16:creationId xmlns:a16="http://schemas.microsoft.com/office/drawing/2014/main" id="{4ABD0D4F-65D4-490E-A4AD-4CC3268CC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648200"/>
            <a:ext cx="137159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IgM">
            <a:hlinkClick r:id="rId2"/>
            <a:extLst>
              <a:ext uri="{FF2B5EF4-FFF2-40B4-BE49-F238E27FC236}">
                <a16:creationId xmlns:a16="http://schemas.microsoft.com/office/drawing/2014/main" id="{006952DA-FF7A-4B4C-B38B-5BA0B72A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IgM">
            <a:hlinkClick r:id="rId2"/>
            <a:extLst>
              <a:ext uri="{FF2B5EF4-FFF2-40B4-BE49-F238E27FC236}">
                <a16:creationId xmlns:a16="http://schemas.microsoft.com/office/drawing/2014/main" id="{B38585F4-6C9C-4064-BA46-9F26C9163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IgM">
            <a:hlinkClick r:id="rId2"/>
            <a:extLst>
              <a:ext uri="{FF2B5EF4-FFF2-40B4-BE49-F238E27FC236}">
                <a16:creationId xmlns:a16="http://schemas.microsoft.com/office/drawing/2014/main" id="{A521C946-2611-4F7C-A675-6D86193C1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IgM">
            <a:hlinkClick r:id="rId2"/>
            <a:extLst>
              <a:ext uri="{FF2B5EF4-FFF2-40B4-BE49-F238E27FC236}">
                <a16:creationId xmlns:a16="http://schemas.microsoft.com/office/drawing/2014/main" id="{FB177573-0C54-425E-86DC-95C28DAFC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IgM">
            <a:hlinkClick r:id="rId2"/>
            <a:extLst>
              <a:ext uri="{FF2B5EF4-FFF2-40B4-BE49-F238E27FC236}">
                <a16:creationId xmlns:a16="http://schemas.microsoft.com/office/drawing/2014/main" id="{60E638D8-7339-4D9D-B290-0956234BE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4" descr="IgM">
            <a:hlinkClick r:id="rId2"/>
            <a:extLst>
              <a:ext uri="{FF2B5EF4-FFF2-40B4-BE49-F238E27FC236}">
                <a16:creationId xmlns:a16="http://schemas.microsoft.com/office/drawing/2014/main" id="{7BF2CAAD-1449-43E2-88DE-F5238614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5" descr="IgM">
            <a:hlinkClick r:id="rId2"/>
            <a:extLst>
              <a:ext uri="{FF2B5EF4-FFF2-40B4-BE49-F238E27FC236}">
                <a16:creationId xmlns:a16="http://schemas.microsoft.com/office/drawing/2014/main" id="{987D9C83-20FC-431D-9613-62F6660DF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6" descr="IgM">
            <a:hlinkClick r:id="rId2"/>
            <a:extLst>
              <a:ext uri="{FF2B5EF4-FFF2-40B4-BE49-F238E27FC236}">
                <a16:creationId xmlns:a16="http://schemas.microsoft.com/office/drawing/2014/main" id="{CE8EC029-A1A9-426A-AFFA-21777EB63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663" y="3581400"/>
            <a:ext cx="286831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17" descr="IgM">
            <a:hlinkClick r:id="rId2"/>
            <a:extLst>
              <a:ext uri="{FF2B5EF4-FFF2-40B4-BE49-F238E27FC236}">
                <a16:creationId xmlns:a16="http://schemas.microsoft.com/office/drawing/2014/main" id="{8B9481A4-B640-4BFB-AD26-4C0B36A72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0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18" descr="IgM">
            <a:hlinkClick r:id="rId2"/>
            <a:extLst>
              <a:ext uri="{FF2B5EF4-FFF2-40B4-BE49-F238E27FC236}">
                <a16:creationId xmlns:a16="http://schemas.microsoft.com/office/drawing/2014/main" id="{AF4F46F0-AF5A-4CA9-AE5D-6237C1939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57" y="1295152"/>
            <a:ext cx="140945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19" descr="IgM">
            <a:hlinkClick r:id="rId2"/>
            <a:extLst>
              <a:ext uri="{FF2B5EF4-FFF2-40B4-BE49-F238E27FC236}">
                <a16:creationId xmlns:a16="http://schemas.microsoft.com/office/drawing/2014/main" id="{F2943DD1-7FB8-43C9-BA25-3EFA416B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352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20" descr="IgM">
            <a:hlinkClick r:id="rId2"/>
            <a:extLst>
              <a:ext uri="{FF2B5EF4-FFF2-40B4-BE49-F238E27FC236}">
                <a16:creationId xmlns:a16="http://schemas.microsoft.com/office/drawing/2014/main" id="{D0E3A808-2650-479B-99C8-F61874F1C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21" descr="IgM">
            <a:hlinkClick r:id="rId2"/>
            <a:extLst>
              <a:ext uri="{FF2B5EF4-FFF2-40B4-BE49-F238E27FC236}">
                <a16:creationId xmlns:a16="http://schemas.microsoft.com/office/drawing/2014/main" id="{E52D07CC-447C-4214-A81D-A369E31E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0" name="Picture 22" descr="IgM">
            <a:hlinkClick r:id="rId2"/>
            <a:extLst>
              <a:ext uri="{FF2B5EF4-FFF2-40B4-BE49-F238E27FC236}">
                <a16:creationId xmlns:a16="http://schemas.microsoft.com/office/drawing/2014/main" id="{7EC09EFA-7CCC-4FCF-9D5C-1B14BD5D3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 descr="IgM">
            <a:hlinkClick r:id="rId2"/>
            <a:extLst>
              <a:ext uri="{FF2B5EF4-FFF2-40B4-BE49-F238E27FC236}">
                <a16:creationId xmlns:a16="http://schemas.microsoft.com/office/drawing/2014/main" id="{F4A800D8-887B-4274-9273-61EEFB2B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2" name="Picture 24" descr="IgM">
            <a:hlinkClick r:id="rId2"/>
            <a:extLst>
              <a:ext uri="{FF2B5EF4-FFF2-40B4-BE49-F238E27FC236}">
                <a16:creationId xmlns:a16="http://schemas.microsoft.com/office/drawing/2014/main" id="{BD359497-0BEA-42FB-9D03-F186FF25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Picture 25" descr="IgM">
            <a:hlinkClick r:id="rId2"/>
            <a:extLst>
              <a:ext uri="{FF2B5EF4-FFF2-40B4-BE49-F238E27FC236}">
                <a16:creationId xmlns:a16="http://schemas.microsoft.com/office/drawing/2014/main" id="{2B53BAE2-72B1-4813-BB30-5F12F591A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4" name="Picture 26" descr="IgM">
            <a:hlinkClick r:id="rId2"/>
            <a:extLst>
              <a:ext uri="{FF2B5EF4-FFF2-40B4-BE49-F238E27FC236}">
                <a16:creationId xmlns:a16="http://schemas.microsoft.com/office/drawing/2014/main" id="{DD5D2C4D-5BA6-4679-9C67-FAE21B9CA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Picture 27" descr="IgM">
            <a:hlinkClick r:id="rId2"/>
            <a:extLst>
              <a:ext uri="{FF2B5EF4-FFF2-40B4-BE49-F238E27FC236}">
                <a16:creationId xmlns:a16="http://schemas.microsoft.com/office/drawing/2014/main" id="{6AD795E0-81A1-436F-9E34-ADE0E5A8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6" name="Picture 28" descr="IgM">
            <a:hlinkClick r:id="rId2"/>
            <a:extLst>
              <a:ext uri="{FF2B5EF4-FFF2-40B4-BE49-F238E27FC236}">
                <a16:creationId xmlns:a16="http://schemas.microsoft.com/office/drawing/2014/main" id="{EB26DE52-92E1-4993-9C41-25059862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29" descr="IgM">
            <a:hlinkClick r:id="rId2"/>
            <a:extLst>
              <a:ext uri="{FF2B5EF4-FFF2-40B4-BE49-F238E27FC236}">
                <a16:creationId xmlns:a16="http://schemas.microsoft.com/office/drawing/2014/main" id="{7C92EC13-009D-401B-93ED-D2C14BC53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8" name="Picture 30" descr="IgM">
            <a:hlinkClick r:id="rId2"/>
            <a:extLst>
              <a:ext uri="{FF2B5EF4-FFF2-40B4-BE49-F238E27FC236}">
                <a16:creationId xmlns:a16="http://schemas.microsoft.com/office/drawing/2014/main" id="{EE72C8FF-1969-407C-A634-2270F96E4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153"/>
            <a:ext cx="1143000" cy="137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9" name="Picture 31" descr="IgM">
            <a:hlinkClick r:id="rId2"/>
            <a:extLst>
              <a:ext uri="{FF2B5EF4-FFF2-40B4-BE49-F238E27FC236}">
                <a16:creationId xmlns:a16="http://schemas.microsoft.com/office/drawing/2014/main" id="{F9B79C54-17F2-4F6E-AE1F-7738D449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0" name="Picture 32" descr="IgM">
            <a:hlinkClick r:id="rId2"/>
            <a:extLst>
              <a:ext uri="{FF2B5EF4-FFF2-40B4-BE49-F238E27FC236}">
                <a16:creationId xmlns:a16="http://schemas.microsoft.com/office/drawing/2014/main" id="{CAC9354B-1BFF-449F-9C09-A8A4B86E9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1" name="Picture 33" descr="IgM">
            <a:hlinkClick r:id="rId2"/>
            <a:extLst>
              <a:ext uri="{FF2B5EF4-FFF2-40B4-BE49-F238E27FC236}">
                <a16:creationId xmlns:a16="http://schemas.microsoft.com/office/drawing/2014/main" id="{A3242302-FE20-44AA-9DB1-9C9506BCA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2" name="Picture 34" descr="IgM">
            <a:hlinkClick r:id="rId2"/>
            <a:extLst>
              <a:ext uri="{FF2B5EF4-FFF2-40B4-BE49-F238E27FC236}">
                <a16:creationId xmlns:a16="http://schemas.microsoft.com/office/drawing/2014/main" id="{B0CFDA2D-ED25-4336-AD43-B88A6FA69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3" name="Picture 35" descr="IgM">
            <a:hlinkClick r:id="rId2"/>
            <a:extLst>
              <a:ext uri="{FF2B5EF4-FFF2-40B4-BE49-F238E27FC236}">
                <a16:creationId xmlns:a16="http://schemas.microsoft.com/office/drawing/2014/main" id="{ECDE1D57-EC11-4F6B-89D4-6A6EA8683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4" name="Picture 36" descr="IgM">
            <a:hlinkClick r:id="rId2"/>
            <a:extLst>
              <a:ext uri="{FF2B5EF4-FFF2-40B4-BE49-F238E27FC236}">
                <a16:creationId xmlns:a16="http://schemas.microsoft.com/office/drawing/2014/main" id="{C1D87BDD-427E-47D3-9D9C-CF6CE6319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5" name="Picture 37" descr="IgM">
            <a:hlinkClick r:id="rId2"/>
            <a:extLst>
              <a:ext uri="{FF2B5EF4-FFF2-40B4-BE49-F238E27FC236}">
                <a16:creationId xmlns:a16="http://schemas.microsoft.com/office/drawing/2014/main" id="{E0925E29-5311-4702-B567-C11E4CFF1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6" name="Picture 38" descr="IgM">
            <a:hlinkClick r:id="rId2"/>
            <a:extLst>
              <a:ext uri="{FF2B5EF4-FFF2-40B4-BE49-F238E27FC236}">
                <a16:creationId xmlns:a16="http://schemas.microsoft.com/office/drawing/2014/main" id="{D6ED0679-F269-43E9-99BF-BF422A99E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7" name="Picture 39" descr="IgM">
            <a:hlinkClick r:id="rId2"/>
            <a:extLst>
              <a:ext uri="{FF2B5EF4-FFF2-40B4-BE49-F238E27FC236}">
                <a16:creationId xmlns:a16="http://schemas.microsoft.com/office/drawing/2014/main" id="{5A7A4087-CB9E-4608-A998-AE5C29B3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8" name="Picture 40" descr="IgM">
            <a:hlinkClick r:id="rId2"/>
            <a:extLst>
              <a:ext uri="{FF2B5EF4-FFF2-40B4-BE49-F238E27FC236}">
                <a16:creationId xmlns:a16="http://schemas.microsoft.com/office/drawing/2014/main" id="{87A33D6C-8E47-4369-B65D-FB01B3F46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3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9" name="Picture 41" descr="IgM">
            <a:hlinkClick r:id="rId2"/>
            <a:extLst>
              <a:ext uri="{FF2B5EF4-FFF2-40B4-BE49-F238E27FC236}">
                <a16:creationId xmlns:a16="http://schemas.microsoft.com/office/drawing/2014/main" id="{BEAC4114-E109-416C-9441-A36381B2D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90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0" name="Picture 42" descr="IgM">
            <a:hlinkClick r:id="rId2"/>
            <a:extLst>
              <a:ext uri="{FF2B5EF4-FFF2-40B4-BE49-F238E27FC236}">
                <a16:creationId xmlns:a16="http://schemas.microsoft.com/office/drawing/2014/main" id="{AED0B1DB-D479-4A35-BAB0-BCDF14A5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1" name="Picture 43" descr="IgM">
            <a:hlinkClick r:id="rId2"/>
            <a:extLst>
              <a:ext uri="{FF2B5EF4-FFF2-40B4-BE49-F238E27FC236}">
                <a16:creationId xmlns:a16="http://schemas.microsoft.com/office/drawing/2014/main" id="{D8FC1988-5A9B-4908-B842-DC7725B72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152"/>
            <a:ext cx="1143000" cy="129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2" name="Picture 44" descr="IgM">
            <a:hlinkClick r:id="rId2"/>
            <a:extLst>
              <a:ext uri="{FF2B5EF4-FFF2-40B4-BE49-F238E27FC236}">
                <a16:creationId xmlns:a16="http://schemas.microsoft.com/office/drawing/2014/main" id="{23B428A4-EBE2-4E8C-A72A-91F567469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00" y="1312046"/>
            <a:ext cx="3352801" cy="196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3" name="Picture 45" descr="IgM">
            <a:hlinkClick r:id="rId2"/>
            <a:extLst>
              <a:ext uri="{FF2B5EF4-FFF2-40B4-BE49-F238E27FC236}">
                <a16:creationId xmlns:a16="http://schemas.microsoft.com/office/drawing/2014/main" id="{D9A6353B-B8A3-4E24-BF0D-7D3FD1D58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4" name="Picture 46" descr="IgM">
            <a:hlinkClick r:id="rId2"/>
            <a:extLst>
              <a:ext uri="{FF2B5EF4-FFF2-40B4-BE49-F238E27FC236}">
                <a16:creationId xmlns:a16="http://schemas.microsoft.com/office/drawing/2014/main" id="{8D44030D-CAB9-4108-9CC2-19117549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67410"/>
            <a:ext cx="1247190" cy="124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5" name="Picture 47" descr="IgM">
            <a:hlinkClick r:id="rId2"/>
            <a:extLst>
              <a:ext uri="{FF2B5EF4-FFF2-40B4-BE49-F238E27FC236}">
                <a16:creationId xmlns:a16="http://schemas.microsoft.com/office/drawing/2014/main" id="{2A2B5EBE-7FCC-4BB7-ADD6-80CFC16F3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7" name="Picture 49" descr="IgM">
            <a:hlinkClick r:id="rId2"/>
            <a:extLst>
              <a:ext uri="{FF2B5EF4-FFF2-40B4-BE49-F238E27FC236}">
                <a16:creationId xmlns:a16="http://schemas.microsoft.com/office/drawing/2014/main" id="{3F014394-31F4-44DA-A4C8-B41FD730C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267410"/>
            <a:ext cx="1143000" cy="109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2" name="Picture 54" descr="IgM">
            <a:hlinkClick r:id="rId2"/>
            <a:extLst>
              <a:ext uri="{FF2B5EF4-FFF2-40B4-BE49-F238E27FC236}">
                <a16:creationId xmlns:a16="http://schemas.microsoft.com/office/drawing/2014/main" id="{3AE3AB8F-4CA5-4E59-A12B-A1F600DF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52" y="1267410"/>
            <a:ext cx="3163139" cy="235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3" name="Picture 55" descr="IgM">
            <a:hlinkClick r:id="rId2"/>
            <a:extLst>
              <a:ext uri="{FF2B5EF4-FFF2-40B4-BE49-F238E27FC236}">
                <a16:creationId xmlns:a16="http://schemas.microsoft.com/office/drawing/2014/main" id="{EBB31484-C0CA-432F-B571-BE60CBDA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7" name="Picture 59" descr="IgM">
            <a:hlinkClick r:id="rId2"/>
            <a:extLst>
              <a:ext uri="{FF2B5EF4-FFF2-40B4-BE49-F238E27FC236}">
                <a16:creationId xmlns:a16="http://schemas.microsoft.com/office/drawing/2014/main" id="{F6EA30A7-3896-4EFD-9C04-305469A26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53" y="1295152"/>
            <a:ext cx="1986847" cy="106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8" name="Picture 60" descr="IgM">
            <a:hlinkClick r:id="rId2"/>
            <a:extLst>
              <a:ext uri="{FF2B5EF4-FFF2-40B4-BE49-F238E27FC236}">
                <a16:creationId xmlns:a16="http://schemas.microsoft.com/office/drawing/2014/main" id="{908A2F59-2450-47BC-B513-E2EECD48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01" y="2209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9" name="Picture 61" descr="IgM">
            <a:hlinkClick r:id="rId2"/>
            <a:extLst>
              <a:ext uri="{FF2B5EF4-FFF2-40B4-BE49-F238E27FC236}">
                <a16:creationId xmlns:a16="http://schemas.microsoft.com/office/drawing/2014/main" id="{5037E50A-8BDE-42F3-A74A-2AA609926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152"/>
            <a:ext cx="1143000" cy="68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4F678C-4559-4361-950A-31A397ADD2FA}"/>
              </a:ext>
            </a:extLst>
          </p:cNvPr>
          <p:cNvSpPr txBox="1"/>
          <p:nvPr/>
        </p:nvSpPr>
        <p:spPr>
          <a:xfrm>
            <a:off x="33291" y="36636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 IgM Syndrome</a:t>
            </a:r>
          </a:p>
          <a:p>
            <a:pPr algn="ctr"/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F9ED9F24-26AB-4E92-9D22-78EC4F975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8880" y="1899899"/>
            <a:ext cx="1371600" cy="944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IgG↓</a:t>
            </a:r>
          </a:p>
        </p:txBody>
      </p:sp>
      <p:pic>
        <p:nvPicPr>
          <p:cNvPr id="33796" name="Picture 4" descr="antibody98">
            <a:hlinkClick r:id="rId2"/>
            <a:extLst>
              <a:ext uri="{FF2B5EF4-FFF2-40B4-BE49-F238E27FC236}">
                <a16:creationId xmlns:a16="http://schemas.microsoft.com/office/drawing/2014/main" id="{FD064535-40FF-4DBD-9D5B-5560B212990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899898"/>
            <a:ext cx="1142997" cy="1046501"/>
          </a:xfrm>
        </p:spPr>
      </p:pic>
      <p:pic>
        <p:nvPicPr>
          <p:cNvPr id="33799" name="Picture 7" descr="IgM">
            <a:hlinkClick r:id="rId4"/>
            <a:extLst>
              <a:ext uri="{FF2B5EF4-FFF2-40B4-BE49-F238E27FC236}">
                <a16:creationId xmlns:a16="http://schemas.microsoft.com/office/drawing/2014/main" id="{490522CE-14C5-49FB-A46B-783E00E6E4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1675" y="3352800"/>
            <a:ext cx="1070925" cy="1038225"/>
          </a:xfrm>
        </p:spPr>
      </p:pic>
      <p:pic>
        <p:nvPicPr>
          <p:cNvPr id="33797" name="Picture 5" descr="IgG">
            <a:hlinkClick r:id="rId6"/>
            <a:extLst>
              <a:ext uri="{FF2B5EF4-FFF2-40B4-BE49-F238E27FC236}">
                <a16:creationId xmlns:a16="http://schemas.microsoft.com/office/drawing/2014/main" id="{2EEE44BF-2F8F-4F0A-8EA7-AE5D1BCA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1123086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IgE">
            <a:hlinkClick r:id="rId8"/>
            <a:extLst>
              <a:ext uri="{FF2B5EF4-FFF2-40B4-BE49-F238E27FC236}">
                <a16:creationId xmlns:a16="http://schemas.microsoft.com/office/drawing/2014/main" id="{6BA18E56-0D12-489B-957E-BCEE6A0BF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68361"/>
            <a:ext cx="1123085" cy="103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8">
            <a:extLst>
              <a:ext uri="{FF2B5EF4-FFF2-40B4-BE49-F238E27FC236}">
                <a16:creationId xmlns:a16="http://schemas.microsoft.com/office/drawing/2014/main" id="{93BB8E70-4F06-4291-9007-DB9A1D50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13" y="2183725"/>
            <a:ext cx="1282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en-US" altLang="en-US" sz="1800" b="0" dirty="0">
              <a:cs typeface="Arial" panose="020B0604020202020204" pitchFamily="34" charset="0"/>
            </a:endParaRP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ECACAE61-094D-4F49-9970-01E75E71F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6576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33802" name="Rectangle 11">
            <a:extLst>
              <a:ext uri="{FF2B5EF4-FFF2-40B4-BE49-F238E27FC236}">
                <a16:creationId xmlns:a16="http://schemas.microsoft.com/office/drawing/2014/main" id="{6F592A11-94C8-4A08-BE61-7B62A6C61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4688" y="5069840"/>
            <a:ext cx="1371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eaLnBrk="1" hangingPunct="1"/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</p:txBody>
      </p:sp>
      <p:sp>
        <p:nvSpPr>
          <p:cNvPr id="33803" name="Rectangle 12">
            <a:extLst>
              <a:ext uri="{FF2B5EF4-FFF2-40B4-BE49-F238E27FC236}">
                <a16:creationId xmlns:a16="http://schemas.microsoft.com/office/drawing/2014/main" id="{CC8978BF-1F88-4E03-892D-944314EA5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352800"/>
            <a:ext cx="137154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eaLnBrk="1" hangingPunct="1"/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IgA↓</a:t>
            </a:r>
          </a:p>
        </p:txBody>
      </p:sp>
      <p:sp>
        <p:nvSpPr>
          <p:cNvPr id="33804" name="Line 13">
            <a:extLst>
              <a:ext uri="{FF2B5EF4-FFF2-40B4-BE49-F238E27FC236}">
                <a16:creationId xmlns:a16="http://schemas.microsoft.com/office/drawing/2014/main" id="{B99649A2-8278-4DA2-80F9-247A0BCCD6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16002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805" name="Rectangle 15">
            <a:extLst>
              <a:ext uri="{FF2B5EF4-FFF2-40B4-BE49-F238E27FC236}">
                <a16:creationId xmlns:a16="http://schemas.microsoft.com/office/drawing/2014/main" id="{B4C03FA5-25C9-4664-B30D-3BF44FE46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70238"/>
            <a:ext cx="20574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eaLnBrk="1" hangingPunct="1"/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IgM ↑↑</a:t>
            </a:r>
          </a:p>
        </p:txBody>
      </p:sp>
      <p:sp>
        <p:nvSpPr>
          <p:cNvPr id="33806" name="Text Box 19">
            <a:extLst>
              <a:ext uri="{FF2B5EF4-FFF2-40B4-BE49-F238E27FC236}">
                <a16:creationId xmlns:a16="http://schemas.microsoft.com/office/drawing/2014/main" id="{15D78427-734B-47C4-887D-2B2001E91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levels of immunoglobulin in Hyper IgM syndrome</a:t>
            </a:r>
          </a:p>
          <a:p>
            <a:pPr algn="ctr" rtl="1" eaLnBrk="1" hangingPunct="1">
              <a:spcBef>
                <a:spcPct val="50000"/>
              </a:spcBef>
            </a:pPr>
            <a:endParaRPr lang="en-US" altLang="en-US" sz="36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1EB5C41-647D-43DD-8B22-BAF6E34D5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7463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Immunodeficiency?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57FE80A-B972-4E46-BDB0-75A2DB203E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failing of one or more of the body’s defensive mechanisms resulting in morbidity or mortality.</a:t>
            </a:r>
          </a:p>
          <a:p>
            <a:pPr eaLnBrk="1" hangingPunct="1">
              <a:lnSpc>
                <a:spcPct val="9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part of the immune system can be deficient  cells, proteins, signalling mechanisms…….</a:t>
            </a:r>
          </a:p>
          <a:p>
            <a:pPr eaLnBrk="1" hangingPunct="1">
              <a:lnSpc>
                <a:spcPct val="9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body is susceptible to infection by organisms that meet with little or no resistance.</a:t>
            </a:r>
          </a:p>
          <a:p>
            <a:pPr eaLnBrk="1" hangingPunct="1">
              <a:lnSpc>
                <a:spcPct val="90000"/>
              </a:lnSpc>
              <a:buSzPct val="55000"/>
              <a:buFont typeface="Wingdings" panose="05000000000000000000" pitchFamily="2" charset="2"/>
              <a:buChar char="Ø"/>
            </a:pP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SzPct val="55000"/>
              <a:buFont typeface="Wingdings" panose="05000000000000000000" pitchFamily="2" charset="2"/>
              <a:buChar char="Ø"/>
            </a:pP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EA8CE03-259D-4444-BCCB-5481B8940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 IgM syndrome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BE9B8B0-6649-46F9-AC6F-823E32FCED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48768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Defect in CD40 ligand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Oval 4">
            <a:extLst>
              <a:ext uri="{FF2B5EF4-FFF2-40B4-BE49-F238E27FC236}">
                <a16:creationId xmlns:a16="http://schemas.microsoft.com/office/drawing/2014/main" id="{22631F38-3A42-4FF8-AAB8-D3B323F38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667000"/>
            <a:ext cx="2176463" cy="2209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539C707E-9953-4F32-B7AF-0692473D0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81400"/>
            <a:ext cx="88408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cell</a:t>
            </a:r>
          </a:p>
        </p:txBody>
      </p:sp>
      <p:sp>
        <p:nvSpPr>
          <p:cNvPr id="34822" name="Oval 6">
            <a:extLst>
              <a:ext uri="{FF2B5EF4-FFF2-40B4-BE49-F238E27FC236}">
                <a16:creationId xmlns:a16="http://schemas.microsoft.com/office/drawing/2014/main" id="{2FFB7396-2702-4BF6-90B7-6458FECE1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429000"/>
            <a:ext cx="2209800" cy="2286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61960EC2-FEF2-4AEF-8E05-C6A303BD9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038600"/>
            <a:ext cx="9271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r>
              <a:rPr lang="en-US" altLang="en-US" sz="2400" b="0" dirty="0">
                <a:cs typeface="Arial" panose="020B0604020202020204" pitchFamily="34" charset="0"/>
              </a:rPr>
              <a:t>B cell</a:t>
            </a:r>
          </a:p>
        </p:txBody>
      </p:sp>
      <p:sp>
        <p:nvSpPr>
          <p:cNvPr id="34824" name="Line 8">
            <a:extLst>
              <a:ext uri="{FF2B5EF4-FFF2-40B4-BE49-F238E27FC236}">
                <a16:creationId xmlns:a16="http://schemas.microsoft.com/office/drawing/2014/main" id="{FEDC821E-FE21-43BA-9761-C17F06972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657600"/>
            <a:ext cx="7620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4825" name="Line 9">
            <a:extLst>
              <a:ext uri="{FF2B5EF4-FFF2-40B4-BE49-F238E27FC236}">
                <a16:creationId xmlns:a16="http://schemas.microsoft.com/office/drawing/2014/main" id="{B6DD6AB7-EB8F-427A-A7B1-8A09BDCDE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038600"/>
            <a:ext cx="685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FA558093-EF8E-443D-9497-0350200CA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971800"/>
            <a:ext cx="838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CD40 ligand</a:t>
            </a:r>
          </a:p>
        </p:txBody>
      </p:sp>
      <p:sp>
        <p:nvSpPr>
          <p:cNvPr id="34827" name="Rectangle 11">
            <a:extLst>
              <a:ext uri="{FF2B5EF4-FFF2-40B4-BE49-F238E27FC236}">
                <a16:creationId xmlns:a16="http://schemas.microsoft.com/office/drawing/2014/main" id="{A48B0671-9B52-4900-B6A8-C884F5B84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581400"/>
            <a:ext cx="698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r>
              <a:rPr lang="en-US" altLang="en-US" sz="1600" dirty="0">
                <a:cs typeface="Arial" panose="020B0604020202020204" pitchFamily="34" charset="0"/>
              </a:rPr>
              <a:t>CD40</a:t>
            </a:r>
          </a:p>
        </p:txBody>
      </p:sp>
      <p:sp>
        <p:nvSpPr>
          <p:cNvPr id="34828" name="Line 12">
            <a:extLst>
              <a:ext uri="{FF2B5EF4-FFF2-40B4-BE49-F238E27FC236}">
                <a16:creationId xmlns:a16="http://schemas.microsoft.com/office/drawing/2014/main" id="{F6D7D679-C2CB-464D-A413-3E4968A42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667000"/>
            <a:ext cx="1835150" cy="2460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4829" name="Line 13">
            <a:extLst>
              <a:ext uri="{FF2B5EF4-FFF2-40B4-BE49-F238E27FC236}">
                <a16:creationId xmlns:a16="http://schemas.microsoft.com/office/drawing/2014/main" id="{BFF99E72-20CC-41B2-B9F9-FEF560060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572000"/>
            <a:ext cx="1371600" cy="228600"/>
          </a:xfrm>
          <a:prstGeom prst="line">
            <a:avLst/>
          </a:prstGeom>
          <a:noFill/>
          <a:ln w="444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4830" name="Rectangle 14">
            <a:extLst>
              <a:ext uri="{FF2B5EF4-FFF2-40B4-BE49-F238E27FC236}">
                <a16:creationId xmlns:a16="http://schemas.microsoft.com/office/drawing/2014/main" id="{82D628BA-572B-42DF-8FD5-E38319400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330" y="4572000"/>
            <a:ext cx="1122103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 Class </a:t>
            </a:r>
          </a:p>
          <a:p>
            <a:pPr algn="ctr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EB67D-5A46-4903-8355-6BB8FB2974A8}"/>
              </a:ext>
            </a:extLst>
          </p:cNvPr>
          <p:cNvSpPr txBox="1"/>
          <p:nvPr/>
        </p:nvSpPr>
        <p:spPr>
          <a:xfrm>
            <a:off x="762000" y="5853111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cell deficiency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dirty="0"/>
          </a:p>
        </p:txBody>
      </p:sp>
    </p:spTree>
  </p:cSld>
  <p:clrMapOvr>
    <a:masterClrMapping/>
  </p:clrMapOvr>
  <p:transition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C7DA929B-5D19-455D-96E3-8C2C19E84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913" y="58738"/>
            <a:ext cx="1841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eaLnBrk="1" hangingPunct="1"/>
            <a:endParaRPr lang="en-US" altLang="en-US" sz="6600" b="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353CF59B-C298-46A4-A18B-405738AC9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cell- mediated immunity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E39E12CB-748B-4586-A445-226F0D3FB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15948"/>
            <a:ext cx="6400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Total lymphocyte count</a:t>
            </a:r>
          </a:p>
          <a:p>
            <a:pPr marL="342900" indent="-342900" eaLnBrk="1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DTH</a:t>
            </a:r>
          </a:p>
          <a:p>
            <a:pPr marL="342900" indent="-342900" eaLnBrk="1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Lymphocyte response </a:t>
            </a:r>
          </a:p>
          <a:p>
            <a:pPr marL="342900" indent="-342900" eaLnBrk="1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Total T cell using Anti-CD3</a:t>
            </a:r>
          </a:p>
          <a:p>
            <a:pPr eaLnBrk="1" hangingPunct="1">
              <a:spcBef>
                <a:spcPct val="20000"/>
              </a:spcBef>
              <a:buSzPct val="50000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CD4 and CD8 subset</a:t>
            </a:r>
          </a:p>
          <a:p>
            <a:pPr marL="342900" indent="-342900" eaLnBrk="1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Cytokine production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B03825-6F31-4907-9A79-6DF38FE19E1E}"/>
              </a:ext>
            </a:extLst>
          </p:cNvPr>
          <p:cNvSpPr/>
          <p:nvPr/>
        </p:nvSpPr>
        <p:spPr>
          <a:xfrm>
            <a:off x="533400" y="-679817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/>
              <a:t>Cell mediated ( T cell)Immunodeficiency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97CAC-747F-4059-A371-B21FAD0703C8}"/>
              </a:ext>
            </a:extLst>
          </p:cNvPr>
          <p:cNvSpPr txBox="1"/>
          <p:nvPr/>
        </p:nvSpPr>
        <p:spPr>
          <a:xfrm>
            <a:off x="457200" y="4724400"/>
            <a:ext cx="8991600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mediated ( T cell)Immunodeficiency</a:t>
            </a:r>
          </a:p>
          <a:p>
            <a:pPr marL="0" indent="0" eaLnBrk="1" hangingPunct="1">
              <a:spcBef>
                <a:spcPct val="20000"/>
              </a:spcBef>
              <a:buClr>
                <a:srgbClr val="FFFF66"/>
              </a:buClr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DiGeorge</a:t>
            </a: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</a:t>
            </a:r>
          </a:p>
          <a:p>
            <a:pPr eaLnBrk="1" hangingPunct="1">
              <a:spcBef>
                <a:spcPct val="20000"/>
              </a:spcBef>
              <a:buClr>
                <a:srgbClr val="FFFF66"/>
              </a:buClr>
            </a:pPr>
            <a:endParaRPr lang="en-US" altLang="en-US" sz="1800" b="0" dirty="0">
              <a:cs typeface="Arial" panose="020B0604020202020204" pitchFamily="34" charset="0"/>
            </a:endParaRPr>
          </a:p>
          <a:p>
            <a:endParaRPr lang="en-IN" sz="1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4">
            <a:extLst>
              <a:ext uri="{FF2B5EF4-FFF2-40B4-BE49-F238E27FC236}">
                <a16:creationId xmlns:a16="http://schemas.microsoft.com/office/drawing/2014/main" id="{29D649E0-5203-4559-AA36-4B0441C85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52400"/>
            <a:ext cx="6553200" cy="1524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eaLnBrk="1" hangingPunct="1"/>
            <a:endParaRPr lang="en-US" altLang="en-US" sz="8000" i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915" name="Picture 2" descr="DiGeorge photo">
            <a:extLst>
              <a:ext uri="{FF2B5EF4-FFF2-40B4-BE49-F238E27FC236}">
                <a16:creationId xmlns:a16="http://schemas.microsoft.com/office/drawing/2014/main" id="{59BE2495-7AE1-4A04-A727-5454BE30E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6" t="22749" r="22499" b="2686"/>
          <a:stretch>
            <a:fillRect/>
          </a:stretch>
        </p:blipFill>
        <p:spPr bwMode="auto">
          <a:xfrm>
            <a:off x="2438400" y="1993407"/>
            <a:ext cx="4191000" cy="363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3">
            <a:extLst>
              <a:ext uri="{FF2B5EF4-FFF2-40B4-BE49-F238E27FC236}">
                <a16:creationId xmlns:a16="http://schemas.microsoft.com/office/drawing/2014/main" id="{5DCD308F-61CF-4385-A12B-1B029FE70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dirty="0" err="1">
                <a:solidFill>
                  <a:srgbClr val="CC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DiGeorge</a:t>
            </a:r>
            <a:r>
              <a:rPr lang="en-US" altLang="en-US" sz="4400" dirty="0">
                <a:solidFill>
                  <a:srgbClr val="CC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Syndrome</a:t>
            </a:r>
          </a:p>
        </p:txBody>
      </p:sp>
    </p:spTree>
  </p:cSld>
  <p:clrMapOvr>
    <a:masterClrMapping/>
  </p:clrMapOvr>
  <p:transition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6">
            <a:extLst>
              <a:ext uri="{FF2B5EF4-FFF2-40B4-BE49-F238E27FC236}">
                <a16:creationId xmlns:a16="http://schemas.microsoft.com/office/drawing/2014/main" id="{2CCE0CBB-E37D-4577-A662-070E16A12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08" y="990600"/>
            <a:ext cx="630978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437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420C1C52-F8D7-4303-B625-D2B29272F5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DiGeorge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 Syndrome</a:t>
            </a: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C262A1DD-9563-4B54-B575-EFB541B5A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2844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  <a:buSzPct val="55000"/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Defective development in thymus  and parathyroid that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55000"/>
              <a:defRPr/>
            </a:pPr>
            <a:r>
              <a:rPr lang="en-US" sz="24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develop from third and fourth Pharyngeal pouch</a:t>
            </a:r>
          </a:p>
        </p:txBody>
      </p:sp>
      <p:sp>
        <p:nvSpPr>
          <p:cNvPr id="40964" name="Text Box 5">
            <a:extLst>
              <a:ext uri="{FF2B5EF4-FFF2-40B4-BE49-F238E27FC236}">
                <a16:creationId xmlns:a16="http://schemas.microsoft.com/office/drawing/2014/main" id="{0F9BD84F-5057-4D65-8133-521011A81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3200"/>
            <a:ext cx="73914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Thymic hypoplasia leading to variable immunodeficiency.</a:t>
            </a:r>
          </a:p>
          <a:p>
            <a:pPr marL="342900" indent="-342900" eaLnBrk="1" hangingPunct="1">
              <a:spcBef>
                <a:spcPct val="50000"/>
              </a:spcBef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Other features:</a:t>
            </a:r>
          </a:p>
          <a:p>
            <a:pPr marL="342900" indent="-342900" eaLnBrk="1" hangingPunct="1">
              <a:spcBef>
                <a:spcPct val="50000"/>
              </a:spcBef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faces</a:t>
            </a:r>
          </a:p>
          <a:p>
            <a:pPr marL="342900" indent="-342900" eaLnBrk="1" hangingPunct="1">
              <a:spcBef>
                <a:spcPct val="50000"/>
              </a:spcBef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 calcium homeostasis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3" name="Rectangle 7">
            <a:extLst>
              <a:ext uri="{FF2B5EF4-FFF2-40B4-BE49-F238E27FC236}">
                <a16:creationId xmlns:a16="http://schemas.microsoft.com/office/drawing/2014/main" id="{0E5C71CF-00A6-4C46-A14B-372FD8648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7526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800" b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57705" name="Rectangle 9">
            <a:extLst>
              <a:ext uri="{FF2B5EF4-FFF2-40B4-BE49-F238E27FC236}">
                <a16:creationId xmlns:a16="http://schemas.microsoft.com/office/drawing/2014/main" id="{09F74E3B-BA03-4DCD-83C5-3AFD0B908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57707" name="Rectangle 11">
            <a:extLst>
              <a:ext uri="{FF2B5EF4-FFF2-40B4-BE49-F238E27FC236}">
                <a16:creationId xmlns:a16="http://schemas.microsoft.com/office/drawing/2014/main" id="{F007DB34-43DC-4557-A60A-C8F222E3A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956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800" b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57711" name="Rectangle 15">
            <a:extLst>
              <a:ext uri="{FF2B5EF4-FFF2-40B4-BE49-F238E27FC236}">
                <a16:creationId xmlns:a16="http://schemas.microsoft.com/office/drawing/2014/main" id="{DBA279C8-90AE-4BE8-B1C3-2180B44D9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814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800" b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57713" name="Rectangle 17">
            <a:extLst>
              <a:ext uri="{FF2B5EF4-FFF2-40B4-BE49-F238E27FC236}">
                <a16:creationId xmlns:a16="http://schemas.microsoft.com/office/drawing/2014/main" id="{2358C7AC-9848-42B9-B132-00A1B3239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2672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800" b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57715" name="Rectangle 19">
            <a:extLst>
              <a:ext uri="{FF2B5EF4-FFF2-40B4-BE49-F238E27FC236}">
                <a16:creationId xmlns:a16="http://schemas.microsoft.com/office/drawing/2014/main" id="{AE7BCC28-FB29-4CE2-A830-7A2AF6EF8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1816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800" b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57717" name="Rectangle 21">
            <a:extLst>
              <a:ext uri="{FF2B5EF4-FFF2-40B4-BE49-F238E27FC236}">
                <a16:creationId xmlns:a16="http://schemas.microsoft.com/office/drawing/2014/main" id="{7CB77E77-B85B-4A68-9FE9-904154A8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8674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800" b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41993" name="Rectangle 25">
            <a:extLst>
              <a:ext uri="{FF2B5EF4-FFF2-40B4-BE49-F238E27FC236}">
                <a16:creationId xmlns:a16="http://schemas.microsoft.com/office/drawing/2014/main" id="{63B539B2-D763-4C0F-8789-54F1A2688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792" y="685800"/>
            <a:ext cx="71577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 Immunodeficiencies:</a:t>
            </a:r>
          </a:p>
        </p:txBody>
      </p:sp>
      <p:sp>
        <p:nvSpPr>
          <p:cNvPr id="41994" name="Rectangle 27">
            <a:extLst>
              <a:ext uri="{FF2B5EF4-FFF2-40B4-BE49-F238E27FC236}">
                <a16:creationId xmlns:a16="http://schemas.microsoft.com/office/drawing/2014/main" id="{47F045DF-6401-4FE4-852B-367168D66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93686"/>
            <a:ext cx="8382000" cy="211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marL="457200" indent="-457200">
              <a:buSzPct val="55000"/>
              <a:buFont typeface="Wingdings" panose="05000000000000000000" pitchFamily="2" charset="2"/>
              <a:buChar char="Ø"/>
            </a:pPr>
            <a:endParaRPr lang="en-US" altLang="ar-SA" sz="2800" b="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US" altLang="ar-SA" sz="24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Severe combined immunodeficiency (SCID)</a:t>
            </a:r>
          </a:p>
          <a:p>
            <a:pPr marL="457200" indent="-457200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US" altLang="ar-SA" sz="24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Ataxia-Telangiectasia syndrome (AT)</a:t>
            </a:r>
          </a:p>
          <a:p>
            <a:pPr marL="457200" indent="-457200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US" altLang="ar-SA" sz="24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2400" b="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Wiskott</a:t>
            </a:r>
            <a:r>
              <a:rPr lang="en-US" altLang="ar-SA" sz="24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-Aldrich syndrome (WAS)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Rectangle 5">
            <a:extLst>
              <a:ext uri="{FF2B5EF4-FFF2-40B4-BE49-F238E27FC236}">
                <a16:creationId xmlns:a16="http://schemas.microsoft.com/office/drawing/2014/main" id="{173CD17E-7E62-4099-9F65-6AD8578DF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05000"/>
            <a:ext cx="7162800" cy="390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4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Failure to thrive</a:t>
            </a:r>
          </a:p>
          <a:p>
            <a:pPr marL="342900" indent="-342900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4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Onset of infections in the   neonatal period</a:t>
            </a:r>
          </a:p>
          <a:p>
            <a:pPr marL="342900" indent="-342900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4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Opportunistic infections</a:t>
            </a:r>
          </a:p>
          <a:p>
            <a:pPr marL="342900" indent="-342900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4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Chronic or recurrent thrush</a:t>
            </a:r>
          </a:p>
          <a:p>
            <a:pPr marL="342900" indent="-342900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4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Chronic rashes</a:t>
            </a:r>
          </a:p>
          <a:p>
            <a:pPr marL="342900" indent="-342900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4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Chronic or recurrent diarrhea</a:t>
            </a:r>
          </a:p>
          <a:p>
            <a:pPr marL="342900" indent="-342900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4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Paucity of lymphoid tissue</a:t>
            </a:r>
          </a:p>
        </p:txBody>
      </p:sp>
      <p:sp>
        <p:nvSpPr>
          <p:cNvPr id="158727" name="Rectangle 7">
            <a:extLst>
              <a:ext uri="{FF2B5EF4-FFF2-40B4-BE49-F238E27FC236}">
                <a16:creationId xmlns:a16="http://schemas.microsoft.com/office/drawing/2014/main" id="{0EF819EB-9633-4A71-9214-4071188E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"/>
            <a:ext cx="876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Features of Severe Combined Immunodeficiency (SCID)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4CFA8AA4-F3D4-40F2-A182-20183CD090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5241" y="5105400"/>
            <a:ext cx="8077200" cy="3962400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  <a:buSzPct val="90000"/>
              <a:buNone/>
            </a:pP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3300"/>
              </a:buClr>
              <a:buSzPct val="90000"/>
              <a:buNone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X-linked ID with absent T, NK and Ig synthesis</a:t>
            </a:r>
          </a:p>
          <a:p>
            <a:pPr eaLnBrk="1" hangingPunct="1">
              <a:buClr>
                <a:srgbClr val="FF3300"/>
              </a:buClr>
              <a:buSzPct val="90000"/>
              <a:buFontTx/>
              <a:buNone/>
            </a:pP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ID varicella">
            <a:extLst>
              <a:ext uri="{FF2B5EF4-FFF2-40B4-BE49-F238E27FC236}">
                <a16:creationId xmlns:a16="http://schemas.microsoft.com/office/drawing/2014/main" id="{21908805-541A-4CAE-9615-EAC34329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15200" cy="43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1EFF5A7-4230-4F90-A461-23C01CDBE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WISKOTT-ALDRICH SYNDROME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6963DEB-B53D-42D6-B8D5-B5611420F0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4501" y="1371600"/>
            <a:ext cx="83058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X-linked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Eczema ,thrombocytopenia ,bacterial infection (polysaccharide antigen)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surface glycoproteins reduced ;CD43</a:t>
            </a:r>
          </a:p>
          <a:p>
            <a:pPr marL="0" indent="0" eaLnBrk="1" hangingPunct="1">
              <a:lnSpc>
                <a:spcPct val="150000"/>
              </a:lnSpc>
              <a:buSzPct val="5500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(or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sialophorin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normally on Lymph .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Mac and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Platele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alterations interfere with migration of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inflammation sites. </a:t>
            </a:r>
          </a:p>
        </p:txBody>
      </p:sp>
    </p:spTree>
  </p:cSld>
  <p:clrMapOvr>
    <a:masterClrMapping/>
  </p:clrMapOvr>
  <p:transition>
    <p:push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A42D92E-6602-4ECD-BDDF-AD2D38EDE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9360" y="309408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ATAXIA-TELANGIECTASIA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109309D-D91A-48F5-B220-DF939949B4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3660" y="1600200"/>
            <a:ext cx="7772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Autosomal recessive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gait (ataxia)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Vascular malformations (telangiectasia), neurologic defects and tumors 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may affect T&amp;B cells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IgA and IgG2 deficiency.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cell function is variably depressed.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responsible on chromosome 11</a:t>
            </a:r>
          </a:p>
          <a:p>
            <a:pPr eaLnBrk="1" hangingPunct="1">
              <a:lnSpc>
                <a:spcPct val="90000"/>
              </a:lnSpc>
              <a:buSzPct val="55000"/>
              <a:buFont typeface="Wingdings" panose="05000000000000000000" pitchFamily="2" charset="2"/>
              <a:buChar char="Ø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0380EB6A-17BA-47A8-9F6C-939057608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913" y="58738"/>
            <a:ext cx="1841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eaLnBrk="1" hangingPunct="1"/>
            <a:endParaRPr lang="en-US" altLang="en-US" sz="6600" b="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1CA35F47-3BF9-49BD-BAF0-9181518D4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0" y="373552"/>
            <a:ext cx="1066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or Congenital Immunodeficiency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842A6-606E-4716-8FA0-FA60B39679E4}"/>
              </a:ext>
            </a:extLst>
          </p:cNvPr>
          <p:cNvSpPr txBox="1"/>
          <p:nvPr/>
        </p:nvSpPr>
        <p:spPr>
          <a:xfrm>
            <a:off x="762000" y="1477023"/>
            <a:ext cx="9220200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IN" sz="2400" b="0" dirty="0">
                <a:latin typeface="+mn-lt"/>
              </a:rPr>
              <a:t>Ataxia-telangiectasia</a:t>
            </a:r>
          </a:p>
          <a:p>
            <a:pPr marL="342900" indent="-342900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IN" sz="2400" b="0" dirty="0" err="1">
                <a:latin typeface="+mn-lt"/>
              </a:rPr>
              <a:t>Chediak</a:t>
            </a:r>
            <a:r>
              <a:rPr lang="en-IN" sz="2400" b="0" dirty="0">
                <a:latin typeface="+mn-lt"/>
              </a:rPr>
              <a:t>-Higashi syndrome</a:t>
            </a:r>
          </a:p>
          <a:p>
            <a:pPr marL="342900" indent="-342900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IN" sz="2400" b="0" dirty="0">
                <a:latin typeface="+mn-lt"/>
              </a:rPr>
              <a:t>combined immunodeficiency disease</a:t>
            </a:r>
          </a:p>
          <a:p>
            <a:pPr marL="342900" indent="-342900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IN" sz="2400" b="0" dirty="0">
                <a:latin typeface="+mn-lt"/>
              </a:rPr>
              <a:t>complement deficiencies</a:t>
            </a:r>
          </a:p>
          <a:p>
            <a:pPr marL="342900" indent="-342900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IN" sz="2400" b="0" dirty="0" err="1">
                <a:latin typeface="+mn-lt"/>
              </a:rPr>
              <a:t>DiGeorge</a:t>
            </a:r>
            <a:r>
              <a:rPr lang="en-IN" sz="2400" b="0" dirty="0">
                <a:latin typeface="+mn-lt"/>
              </a:rPr>
              <a:t> syndrome</a:t>
            </a:r>
          </a:p>
          <a:p>
            <a:pPr marL="342900" indent="-342900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IN" sz="2400" b="0" dirty="0">
                <a:latin typeface="+mn-lt"/>
              </a:rPr>
              <a:t>hypogammaglobulinemia</a:t>
            </a:r>
          </a:p>
          <a:p>
            <a:pPr marL="342900" indent="-342900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IN" sz="2400" b="0" dirty="0">
                <a:latin typeface="+mn-lt"/>
              </a:rPr>
              <a:t>Job syndrome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mplement cartoon">
            <a:extLst>
              <a:ext uri="{FF2B5EF4-FFF2-40B4-BE49-F238E27FC236}">
                <a16:creationId xmlns:a16="http://schemas.microsoft.com/office/drawing/2014/main" id="{39759640-50FE-4C78-B7D4-19EDA0ECE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838200"/>
            <a:ext cx="6667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198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C215AE48-BD9D-4235-A7C4-80C2BAE911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7162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Phagocyte Deficiencies: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BB7380DA-A049-486E-A7AB-0653CA46AF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52500" y="1600200"/>
            <a:ext cx="7239000" cy="4419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Chronic granulomatous disease (CGD)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Leukocyte adhesion deficiency (LAD I)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Chediak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- Higashi syndrome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IL-12 / IFN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 pathway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deficiencies</a:t>
            </a:r>
          </a:p>
          <a:p>
            <a:pPr eaLnBrk="1" hangingPunct="1">
              <a:lnSpc>
                <a:spcPct val="150000"/>
              </a:lnSpc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Chronic or cyclic neutropenia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GD PT">
            <a:extLst>
              <a:ext uri="{FF2B5EF4-FFF2-40B4-BE49-F238E27FC236}">
                <a16:creationId xmlns:a16="http://schemas.microsoft.com/office/drawing/2014/main" id="{58AD7FA2-0BDE-4530-910C-250E4C0EF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057400"/>
            <a:ext cx="4343400" cy="39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>
            <a:extLst>
              <a:ext uri="{FF2B5EF4-FFF2-40B4-BE49-F238E27FC236}">
                <a16:creationId xmlns:a16="http://schemas.microsoft.com/office/drawing/2014/main" id="{4CE76D1B-8E3A-4C87-AC62-0EFE36008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CGD patient with skin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infections due to Serratia marcescens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1400008">
            <a:extLst>
              <a:ext uri="{FF2B5EF4-FFF2-40B4-BE49-F238E27FC236}">
                <a16:creationId xmlns:a16="http://schemas.microsoft.com/office/drawing/2014/main" id="{DB1E1604-B90A-4572-A100-E48C814DE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4"/>
          <a:stretch>
            <a:fillRect/>
          </a:stretch>
        </p:blipFill>
        <p:spPr bwMode="auto">
          <a:xfrm>
            <a:off x="1828800" y="990600"/>
            <a:ext cx="5486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1360E5-1B61-41F2-850B-5AE9D4570A4B}"/>
              </a:ext>
            </a:extLst>
          </p:cNvPr>
          <p:cNvSpPr txBox="1"/>
          <p:nvPr/>
        </p:nvSpPr>
        <p:spPr>
          <a:xfrm>
            <a:off x="1143000" y="271223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76056963"/>
      </p:ext>
    </p:extLst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B5069E5-9F26-4679-B1D2-868555CEE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Immunodeficiency: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A4EBB92-2118-42EB-A882-E0B3B75480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3914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SzPct val="55000"/>
              <a:buNone/>
            </a:pPr>
            <a:endParaRPr lang="en-GB" alt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</a:p>
          <a:p>
            <a:pPr lvl="1" eaLnBrk="1" hangingPunct="1">
              <a:lnSpc>
                <a:spcPct val="8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failure, or protein losing  enteropathy</a:t>
            </a:r>
          </a:p>
          <a:p>
            <a:pPr lvl="1" eaLnBrk="1" hangingPunct="1">
              <a:lnSpc>
                <a:spcPct val="8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Leukaemia or Lymphoma</a:t>
            </a:r>
          </a:p>
          <a:p>
            <a:pPr lvl="1" eaLnBrk="1" hangingPunct="1">
              <a:lnSpc>
                <a:spcPct val="8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Myeloma</a:t>
            </a:r>
          </a:p>
          <a:p>
            <a:pPr lvl="1" eaLnBrk="1" hangingPunct="1">
              <a:lnSpc>
                <a:spcPct val="8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Extremes of age</a:t>
            </a:r>
          </a:p>
          <a:p>
            <a:pPr lvl="1" eaLnBrk="1" hangingPunct="1">
              <a:lnSpc>
                <a:spcPct val="80000"/>
              </a:lnSpc>
              <a:buSzPct val="55000"/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Drug Therapies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8FB91824-AA96-47DA-A19B-598951780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913" y="58738"/>
            <a:ext cx="1841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eaLnBrk="1" hangingPunct="1"/>
            <a:endParaRPr lang="en-US" altLang="en-US" sz="6600" b="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67" name="Rectangle 7">
            <a:extLst>
              <a:ext uri="{FF2B5EF4-FFF2-40B4-BE49-F238E27FC236}">
                <a16:creationId xmlns:a16="http://schemas.microsoft.com/office/drawing/2014/main" id="{61255A24-E11A-4965-8B00-030317B38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8200" y="539682"/>
            <a:ext cx="1082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+mn-lt"/>
                <a:cs typeface="Arial" panose="020B0604020202020204" pitchFamily="34" charset="0"/>
              </a:rPr>
              <a:t>Clinical Features Associated with Immunodeficiency</a:t>
            </a:r>
          </a:p>
        </p:txBody>
      </p:sp>
      <p:sp>
        <p:nvSpPr>
          <p:cNvPr id="11268" name="Rectangle 9">
            <a:extLst>
              <a:ext uri="{FF2B5EF4-FFF2-40B4-BE49-F238E27FC236}">
                <a16:creationId xmlns:a16="http://schemas.microsoft.com/office/drawing/2014/main" id="{2843205D-5B21-49BC-BE80-829733803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0"/>
            <a:ext cx="8763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SzPct val="55000"/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frequently present and highly suspicious:</a:t>
            </a:r>
          </a:p>
          <a:p>
            <a:pPr marL="342900" indent="-342900" eaLnBrk="1" hangingPunct="1">
              <a:spcBef>
                <a:spcPct val="20000"/>
              </a:spcBef>
              <a:buSzPct val="5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Chronic  infection</a:t>
            </a:r>
          </a:p>
          <a:p>
            <a:pPr marL="342900" indent="-342900" eaLnBrk="1" hangingPunct="1">
              <a:spcBef>
                <a:spcPct val="20000"/>
              </a:spcBef>
              <a:buSzPct val="5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Recurrent infection (more than expected)</a:t>
            </a:r>
          </a:p>
          <a:p>
            <a:pPr marL="342900" indent="-342900" eaLnBrk="1" hangingPunct="1">
              <a:spcBef>
                <a:spcPct val="20000"/>
              </a:spcBef>
              <a:buSzPct val="5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Unusual microbial  agents</a:t>
            </a:r>
          </a:p>
          <a:p>
            <a:pPr marL="342900" indent="-342900" eaLnBrk="1" hangingPunct="1">
              <a:spcBef>
                <a:spcPct val="20000"/>
              </a:spcBef>
              <a:buSzPct val="5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Incomplete clearing of infection</a:t>
            </a:r>
          </a:p>
          <a:p>
            <a:pPr marL="342900" indent="-342900" eaLnBrk="1" hangingPunct="1">
              <a:spcBef>
                <a:spcPct val="20000"/>
              </a:spcBef>
              <a:buSzPct val="5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Incomplete response to treatment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F00B8B7E-F85A-434B-B925-6269B54D2A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8878" y="533400"/>
            <a:ext cx="9152878" cy="1600200"/>
          </a:xfrm>
        </p:spPr>
        <p:txBody>
          <a:bodyPr>
            <a:normAutofit fontScale="92500" lnSpcReduction="10000"/>
          </a:bodyPr>
          <a:lstStyle/>
          <a:p>
            <a:pPr marL="342900" lvl="1" indent="0" algn="ctr" eaLnBrk="1" hangingPunct="1">
              <a:buClr>
                <a:srgbClr val="FF3300"/>
              </a:buClr>
              <a:buNone/>
            </a:pPr>
            <a:r>
              <a:rPr lang="en-US" alt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Moderately Suspicious</a:t>
            </a:r>
          </a:p>
          <a:p>
            <a:pPr lvl="1" eaLnBrk="1" hangingPunct="1"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en-US" sz="3200" b="1" dirty="0">
              <a:solidFill>
                <a:srgbClr val="66FF33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     </a:t>
            </a:r>
          </a:p>
          <a:p>
            <a:pPr lvl="1" eaLnBrk="1" hangingPunct="1"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98084-FF43-4A44-871B-4AB65BF19E09}"/>
              </a:ext>
            </a:extLst>
          </p:cNvPr>
          <p:cNvSpPr txBox="1"/>
          <p:nvPr/>
        </p:nvSpPr>
        <p:spPr>
          <a:xfrm>
            <a:off x="304800" y="1447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Diarrhea (chronic)</a:t>
            </a:r>
          </a:p>
          <a:p>
            <a:pPr lvl="1"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Growth failure</a:t>
            </a:r>
          </a:p>
          <a:p>
            <a:pPr lvl="1"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Recurrent abscesses</a:t>
            </a:r>
          </a:p>
          <a:p>
            <a:pPr lvl="1"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Recurrent  osteomyelitis</a:t>
            </a:r>
            <a:endParaRPr lang="en-IN" b="0" dirty="0"/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6D9AE4D-FF8B-4525-8E56-622BD07F4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9" y="0"/>
            <a:ext cx="9144000" cy="1600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Immunodeficiencies: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67708FE-539E-45E4-B211-5FDA8101AD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162800" cy="3276600"/>
          </a:xfrm>
        </p:spPr>
        <p:txBody>
          <a:bodyPr>
            <a:normAutofit/>
          </a:bodyPr>
          <a:lstStyle/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Antibody deficiencies</a:t>
            </a:r>
          </a:p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Cellular deficiencies</a:t>
            </a:r>
          </a:p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Phagocytic disorders</a:t>
            </a:r>
          </a:p>
          <a:p>
            <a:pPr eaLnBrk="1" hangingPunct="1">
              <a:buSzPct val="55000"/>
              <a:buFont typeface="Wingdings" panose="05000000000000000000" pitchFamily="2" charset="2"/>
              <a:buChar char="Ø"/>
            </a:pP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Complement deficiencies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24017AB0-AB42-4A57-8E78-8874569D6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8382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X- linked agammaglobulinemia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Selective IgA deficiency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IgG Subclasses deficiency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Hyper – IgM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CVID</a:t>
            </a:r>
          </a:p>
        </p:txBody>
      </p:sp>
      <p:pic>
        <p:nvPicPr>
          <p:cNvPr id="14339" name="Picture 6">
            <a:extLst>
              <a:ext uri="{FF2B5EF4-FFF2-40B4-BE49-F238E27FC236}">
                <a16:creationId xmlns:a16="http://schemas.microsoft.com/office/drawing/2014/main" id="{B2BCBCC8-F6BB-440A-BD3D-75093C201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8">
            <a:extLst>
              <a:ext uri="{FF2B5EF4-FFF2-40B4-BE49-F238E27FC236}">
                <a16:creationId xmlns:a16="http://schemas.microsoft.com/office/drawing/2014/main" id="{7C3A061A-BDC1-4A87-B030-215FF1FBF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10290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1pPr>
            <a:lvl2pPr marL="742950" indent="-28575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2pPr>
            <a:lvl3pPr marL="11430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3pPr>
            <a:lvl4pPr marL="16002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4pPr>
            <a:lvl5pPr marL="2057400" indent="-228600" eaLnBrk="0" hangingPunct="0"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1"/>
                </a:solidFill>
                <a:latin typeface="Arial" panose="020B0604020202020204" pitchFamily="34" charset="0"/>
                <a:cs typeface="Nazanin" pitchFamily="2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Antibody (B cell) ID</a:t>
            </a:r>
          </a:p>
        </p:txBody>
      </p:sp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8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Nazanin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8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Nazanin" pitchFamily="2" charset="-7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4040</TotalTime>
  <Words>911</Words>
  <Application>Microsoft Office PowerPoint</Application>
  <PresentationFormat>On-screen Show (4:3)</PresentationFormat>
  <Paragraphs>197</Paragraphs>
  <Slides>44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Nazanin</vt:lpstr>
      <vt:lpstr>Tahoma</vt:lpstr>
      <vt:lpstr>Wingdings</vt:lpstr>
      <vt:lpstr>Times New Roman</vt:lpstr>
      <vt:lpstr>B Nazanin</vt:lpstr>
      <vt:lpstr>Comic Sans MS</vt:lpstr>
      <vt:lpstr>Symbol</vt:lpstr>
      <vt:lpstr>1_Default Design</vt:lpstr>
      <vt:lpstr>Office Theme</vt:lpstr>
      <vt:lpstr>Corel Presentations 9 Drawing</vt:lpstr>
      <vt:lpstr>IMMUNODEFICIENCY DISEASES BY MBBSPPT.COM </vt:lpstr>
      <vt:lpstr>Immunodeficiency </vt:lpstr>
      <vt:lpstr>What is Immunodeficiency?</vt:lpstr>
      <vt:lpstr>PowerPoint Presentation</vt:lpstr>
      <vt:lpstr>Secondary Immunodeficiency:</vt:lpstr>
      <vt:lpstr>PowerPoint Presentation</vt:lpstr>
      <vt:lpstr>PowerPoint Presentation</vt:lpstr>
      <vt:lpstr>Classification of Immunodeficiencies:</vt:lpstr>
      <vt:lpstr>PowerPoint Presentation</vt:lpstr>
      <vt:lpstr>PowerPoint Presentation</vt:lpstr>
      <vt:lpstr>What is XLA?</vt:lpstr>
      <vt:lpstr>Clinical Findings</vt:lpstr>
      <vt:lpstr>PowerPoint Presentation</vt:lpstr>
      <vt:lpstr>Susceptibility to encapsulated Bacteria </vt:lpstr>
      <vt:lpstr>PowerPoint Presentation</vt:lpstr>
      <vt:lpstr>The Btk Gene</vt:lpstr>
      <vt:lpstr>Intravenous Immunoglobulin (IVIG)</vt:lpstr>
      <vt:lpstr>Selective IgA Deficiency</vt:lpstr>
      <vt:lpstr>IgA Deficiency</vt:lpstr>
      <vt:lpstr>Overview of B-Cell Development</vt:lpstr>
      <vt:lpstr>Selective IgG subclass deficiency</vt:lpstr>
      <vt:lpstr>PowerPoint Presentation</vt:lpstr>
      <vt:lpstr>CVID has an almost equal sex distribution </vt:lpstr>
      <vt:lpstr>PowerPoint Presentation</vt:lpstr>
      <vt:lpstr>PowerPoint Presentation</vt:lpstr>
      <vt:lpstr>CVID Abnormalities</vt:lpstr>
      <vt:lpstr>CVID Cont.</vt:lpstr>
      <vt:lpstr>PowerPoint Presentation</vt:lpstr>
      <vt:lpstr>IgG↓</vt:lpstr>
      <vt:lpstr>Hyper IgM syndrome</vt:lpstr>
      <vt:lpstr>PowerPoint Presentation</vt:lpstr>
      <vt:lpstr>PowerPoint Presentation</vt:lpstr>
      <vt:lpstr>PowerPoint Presentation</vt:lpstr>
      <vt:lpstr>DiGeorge Syndrome</vt:lpstr>
      <vt:lpstr>PowerPoint Presentation</vt:lpstr>
      <vt:lpstr>PowerPoint Presentation</vt:lpstr>
      <vt:lpstr>PowerPoint Presentation</vt:lpstr>
      <vt:lpstr>WISKOTT-ALDRICH SYNDROME</vt:lpstr>
      <vt:lpstr>ATAXIA-TELANGIECTASIA</vt:lpstr>
      <vt:lpstr>PowerPoint Presentation</vt:lpstr>
      <vt:lpstr>Phagocyte Deficiencies: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or Congenital  Immunodeficiency</dc:title>
  <dc:creator>IMU-9</dc:creator>
  <cp:lastModifiedBy>Yogesh Kumar Singh</cp:lastModifiedBy>
  <cp:revision>436</cp:revision>
  <dcterms:created xsi:type="dcterms:W3CDTF">2003-12-24T21:29:37Z</dcterms:created>
  <dcterms:modified xsi:type="dcterms:W3CDTF">2018-02-03T11:56:10Z</dcterms:modified>
</cp:coreProperties>
</file>