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3" r:id="rId4"/>
    <p:sldId id="266" r:id="rId5"/>
    <p:sldId id="259" r:id="rId6"/>
    <p:sldId id="260" r:id="rId7"/>
    <p:sldId id="261" r:id="rId8"/>
    <p:sldId id="262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400">
                <a:solidFill>
                  <a:schemeClr val="tx1"/>
                </a:solidFill>
                <a:latin typeface="Alegreya Sans SC" panose="00000500000000000000" pitchFamily="2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Alegreya Sans SC" panose="00000500000000000000" pitchFamily="2" charset="0"/>
              </a:defRPr>
            </a:lvl1pPr>
            <a:lvl2pPr>
              <a:defRPr sz="2400">
                <a:solidFill>
                  <a:schemeClr val="tx1"/>
                </a:solidFill>
                <a:latin typeface="Alegreya Sans SC" panose="00000500000000000000" pitchFamily="2" charset="0"/>
              </a:defRPr>
            </a:lvl2pPr>
            <a:lvl3pPr>
              <a:defRPr sz="2400">
                <a:solidFill>
                  <a:schemeClr val="tx1"/>
                </a:solidFill>
                <a:latin typeface="Alegreya Sans SC" panose="00000500000000000000" pitchFamily="2" charset="0"/>
              </a:defRPr>
            </a:lvl3pPr>
            <a:lvl4pPr>
              <a:defRPr sz="2400">
                <a:solidFill>
                  <a:schemeClr val="tx1"/>
                </a:solidFill>
                <a:latin typeface="Alegreya Sans SC" panose="00000500000000000000" pitchFamily="2" charset="0"/>
              </a:defRPr>
            </a:lvl4pPr>
            <a:lvl5pPr>
              <a:defRPr sz="2400">
                <a:solidFill>
                  <a:schemeClr val="tx1"/>
                </a:solidFill>
                <a:latin typeface="Alegreya Sans SC" panose="00000500000000000000" pitchFamily="2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1C5D9-A726-4C1C-BC9C-CB893553CC0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C28440-5339-47C2-B2BF-DFF066AA142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851648" cy="14478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>INDIRECT </a:t>
            </a:r>
            <a:r>
              <a:rPr lang="en-US" sz="4800" b="1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>STANDARDIZATION</a:t>
            </a:r>
            <a:br>
              <a:rPr lang="en-US" sz="4800" b="1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</a:br>
            <a:r>
              <a:rPr lang="en-US" sz="22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>BY MBBSPPT.COM</a:t>
            </a:r>
            <a:endParaRPr lang="en-US" sz="2200" b="1" dirty="0">
              <a:solidFill>
                <a:schemeClr val="bg1"/>
              </a:solidFill>
              <a:effectLst/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8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Other Standardization Techniques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5334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more complicated method of indirect adjustment that yields absolute age adjustment rate, involves the calculation of an index death rate and a standardizing factor for each population of interest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Life table </a:t>
            </a:r>
            <a:r>
              <a:rPr lang="en-US" dirty="0" smtClean="0"/>
              <a:t>: an age-adjusted summary of current all-causes mortality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Regression techniques</a:t>
            </a:r>
            <a:r>
              <a:rPr lang="en-US" dirty="0" smtClean="0"/>
              <a:t> : efficient means of standardization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Multivariate analysis </a:t>
            </a:r>
            <a:r>
              <a:rPr lang="en-US" dirty="0" smtClean="0"/>
              <a:t>: a computer which using regression or other methods can standardize or several variables simultaneously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49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legreya Sans SC" panose="00000500000000000000" pitchFamily="2" charset="0"/>
              </a:rPr>
              <a:t>What is Standardization ?</a:t>
            </a:r>
            <a:endParaRPr lang="en-US" sz="4400" b="1" dirty="0">
              <a:solidFill>
                <a:schemeClr val="tx1"/>
              </a:solidFill>
              <a:latin typeface="Alegreya Sans SC" panose="000005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7526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legreya Sans SC" panose="00000500000000000000" pitchFamily="2" charset="0"/>
              </a:rPr>
              <a:t>Standardization</a:t>
            </a:r>
            <a:r>
              <a:rPr lang="en-US" sz="2400" dirty="0" smtClean="0">
                <a:latin typeface="Alegreya Sans SC" panose="00000500000000000000" pitchFamily="2" charset="0"/>
              </a:rPr>
              <a:t>, is a method for overcoming the effect of confounding variables in epidemiological research. </a:t>
            </a:r>
            <a:endParaRPr lang="en-US" sz="2400" dirty="0">
              <a:latin typeface="Alegreya Sans SC" panose="000005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200400"/>
            <a:ext cx="7239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legreya Sans SC" panose="00000500000000000000" pitchFamily="2" charset="0"/>
              </a:rPr>
              <a:t>I</a:t>
            </a:r>
            <a:r>
              <a:rPr lang="en-US" sz="2400" dirty="0" smtClean="0">
                <a:latin typeface="Alegreya Sans SC" panose="00000500000000000000" pitchFamily="2" charset="0"/>
              </a:rPr>
              <a:t>n epidemiological studies we often compare the incidence of disease or mortality between two or more populations. However, the comparison of </a:t>
            </a:r>
            <a:r>
              <a:rPr lang="en-US" sz="2400" b="1" dirty="0" smtClean="0">
                <a:latin typeface="Alegreya Sans SC" panose="00000500000000000000" pitchFamily="2" charset="0"/>
              </a:rPr>
              <a:t>crude mortality </a:t>
            </a:r>
            <a:r>
              <a:rPr lang="en-US" sz="2400" dirty="0" smtClean="0">
                <a:latin typeface="Alegreya Sans SC" panose="00000500000000000000" pitchFamily="2" charset="0"/>
              </a:rPr>
              <a:t>or </a:t>
            </a:r>
            <a:r>
              <a:rPr lang="en-US" sz="2400" b="1" dirty="0" smtClean="0">
                <a:latin typeface="Alegreya Sans SC" panose="00000500000000000000" pitchFamily="2" charset="0"/>
              </a:rPr>
              <a:t>morbidity</a:t>
            </a:r>
            <a:r>
              <a:rPr lang="en-US" sz="2400" dirty="0" smtClean="0">
                <a:latin typeface="Alegreya Sans SC" panose="00000500000000000000" pitchFamily="2" charset="0"/>
              </a:rPr>
              <a:t> rates is often misleading because the populations being compared may differ significantly with respect to certain  characteristics, such as </a:t>
            </a:r>
            <a:r>
              <a:rPr lang="en-US" sz="2400" b="1" dirty="0" smtClean="0">
                <a:latin typeface="Alegreya Sans SC" panose="00000500000000000000" pitchFamily="2" charset="0"/>
              </a:rPr>
              <a:t>age or sex</a:t>
            </a:r>
            <a:r>
              <a:rPr lang="en-US" sz="2400" dirty="0" smtClean="0">
                <a:latin typeface="Alegreya Sans SC" panose="00000500000000000000" pitchFamily="2" charset="0"/>
              </a:rPr>
              <a:t>, that will affect the overall rate of morbidity or mortality </a:t>
            </a:r>
            <a:endParaRPr lang="en-US" sz="24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32"/>
            <a:ext cx="8229600" cy="1143000"/>
          </a:xfrm>
        </p:spPr>
        <p:txBody>
          <a:bodyPr/>
          <a:lstStyle/>
          <a:p>
            <a:r>
              <a:rPr lang="en-US" b="1" dirty="0" smtClean="0"/>
              <a:t>Types of Standardization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35480"/>
            <a:ext cx="4495800" cy="240792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Direct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b="1" dirty="0" smtClean="0"/>
              <a:t>Indirect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99"/>
            <a:ext cx="8229600" cy="1143000"/>
          </a:xfrm>
        </p:spPr>
        <p:txBody>
          <a:bodyPr/>
          <a:lstStyle/>
          <a:p>
            <a:r>
              <a:rPr lang="en-US" b="1" dirty="0" smtClean="0"/>
              <a:t>INDIRECT 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524000"/>
            <a:ext cx="69342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commonly used when age-specific rates are unavailable. </a:t>
            </a:r>
          </a:p>
          <a:p>
            <a:r>
              <a:rPr lang="en-US" sz="2800" dirty="0" smtClean="0"/>
              <a:t>In this method, instead of taking one population structure as standard and applying sets of rates to it to estimate expected events, a set of rates from a standard population is applied to each of the observed </a:t>
            </a:r>
            <a:r>
              <a:rPr lang="en-US" sz="2800" dirty="0" smtClean="0"/>
              <a:t>populations.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35480"/>
            <a:ext cx="6858000" cy="438912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Divided into 2 </a:t>
            </a:r>
            <a:r>
              <a:rPr lang="en-US" sz="2800" u="sng" dirty="0" smtClean="0"/>
              <a:t>forms</a:t>
            </a:r>
          </a:p>
          <a:p>
            <a:pPr marL="0" indent="0">
              <a:buNone/>
            </a:pPr>
            <a:endParaRPr lang="en-US" sz="2800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Standardized </a:t>
            </a:r>
            <a:r>
              <a:rPr lang="en-US" sz="2800" dirty="0" smtClean="0"/>
              <a:t>mortality ratio (</a:t>
            </a:r>
            <a:r>
              <a:rPr lang="en-US" sz="2800" dirty="0" smtClean="0"/>
              <a:t>SMR)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Other </a:t>
            </a:r>
            <a:r>
              <a:rPr lang="en-US" sz="2800" dirty="0" smtClean="0"/>
              <a:t>Standardization techniques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699"/>
            <a:ext cx="8229600" cy="1143000"/>
          </a:xfrm>
        </p:spPr>
        <p:txBody>
          <a:bodyPr/>
          <a:lstStyle/>
          <a:p>
            <a:r>
              <a:rPr lang="en-US" b="1" dirty="0" smtClean="0"/>
              <a:t>INDIRECT STANDARDIZATION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STANDARDIZED  MORTALITY  RATIO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524000"/>
            <a:ext cx="69342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SMR = </a:t>
            </a:r>
            <a:r>
              <a:rPr lang="en-US" sz="2800" u="sng" dirty="0" smtClean="0"/>
              <a:t>Observed Deaths</a:t>
            </a:r>
            <a:r>
              <a:rPr lang="en-US" sz="2800" dirty="0" smtClean="0"/>
              <a:t> X 100</a:t>
            </a:r>
            <a:endParaRPr lang="en-US" sz="2800" u="sng" dirty="0" smtClean="0"/>
          </a:p>
          <a:p>
            <a:pPr>
              <a:buNone/>
            </a:pPr>
            <a:r>
              <a:rPr lang="en-US" sz="2800" dirty="0" smtClean="0"/>
              <a:t>                 Expected Deaths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  It </a:t>
            </a:r>
            <a:r>
              <a:rPr lang="en-US" sz="2800" dirty="0" smtClean="0"/>
              <a:t>is a ratio of the total number of </a:t>
            </a:r>
            <a:r>
              <a:rPr lang="en-US" sz="2800" dirty="0" smtClean="0"/>
              <a:t>deaths that </a:t>
            </a:r>
            <a:r>
              <a:rPr lang="en-US" sz="2800" dirty="0" smtClean="0"/>
              <a:t>occur in the study group to the number of deaths that would have been expected to occur if that study group had experienced the death rates of a standard population.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ealthknowledge.org.uk/sites/default/files/documents/elearning/epidemiologys/standardisation/tabl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8679295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05200" y="4572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EXAMPLE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healthknowledge.org.uk/sites/default/files/documents/elearning/epidemiologys/standardisation/table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26" y="813335"/>
            <a:ext cx="7848600" cy="4267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81526" y="51054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legreya Sans SC" panose="00000500000000000000" pitchFamily="2" charset="0"/>
              </a:rPr>
              <a:t>From table  the SMR is calculated as 160, which means that the number of observed deaths in Country B is 60% higher than the number we would expect if Country B had the same mortality experience as Country A.</a:t>
            </a:r>
            <a:endParaRPr lang="en-US" sz="2400" b="1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Advantage over direct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467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Permits adjustment of age and </a:t>
            </a:r>
            <a:r>
              <a:rPr lang="en-US" sz="2800" dirty="0" smtClean="0"/>
              <a:t>other factors </a:t>
            </a:r>
            <a:r>
              <a:rPr lang="en-US" sz="2800" dirty="0" smtClean="0"/>
              <a:t>where age specific rates are unavailable.</a:t>
            </a:r>
          </a:p>
          <a:p>
            <a:r>
              <a:rPr lang="en-US" sz="2800" dirty="0" smtClean="0"/>
              <a:t>Only the number of people in each age group in the study population and the age specific rates of the standard population is needed</a:t>
            </a:r>
          </a:p>
          <a:p>
            <a:r>
              <a:rPr lang="en-US" sz="2800" dirty="0" smtClean="0"/>
              <a:t>Can also be used to calculate disease occurrence instead of death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843</TotalTime>
  <Words>375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Alegreya Sans SC</vt:lpstr>
      <vt:lpstr>Calibri</vt:lpstr>
      <vt:lpstr>Constantia</vt:lpstr>
      <vt:lpstr>Wingdings 2</vt:lpstr>
      <vt:lpstr>Flow</vt:lpstr>
      <vt:lpstr>INDIRECT STANDARDIZATION BY MBBSPPT.COM</vt:lpstr>
      <vt:lpstr>What is Standardization ?</vt:lpstr>
      <vt:lpstr>Types of Standardization</vt:lpstr>
      <vt:lpstr>INDIRECT STANDARDIZATION</vt:lpstr>
      <vt:lpstr>INDIRECT STANDARDIZATION</vt:lpstr>
      <vt:lpstr>STANDARDIZED  MORTALITY  RATIO</vt:lpstr>
      <vt:lpstr>PowerPoint Presentation</vt:lpstr>
      <vt:lpstr>PowerPoint Presentation</vt:lpstr>
      <vt:lpstr>Advantage over direct method</vt:lpstr>
      <vt:lpstr>Other Standardization Techniques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STANDARDIZATION</dc:title>
  <dc:creator>Administrator</dc:creator>
  <cp:lastModifiedBy>Mithilesh Patel</cp:lastModifiedBy>
  <cp:revision>6</cp:revision>
  <dcterms:created xsi:type="dcterms:W3CDTF">2012-11-18T12:43:38Z</dcterms:created>
  <dcterms:modified xsi:type="dcterms:W3CDTF">2017-05-21T04:03:39Z</dcterms:modified>
</cp:coreProperties>
</file>