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5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6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EEB35-8871-45FD-9E40-14A90E32C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13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Alegreya Sans SC" panose="00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legreya Sans SC" panose="00000500000000000000" pitchFamily="2" charset="0"/>
              </a:defRPr>
            </a:lvl1pPr>
            <a:lvl2pPr>
              <a:defRPr sz="2800">
                <a:latin typeface="Alegreya Sans SC" panose="00000500000000000000" pitchFamily="2" charset="0"/>
              </a:defRPr>
            </a:lvl2pPr>
            <a:lvl3pPr>
              <a:defRPr sz="2800">
                <a:latin typeface="Alegreya Sans SC" panose="00000500000000000000" pitchFamily="2" charset="0"/>
              </a:defRPr>
            </a:lvl3pPr>
            <a:lvl4pPr>
              <a:defRPr sz="2800">
                <a:latin typeface="Alegreya Sans SC" panose="00000500000000000000" pitchFamily="2" charset="0"/>
              </a:defRPr>
            </a:lvl4pPr>
            <a:lvl5pPr>
              <a:defRPr sz="2800">
                <a:latin typeface="Alegreya Sans SC" panose="000005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9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5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3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2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FE4C-0E5B-41E8-8109-D62739BB2F3F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01CE-C5AD-4776-83C2-60D4FA20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7784" y="1101853"/>
            <a:ext cx="6071616" cy="1102519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800" b="1" dirty="0" smtClean="0">
                <a:latin typeface="Alegreya Sans SC" panose="00000500000000000000" pitchFamily="2" charset="0"/>
              </a:rPr>
              <a:t>Infective Endocarditis in </a:t>
            </a:r>
            <a:r>
              <a:rPr lang="en-US" sz="4800" b="1" dirty="0" smtClean="0">
                <a:latin typeface="Alegreya Sans SC" panose="00000500000000000000" pitchFamily="2" charset="0"/>
              </a:rPr>
              <a:t>Children</a:t>
            </a:r>
            <a:br>
              <a:rPr lang="en-US" sz="4800" b="1" dirty="0" smtClean="0">
                <a:latin typeface="Alegreya Sans SC" panose="00000500000000000000" pitchFamily="2" charset="0"/>
              </a:rPr>
            </a:br>
            <a:r>
              <a:rPr lang="en-US" sz="2000" b="1" dirty="0" smtClean="0">
                <a:latin typeface="Alegreya Sans SC" panose="00000500000000000000" pitchFamily="2" charset="0"/>
              </a:rPr>
              <a:t>by mbbsppt.com</a:t>
            </a:r>
            <a:endParaRPr lang="en-US" sz="2000" b="1" dirty="0" smtClean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latin typeface="Alegreya Sans SC" panose="00000500000000000000" pitchFamily="2" charset="0"/>
              </a:rPr>
              <a:t>Splinter Hemorrhage</a:t>
            </a:r>
          </a:p>
        </p:txBody>
      </p:sp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3314700" y="2228850"/>
          <a:ext cx="2553891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1638529" imgH="2172003" progId="MSPhotoEd.3">
                  <p:embed/>
                </p:oleObj>
              </mc:Choice>
              <mc:Fallback>
                <p:oleObj name="Photo Editor Photo" r:id="rId3" imgW="1638529" imgH="21720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228850"/>
                        <a:ext cx="2553891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latin typeface="Alegreya Sans SC" panose="00000500000000000000" pitchFamily="2" charset="0"/>
              </a:rPr>
              <a:t>Osler’s Nodes</a:t>
            </a:r>
          </a:p>
        </p:txBody>
      </p:sp>
      <p:graphicFrame>
        <p:nvGraphicFramePr>
          <p:cNvPr id="81923" name="Object 5"/>
          <p:cNvGraphicFramePr>
            <a:graphicFrameLocks noChangeAspect="1"/>
          </p:cNvGraphicFramePr>
          <p:nvPr/>
        </p:nvGraphicFramePr>
        <p:xfrm>
          <a:off x="2514601" y="2686050"/>
          <a:ext cx="4050506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1657581" imgH="1114581" progId="MSPhotoEd.3">
                  <p:embed/>
                </p:oleObj>
              </mc:Choice>
              <mc:Fallback>
                <p:oleObj name="Photo Editor Photo" r:id="rId3" imgW="1657581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2686050"/>
                        <a:ext cx="4050506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8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legreya Sans SC" panose="00000500000000000000" pitchFamily="2" charset="0"/>
              </a:rPr>
              <a:t>Subconjunctival Hemorrhages</a:t>
            </a:r>
          </a:p>
        </p:txBody>
      </p:sp>
      <p:graphicFrame>
        <p:nvGraphicFramePr>
          <p:cNvPr id="82947" name="Object 5"/>
          <p:cNvGraphicFramePr>
            <a:graphicFrameLocks noChangeAspect="1"/>
          </p:cNvGraphicFramePr>
          <p:nvPr/>
        </p:nvGraphicFramePr>
        <p:xfrm>
          <a:off x="2686050" y="2343151"/>
          <a:ext cx="4057650" cy="275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hoto Editor Photo" r:id="rId3" imgW="1657581" imgH="1123810" progId="MSPhotoEd.3">
                  <p:embed/>
                </p:oleObj>
              </mc:Choice>
              <mc:Fallback>
                <p:oleObj name="Photo Editor Photo" r:id="rId3" imgW="1657581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343151"/>
                        <a:ext cx="4057650" cy="2751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Diagnosis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87552" y="1825625"/>
            <a:ext cx="7114032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Traditionally based upon “positive blood cultures in the presence of a new or changing heart murmur”, or persistent fever in the presence of heart disease.</a:t>
            </a:r>
          </a:p>
          <a:p>
            <a:pPr eaLnBrk="1" hangingPunct="1"/>
            <a:r>
              <a:rPr lang="en-US" altLang="en-US" dirty="0"/>
              <a:t>Shortcomings include culture-negative endocarditis, lack of typical echocardiographic findings, </a:t>
            </a:r>
            <a:r>
              <a:rPr lang="en-US" alt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64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Duke Criteria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78408" y="1617876"/>
            <a:ext cx="7536942" cy="43513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Based on pathological and clinical criteria.</a:t>
            </a:r>
          </a:p>
          <a:p>
            <a:pPr eaLnBrk="1" hangingPunct="1"/>
            <a:r>
              <a:rPr lang="en-US" altLang="en-US" dirty="0" smtClean="0"/>
              <a:t>Utilizes microbiological data, evidence of endocardial involvement, and other phenomenon associated with infective endocarditis to estimate the probability of infective endocarditis in a given patient.</a:t>
            </a:r>
          </a:p>
          <a:p>
            <a:pPr eaLnBrk="1" hangingPunct="1"/>
            <a:r>
              <a:rPr lang="en-US" altLang="en-US" dirty="0" smtClean="0"/>
              <a:t>Has been shown to be valid and reproducible in children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25880" y="5176133"/>
            <a:ext cx="66842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i="1" dirty="0" err="1">
                <a:latin typeface="Alegreya Sans SC" panose="00000500000000000000" pitchFamily="2" charset="0"/>
              </a:rPr>
              <a:t>Durack</a:t>
            </a:r>
            <a:r>
              <a:rPr lang="en-US" altLang="en-US" sz="1400" i="1" dirty="0">
                <a:latin typeface="Alegreya Sans SC" panose="00000500000000000000" pitchFamily="2" charset="0"/>
              </a:rPr>
              <a:t> DT, </a:t>
            </a:r>
            <a:r>
              <a:rPr lang="en-US" altLang="en-US" sz="1400" i="1" dirty="0" err="1">
                <a:latin typeface="Alegreya Sans SC" panose="00000500000000000000" pitchFamily="2" charset="0"/>
              </a:rPr>
              <a:t>Lukes</a:t>
            </a:r>
            <a:r>
              <a:rPr lang="en-US" altLang="en-US" sz="1400" i="1" dirty="0">
                <a:latin typeface="Alegreya Sans SC" panose="00000500000000000000" pitchFamily="2" charset="0"/>
              </a:rPr>
              <a:t> AS, Bright DK.  New criteria for diagnosis of infective endocarditis: utilization of specific echocardiographic findings.  AM J Med 96:200, 1994</a:t>
            </a:r>
          </a:p>
          <a:p>
            <a:endParaRPr lang="en-US" altLang="en-US" sz="1400" i="1" dirty="0">
              <a:latin typeface="Alegreya Sans SC" panose="00000500000000000000" pitchFamily="2" charset="0"/>
            </a:endParaRPr>
          </a:p>
          <a:p>
            <a:r>
              <a:rPr lang="en-US" altLang="en-US" sz="1400" i="1" dirty="0" err="1">
                <a:latin typeface="Alegreya Sans SC" panose="00000500000000000000" pitchFamily="2" charset="0"/>
              </a:rPr>
              <a:t>Stockheim</a:t>
            </a:r>
            <a:r>
              <a:rPr lang="en-US" altLang="en-US" sz="1400" i="1" dirty="0">
                <a:latin typeface="Alegreya Sans SC" panose="00000500000000000000" pitchFamily="2" charset="0"/>
              </a:rPr>
              <a:t> JA, Chadwick EG, Kessler S, et al. Are the Duke Criteria superior to the Beth Israel criteria for the diagnosis of infective endocarditis in children?  </a:t>
            </a:r>
            <a:r>
              <a:rPr lang="en-US" altLang="en-US" sz="1400" i="1" dirty="0" err="1">
                <a:latin typeface="Alegreya Sans SC" panose="00000500000000000000" pitchFamily="2" charset="0"/>
              </a:rPr>
              <a:t>Clin</a:t>
            </a:r>
            <a:r>
              <a:rPr lang="en-US" altLang="en-US" sz="1400" i="1" dirty="0">
                <a:latin typeface="Alegreya Sans SC" panose="00000500000000000000" pitchFamily="2" charset="0"/>
              </a:rPr>
              <a:t> Infect Dis 27:1451, 1998</a:t>
            </a:r>
            <a:endParaRPr lang="en-US" altLang="en-US" sz="1400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84943"/>
            <a:ext cx="61722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Sequelae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175004" y="1608772"/>
            <a:ext cx="7008876" cy="36718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Neurologic manifestations, 20%</a:t>
            </a:r>
          </a:p>
          <a:p>
            <a:pPr lvl="1" eaLnBrk="1" hangingPunct="1"/>
            <a:r>
              <a:rPr lang="en-US" altLang="en-US" dirty="0"/>
              <a:t>Cerebral emboli, mycotic aneurysms, </a:t>
            </a:r>
            <a:r>
              <a:rPr lang="en-US" altLang="en-US" dirty="0" err="1"/>
              <a:t>cerebritis</a:t>
            </a:r>
            <a:r>
              <a:rPr lang="en-US" altLang="en-US" dirty="0"/>
              <a:t>, brain abscess, hemorrhage, etc.</a:t>
            </a:r>
          </a:p>
          <a:p>
            <a:pPr eaLnBrk="1" hangingPunct="1"/>
            <a:r>
              <a:rPr lang="en-US" altLang="en-US" dirty="0"/>
              <a:t>Peripheral embolization</a:t>
            </a:r>
          </a:p>
          <a:p>
            <a:pPr lvl="1" eaLnBrk="1" hangingPunct="1"/>
            <a:r>
              <a:rPr lang="en-US" altLang="en-US" dirty="0"/>
              <a:t>Ischemia, infarction, mycotic aneurysms</a:t>
            </a:r>
          </a:p>
          <a:p>
            <a:pPr eaLnBrk="1" hangingPunct="1"/>
            <a:r>
              <a:rPr lang="en-US" altLang="en-US" dirty="0"/>
              <a:t>Pulmonary infarction</a:t>
            </a:r>
          </a:p>
          <a:p>
            <a:pPr eaLnBrk="1" hangingPunct="1"/>
            <a:r>
              <a:rPr lang="en-US" altLang="en-US" dirty="0"/>
              <a:t>Renal insufficiency</a:t>
            </a:r>
          </a:p>
          <a:p>
            <a:pPr eaLnBrk="1" hangingPunct="1"/>
            <a:r>
              <a:rPr lang="en-US" altLang="en-US" dirty="0"/>
              <a:t>Congestive heart failure</a:t>
            </a:r>
          </a:p>
        </p:txBody>
      </p:sp>
    </p:spTree>
    <p:extLst>
      <p:ext uri="{BB962C8B-B14F-4D97-AF65-F5344CB8AC3E}">
        <p14:creationId xmlns:p14="http://schemas.microsoft.com/office/powerpoint/2010/main" val="781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Goals of Therapy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014984" y="1825625"/>
            <a:ext cx="7500366" cy="435133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E22702"/>
              </a:buClr>
              <a:buFont typeface="Wingdings" panose="05000000000000000000" pitchFamily="2" charset="2"/>
              <a:buAutoNum type="arabicPeriod"/>
            </a:pPr>
            <a:r>
              <a:rPr lang="en-US" altLang="en-US" dirty="0"/>
              <a:t>Eradicate infection</a:t>
            </a:r>
          </a:p>
          <a:p>
            <a:pPr marL="457200" indent="-457200">
              <a:buClr>
                <a:srgbClr val="E22702"/>
              </a:buClr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457200" indent="-457200">
              <a:buClr>
                <a:srgbClr val="E22702"/>
              </a:buClr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457200" indent="-457200">
              <a:buClr>
                <a:srgbClr val="E22702"/>
              </a:buClr>
              <a:buFont typeface="Wingdings" panose="05000000000000000000" pitchFamily="2" charset="2"/>
              <a:buAutoNum type="arabicPeriod"/>
            </a:pPr>
            <a:r>
              <a:rPr lang="en-US" altLang="en-US" dirty="0"/>
              <a:t>Definitively treat sequelae of destructive intra-cardiac and extra-cardiac lesions</a:t>
            </a:r>
          </a:p>
        </p:txBody>
      </p:sp>
    </p:spTree>
    <p:extLst>
      <p:ext uri="{BB962C8B-B14F-4D97-AF65-F5344CB8AC3E}">
        <p14:creationId xmlns:p14="http://schemas.microsoft.com/office/powerpoint/2010/main" val="30383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Endocarditis prophylaxis recommended (2008 AHA )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742950" y="1825625"/>
            <a:ext cx="7772400" cy="4895851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Prosthetic heart valves</a:t>
            </a:r>
          </a:p>
          <a:p>
            <a:r>
              <a:rPr lang="en-US" altLang="en-US" dirty="0" smtClean="0"/>
              <a:t>Prosthetic material used for cardiac valve repair</a:t>
            </a:r>
          </a:p>
          <a:p>
            <a:r>
              <a:rPr lang="en-US" altLang="en-US" dirty="0" smtClean="0"/>
              <a:t>A prior history of IE.</a:t>
            </a:r>
          </a:p>
          <a:p>
            <a:r>
              <a:rPr lang="en-US" altLang="en-US" dirty="0" smtClean="0"/>
              <a:t>Unrepaired cyanotic congenital heart disease</a:t>
            </a:r>
          </a:p>
          <a:p>
            <a:r>
              <a:rPr lang="en-US" altLang="en-US" dirty="0" smtClean="0"/>
              <a:t>Completely repaired congenital heart defects  during the first six months after the procedure.</a:t>
            </a:r>
          </a:p>
          <a:p>
            <a:r>
              <a:rPr lang="en-US" altLang="en-US" dirty="0" smtClean="0"/>
              <a:t>Repaired congenital heart disease with residual defects</a:t>
            </a:r>
          </a:p>
          <a:p>
            <a:r>
              <a:rPr lang="en-US" altLang="en-US" dirty="0" smtClean="0"/>
              <a:t>Cardiac "</a:t>
            </a:r>
            <a:r>
              <a:rPr lang="en-US" altLang="en-US" dirty="0" err="1" smtClean="0"/>
              <a:t>valvulopathy</a:t>
            </a:r>
            <a:r>
              <a:rPr lang="en-US" altLang="en-US" dirty="0" smtClean="0"/>
              <a:t>" in a transplanted heart. 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50C1F-9B60-4FB4-97FA-9F5B0AABFAEC}" type="slidenum">
              <a:rPr lang="en-US" altLang="en-US" sz="900">
                <a:solidFill>
                  <a:srgbClr val="045C75"/>
                </a:solidFill>
              </a:rPr>
              <a:pPr/>
              <a:t>17</a:t>
            </a:fld>
            <a:endParaRPr lang="en-US" altLang="en-US" sz="9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Endocarditis prophylaxis NOT recommended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9818" y="1825625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Isolated </a:t>
            </a:r>
            <a:r>
              <a:rPr lang="en-US" altLang="en-US" dirty="0" err="1" smtClean="0"/>
              <a:t>secundum</a:t>
            </a:r>
            <a:r>
              <a:rPr lang="en-US" altLang="en-US" dirty="0" smtClean="0"/>
              <a:t> ASD</a:t>
            </a:r>
          </a:p>
          <a:p>
            <a:pPr eaLnBrk="1" hangingPunct="1"/>
            <a:r>
              <a:rPr lang="en-US" altLang="en-US" dirty="0" smtClean="0"/>
              <a:t>Surgically repaired VSD, ASD, or PDA after 6 months (no residua)</a:t>
            </a:r>
          </a:p>
          <a:p>
            <a:pPr eaLnBrk="1" hangingPunct="1"/>
            <a:r>
              <a:rPr lang="en-US" altLang="en-US" dirty="0" smtClean="0"/>
              <a:t>MVP</a:t>
            </a:r>
          </a:p>
          <a:p>
            <a:pPr eaLnBrk="1" hangingPunct="1"/>
            <a:r>
              <a:rPr lang="en-US" altLang="en-US" dirty="0" smtClean="0"/>
              <a:t>Previous Kawasaki disease w/o valvar dysfunction</a:t>
            </a:r>
          </a:p>
          <a:p>
            <a:pPr eaLnBrk="1" hangingPunct="1"/>
            <a:r>
              <a:rPr lang="en-US" altLang="en-US" dirty="0" smtClean="0"/>
              <a:t>Pacemakers</a:t>
            </a:r>
          </a:p>
          <a:p>
            <a:pPr eaLnBrk="1" hangingPunct="1"/>
            <a:r>
              <a:rPr lang="en-US" altLang="en-US" dirty="0" smtClean="0"/>
              <a:t>Flow murmurs</a:t>
            </a:r>
          </a:p>
        </p:txBody>
      </p:sp>
    </p:spTree>
    <p:extLst>
      <p:ext uri="{BB962C8B-B14F-4D97-AF65-F5344CB8AC3E}">
        <p14:creationId xmlns:p14="http://schemas.microsoft.com/office/powerpoint/2010/main" val="16785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03055D-DDF3-4E73-8152-CE8690117B3D}" type="slidenum">
              <a:rPr lang="en-US" altLang="en-US" sz="900">
                <a:solidFill>
                  <a:srgbClr val="045C75"/>
                </a:solidFill>
              </a:rPr>
              <a:pPr/>
              <a:t>19</a:t>
            </a:fld>
            <a:endParaRPr lang="en-US" altLang="en-US" sz="900">
              <a:solidFill>
                <a:srgbClr val="045C7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68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99574"/>
            <a:ext cx="7886700" cy="6938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 smtClean="0"/>
              <a:t>Infective Endocarditis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94969" y="1327309"/>
            <a:ext cx="7354062" cy="326350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Febrile illness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Persistent bacteremia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Characteristic lesion of microbial infection of the endothelial surface of the heart  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Variable in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Amorphous </a:t>
            </a:r>
            <a:r>
              <a:rPr lang="en-US" altLang="en-US" dirty="0"/>
              <a:t>mass of fibrin &amp; platelets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Abundant organisms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62350" y="3402933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latin typeface="Alegreya Sans SC" panose="00000500000000000000" pitchFamily="2" charset="0"/>
              </a:rPr>
              <a:t>the vegetation</a:t>
            </a:r>
          </a:p>
        </p:txBody>
      </p:sp>
    </p:spTree>
    <p:extLst>
      <p:ext uri="{BB962C8B-B14F-4D97-AF65-F5344CB8AC3E}">
        <p14:creationId xmlns:p14="http://schemas.microsoft.com/office/powerpoint/2010/main" val="15428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4230"/>
            <a:ext cx="7886700" cy="99417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Epidemiology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110615" y="1440085"/>
            <a:ext cx="6922770" cy="3263504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Increasing incidence beginning in the ‘80s</a:t>
            </a:r>
          </a:p>
          <a:p>
            <a:pPr lvl="1" eaLnBrk="1" hangingPunct="1"/>
            <a:r>
              <a:rPr lang="en-US" altLang="en-US" dirty="0"/>
              <a:t>Increasing number of surgical patients</a:t>
            </a:r>
          </a:p>
          <a:p>
            <a:pPr lvl="1" eaLnBrk="1" hangingPunct="1"/>
            <a:r>
              <a:rPr lang="en-US" altLang="en-US" dirty="0"/>
              <a:t>Increasing number of complex congenital heart disease</a:t>
            </a:r>
          </a:p>
          <a:p>
            <a:pPr lvl="1" eaLnBrk="1" hangingPunct="1"/>
            <a:r>
              <a:rPr lang="en-US" altLang="en-US" dirty="0"/>
              <a:t>Increased use of prosthetic materials</a:t>
            </a:r>
          </a:p>
          <a:p>
            <a:pPr eaLnBrk="1" hangingPunct="1"/>
            <a:r>
              <a:rPr lang="en-US" altLang="en-US" dirty="0"/>
              <a:t>Pre-antibiotic era: mortality approached 100%</a:t>
            </a:r>
          </a:p>
          <a:p>
            <a:pPr eaLnBrk="1" hangingPunct="1"/>
            <a:r>
              <a:rPr lang="en-US" altLang="en-US" dirty="0"/>
              <a:t>Mortality approaches 15-25%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8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9470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Infective Endocarditis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50976" y="1520270"/>
            <a:ext cx="7564374" cy="43513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Pathogenesis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086100" y="2743200"/>
            <a:ext cx="188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371850" y="2857500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Endothelial damage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371850" y="3829050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Platelet-fibrin thrombi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200400" y="4743450"/>
            <a:ext cx="314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Microorganism adherence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4229100" y="3257550"/>
            <a:ext cx="228600" cy="5143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4229100" y="4229100"/>
            <a:ext cx="228600" cy="5143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896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Alegreya Sans SC" panose="00000500000000000000" pitchFamily="2" charset="0"/>
              </a:rPr>
              <a:t>Heart disease and IE</a:t>
            </a:r>
          </a:p>
        </p:txBody>
      </p:sp>
      <p:graphicFrame>
        <p:nvGraphicFramePr>
          <p:cNvPr id="7577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204913" y="1600200"/>
          <a:ext cx="67325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7022592" imgH="4721352" progId="Word.Document.8">
                  <p:embed/>
                </p:oleObj>
              </mc:Choice>
              <mc:Fallback>
                <p:oleObj name="Document" r:id="rId3" imgW="7022592" imgH="47213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600200"/>
                        <a:ext cx="673258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78989" y="5710665"/>
            <a:ext cx="51844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50" i="1"/>
              <a:t>Berkowitz, FE: Infective endocarditis. IN Nichols EG, Cameron DE, Greeley WJ, et al (eds):</a:t>
            </a:r>
          </a:p>
          <a:p>
            <a:r>
              <a:rPr lang="en-US" altLang="en-US" sz="1050" i="1"/>
              <a:t>Critical Heart Disease in Infants and Children. St. Louis, Mosby-Year Book, 1995.</a:t>
            </a:r>
          </a:p>
        </p:txBody>
      </p:sp>
    </p:spTree>
    <p:extLst>
      <p:ext uri="{BB962C8B-B14F-4D97-AF65-F5344CB8AC3E}">
        <p14:creationId xmlns:p14="http://schemas.microsoft.com/office/powerpoint/2010/main" val="15269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Alegreya Sans SC" panose="00000500000000000000" pitchFamily="2" charset="0"/>
              </a:rPr>
              <a:t>Pathogenesis</a:t>
            </a:r>
            <a:endParaRPr lang="en-US" altLang="en-US" b="1" dirty="0" smtClean="0">
              <a:latin typeface="Alegreya Sans SC" panose="00000500000000000000" pitchFamily="2" charset="0"/>
            </a:endParaRPr>
          </a:p>
        </p:txBody>
      </p:sp>
      <p:graphicFrame>
        <p:nvGraphicFramePr>
          <p:cNvPr id="76803" name="Object 7"/>
          <p:cNvGraphicFramePr>
            <a:graphicFrameLocks noGrp="1" noChangeAspect="1"/>
          </p:cNvGraphicFramePr>
          <p:nvPr>
            <p:ph type="tbl" idx="1"/>
          </p:nvPr>
        </p:nvGraphicFramePr>
        <p:xfrm>
          <a:off x="1682750" y="1600200"/>
          <a:ext cx="57785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922264" imgH="4639056" progId="Word.Document.8">
                  <p:embed/>
                </p:oleObj>
              </mc:Choice>
              <mc:Fallback>
                <p:oleObj name="Document" r:id="rId3" imgW="5922264" imgH="4639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600200"/>
                        <a:ext cx="57785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1943101" y="5486400"/>
            <a:ext cx="51844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50" i="1"/>
              <a:t>Berkowitz, FE: Infective endocarditis. IN Nichols EG, Cameron DE, Greeley WJ, et al (eds):</a:t>
            </a:r>
          </a:p>
          <a:p>
            <a:r>
              <a:rPr lang="en-US" altLang="en-US" sz="1050" i="1"/>
              <a:t>Critical Heart Disease in Infants and Children. St. Louis, Mosby-Year Book, 1995.</a:t>
            </a:r>
          </a:p>
        </p:txBody>
      </p:sp>
    </p:spTree>
    <p:extLst>
      <p:ext uri="{BB962C8B-B14F-4D97-AF65-F5344CB8AC3E}">
        <p14:creationId xmlns:p14="http://schemas.microsoft.com/office/powerpoint/2010/main" val="24866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8822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Clinical Features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033272" y="1544385"/>
            <a:ext cx="7482078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Interval between index bacteremia &amp; onset of </a:t>
            </a:r>
            <a:r>
              <a:rPr lang="en-US" altLang="en-US" dirty="0" err="1"/>
              <a:t>sx’s</a:t>
            </a:r>
            <a:r>
              <a:rPr lang="en-US" altLang="en-US" dirty="0"/>
              <a:t> usually &lt; 2 weeks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May be substantially longer in early PVE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Fever most common sign.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Murmur present in 80 – 85%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Generally indication of underlying lesion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Frequently absent in tricuspid IE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Changing murmur</a:t>
            </a:r>
          </a:p>
        </p:txBody>
      </p:sp>
    </p:spTree>
    <p:extLst>
      <p:ext uri="{BB962C8B-B14F-4D97-AF65-F5344CB8AC3E}">
        <p14:creationId xmlns:p14="http://schemas.microsoft.com/office/powerpoint/2010/main" val="16483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Classical Peripheral Manifestations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021842" y="1869949"/>
            <a:ext cx="6172200" cy="33980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Less common today 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Not seen in tricuspid endocarditis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Petechiae</a:t>
            </a:r>
            <a:r>
              <a:rPr lang="en-US" altLang="en-US" dirty="0"/>
              <a:t> most common</a:t>
            </a:r>
          </a:p>
        </p:txBody>
      </p:sp>
    </p:spTree>
    <p:extLst>
      <p:ext uri="{BB962C8B-B14F-4D97-AF65-F5344CB8AC3E}">
        <p14:creationId xmlns:p14="http://schemas.microsoft.com/office/powerpoint/2010/main" val="1611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jane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00250"/>
            <a:ext cx="31765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875" name="Object 6"/>
          <p:cNvGraphicFramePr>
            <a:graphicFrameLocks noChangeAspect="1"/>
          </p:cNvGraphicFramePr>
          <p:nvPr/>
        </p:nvGraphicFramePr>
        <p:xfrm>
          <a:off x="4800600" y="2000250"/>
          <a:ext cx="2634854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4" imgW="1638529" imgH="2381582" progId="MSPhotoEd.3">
                  <p:embed/>
                </p:oleObj>
              </mc:Choice>
              <mc:Fallback>
                <p:oleObj name="Photo Editor Photo" r:id="rId4" imgW="1638529" imgH="238158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00250"/>
                        <a:ext cx="2634854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latin typeface="Alegreya Sans SC" panose="00000500000000000000" pitchFamily="2" charset="0"/>
              </a:rPr>
              <a:t>Janeway</a:t>
            </a:r>
            <a:r>
              <a:rPr lang="en-US" b="1" dirty="0" smtClean="0">
                <a:latin typeface="Alegreya Sans SC" panose="00000500000000000000" pitchFamily="2" charset="0"/>
              </a:rPr>
              <a:t> Lesions</a:t>
            </a:r>
          </a:p>
        </p:txBody>
      </p:sp>
    </p:spTree>
    <p:extLst>
      <p:ext uri="{BB962C8B-B14F-4D97-AF65-F5344CB8AC3E}">
        <p14:creationId xmlns:p14="http://schemas.microsoft.com/office/powerpoint/2010/main" val="614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529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Alegreya Sans SC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Microsoft Word Document</vt:lpstr>
      <vt:lpstr>Microsoft Photo Editor 3.0 Photo</vt:lpstr>
      <vt:lpstr>Infective Endocarditis in Children by mbbsppt.com</vt:lpstr>
      <vt:lpstr>Infective Endocarditis</vt:lpstr>
      <vt:lpstr>Epidemiology</vt:lpstr>
      <vt:lpstr>Infective Endocarditis</vt:lpstr>
      <vt:lpstr>Heart disease and IE</vt:lpstr>
      <vt:lpstr>Pathogenesis</vt:lpstr>
      <vt:lpstr>Clinical Features</vt:lpstr>
      <vt:lpstr>Classical Peripheral Manifestations</vt:lpstr>
      <vt:lpstr>Janeway Lesions</vt:lpstr>
      <vt:lpstr>Splinter Hemorrhage</vt:lpstr>
      <vt:lpstr>Osler’s Nodes</vt:lpstr>
      <vt:lpstr>Subconjunctival Hemorrhages</vt:lpstr>
      <vt:lpstr>Diagnosis</vt:lpstr>
      <vt:lpstr>Duke Criteria</vt:lpstr>
      <vt:lpstr>Sequelae</vt:lpstr>
      <vt:lpstr>Goals of Therapy </vt:lpstr>
      <vt:lpstr>Endocarditis prophylaxis recommended (2008 AHA )</vt:lpstr>
      <vt:lpstr>Endocarditis prophylaxis NOT recommended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Mithilesh Patel</dc:creator>
  <cp:lastModifiedBy>Mithilesh Patel</cp:lastModifiedBy>
  <cp:revision>3</cp:revision>
  <dcterms:created xsi:type="dcterms:W3CDTF">2017-05-18T00:08:33Z</dcterms:created>
  <dcterms:modified xsi:type="dcterms:W3CDTF">2017-05-18T00:26:01Z</dcterms:modified>
</cp:coreProperties>
</file>