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6" r:id="rId2"/>
    <p:sldId id="297" r:id="rId3"/>
    <p:sldId id="308" r:id="rId4"/>
    <p:sldId id="309" r:id="rId5"/>
    <p:sldId id="305" r:id="rId6"/>
    <p:sldId id="314" r:id="rId7"/>
    <p:sldId id="312" r:id="rId8"/>
    <p:sldId id="313" r:id="rId9"/>
    <p:sldId id="259" r:id="rId10"/>
    <p:sldId id="315" r:id="rId11"/>
    <p:sldId id="316" r:id="rId12"/>
    <p:sldId id="317" r:id="rId13"/>
    <p:sldId id="318" r:id="rId14"/>
    <p:sldId id="319" r:id="rId15"/>
    <p:sldId id="267" r:id="rId16"/>
    <p:sldId id="320" r:id="rId17"/>
    <p:sldId id="321" r:id="rId18"/>
    <p:sldId id="322" r:id="rId19"/>
    <p:sldId id="323" r:id="rId20"/>
    <p:sldId id="324" r:id="rId21"/>
    <p:sldId id="273" r:id="rId22"/>
    <p:sldId id="325" r:id="rId23"/>
    <p:sldId id="278" r:id="rId24"/>
    <p:sldId id="279" r:id="rId25"/>
    <p:sldId id="282" r:id="rId26"/>
    <p:sldId id="288" r:id="rId27"/>
    <p:sldId id="289" r:id="rId28"/>
    <p:sldId id="326" r:id="rId29"/>
    <p:sldId id="327" r:id="rId30"/>
    <p:sldId id="328" r:id="rId31"/>
    <p:sldId id="329" r:id="rId32"/>
    <p:sldId id="3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3EB5BDE-1F19-3635-1039-267144610A4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39C5C851-FF3B-E36D-14A2-AC0E16C35B2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F464C04-EAED-4889-B53F-160E9F7D502A}" type="datetimeFigureOut">
              <a:rPr lang="en-US"/>
              <a:pPr>
                <a:defRPr/>
              </a:pPr>
              <a:t>2/28/2025</a:t>
            </a:fld>
            <a:endParaRPr lang="en-US"/>
          </a:p>
        </p:txBody>
      </p:sp>
      <p:sp>
        <p:nvSpPr>
          <p:cNvPr id="4" name="Slide Image Placeholder 3">
            <a:extLst>
              <a:ext uri="{FF2B5EF4-FFF2-40B4-BE49-F238E27FC236}">
                <a16:creationId xmlns:a16="http://schemas.microsoft.com/office/drawing/2014/main" id="{4AA49FE0-987A-90E9-FEDF-EBDCE313BA2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36D3A6A-50E5-26E3-7F4D-8BCF356C378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B1385B7E-B6D8-2C66-84D4-0D8BC005DAB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F77025C4-BB22-F352-3ADB-3ED1A85C89E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4D760FC-931C-445B-83D7-837E50FA29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D7CD3-18E7-0534-0E63-70EECF88AFF2}"/>
            </a:ext>
          </a:extLst>
        </p:cNvPr>
        <p:cNvGrpSpPr/>
        <p:nvPr/>
      </p:nvGrpSpPr>
      <p:grpSpPr>
        <a:xfrm>
          <a:off x="0" y="0"/>
          <a:ext cx="0" cy="0"/>
          <a:chOff x="0" y="0"/>
          <a:chExt cx="0" cy="0"/>
        </a:xfrm>
      </p:grpSpPr>
      <p:sp>
        <p:nvSpPr>
          <p:cNvPr id="109570" name="Rectangle 7">
            <a:extLst>
              <a:ext uri="{FF2B5EF4-FFF2-40B4-BE49-F238E27FC236}">
                <a16:creationId xmlns:a16="http://schemas.microsoft.com/office/drawing/2014/main" id="{9B671AC1-E42E-EEDC-0A09-DF2AF12AB404}"/>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3DB71AC-D67E-4369-8335-62B0E4938F11}"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
        <p:nvSpPr>
          <p:cNvPr id="41987" name="Rectangle 2">
            <a:extLst>
              <a:ext uri="{FF2B5EF4-FFF2-40B4-BE49-F238E27FC236}">
                <a16:creationId xmlns:a16="http://schemas.microsoft.com/office/drawing/2014/main" id="{29BEB1B6-35F1-625C-7CEA-355CEA9308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a:extLst>
              <a:ext uri="{FF2B5EF4-FFF2-40B4-BE49-F238E27FC236}">
                <a16:creationId xmlns:a16="http://schemas.microsoft.com/office/drawing/2014/main" id="{E3650D2A-E854-B687-7D0F-08C90841E0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9967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DCB9B0E0-1275-FE9C-252A-58D32A269D5A}"/>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C88476-E994-4D8E-AC70-5CD6282E2FD3}"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
        <p:nvSpPr>
          <p:cNvPr id="47107" name="Rectangle 2">
            <a:extLst>
              <a:ext uri="{FF2B5EF4-FFF2-40B4-BE49-F238E27FC236}">
                <a16:creationId xmlns:a16="http://schemas.microsoft.com/office/drawing/2014/main" id="{4254C905-1A8D-6D56-1FAC-5510887C0E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B9DFCB29-249E-EC50-86FE-91D9F5012A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91CDC-63DD-7DFF-1927-7E09FA72065F}"/>
            </a:ext>
          </a:extLst>
        </p:cNvPr>
        <p:cNvGrpSpPr/>
        <p:nvPr/>
      </p:nvGrpSpPr>
      <p:grpSpPr>
        <a:xfrm>
          <a:off x="0" y="0"/>
          <a:ext cx="0" cy="0"/>
          <a:chOff x="0" y="0"/>
          <a:chExt cx="0" cy="0"/>
        </a:xfrm>
      </p:grpSpPr>
      <p:sp>
        <p:nvSpPr>
          <p:cNvPr id="114690" name="Rectangle 7">
            <a:extLst>
              <a:ext uri="{FF2B5EF4-FFF2-40B4-BE49-F238E27FC236}">
                <a16:creationId xmlns:a16="http://schemas.microsoft.com/office/drawing/2014/main" id="{1D796261-4F8A-2310-1464-4FAC57DFA2B3}"/>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C88476-E994-4D8E-AC70-5CD6282E2FD3}"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
        <p:nvSpPr>
          <p:cNvPr id="47107" name="Rectangle 2">
            <a:extLst>
              <a:ext uri="{FF2B5EF4-FFF2-40B4-BE49-F238E27FC236}">
                <a16:creationId xmlns:a16="http://schemas.microsoft.com/office/drawing/2014/main" id="{CACC32A6-1283-0F76-A9D5-0CA25937C6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8" name="Rectangle 3">
            <a:extLst>
              <a:ext uri="{FF2B5EF4-FFF2-40B4-BE49-F238E27FC236}">
                <a16:creationId xmlns:a16="http://schemas.microsoft.com/office/drawing/2014/main" id="{7005D88C-EDFF-358F-6C06-E12A53941DD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31686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2B6E11C9-76F7-C848-B08A-1FBCE3C7F07D}"/>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B2CF15-73A6-43B0-A5FA-1828FA1DF4DF}"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
        <p:nvSpPr>
          <p:cNvPr id="48131" name="Rectangle 2">
            <a:extLst>
              <a:ext uri="{FF2B5EF4-FFF2-40B4-BE49-F238E27FC236}">
                <a16:creationId xmlns:a16="http://schemas.microsoft.com/office/drawing/2014/main" id="{6EBB33F1-9B46-4A0E-CD10-B6DDB57B3B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a:extLst>
              <a:ext uri="{FF2B5EF4-FFF2-40B4-BE49-F238E27FC236}">
                <a16:creationId xmlns:a16="http://schemas.microsoft.com/office/drawing/2014/main" id="{A5B1B95A-AD49-81DD-A6C3-1D77DA5C13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CEF1FF9D-F8DB-261B-FDFE-8C6F187D37E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A09ECC-42B8-4319-BAC9-1F4CE16E412C}"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
        <p:nvSpPr>
          <p:cNvPr id="49155" name="Rectangle 2">
            <a:extLst>
              <a:ext uri="{FF2B5EF4-FFF2-40B4-BE49-F238E27FC236}">
                <a16:creationId xmlns:a16="http://schemas.microsoft.com/office/drawing/2014/main" id="{030037C5-4EB5-1240-0536-BE1158833AC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a:extLst>
              <a:ext uri="{FF2B5EF4-FFF2-40B4-BE49-F238E27FC236}">
                <a16:creationId xmlns:a16="http://schemas.microsoft.com/office/drawing/2014/main" id="{0D056A2C-9863-0E4F-CA32-52F844F6924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8FE3416E-0B5A-DD67-8750-06FD82668435}"/>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3C2CFE1-BA6B-4166-84F5-FD365BF112CD}"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
        <p:nvSpPr>
          <p:cNvPr id="50179" name="Rectangle 2">
            <a:extLst>
              <a:ext uri="{FF2B5EF4-FFF2-40B4-BE49-F238E27FC236}">
                <a16:creationId xmlns:a16="http://schemas.microsoft.com/office/drawing/2014/main" id="{115E3D10-70AC-9174-8829-5EFC68E6B3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a:extLst>
              <a:ext uri="{FF2B5EF4-FFF2-40B4-BE49-F238E27FC236}">
                <a16:creationId xmlns:a16="http://schemas.microsoft.com/office/drawing/2014/main" id="{876ED1AE-3BAF-EA35-C6A7-C0F620FFDB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22DA3DE1-5D2A-F0D7-014C-583752FCAD8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2388D3B-65F7-42A3-906E-CB1E6333D077}"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51203" name="Rectangle 2">
            <a:extLst>
              <a:ext uri="{FF2B5EF4-FFF2-40B4-BE49-F238E27FC236}">
                <a16:creationId xmlns:a16="http://schemas.microsoft.com/office/drawing/2014/main" id="{0FE5E658-AFA5-8E94-4E34-F518275DB7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4" name="Rectangle 3">
            <a:extLst>
              <a:ext uri="{FF2B5EF4-FFF2-40B4-BE49-F238E27FC236}">
                <a16:creationId xmlns:a16="http://schemas.microsoft.com/office/drawing/2014/main" id="{CDC06B3F-3410-EFE4-E074-C1726A9533C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089B3BC6-4555-94D0-4FBD-763CAE7BF4B6}"/>
              </a:ext>
            </a:extLst>
          </p:cNvPr>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4272313-8622-487A-9C50-7E15866827B4}"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
        <p:nvSpPr>
          <p:cNvPr id="52227" name="Rectangle 2">
            <a:extLst>
              <a:ext uri="{FF2B5EF4-FFF2-40B4-BE49-F238E27FC236}">
                <a16:creationId xmlns:a16="http://schemas.microsoft.com/office/drawing/2014/main" id="{C7727F35-554A-E843-A564-4FBF1BB275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D5403DFE-8887-7BB6-168B-EA6CD1002B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fld id="{BF2B8C5F-1E65-4A65-A4B1-7A5EC4975E69}" type="datetimeFigureOut">
              <a:rPr lang="en-US" smtClean="0"/>
              <a:pPr>
                <a:defRPr/>
              </a:pPr>
              <a:t>2/28/2025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99B1A45-C9FA-47EE-A3B6-3D9408992195}"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8059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C70A96AA-445F-4BB3-B5C1-D1A423180172}" type="datetimeFigureOut">
              <a:rPr lang="en-US" smtClean="0"/>
              <a:pPr>
                <a:defRPr/>
              </a:pPr>
              <a:t>2/28/2025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F6A34BF-7EAD-44E6-94D2-247BF3FDEED9}" type="slidenum">
              <a:rPr lang="en-US" altLang="en-US" smtClean="0"/>
              <a:pPr/>
              <a:t>‹#›</a:t>
            </a:fld>
            <a:endParaRPr lang="en-US" altLang="en-US"/>
          </a:p>
        </p:txBody>
      </p:sp>
    </p:spTree>
    <p:extLst>
      <p:ext uri="{BB962C8B-B14F-4D97-AF65-F5344CB8AC3E}">
        <p14:creationId xmlns:p14="http://schemas.microsoft.com/office/powerpoint/2010/main" val="329604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3A2F593-2A16-4964-B9FB-89F5B750FF99}" type="datetimeFigureOut">
              <a:rPr lang="en-US" smtClean="0"/>
              <a:pPr>
                <a:defRPr/>
              </a:pPr>
              <a:t>2/28/2025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8E67A48-AC9D-4C35-B18A-59420B9F4C31}"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904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A96BF17C-9BD2-452E-9700-79C6997DF09F}" type="datetimeFigureOut">
              <a:rPr lang="en-US" smtClean="0"/>
              <a:pPr>
                <a:defRPr/>
              </a:pPr>
              <a:t>2/28/2025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1DCABCA-316A-40EA-A002-F178A5803EA1}" type="slidenum">
              <a:rPr lang="en-US" altLang="en-US" smtClean="0"/>
              <a:pPr/>
              <a:t>‹#›</a:t>
            </a:fld>
            <a:endParaRPr lang="en-US" altLang="en-US"/>
          </a:p>
        </p:txBody>
      </p:sp>
    </p:spTree>
    <p:extLst>
      <p:ext uri="{BB962C8B-B14F-4D97-AF65-F5344CB8AC3E}">
        <p14:creationId xmlns:p14="http://schemas.microsoft.com/office/powerpoint/2010/main" val="364700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7E6A3553-5B18-462E-8AB3-5E3F4AD5D665}" type="datetimeFigureOut">
              <a:rPr lang="en-US" smtClean="0"/>
              <a:pPr>
                <a:defRPr/>
              </a:pPr>
              <a:t>2/28/2025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461B9E-94AC-4CF9-836B-1DE9D80EC401}"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65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18DBFDE-6E72-4830-B774-CE7F4B42DFB5}" type="datetimeFigureOut">
              <a:rPr lang="en-US" smtClean="0"/>
              <a:pPr>
                <a:defRPr/>
              </a:pPr>
              <a:t>2/28/2025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B3161E1-D07F-4FC2-AC9F-0981C2DBB612}" type="slidenum">
              <a:rPr lang="en-US" altLang="en-US" smtClean="0"/>
              <a:pPr/>
              <a:t>‹#›</a:t>
            </a:fld>
            <a:endParaRPr lang="en-US" altLang="en-US"/>
          </a:p>
        </p:txBody>
      </p:sp>
    </p:spTree>
    <p:extLst>
      <p:ext uri="{BB962C8B-B14F-4D97-AF65-F5344CB8AC3E}">
        <p14:creationId xmlns:p14="http://schemas.microsoft.com/office/powerpoint/2010/main" val="1448023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BED55048-DD17-4094-BC84-5380A1E39A9A}" type="datetimeFigureOut">
              <a:rPr lang="en-US" smtClean="0"/>
              <a:pPr>
                <a:defRPr/>
              </a:pPr>
              <a:t>2/28/2025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E21BF5A2-0BC0-45DE-B1C3-E5D1B4AABB9C}" type="slidenum">
              <a:rPr lang="en-US" altLang="en-US" smtClean="0"/>
              <a:pPr/>
              <a:t>‹#›</a:t>
            </a:fld>
            <a:endParaRPr lang="en-US" altLang="en-US"/>
          </a:p>
        </p:txBody>
      </p:sp>
    </p:spTree>
    <p:extLst>
      <p:ext uri="{BB962C8B-B14F-4D97-AF65-F5344CB8AC3E}">
        <p14:creationId xmlns:p14="http://schemas.microsoft.com/office/powerpoint/2010/main" val="1941022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986EA861-6C0F-46EC-8FF3-F889BC3965FC}" type="datetimeFigureOut">
              <a:rPr lang="en-US" smtClean="0"/>
              <a:pPr>
                <a:defRPr/>
              </a:pPr>
              <a:t>2/28/2025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FEB6699-E083-4732-A986-787A5ACA4814}" type="slidenum">
              <a:rPr lang="en-US" altLang="en-US" smtClean="0"/>
              <a:pPr/>
              <a:t>‹#›</a:t>
            </a:fld>
            <a:endParaRPr lang="en-US" altLang="en-US"/>
          </a:p>
        </p:txBody>
      </p:sp>
    </p:spTree>
    <p:extLst>
      <p:ext uri="{BB962C8B-B14F-4D97-AF65-F5344CB8AC3E}">
        <p14:creationId xmlns:p14="http://schemas.microsoft.com/office/powerpoint/2010/main" val="503945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D66D494-1C29-4E70-9818-0096DEAEEE43}" type="datetimeFigureOut">
              <a:rPr lang="en-US" smtClean="0"/>
              <a:pPr>
                <a:defRPr/>
              </a:pPr>
              <a:t>2/28/2025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7D1A8423-7A96-4FF2-8033-CB27A6319DEA}" type="slidenum">
              <a:rPr lang="en-US" altLang="en-US" smtClean="0"/>
              <a:pPr/>
              <a:t>‹#›</a:t>
            </a:fld>
            <a:endParaRPr lang="en-US" altLang="en-US"/>
          </a:p>
        </p:txBody>
      </p:sp>
    </p:spTree>
    <p:extLst>
      <p:ext uri="{BB962C8B-B14F-4D97-AF65-F5344CB8AC3E}">
        <p14:creationId xmlns:p14="http://schemas.microsoft.com/office/powerpoint/2010/main" val="3609617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028E75C-ABA5-44DF-81DF-A75535A3159E}" type="datetimeFigureOut">
              <a:rPr lang="en-US" smtClean="0"/>
              <a:pPr>
                <a:defRPr/>
              </a:pPr>
              <a:t>2/28/2025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0DB98D80-0008-4E56-967E-926BF5AE8DC2}" type="slidenum">
              <a:rPr lang="en-US" altLang="en-US" smtClean="0"/>
              <a:pPr/>
              <a:t>‹#›</a:t>
            </a:fld>
            <a:endParaRPr lang="en-US" altLang="en-US"/>
          </a:p>
        </p:txBody>
      </p:sp>
    </p:spTree>
    <p:extLst>
      <p:ext uri="{BB962C8B-B14F-4D97-AF65-F5344CB8AC3E}">
        <p14:creationId xmlns:p14="http://schemas.microsoft.com/office/powerpoint/2010/main" val="402731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E64F094-5F99-4C71-8A72-CBFA4C3C89F7}" type="datetimeFigureOut">
              <a:rPr lang="en-US" smtClean="0"/>
              <a:pPr>
                <a:defRPr/>
              </a:pPr>
              <a:t>2/28/2025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423F8B8-9D7F-4F5E-804E-B7B049EB56F5}" type="slidenum">
              <a:rPr lang="en-US" altLang="en-US" smtClean="0"/>
              <a:pPr/>
              <a:t>‹#›</a:t>
            </a:fld>
            <a:endParaRPr lang="en-US"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895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fld id="{9678A0D4-9293-40F9-BC01-3D3E533986DC}" type="datetimeFigureOut">
              <a:rPr lang="en-US" smtClean="0"/>
              <a:pPr>
                <a:defRPr/>
              </a:pPr>
              <a:t>2/28/2025</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7D111B-66FA-4F23-BCAD-713CD33E1CCB}"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2372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3F75BBD-1E9C-88B3-F44D-8B01A4C55B5D}"/>
              </a:ext>
            </a:extLst>
          </p:cNvPr>
          <p:cNvSpPr txBox="1">
            <a:spLocks/>
          </p:cNvSpPr>
          <p:nvPr/>
        </p:nvSpPr>
        <p:spPr>
          <a:xfrm>
            <a:off x="-381000" y="5112537"/>
            <a:ext cx="65532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INNER Ear</a:t>
            </a:r>
            <a:endParaRPr lang="en-US" sz="1200" dirty="0"/>
          </a:p>
        </p:txBody>
      </p:sp>
      <p:sp>
        <p:nvSpPr>
          <p:cNvPr id="7" name="Subtitle 2">
            <a:extLst>
              <a:ext uri="{FF2B5EF4-FFF2-40B4-BE49-F238E27FC236}">
                <a16:creationId xmlns:a16="http://schemas.microsoft.com/office/drawing/2014/main" id="{A483AAB2-1364-93EF-1A81-61382B0713E0}"/>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AF5FF971-A6F3-13AC-DFF5-40E3BF4E2B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2807" y="914400"/>
            <a:ext cx="3058385" cy="30583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FB847-59FC-107C-588B-0657859FF9E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5F308AA-0D17-C9FB-9729-46FFEF2CDAE9}"/>
              </a:ext>
            </a:extLst>
          </p:cNvPr>
          <p:cNvSpPr>
            <a:spLocks noGrp="1"/>
          </p:cNvSpPr>
          <p:nvPr>
            <p:ph type="title"/>
          </p:nvPr>
        </p:nvSpPr>
        <p:spPr/>
        <p:txBody>
          <a:bodyPr>
            <a:normAutofit/>
          </a:bodyPr>
          <a:lstStyle/>
          <a:p>
            <a:r>
              <a:rPr lang="en-US" dirty="0"/>
              <a:t>Bony Labyrinth</a:t>
            </a:r>
            <a:endParaRPr lang="en-IN" dirty="0"/>
          </a:p>
        </p:txBody>
      </p:sp>
      <p:sp>
        <p:nvSpPr>
          <p:cNvPr id="2" name="Content Placeholder 1">
            <a:extLst>
              <a:ext uri="{FF2B5EF4-FFF2-40B4-BE49-F238E27FC236}">
                <a16:creationId xmlns:a16="http://schemas.microsoft.com/office/drawing/2014/main" id="{3027A8EF-272E-2487-55A7-C052A6F43751}"/>
              </a:ext>
            </a:extLst>
          </p:cNvPr>
          <p:cNvSpPr>
            <a:spLocks noGrp="1"/>
          </p:cNvSpPr>
          <p:nvPr>
            <p:ph idx="1"/>
          </p:nvPr>
        </p:nvSpPr>
        <p:spPr>
          <a:xfrm>
            <a:off x="768096" y="2084832"/>
            <a:ext cx="7290055" cy="4224528"/>
          </a:xfrm>
        </p:spPr>
        <p:txBody>
          <a:bodyPr>
            <a:noAutofit/>
          </a:bodyPr>
          <a:lstStyle/>
          <a:p>
            <a:pPr marL="92075" indent="0">
              <a:buNone/>
            </a:pPr>
            <a:r>
              <a:rPr lang="en-US" sz="1800" dirty="0"/>
              <a:t>The bony labyrinth consists of three parts: </a:t>
            </a:r>
          </a:p>
          <a:p>
            <a:pPr marL="377825" indent="-285750">
              <a:buFont typeface="Arial" panose="020B0604020202020204" pitchFamily="34" charset="0"/>
              <a:buChar char="•"/>
            </a:pPr>
            <a:r>
              <a:rPr lang="en-US" sz="1800" dirty="0"/>
              <a:t>the vestibule,</a:t>
            </a:r>
          </a:p>
          <a:p>
            <a:pPr marL="377825" indent="-285750">
              <a:buFont typeface="Arial" panose="020B0604020202020204" pitchFamily="34" charset="0"/>
              <a:buChar char="•"/>
            </a:pPr>
            <a:r>
              <a:rPr lang="en-US" sz="1800" dirty="0"/>
              <a:t>the semicircular canals, and</a:t>
            </a:r>
          </a:p>
          <a:p>
            <a:pPr marL="377825" indent="-285750">
              <a:buFont typeface="Arial" panose="020B0604020202020204" pitchFamily="34" charset="0"/>
              <a:buChar char="•"/>
            </a:pPr>
            <a:r>
              <a:rPr lang="en-US" sz="1800" dirty="0"/>
              <a:t>the cochlea. </a:t>
            </a:r>
          </a:p>
          <a:p>
            <a:pPr marL="92075" indent="0">
              <a:buNone/>
            </a:pPr>
            <a:r>
              <a:rPr lang="en-US" sz="1800" dirty="0"/>
              <a:t>These are cavities situated in the substance of dense bone. </a:t>
            </a:r>
          </a:p>
          <a:p>
            <a:pPr marL="92075" indent="0">
              <a:buNone/>
            </a:pPr>
            <a:r>
              <a:rPr lang="en-US" sz="1800" dirty="0"/>
              <a:t>They are lined by endosteum and contain a clear fluid, the perilymph, in which is suspended the membranous labyrinth.</a:t>
            </a:r>
          </a:p>
        </p:txBody>
      </p:sp>
    </p:spTree>
    <p:extLst>
      <p:ext uri="{BB962C8B-B14F-4D97-AF65-F5344CB8AC3E}">
        <p14:creationId xmlns:p14="http://schemas.microsoft.com/office/powerpoint/2010/main" val="1221902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4A18C-12E8-5C81-013D-64606DB553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FC133A4-0F6C-437A-487F-7FF7035BEFDD}"/>
              </a:ext>
            </a:extLst>
          </p:cNvPr>
          <p:cNvSpPr>
            <a:spLocks noGrp="1"/>
          </p:cNvSpPr>
          <p:nvPr>
            <p:ph type="title"/>
          </p:nvPr>
        </p:nvSpPr>
        <p:spPr/>
        <p:txBody>
          <a:bodyPr>
            <a:normAutofit/>
          </a:bodyPr>
          <a:lstStyle/>
          <a:p>
            <a:r>
              <a:rPr lang="en-US" dirty="0"/>
              <a:t>The vestibule</a:t>
            </a:r>
            <a:endParaRPr lang="en-IN" dirty="0"/>
          </a:p>
        </p:txBody>
      </p:sp>
      <p:sp>
        <p:nvSpPr>
          <p:cNvPr id="2" name="Content Placeholder 1">
            <a:extLst>
              <a:ext uri="{FF2B5EF4-FFF2-40B4-BE49-F238E27FC236}">
                <a16:creationId xmlns:a16="http://schemas.microsoft.com/office/drawing/2014/main" id="{0588C08B-E659-7FC4-B944-964EE13A6EC9}"/>
              </a:ext>
            </a:extLst>
          </p:cNvPr>
          <p:cNvSpPr>
            <a:spLocks noGrp="1"/>
          </p:cNvSpPr>
          <p:nvPr>
            <p:ph idx="1"/>
          </p:nvPr>
        </p:nvSpPr>
        <p:spPr>
          <a:xfrm>
            <a:off x="768096" y="2084832"/>
            <a:ext cx="7290055" cy="4224528"/>
          </a:xfrm>
        </p:spPr>
        <p:txBody>
          <a:bodyPr>
            <a:noAutofit/>
          </a:bodyPr>
          <a:lstStyle/>
          <a:p>
            <a:pPr marL="92075" indent="0">
              <a:buNone/>
            </a:pPr>
            <a:r>
              <a:rPr lang="en-US" sz="1800" dirty="0"/>
              <a:t>The central part of the bony labyrinth lies posterior to the cochlea and anterior to the semicircular canals. In its lateral wall are the fenestra vestibuli, which is closed by the base of the stapes and its annular ligament, and the fenestra cochleae, which is closed by the secondary tympanic membrane. </a:t>
            </a:r>
          </a:p>
          <a:p>
            <a:pPr marL="92075" indent="0">
              <a:buNone/>
            </a:pPr>
            <a:r>
              <a:rPr lang="en-US" sz="1800" dirty="0"/>
              <a:t>Lodged within the vestibule are the saccule and utricle of the membranous labyrinth.</a:t>
            </a:r>
          </a:p>
        </p:txBody>
      </p:sp>
    </p:spTree>
    <p:extLst>
      <p:ext uri="{BB962C8B-B14F-4D97-AF65-F5344CB8AC3E}">
        <p14:creationId xmlns:p14="http://schemas.microsoft.com/office/powerpoint/2010/main" val="193910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8F250-B907-CAFF-C3C3-D5B7353CDA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6E828D1-6EC0-826A-EF4B-7BFF5BC993B8}"/>
              </a:ext>
            </a:extLst>
          </p:cNvPr>
          <p:cNvSpPr>
            <a:spLocks noGrp="1"/>
          </p:cNvSpPr>
          <p:nvPr>
            <p:ph type="title"/>
          </p:nvPr>
        </p:nvSpPr>
        <p:spPr/>
        <p:txBody>
          <a:bodyPr>
            <a:normAutofit/>
          </a:bodyPr>
          <a:lstStyle/>
          <a:p>
            <a:r>
              <a:rPr lang="en-US" dirty="0"/>
              <a:t>Semicircular canals</a:t>
            </a:r>
            <a:endParaRPr lang="en-IN" dirty="0"/>
          </a:p>
        </p:txBody>
      </p:sp>
      <p:sp>
        <p:nvSpPr>
          <p:cNvPr id="2" name="Content Placeholder 1">
            <a:extLst>
              <a:ext uri="{FF2B5EF4-FFF2-40B4-BE49-F238E27FC236}">
                <a16:creationId xmlns:a16="http://schemas.microsoft.com/office/drawing/2014/main" id="{19DBEB18-0FD1-BDD5-9CD7-6ACD9D916FC8}"/>
              </a:ext>
            </a:extLst>
          </p:cNvPr>
          <p:cNvSpPr>
            <a:spLocks noGrp="1"/>
          </p:cNvSpPr>
          <p:nvPr>
            <p:ph idx="1"/>
          </p:nvPr>
        </p:nvSpPr>
        <p:spPr>
          <a:xfrm>
            <a:off x="768096" y="2084832"/>
            <a:ext cx="7290055" cy="4224528"/>
          </a:xfrm>
        </p:spPr>
        <p:txBody>
          <a:bodyPr>
            <a:noAutofit/>
          </a:bodyPr>
          <a:lstStyle/>
          <a:p>
            <a:pPr marL="92075" indent="0">
              <a:buNone/>
            </a:pPr>
            <a:r>
              <a:rPr lang="en-US" sz="1800" dirty="0"/>
              <a:t>The three semicircular canals: superior, posterior, and lateral open into the posterior part of the vestibule. </a:t>
            </a:r>
          </a:p>
          <a:p>
            <a:pPr marL="92075" indent="0">
              <a:buNone/>
            </a:pPr>
            <a:r>
              <a:rPr lang="en-US" sz="1800" dirty="0"/>
              <a:t>Each canal has a swelling at one end called the ampulla. The canals open into the vestibule by five orifices, one of which is common to two of the canals. </a:t>
            </a:r>
          </a:p>
          <a:p>
            <a:pPr marL="92075" indent="0">
              <a:buNone/>
            </a:pPr>
            <a:r>
              <a:rPr lang="en-US" sz="1800" dirty="0"/>
              <a:t>Lodged within the canals are the semicircular ducts.</a:t>
            </a:r>
          </a:p>
          <a:p>
            <a:pPr marL="377825" indent="-285750">
              <a:buFont typeface="Arial" panose="020B0604020202020204" pitchFamily="34" charset="0"/>
              <a:buChar char="•"/>
            </a:pPr>
            <a:r>
              <a:rPr lang="en-US" sz="1800" dirty="0"/>
              <a:t>The superior semicircular canal is vertical and placed at right angles to the long axis of the petrous bone. </a:t>
            </a:r>
          </a:p>
          <a:p>
            <a:pPr marL="377825" indent="-285750">
              <a:buFont typeface="Arial" panose="020B0604020202020204" pitchFamily="34" charset="0"/>
              <a:buChar char="•"/>
            </a:pPr>
            <a:r>
              <a:rPr lang="en-US" sz="1800" dirty="0"/>
              <a:t>The posterior canal is also vertical but is placed parallel to the long axis of the petrous bone. </a:t>
            </a:r>
          </a:p>
          <a:p>
            <a:pPr marL="377825" indent="-285750">
              <a:buFont typeface="Arial" panose="020B0604020202020204" pitchFamily="34" charset="0"/>
              <a:buChar char="•"/>
            </a:pPr>
            <a:r>
              <a:rPr lang="en-US" sz="1800" dirty="0"/>
              <a:t>The lateral canal is horizontal and lies in the medial wall of the </a:t>
            </a:r>
            <a:r>
              <a:rPr lang="en-US" sz="1800" dirty="0" err="1"/>
              <a:t>aditus</a:t>
            </a:r>
            <a:r>
              <a:rPr lang="en-US" sz="1800" dirty="0"/>
              <a:t> to the mastoid antrum, above the facial nerve canal.</a:t>
            </a:r>
          </a:p>
          <a:p>
            <a:pPr marL="92075" indent="0">
              <a:buNone/>
            </a:pPr>
            <a:endParaRPr lang="en-US" sz="1800" dirty="0"/>
          </a:p>
        </p:txBody>
      </p:sp>
    </p:spTree>
    <p:extLst>
      <p:ext uri="{BB962C8B-B14F-4D97-AF65-F5344CB8AC3E}">
        <p14:creationId xmlns:p14="http://schemas.microsoft.com/office/powerpoint/2010/main" val="634966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32A7D-A36C-1F67-24DE-301DEB9906D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BB15DA-CF8C-E93F-D6B3-209A9AF4A552}"/>
              </a:ext>
            </a:extLst>
          </p:cNvPr>
          <p:cNvSpPr>
            <a:spLocks noGrp="1"/>
          </p:cNvSpPr>
          <p:nvPr>
            <p:ph type="title"/>
          </p:nvPr>
        </p:nvSpPr>
        <p:spPr/>
        <p:txBody>
          <a:bodyPr>
            <a:normAutofit/>
          </a:bodyPr>
          <a:lstStyle/>
          <a:p>
            <a:r>
              <a:rPr lang="en-US" dirty="0"/>
              <a:t>The cochlea</a:t>
            </a:r>
            <a:endParaRPr lang="en-IN" dirty="0"/>
          </a:p>
        </p:txBody>
      </p:sp>
      <p:sp>
        <p:nvSpPr>
          <p:cNvPr id="2" name="Content Placeholder 1">
            <a:extLst>
              <a:ext uri="{FF2B5EF4-FFF2-40B4-BE49-F238E27FC236}">
                <a16:creationId xmlns:a16="http://schemas.microsoft.com/office/drawing/2014/main" id="{EA07C588-4932-2616-4C62-0BC6700BCFF2}"/>
              </a:ext>
            </a:extLst>
          </p:cNvPr>
          <p:cNvSpPr>
            <a:spLocks noGrp="1"/>
          </p:cNvSpPr>
          <p:nvPr>
            <p:ph idx="1"/>
          </p:nvPr>
        </p:nvSpPr>
        <p:spPr>
          <a:xfrm>
            <a:off x="768096" y="2084832"/>
            <a:ext cx="7290055" cy="4224528"/>
          </a:xfrm>
        </p:spPr>
        <p:txBody>
          <a:bodyPr>
            <a:noAutofit/>
          </a:bodyPr>
          <a:lstStyle/>
          <a:p>
            <a:pPr marL="92075" indent="0">
              <a:buNone/>
            </a:pPr>
            <a:r>
              <a:rPr lang="en-US" sz="1800" dirty="0"/>
              <a:t>The cochlea resembles a snail shell. </a:t>
            </a:r>
          </a:p>
          <a:p>
            <a:pPr marL="92075" indent="0">
              <a:buNone/>
            </a:pPr>
            <a:r>
              <a:rPr lang="en-US" sz="1800" dirty="0"/>
              <a:t>It opens into the anterior part of the vestibule. </a:t>
            </a:r>
          </a:p>
          <a:p>
            <a:pPr marL="92075" indent="0">
              <a:buNone/>
            </a:pPr>
            <a:r>
              <a:rPr lang="en-US" sz="1800" dirty="0"/>
              <a:t>It consists of a central pillar, the modiolus, around which a hollow bony tube makes two and-one-half spiral turns. Each successive turn is of decreasing radius, making the whole structure conical. </a:t>
            </a:r>
          </a:p>
          <a:p>
            <a:pPr marL="92075" indent="0">
              <a:buNone/>
            </a:pPr>
            <a:r>
              <a:rPr lang="en-US" sz="1800" dirty="0"/>
              <a:t>The apex faces anterolaterally and the base faces </a:t>
            </a:r>
            <a:r>
              <a:rPr lang="en-US" sz="1800" dirty="0" err="1"/>
              <a:t>posteromedially</a:t>
            </a:r>
            <a:r>
              <a:rPr lang="en-US" sz="1800" dirty="0"/>
              <a:t>. </a:t>
            </a:r>
          </a:p>
          <a:p>
            <a:pPr marL="92075" indent="0">
              <a:buNone/>
            </a:pPr>
            <a:r>
              <a:rPr lang="en-US" sz="1800" dirty="0"/>
              <a:t>The first basal turn of the cochlea is responsible for the promontory seen on the medial wall of the middle ear.</a:t>
            </a:r>
          </a:p>
        </p:txBody>
      </p:sp>
    </p:spTree>
    <p:extLst>
      <p:ext uri="{BB962C8B-B14F-4D97-AF65-F5344CB8AC3E}">
        <p14:creationId xmlns:p14="http://schemas.microsoft.com/office/powerpoint/2010/main" val="192363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E2814-8B8F-1164-9195-8676A1551AC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6C7D37-5D6E-CAE8-4FE6-16BB543EEBA7}"/>
              </a:ext>
            </a:extLst>
          </p:cNvPr>
          <p:cNvSpPr>
            <a:spLocks noGrp="1"/>
          </p:cNvSpPr>
          <p:nvPr>
            <p:ph type="title"/>
          </p:nvPr>
        </p:nvSpPr>
        <p:spPr/>
        <p:txBody>
          <a:bodyPr>
            <a:normAutofit/>
          </a:bodyPr>
          <a:lstStyle/>
          <a:p>
            <a:r>
              <a:rPr lang="en-US" dirty="0"/>
              <a:t>The modiolus</a:t>
            </a:r>
            <a:endParaRPr lang="en-IN" dirty="0"/>
          </a:p>
        </p:txBody>
      </p:sp>
      <p:sp>
        <p:nvSpPr>
          <p:cNvPr id="2" name="Content Placeholder 1">
            <a:extLst>
              <a:ext uri="{FF2B5EF4-FFF2-40B4-BE49-F238E27FC236}">
                <a16:creationId xmlns:a16="http://schemas.microsoft.com/office/drawing/2014/main" id="{1046B86D-7A94-846E-F5FA-366260DD70C1}"/>
              </a:ext>
            </a:extLst>
          </p:cNvPr>
          <p:cNvSpPr>
            <a:spLocks noGrp="1"/>
          </p:cNvSpPr>
          <p:nvPr>
            <p:ph idx="1"/>
          </p:nvPr>
        </p:nvSpPr>
        <p:spPr>
          <a:xfrm>
            <a:off x="768096" y="2084832"/>
            <a:ext cx="7290055" cy="4224528"/>
          </a:xfrm>
        </p:spPr>
        <p:txBody>
          <a:bodyPr>
            <a:noAutofit/>
          </a:bodyPr>
          <a:lstStyle/>
          <a:p>
            <a:pPr marL="92075" indent="0">
              <a:buNone/>
            </a:pPr>
            <a:r>
              <a:rPr lang="en-US" sz="1800" dirty="0"/>
              <a:t>The modiolus has a broad base, which is situated at the bottom of the internal acoustic meatus. </a:t>
            </a:r>
          </a:p>
          <a:p>
            <a:pPr marL="92075" indent="0">
              <a:buNone/>
            </a:pPr>
            <a:r>
              <a:rPr lang="en-US" sz="1800" dirty="0"/>
              <a:t>It is perforated by branches of the cochlear nerve. A spiral ledge, the spiral lamina, winds around the modiolus and projects into the interior of the canal and partially divides it.</a:t>
            </a:r>
          </a:p>
          <a:p>
            <a:pPr marL="92075" indent="0">
              <a:buNone/>
            </a:pPr>
            <a:r>
              <a:rPr lang="en-US" sz="1800" dirty="0"/>
              <a:t>The basilar membrane stretches from the free edge of the spiral lamina to the outer bony wall, thus dividing the cochlear canal into the scala vestibuli above and the scala tympani below. </a:t>
            </a:r>
          </a:p>
          <a:p>
            <a:pPr marL="377825" indent="-285750">
              <a:buFont typeface="Arial" panose="020B0604020202020204" pitchFamily="34" charset="0"/>
              <a:buChar char="•"/>
            </a:pPr>
            <a:r>
              <a:rPr lang="en-US" sz="1800" dirty="0"/>
              <a:t>The perilymph within the scala vestibuli is separated from the middle ear by the base of the stapes and the </a:t>
            </a:r>
            <a:r>
              <a:rPr lang="en-US" sz="1800" dirty="0" err="1"/>
              <a:t>anular</a:t>
            </a:r>
            <a:r>
              <a:rPr lang="en-US" sz="1800" dirty="0"/>
              <a:t> ligament at the fenestra vestibuli. The perilymph in the scala tympani is separated from the middle ear by the secondary tympanic membrane at the fenestra cochleae.</a:t>
            </a:r>
          </a:p>
        </p:txBody>
      </p:sp>
    </p:spTree>
    <p:extLst>
      <p:ext uri="{BB962C8B-B14F-4D97-AF65-F5344CB8AC3E}">
        <p14:creationId xmlns:p14="http://schemas.microsoft.com/office/powerpoint/2010/main" val="1166490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DA46E53C-2DD2-4DD4-7BCD-B32EAAE707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63" y="1595437"/>
            <a:ext cx="7754273"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028F3-7354-0654-85CD-3AE7EE8E6E11}"/>
            </a:ext>
          </a:extLst>
        </p:cNvPr>
        <p:cNvGrpSpPr/>
        <p:nvPr/>
      </p:nvGrpSpPr>
      <p:grpSpPr>
        <a:xfrm>
          <a:off x="0" y="0"/>
          <a:ext cx="0" cy="0"/>
          <a:chOff x="0" y="0"/>
          <a:chExt cx="0" cy="0"/>
        </a:xfrm>
      </p:grpSpPr>
      <p:pic>
        <p:nvPicPr>
          <p:cNvPr id="21506" name="Picture 4">
            <a:extLst>
              <a:ext uri="{FF2B5EF4-FFF2-40B4-BE49-F238E27FC236}">
                <a16:creationId xmlns:a16="http://schemas.microsoft.com/office/drawing/2014/main" id="{40DD690E-A83D-C52C-D039-FACDF7F26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1536" y="640556"/>
            <a:ext cx="5328464"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20A4137E-C381-BAC1-4C08-42BC485923D3}"/>
              </a:ext>
            </a:extLst>
          </p:cNvPr>
          <p:cNvSpPr txBox="1">
            <a:spLocks noChangeArrowheads="1"/>
          </p:cNvSpPr>
          <p:nvPr/>
        </p:nvSpPr>
        <p:spPr bwMode="auto">
          <a:xfrm>
            <a:off x="4944223" y="1915696"/>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latin typeface="Calibri" panose="020F0502020204030204" pitchFamily="34" charset="0"/>
              </a:rPr>
              <a:t>Scala vestibuli</a:t>
            </a:r>
          </a:p>
        </p:txBody>
      </p:sp>
      <p:sp>
        <p:nvSpPr>
          <p:cNvPr id="21508" name="Text Box 6">
            <a:extLst>
              <a:ext uri="{FF2B5EF4-FFF2-40B4-BE49-F238E27FC236}">
                <a16:creationId xmlns:a16="http://schemas.microsoft.com/office/drawing/2014/main" id="{01002C06-1AB0-908A-1DB6-5AC344855EA3}"/>
              </a:ext>
            </a:extLst>
          </p:cNvPr>
          <p:cNvSpPr txBox="1">
            <a:spLocks noChangeArrowheads="1"/>
          </p:cNvSpPr>
          <p:nvPr/>
        </p:nvSpPr>
        <p:spPr bwMode="auto">
          <a:xfrm>
            <a:off x="4361873" y="4464843"/>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latin typeface="Calibri" panose="020F0502020204030204" pitchFamily="34" charset="0"/>
              </a:rPr>
              <a:t>Scala tympani </a:t>
            </a:r>
          </a:p>
        </p:txBody>
      </p:sp>
      <p:sp>
        <p:nvSpPr>
          <p:cNvPr id="21509" name="Text Box 8">
            <a:extLst>
              <a:ext uri="{FF2B5EF4-FFF2-40B4-BE49-F238E27FC236}">
                <a16:creationId xmlns:a16="http://schemas.microsoft.com/office/drawing/2014/main" id="{B3C28579-82AA-26FA-BC62-45BC02133215}"/>
              </a:ext>
            </a:extLst>
          </p:cNvPr>
          <p:cNvSpPr txBox="1">
            <a:spLocks noChangeArrowheads="1"/>
          </p:cNvSpPr>
          <p:nvPr/>
        </p:nvSpPr>
        <p:spPr bwMode="auto">
          <a:xfrm>
            <a:off x="914400" y="24384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latin typeface="Calibri" panose="020F0502020204030204" pitchFamily="34" charset="0"/>
            </a:endParaRPr>
          </a:p>
        </p:txBody>
      </p:sp>
      <p:sp>
        <p:nvSpPr>
          <p:cNvPr id="21510" name="Text Box 9">
            <a:extLst>
              <a:ext uri="{FF2B5EF4-FFF2-40B4-BE49-F238E27FC236}">
                <a16:creationId xmlns:a16="http://schemas.microsoft.com/office/drawing/2014/main" id="{5D96A756-C8D6-AA60-8368-619A50508CC3}"/>
              </a:ext>
            </a:extLst>
          </p:cNvPr>
          <p:cNvSpPr txBox="1">
            <a:spLocks noChangeArrowheads="1"/>
          </p:cNvSpPr>
          <p:nvPr/>
        </p:nvSpPr>
        <p:spPr bwMode="auto">
          <a:xfrm>
            <a:off x="1254532" y="2463665"/>
            <a:ext cx="2819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latin typeface="Calibri" panose="020F0502020204030204" pitchFamily="34" charset="0"/>
              </a:rPr>
              <a:t>Tectorial membrane</a:t>
            </a:r>
          </a:p>
        </p:txBody>
      </p:sp>
      <p:sp>
        <p:nvSpPr>
          <p:cNvPr id="21511" name="Line 10">
            <a:extLst>
              <a:ext uri="{FF2B5EF4-FFF2-40B4-BE49-F238E27FC236}">
                <a16:creationId xmlns:a16="http://schemas.microsoft.com/office/drawing/2014/main" id="{7386BFF4-031D-1CE3-7169-E3A1394BAD07}"/>
              </a:ext>
            </a:extLst>
          </p:cNvPr>
          <p:cNvSpPr>
            <a:spLocks noChangeShapeType="1"/>
          </p:cNvSpPr>
          <p:nvPr/>
        </p:nvSpPr>
        <p:spPr bwMode="auto">
          <a:xfrm>
            <a:off x="3048000" y="2667000"/>
            <a:ext cx="1295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1512" name="Text Box 11">
            <a:extLst>
              <a:ext uri="{FF2B5EF4-FFF2-40B4-BE49-F238E27FC236}">
                <a16:creationId xmlns:a16="http://schemas.microsoft.com/office/drawing/2014/main" id="{7C6EF217-CB8B-968F-9B58-01D352CBC16C}"/>
              </a:ext>
            </a:extLst>
          </p:cNvPr>
          <p:cNvSpPr txBox="1">
            <a:spLocks noChangeArrowheads="1"/>
          </p:cNvSpPr>
          <p:nvPr/>
        </p:nvSpPr>
        <p:spPr bwMode="auto">
          <a:xfrm>
            <a:off x="514927" y="4648200"/>
            <a:ext cx="1981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latin typeface="Calibri" panose="020F0502020204030204" pitchFamily="34" charset="0"/>
              </a:rPr>
              <a:t>Reticular membrane</a:t>
            </a:r>
          </a:p>
        </p:txBody>
      </p:sp>
      <p:sp>
        <p:nvSpPr>
          <p:cNvPr id="21513" name="Line 12">
            <a:extLst>
              <a:ext uri="{FF2B5EF4-FFF2-40B4-BE49-F238E27FC236}">
                <a16:creationId xmlns:a16="http://schemas.microsoft.com/office/drawing/2014/main" id="{49FA5B27-5863-8D44-494D-71B407C556CF}"/>
              </a:ext>
            </a:extLst>
          </p:cNvPr>
          <p:cNvSpPr>
            <a:spLocks noChangeShapeType="1"/>
          </p:cNvSpPr>
          <p:nvPr/>
        </p:nvSpPr>
        <p:spPr bwMode="auto">
          <a:xfrm flipV="1">
            <a:off x="1905000" y="3657600"/>
            <a:ext cx="2057400" cy="109299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1514" name="Text Box 14">
            <a:extLst>
              <a:ext uri="{FF2B5EF4-FFF2-40B4-BE49-F238E27FC236}">
                <a16:creationId xmlns:a16="http://schemas.microsoft.com/office/drawing/2014/main" id="{E44613C9-623C-3C7A-A8C3-E7A067CE35B6}"/>
              </a:ext>
            </a:extLst>
          </p:cNvPr>
          <p:cNvSpPr txBox="1">
            <a:spLocks noChangeArrowheads="1"/>
          </p:cNvSpPr>
          <p:nvPr/>
        </p:nvSpPr>
        <p:spPr bwMode="auto">
          <a:xfrm>
            <a:off x="500836" y="3151773"/>
            <a:ext cx="2971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latin typeface="Calibri" panose="020F0502020204030204" pitchFamily="34" charset="0"/>
              </a:rPr>
              <a:t>Cochlear duct/scala media</a:t>
            </a:r>
          </a:p>
        </p:txBody>
      </p:sp>
      <p:sp>
        <p:nvSpPr>
          <p:cNvPr id="21515" name="Line 16">
            <a:extLst>
              <a:ext uri="{FF2B5EF4-FFF2-40B4-BE49-F238E27FC236}">
                <a16:creationId xmlns:a16="http://schemas.microsoft.com/office/drawing/2014/main" id="{E0BA0A61-5BC5-2C7F-10CF-9FA0EAC6A6B0}"/>
              </a:ext>
            </a:extLst>
          </p:cNvPr>
          <p:cNvSpPr>
            <a:spLocks noChangeShapeType="1"/>
          </p:cNvSpPr>
          <p:nvPr/>
        </p:nvSpPr>
        <p:spPr bwMode="auto">
          <a:xfrm>
            <a:off x="2819400" y="3347749"/>
            <a:ext cx="1066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1516" name="Text Box 24">
            <a:extLst>
              <a:ext uri="{FF2B5EF4-FFF2-40B4-BE49-F238E27FC236}">
                <a16:creationId xmlns:a16="http://schemas.microsoft.com/office/drawing/2014/main" id="{04F6B53C-A6BD-500C-73EE-93D8DB13DAAE}"/>
              </a:ext>
            </a:extLst>
          </p:cNvPr>
          <p:cNvSpPr txBox="1">
            <a:spLocks noChangeArrowheads="1"/>
          </p:cNvSpPr>
          <p:nvPr/>
        </p:nvSpPr>
        <p:spPr bwMode="auto">
          <a:xfrm>
            <a:off x="7924800" y="5105400"/>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
        <p:nvSpPr>
          <p:cNvPr id="21517" name="Text Box 25">
            <a:extLst>
              <a:ext uri="{FF2B5EF4-FFF2-40B4-BE49-F238E27FC236}">
                <a16:creationId xmlns:a16="http://schemas.microsoft.com/office/drawing/2014/main" id="{A57E2D41-994C-F029-20CB-7C2A7A8FFA5F}"/>
              </a:ext>
            </a:extLst>
          </p:cNvPr>
          <p:cNvSpPr txBox="1">
            <a:spLocks noChangeArrowheads="1"/>
          </p:cNvSpPr>
          <p:nvPr/>
        </p:nvSpPr>
        <p:spPr bwMode="auto">
          <a:xfrm>
            <a:off x="7543800" y="4803397"/>
            <a:ext cx="12192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latin typeface="Calibri" panose="020F0502020204030204" pitchFamily="34" charset="0"/>
              </a:rPr>
              <a:t>8</a:t>
            </a:r>
            <a:r>
              <a:rPr lang="en-US" altLang="en-US" sz="1600" baseline="30000" dirty="0">
                <a:latin typeface="Calibri" panose="020F0502020204030204" pitchFamily="34" charset="0"/>
              </a:rPr>
              <a:t>th</a:t>
            </a:r>
            <a:r>
              <a:rPr lang="en-US" altLang="en-US" sz="1600" dirty="0">
                <a:latin typeface="Calibri" panose="020F0502020204030204" pitchFamily="34" charset="0"/>
              </a:rPr>
              <a:t> nerve</a:t>
            </a:r>
          </a:p>
        </p:txBody>
      </p:sp>
      <p:sp>
        <p:nvSpPr>
          <p:cNvPr id="21518" name="Text Box 26">
            <a:extLst>
              <a:ext uri="{FF2B5EF4-FFF2-40B4-BE49-F238E27FC236}">
                <a16:creationId xmlns:a16="http://schemas.microsoft.com/office/drawing/2014/main" id="{BA490036-ED35-C924-7D9C-08B1EE8D339E}"/>
              </a:ext>
            </a:extLst>
          </p:cNvPr>
          <p:cNvSpPr txBox="1">
            <a:spLocks noChangeArrowheads="1"/>
          </p:cNvSpPr>
          <p:nvPr/>
        </p:nvSpPr>
        <p:spPr bwMode="auto">
          <a:xfrm>
            <a:off x="1066800" y="15240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a:latin typeface="Calibri" panose="020F0502020204030204" pitchFamily="34" charset="0"/>
            </a:endParaRPr>
          </a:p>
        </p:txBody>
      </p:sp>
      <p:sp>
        <p:nvSpPr>
          <p:cNvPr id="21519" name="Text Box 27">
            <a:extLst>
              <a:ext uri="{FF2B5EF4-FFF2-40B4-BE49-F238E27FC236}">
                <a16:creationId xmlns:a16="http://schemas.microsoft.com/office/drawing/2014/main" id="{D652F892-964C-92F5-6D8B-67F8A40CF064}"/>
              </a:ext>
            </a:extLst>
          </p:cNvPr>
          <p:cNvSpPr txBox="1">
            <a:spLocks noChangeArrowheads="1"/>
          </p:cNvSpPr>
          <p:nvPr/>
        </p:nvSpPr>
        <p:spPr bwMode="auto">
          <a:xfrm>
            <a:off x="606832" y="1828154"/>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1600" dirty="0">
                <a:latin typeface="Calibri" panose="020F0502020204030204" pitchFamily="34" charset="0"/>
              </a:rPr>
              <a:t>Vestibular/</a:t>
            </a:r>
            <a:r>
              <a:rPr lang="en-US" altLang="en-US" sz="1600" dirty="0" err="1">
                <a:latin typeface="Calibri" panose="020F0502020204030204" pitchFamily="34" charset="0"/>
              </a:rPr>
              <a:t>Reissner</a:t>
            </a:r>
            <a:r>
              <a:rPr lang="en-US" altLang="en-US" sz="1600" dirty="0">
                <a:latin typeface="Calibri" panose="020F0502020204030204" pitchFamily="34" charset="0"/>
              </a:rPr>
              <a:t> membrane</a:t>
            </a:r>
          </a:p>
        </p:txBody>
      </p:sp>
      <p:sp>
        <p:nvSpPr>
          <p:cNvPr id="21520" name="Line 28">
            <a:extLst>
              <a:ext uri="{FF2B5EF4-FFF2-40B4-BE49-F238E27FC236}">
                <a16:creationId xmlns:a16="http://schemas.microsoft.com/office/drawing/2014/main" id="{76BE10A2-A311-2DC4-3D74-564AA3F7096D}"/>
              </a:ext>
            </a:extLst>
          </p:cNvPr>
          <p:cNvSpPr>
            <a:spLocks noChangeShapeType="1"/>
          </p:cNvSpPr>
          <p:nvPr/>
        </p:nvSpPr>
        <p:spPr bwMode="auto">
          <a:xfrm>
            <a:off x="2133600" y="2254250"/>
            <a:ext cx="2057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Tree>
    <p:extLst>
      <p:ext uri="{BB962C8B-B14F-4D97-AF65-F5344CB8AC3E}">
        <p14:creationId xmlns:p14="http://schemas.microsoft.com/office/powerpoint/2010/main" val="995830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0A538-9958-253A-244F-02164806F4E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F9959DB-7C9A-AEDB-69FC-9369315A38CB}"/>
              </a:ext>
            </a:extLst>
          </p:cNvPr>
          <p:cNvSpPr>
            <a:spLocks noGrp="1"/>
          </p:cNvSpPr>
          <p:nvPr>
            <p:ph type="title"/>
          </p:nvPr>
        </p:nvSpPr>
        <p:spPr/>
        <p:txBody>
          <a:bodyPr>
            <a:normAutofit/>
          </a:bodyPr>
          <a:lstStyle/>
          <a:p>
            <a:r>
              <a:rPr lang="en-US" dirty="0"/>
              <a:t>Membranous Labyrinth</a:t>
            </a:r>
            <a:endParaRPr lang="en-IN" dirty="0"/>
          </a:p>
        </p:txBody>
      </p:sp>
      <p:sp>
        <p:nvSpPr>
          <p:cNvPr id="2" name="Content Placeholder 1">
            <a:extLst>
              <a:ext uri="{FF2B5EF4-FFF2-40B4-BE49-F238E27FC236}">
                <a16:creationId xmlns:a16="http://schemas.microsoft.com/office/drawing/2014/main" id="{1BF47503-8427-F76A-D302-C9F43FFDA755}"/>
              </a:ext>
            </a:extLst>
          </p:cNvPr>
          <p:cNvSpPr>
            <a:spLocks noGrp="1"/>
          </p:cNvSpPr>
          <p:nvPr>
            <p:ph idx="1"/>
          </p:nvPr>
        </p:nvSpPr>
        <p:spPr>
          <a:xfrm>
            <a:off x="768096" y="2084832"/>
            <a:ext cx="7290055" cy="4224528"/>
          </a:xfrm>
        </p:spPr>
        <p:txBody>
          <a:bodyPr>
            <a:noAutofit/>
          </a:bodyPr>
          <a:lstStyle/>
          <a:p>
            <a:pPr marL="92075" indent="0">
              <a:buNone/>
            </a:pPr>
            <a:r>
              <a:rPr lang="en-US" sz="1800" dirty="0"/>
              <a:t>The membranous labyrinth is lodged within the bony labyrinth. It is filled with endolymph and surrounded by perilymph. </a:t>
            </a:r>
          </a:p>
          <a:p>
            <a:pPr marL="92075" indent="0">
              <a:buNone/>
            </a:pPr>
            <a:r>
              <a:rPr lang="en-US" sz="1800" dirty="0"/>
              <a:t>It consists of:</a:t>
            </a:r>
          </a:p>
          <a:p>
            <a:pPr marL="377825" indent="-285750">
              <a:buFont typeface="Arial" panose="020B0604020202020204" pitchFamily="34" charset="0"/>
              <a:buChar char="•"/>
            </a:pPr>
            <a:r>
              <a:rPr lang="en-US" sz="1800" dirty="0"/>
              <a:t>The utricle.</a:t>
            </a:r>
          </a:p>
          <a:p>
            <a:pPr marL="377825" indent="-285750">
              <a:buFont typeface="Arial" panose="020B0604020202020204" pitchFamily="34" charset="0"/>
              <a:buChar char="•"/>
            </a:pPr>
            <a:r>
              <a:rPr lang="en-US" sz="1800" dirty="0"/>
              <a:t>Saccule, both are lodged in the bony vestibule;</a:t>
            </a:r>
          </a:p>
          <a:p>
            <a:pPr marL="377825" indent="-285750">
              <a:buFont typeface="Arial" panose="020B0604020202020204" pitchFamily="34" charset="0"/>
              <a:buChar char="•"/>
            </a:pPr>
            <a:r>
              <a:rPr lang="en-US" sz="1800" dirty="0"/>
              <a:t>The three semicircular ducts, which lie within the bony semicircular canals; and </a:t>
            </a:r>
          </a:p>
          <a:p>
            <a:pPr marL="377825" indent="-285750">
              <a:buFont typeface="Arial" panose="020B0604020202020204" pitchFamily="34" charset="0"/>
              <a:buChar char="•"/>
            </a:pPr>
            <a:r>
              <a:rPr lang="en-US" sz="1800" dirty="0"/>
              <a:t>The duct of the cochlea, which lies within the bony cochlea.</a:t>
            </a:r>
          </a:p>
          <a:p>
            <a:pPr marL="92075" indent="0">
              <a:buNone/>
            </a:pPr>
            <a:r>
              <a:rPr lang="en-US" sz="1800" dirty="0"/>
              <a:t> All these structures freely communicate with one another.</a:t>
            </a:r>
          </a:p>
        </p:txBody>
      </p:sp>
    </p:spTree>
    <p:extLst>
      <p:ext uri="{BB962C8B-B14F-4D97-AF65-F5344CB8AC3E}">
        <p14:creationId xmlns:p14="http://schemas.microsoft.com/office/powerpoint/2010/main" val="1618967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D06B4-38A9-0BCE-87F3-0EC60703116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5F09A8-CE7C-43FB-7443-0D7FBF18E4C0}"/>
              </a:ext>
            </a:extLst>
          </p:cNvPr>
          <p:cNvSpPr>
            <a:spLocks noGrp="1"/>
          </p:cNvSpPr>
          <p:nvPr>
            <p:ph type="title"/>
          </p:nvPr>
        </p:nvSpPr>
        <p:spPr/>
        <p:txBody>
          <a:bodyPr>
            <a:normAutofit/>
          </a:bodyPr>
          <a:lstStyle/>
          <a:p>
            <a:r>
              <a:rPr lang="en-US" dirty="0"/>
              <a:t>The utricle &amp; The saccule </a:t>
            </a:r>
            <a:endParaRPr lang="en-IN" dirty="0"/>
          </a:p>
        </p:txBody>
      </p:sp>
      <p:sp>
        <p:nvSpPr>
          <p:cNvPr id="2" name="Content Placeholder 1">
            <a:extLst>
              <a:ext uri="{FF2B5EF4-FFF2-40B4-BE49-F238E27FC236}">
                <a16:creationId xmlns:a16="http://schemas.microsoft.com/office/drawing/2014/main" id="{47DC7EBF-CB37-F1D3-8111-08750DB04C23}"/>
              </a:ext>
            </a:extLst>
          </p:cNvPr>
          <p:cNvSpPr>
            <a:spLocks noGrp="1"/>
          </p:cNvSpPr>
          <p:nvPr>
            <p:ph idx="1"/>
          </p:nvPr>
        </p:nvSpPr>
        <p:spPr>
          <a:xfrm>
            <a:off x="768096" y="2084832"/>
            <a:ext cx="7290055" cy="4224528"/>
          </a:xfrm>
        </p:spPr>
        <p:txBody>
          <a:bodyPr>
            <a:noAutofit/>
          </a:bodyPr>
          <a:lstStyle/>
          <a:p>
            <a:pPr marL="92075" indent="0">
              <a:buNone/>
            </a:pPr>
            <a:r>
              <a:rPr lang="en-US" sz="1800" dirty="0"/>
              <a:t>The utricle is the larger of the two vestibular sacs. It is indirectly connected to the saccule and the ductus </a:t>
            </a:r>
            <a:r>
              <a:rPr lang="en-US" sz="1800" dirty="0" err="1"/>
              <a:t>endolymphaticus</a:t>
            </a:r>
            <a:r>
              <a:rPr lang="en-US" sz="1800" dirty="0"/>
              <a:t> by the ductus </a:t>
            </a:r>
            <a:r>
              <a:rPr lang="en-US" sz="1800" dirty="0" err="1"/>
              <a:t>utriculosaccularis</a:t>
            </a:r>
            <a:r>
              <a:rPr lang="en-US" sz="1800" dirty="0"/>
              <a:t>.</a:t>
            </a:r>
          </a:p>
          <a:p>
            <a:pPr marL="92075" indent="0">
              <a:buNone/>
            </a:pPr>
            <a:r>
              <a:rPr lang="en-US" sz="1800" dirty="0"/>
              <a:t>The saccule is globular and is connected to the utricle. The ductus </a:t>
            </a:r>
            <a:r>
              <a:rPr lang="en-US" sz="1800" dirty="0" err="1"/>
              <a:t>endolymphaticus</a:t>
            </a:r>
            <a:r>
              <a:rPr lang="en-US" sz="1800" dirty="0"/>
              <a:t>, after being joined by the ductus </a:t>
            </a:r>
            <a:r>
              <a:rPr lang="en-US" sz="1800" dirty="0" err="1"/>
              <a:t>utriculosaccularis</a:t>
            </a:r>
            <a:r>
              <a:rPr lang="en-US" sz="1800" dirty="0"/>
              <a:t>, passes on to end in a small blind pouch, the </a:t>
            </a:r>
            <a:r>
              <a:rPr lang="en-US" sz="1800" dirty="0" err="1"/>
              <a:t>saccus</a:t>
            </a:r>
            <a:r>
              <a:rPr lang="en-US" sz="1800" dirty="0"/>
              <a:t> </a:t>
            </a:r>
            <a:r>
              <a:rPr lang="en-US" sz="1800" dirty="0" err="1"/>
              <a:t>endolymphaticus</a:t>
            </a:r>
            <a:r>
              <a:rPr lang="en-US" sz="1800" dirty="0"/>
              <a:t>. This lies beneath the dura on the posterior surface of the petrous part of the temporal bone.</a:t>
            </a:r>
          </a:p>
          <a:p>
            <a:pPr marL="92075" indent="0">
              <a:buNone/>
            </a:pPr>
            <a:r>
              <a:rPr lang="en-US" sz="1800" dirty="0"/>
              <a:t>Located on the walls of the utricle and saccule are specialized sensory receptors, which are sensitive to the orientation of the head to gravity or other acceleration forces.</a:t>
            </a:r>
          </a:p>
        </p:txBody>
      </p:sp>
    </p:spTree>
    <p:extLst>
      <p:ext uri="{BB962C8B-B14F-4D97-AF65-F5344CB8AC3E}">
        <p14:creationId xmlns:p14="http://schemas.microsoft.com/office/powerpoint/2010/main" val="4120985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5567B-EF9F-3FCA-2973-557F155CA29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B85ABF3-33B5-52FE-65E9-D6F588863722}"/>
              </a:ext>
            </a:extLst>
          </p:cNvPr>
          <p:cNvSpPr>
            <a:spLocks noGrp="1"/>
          </p:cNvSpPr>
          <p:nvPr>
            <p:ph type="title"/>
          </p:nvPr>
        </p:nvSpPr>
        <p:spPr/>
        <p:txBody>
          <a:bodyPr>
            <a:normAutofit/>
          </a:bodyPr>
          <a:lstStyle/>
          <a:p>
            <a:r>
              <a:rPr lang="en-US" dirty="0"/>
              <a:t>The semicircular ducts</a:t>
            </a:r>
            <a:endParaRPr lang="en-IN" dirty="0"/>
          </a:p>
        </p:txBody>
      </p:sp>
      <p:sp>
        <p:nvSpPr>
          <p:cNvPr id="2" name="Content Placeholder 1">
            <a:extLst>
              <a:ext uri="{FF2B5EF4-FFF2-40B4-BE49-F238E27FC236}">
                <a16:creationId xmlns:a16="http://schemas.microsoft.com/office/drawing/2014/main" id="{B9C4B47E-EF05-3A6B-6A19-F758D0F6CAC3}"/>
              </a:ext>
            </a:extLst>
          </p:cNvPr>
          <p:cNvSpPr>
            <a:spLocks noGrp="1"/>
          </p:cNvSpPr>
          <p:nvPr>
            <p:ph idx="1"/>
          </p:nvPr>
        </p:nvSpPr>
        <p:spPr>
          <a:xfrm>
            <a:off x="768096" y="2084832"/>
            <a:ext cx="7290055" cy="4224528"/>
          </a:xfrm>
        </p:spPr>
        <p:txBody>
          <a:bodyPr>
            <a:noAutofit/>
          </a:bodyPr>
          <a:lstStyle/>
          <a:p>
            <a:pPr marL="92075" indent="0">
              <a:buNone/>
            </a:pPr>
            <a:r>
              <a:rPr lang="en-US" sz="1800" dirty="0"/>
              <a:t>The semicircular ducts, although much smaller in diameter than the semicircular canals, have the same configuration. </a:t>
            </a:r>
          </a:p>
          <a:p>
            <a:pPr marL="92075" indent="0">
              <a:buNone/>
            </a:pPr>
            <a:r>
              <a:rPr lang="en-US" sz="1800" dirty="0"/>
              <a:t>They are arranged at right angles to each other so that all three planes are represented. </a:t>
            </a:r>
          </a:p>
          <a:p>
            <a:pPr marL="92075" indent="0">
              <a:buNone/>
            </a:pPr>
            <a:r>
              <a:rPr lang="en-US" sz="1800" dirty="0"/>
              <a:t>Whenever the head begins or ceases to move, or whenever a movement of the head accelerates or decelerates, the endolymph in the semicircular ducts changes its speed of movement relative to that of the walls of the semicircular ducts. </a:t>
            </a:r>
          </a:p>
          <a:p>
            <a:pPr marL="92075" indent="0">
              <a:buNone/>
            </a:pPr>
            <a:r>
              <a:rPr lang="en-US" sz="1800" dirty="0"/>
              <a:t>This change is detected in the sensory receptors in the ampullae of the semicircular ducts.</a:t>
            </a:r>
          </a:p>
        </p:txBody>
      </p:sp>
    </p:spTree>
    <p:extLst>
      <p:ext uri="{BB962C8B-B14F-4D97-AF65-F5344CB8AC3E}">
        <p14:creationId xmlns:p14="http://schemas.microsoft.com/office/powerpoint/2010/main" val="963390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Inner ear</a:t>
            </a:r>
            <a:endParaRPr lang="en-IN" dirty="0"/>
          </a:p>
        </p:txBody>
      </p:sp>
      <p:sp>
        <p:nvSpPr>
          <p:cNvPr id="2" name="Content Placeholder 1"/>
          <p:cNvSpPr>
            <a:spLocks noGrp="1"/>
          </p:cNvSpPr>
          <p:nvPr>
            <p:ph idx="1"/>
          </p:nvPr>
        </p:nvSpPr>
        <p:spPr>
          <a:xfrm>
            <a:off x="768096" y="2084832"/>
            <a:ext cx="7290055" cy="4224528"/>
          </a:xfrm>
        </p:spPr>
        <p:txBody>
          <a:bodyPr>
            <a:noAutofit/>
          </a:bodyPr>
          <a:lstStyle/>
          <a:p>
            <a:pPr marL="92075" indent="0">
              <a:buNone/>
            </a:pPr>
            <a:r>
              <a:rPr lang="en-US" sz="1800" dirty="0"/>
              <a:t>There are two inner ear labyrinths, one inside the other, the membranous labyrinth contained within the bony labyrinth. </a:t>
            </a:r>
          </a:p>
          <a:p>
            <a:pPr marL="92075" indent="0">
              <a:buNone/>
            </a:pPr>
            <a:r>
              <a:rPr lang="en-US" sz="1800" dirty="0"/>
              <a:t>The bony labyrinth consists of:</a:t>
            </a:r>
          </a:p>
          <a:p>
            <a:pPr marL="377825" indent="-285750">
              <a:buFont typeface="Arial" panose="020B0604020202020204" pitchFamily="34" charset="0"/>
              <a:buChar char="•"/>
            </a:pPr>
            <a:r>
              <a:rPr lang="en-US" sz="1800" dirty="0"/>
              <a:t>A central chamber called the vestibule, </a:t>
            </a:r>
          </a:p>
          <a:p>
            <a:pPr marL="377825" indent="-285750">
              <a:buFont typeface="Arial" panose="020B0604020202020204" pitchFamily="34" charset="0"/>
              <a:buChar char="•"/>
            </a:pPr>
            <a:r>
              <a:rPr lang="en-US" sz="1800" dirty="0"/>
              <a:t>The three semicircular canals, and </a:t>
            </a:r>
          </a:p>
          <a:p>
            <a:pPr marL="377825" indent="-285750">
              <a:buFont typeface="Arial" panose="020B0604020202020204" pitchFamily="34" charset="0"/>
              <a:buChar char="•"/>
            </a:pPr>
            <a:r>
              <a:rPr lang="en-US" sz="1800" dirty="0"/>
              <a:t>The spirally coiled cochlea.</a:t>
            </a:r>
          </a:p>
        </p:txBody>
      </p:sp>
    </p:spTree>
    <p:extLst>
      <p:ext uri="{BB962C8B-B14F-4D97-AF65-F5344CB8AC3E}">
        <p14:creationId xmlns:p14="http://schemas.microsoft.com/office/powerpoint/2010/main" val="2310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5891A-CE96-AA33-CFA1-7DB5B6FAD3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2287D5-2DD3-23A4-6423-4A65F9327EC4}"/>
              </a:ext>
            </a:extLst>
          </p:cNvPr>
          <p:cNvSpPr>
            <a:spLocks noGrp="1"/>
          </p:cNvSpPr>
          <p:nvPr>
            <p:ph type="title"/>
          </p:nvPr>
        </p:nvSpPr>
        <p:spPr/>
        <p:txBody>
          <a:bodyPr>
            <a:normAutofit/>
          </a:bodyPr>
          <a:lstStyle/>
          <a:p>
            <a:r>
              <a:rPr lang="en-US" dirty="0"/>
              <a:t>The duct of the cochlea</a:t>
            </a:r>
            <a:endParaRPr lang="en-IN" dirty="0"/>
          </a:p>
        </p:txBody>
      </p:sp>
      <p:sp>
        <p:nvSpPr>
          <p:cNvPr id="2" name="Content Placeholder 1">
            <a:extLst>
              <a:ext uri="{FF2B5EF4-FFF2-40B4-BE49-F238E27FC236}">
                <a16:creationId xmlns:a16="http://schemas.microsoft.com/office/drawing/2014/main" id="{1CB9D5F8-63C4-53DE-8606-B51827D90437}"/>
              </a:ext>
            </a:extLst>
          </p:cNvPr>
          <p:cNvSpPr>
            <a:spLocks noGrp="1"/>
          </p:cNvSpPr>
          <p:nvPr>
            <p:ph idx="1"/>
          </p:nvPr>
        </p:nvSpPr>
        <p:spPr>
          <a:xfrm>
            <a:off x="768096" y="2084832"/>
            <a:ext cx="7290055" cy="4224528"/>
          </a:xfrm>
        </p:spPr>
        <p:txBody>
          <a:bodyPr>
            <a:noAutofit/>
          </a:bodyPr>
          <a:lstStyle/>
          <a:p>
            <a:pPr marL="92075" indent="0">
              <a:buNone/>
            </a:pPr>
            <a:r>
              <a:rPr lang="en-US" sz="1800" dirty="0"/>
              <a:t>The duct of the cochlea is triangular in cross section and is connected to the saccule by the ductus </a:t>
            </a:r>
            <a:r>
              <a:rPr lang="en-US" sz="1800" dirty="0" err="1"/>
              <a:t>reuniens</a:t>
            </a:r>
            <a:r>
              <a:rPr lang="en-US" sz="1800" dirty="0"/>
              <a:t>. </a:t>
            </a:r>
          </a:p>
          <a:p>
            <a:pPr marL="92075" indent="0">
              <a:buNone/>
            </a:pPr>
            <a:r>
              <a:rPr lang="en-US" sz="1800" dirty="0"/>
              <a:t>The highly specialized epithelium that lies on the basilar membrane forms the spiral organ of Corti and contains the sensory receptors for hearing.</a:t>
            </a:r>
          </a:p>
        </p:txBody>
      </p:sp>
    </p:spTree>
    <p:extLst>
      <p:ext uri="{BB962C8B-B14F-4D97-AF65-F5344CB8AC3E}">
        <p14:creationId xmlns:p14="http://schemas.microsoft.com/office/powerpoint/2010/main" val="2856169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a:extLst>
              <a:ext uri="{FF2B5EF4-FFF2-40B4-BE49-F238E27FC236}">
                <a16:creationId xmlns:a16="http://schemas.microsoft.com/office/drawing/2014/main" id="{96D73284-FE36-1F45-A1AB-1990575CE408}"/>
              </a:ext>
            </a:extLst>
          </p:cNvPr>
          <p:cNvGraphicFramePr>
            <a:graphicFrameLocks noChangeAspect="1"/>
          </p:cNvGraphicFramePr>
          <p:nvPr>
            <p:extLst>
              <p:ext uri="{D42A27DB-BD31-4B8C-83A1-F6EECF244321}">
                <p14:modId xmlns:p14="http://schemas.microsoft.com/office/powerpoint/2010/main" val="4089419384"/>
              </p:ext>
            </p:extLst>
          </p:nvPr>
        </p:nvGraphicFramePr>
        <p:xfrm>
          <a:off x="1581854" y="800100"/>
          <a:ext cx="5980291" cy="5257800"/>
        </p:xfrm>
        <a:graphic>
          <a:graphicData uri="http://schemas.openxmlformats.org/presentationml/2006/ole">
            <mc:AlternateContent xmlns:mc="http://schemas.openxmlformats.org/markup-compatibility/2006">
              <mc:Choice xmlns:v="urn:schemas-microsoft-com:vml" Requires="v">
                <p:oleObj name="Bitmap Image" r:id="rId3" imgW="4495238" imgH="4067743" progId="Paint.Picture">
                  <p:embed/>
                </p:oleObj>
              </mc:Choice>
              <mc:Fallback>
                <p:oleObj name="Bitmap Image" r:id="rId3" imgW="4495238" imgH="4067743"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1854" y="800100"/>
                        <a:ext cx="5980291" cy="5257800"/>
                      </a:xfrm>
                      <a:prstGeom prst="rect">
                        <a:avLst/>
                      </a:prstGeom>
                      <a:noFill/>
                      <a:ln>
                        <a:noFill/>
                      </a:ln>
                      <a:effec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7D0DEA-1B3E-5CB1-6204-ED60ECAC9406}"/>
            </a:ext>
          </a:extLst>
        </p:cNvPr>
        <p:cNvGrpSpPr/>
        <p:nvPr/>
      </p:nvGrpSpPr>
      <p:grpSpPr>
        <a:xfrm>
          <a:off x="0" y="0"/>
          <a:ext cx="0" cy="0"/>
          <a:chOff x="0" y="0"/>
          <a:chExt cx="0" cy="0"/>
        </a:xfrm>
      </p:grpSpPr>
      <p:pic>
        <p:nvPicPr>
          <p:cNvPr id="2" name="Picture 4" descr="[FIGURE 3.4.1]">
            <a:extLst>
              <a:ext uri="{FF2B5EF4-FFF2-40B4-BE49-F238E27FC236}">
                <a16:creationId xmlns:a16="http://schemas.microsoft.com/office/drawing/2014/main" id="{E09FB294-5677-D262-1EB6-A5C8C5A131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496" y="1102519"/>
            <a:ext cx="6001008" cy="465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378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69701CB5-99DC-B000-7A34-DCF120603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6901" y="609600"/>
            <a:ext cx="4550198"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5">
            <a:extLst>
              <a:ext uri="{FF2B5EF4-FFF2-40B4-BE49-F238E27FC236}">
                <a16:creationId xmlns:a16="http://schemas.microsoft.com/office/drawing/2014/main" id="{23D1A4F0-3B89-E620-2DBC-B2CA33C2A6FE}"/>
              </a:ext>
            </a:extLst>
          </p:cNvPr>
          <p:cNvSpPr>
            <a:spLocks noChangeArrowheads="1"/>
          </p:cNvSpPr>
          <p:nvPr/>
        </p:nvSpPr>
        <p:spPr bwMode="auto">
          <a:xfrm>
            <a:off x="1905000" y="6019800"/>
            <a:ext cx="1447800" cy="3810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EA06A93B-34B6-C97A-A112-D732B8033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4812" y="762000"/>
            <a:ext cx="611437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a:extLst>
              <a:ext uri="{FF2B5EF4-FFF2-40B4-BE49-F238E27FC236}">
                <a16:creationId xmlns:a16="http://schemas.microsoft.com/office/drawing/2014/main" id="{9E515884-8156-A61E-CE5F-7331063C188E}"/>
              </a:ext>
            </a:extLst>
          </p:cNvPr>
          <p:cNvSpPr>
            <a:spLocks noChangeArrowheads="1"/>
          </p:cNvSpPr>
          <p:nvPr/>
        </p:nvSpPr>
        <p:spPr bwMode="auto">
          <a:xfrm>
            <a:off x="1295400" y="5562600"/>
            <a:ext cx="1981200" cy="457200"/>
          </a:xfrm>
          <a:prstGeom prst="rect">
            <a:avLst/>
          </a:prstGeom>
          <a:solidFill>
            <a:schemeClr val="bg1"/>
          </a:solidFill>
          <a:ln w="9525">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a:extLst>
              <a:ext uri="{FF2B5EF4-FFF2-40B4-BE49-F238E27FC236}">
                <a16:creationId xmlns:a16="http://schemas.microsoft.com/office/drawing/2014/main" id="{2CFD1E9C-0407-1F38-0984-43781C6E8F13}"/>
              </a:ext>
            </a:extLst>
          </p:cNvPr>
          <p:cNvGraphicFramePr>
            <a:graphicFrameLocks noChangeAspect="1"/>
          </p:cNvGraphicFramePr>
          <p:nvPr>
            <p:extLst>
              <p:ext uri="{D42A27DB-BD31-4B8C-83A1-F6EECF244321}">
                <p14:modId xmlns:p14="http://schemas.microsoft.com/office/powerpoint/2010/main" val="3425950503"/>
              </p:ext>
            </p:extLst>
          </p:nvPr>
        </p:nvGraphicFramePr>
        <p:xfrm>
          <a:off x="1119560" y="812006"/>
          <a:ext cx="6904880" cy="5233988"/>
        </p:xfrm>
        <a:graphic>
          <a:graphicData uri="http://schemas.openxmlformats.org/presentationml/2006/ole">
            <mc:AlternateContent xmlns:mc="http://schemas.openxmlformats.org/markup-compatibility/2006">
              <mc:Choice xmlns:v="urn:schemas-microsoft-com:vml" Requires="v">
                <p:oleObj name="Bitmap Image" r:id="rId3" imgW="6761905" imgH="5125165" progId="Paint.Picture">
                  <p:embed/>
                </p:oleObj>
              </mc:Choice>
              <mc:Fallback>
                <p:oleObj name="Bitmap Image" r:id="rId3" imgW="6761905" imgH="5125165"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560" y="812006"/>
                        <a:ext cx="6904880" cy="5233988"/>
                      </a:xfrm>
                      <a:prstGeom prst="rect">
                        <a:avLst/>
                      </a:prstGeom>
                      <a:noFill/>
                      <a:ln>
                        <a:noFill/>
                      </a:ln>
                      <a:effectLst/>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4">
            <a:extLst>
              <a:ext uri="{FF2B5EF4-FFF2-40B4-BE49-F238E27FC236}">
                <a16:creationId xmlns:a16="http://schemas.microsoft.com/office/drawing/2014/main" id="{09C575FC-C2F5-988F-55D3-439F308EF5D3}"/>
              </a:ext>
            </a:extLst>
          </p:cNvPr>
          <p:cNvGraphicFramePr>
            <a:graphicFrameLocks noChangeAspect="1"/>
          </p:cNvGraphicFramePr>
          <p:nvPr>
            <p:extLst>
              <p:ext uri="{D42A27DB-BD31-4B8C-83A1-F6EECF244321}">
                <p14:modId xmlns:p14="http://schemas.microsoft.com/office/powerpoint/2010/main" val="966319247"/>
              </p:ext>
            </p:extLst>
          </p:nvPr>
        </p:nvGraphicFramePr>
        <p:xfrm>
          <a:off x="853307" y="762000"/>
          <a:ext cx="7437386" cy="5334000"/>
        </p:xfrm>
        <a:graphic>
          <a:graphicData uri="http://schemas.openxmlformats.org/presentationml/2006/ole">
            <mc:AlternateContent xmlns:mc="http://schemas.openxmlformats.org/markup-compatibility/2006">
              <mc:Choice xmlns:v="urn:schemas-microsoft-com:vml" Requires="v">
                <p:oleObj name="Bitmap Image" r:id="rId3" imgW="7066667" imgH="5068007" progId="Paint.Picture">
                  <p:embed/>
                </p:oleObj>
              </mc:Choice>
              <mc:Fallback>
                <p:oleObj name="Bitmap Image" r:id="rId3" imgW="7066667" imgH="506800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307" y="762000"/>
                        <a:ext cx="7437386" cy="5334000"/>
                      </a:xfrm>
                      <a:prstGeom prst="rect">
                        <a:avLst/>
                      </a:prstGeom>
                      <a:noFill/>
                      <a:ln>
                        <a:noFill/>
                      </a:ln>
                      <a:effec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3137AF93-1B42-9C4A-CE92-B0C0230FAE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7476"/>
          <a:stretch>
            <a:fillRect/>
          </a:stretch>
        </p:blipFill>
        <p:spPr bwMode="auto">
          <a:xfrm>
            <a:off x="1240697" y="571500"/>
            <a:ext cx="6662606"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397A-40AD-7963-1E15-2D4B85F5A62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C9DAF3-5126-75FD-948F-E1CE4B73E419}"/>
              </a:ext>
            </a:extLst>
          </p:cNvPr>
          <p:cNvSpPr>
            <a:spLocks noGrp="1"/>
          </p:cNvSpPr>
          <p:nvPr>
            <p:ph type="title"/>
          </p:nvPr>
        </p:nvSpPr>
        <p:spPr/>
        <p:txBody>
          <a:bodyPr>
            <a:normAutofit/>
          </a:bodyPr>
          <a:lstStyle/>
          <a:p>
            <a:r>
              <a:rPr lang="en-US" dirty="0"/>
              <a:t>Motion Sickness</a:t>
            </a:r>
            <a:endParaRPr lang="en-IN" dirty="0"/>
          </a:p>
        </p:txBody>
      </p:sp>
      <p:sp>
        <p:nvSpPr>
          <p:cNvPr id="2" name="Content Placeholder 1">
            <a:extLst>
              <a:ext uri="{FF2B5EF4-FFF2-40B4-BE49-F238E27FC236}">
                <a16:creationId xmlns:a16="http://schemas.microsoft.com/office/drawing/2014/main" id="{4857B8D6-2EC3-A5B2-538D-D2B951574958}"/>
              </a:ext>
            </a:extLst>
          </p:cNvPr>
          <p:cNvSpPr>
            <a:spLocks noGrp="1"/>
          </p:cNvSpPr>
          <p:nvPr>
            <p:ph idx="1"/>
          </p:nvPr>
        </p:nvSpPr>
        <p:spPr>
          <a:xfrm>
            <a:off x="768096" y="2084832"/>
            <a:ext cx="7290055" cy="4224528"/>
          </a:xfrm>
        </p:spPr>
        <p:txBody>
          <a:bodyPr>
            <a:noAutofit/>
          </a:bodyPr>
          <a:lstStyle/>
          <a:p>
            <a:pPr marL="92075" indent="0">
              <a:buNone/>
            </a:pPr>
            <a:r>
              <a:rPr lang="en-US" sz="1800" dirty="0"/>
              <a:t>The maculae of the membranous labyrinth are primarily static organs, which have small dense particles (otoliths) embedded among hair cells. </a:t>
            </a:r>
          </a:p>
          <a:p>
            <a:pPr marL="92075" indent="0">
              <a:buNone/>
            </a:pPr>
            <a:r>
              <a:rPr lang="en-US" sz="1800" dirty="0"/>
              <a:t>Under the influence of gravity, the otoliths cause bending of the hair cells, which stimulate the vestibular nerve and provide awareness of the position of the head in space; the hairs also respond to quick tilting movements and to linear acceleration and deceleration. </a:t>
            </a:r>
          </a:p>
          <a:p>
            <a:pPr marL="92075" indent="0">
              <a:buNone/>
            </a:pPr>
            <a:r>
              <a:rPr lang="en-US" sz="1800" dirty="0"/>
              <a:t>Motion sickness results from discordance between vestibular and visual stimulation.</a:t>
            </a:r>
          </a:p>
        </p:txBody>
      </p:sp>
    </p:spTree>
    <p:extLst>
      <p:ext uri="{BB962C8B-B14F-4D97-AF65-F5344CB8AC3E}">
        <p14:creationId xmlns:p14="http://schemas.microsoft.com/office/powerpoint/2010/main" val="9994354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F65E0-241C-9010-24CC-3C6F44A4BDD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B9F7A18-7DB9-F8CB-97AF-29BACC9CE917}"/>
              </a:ext>
            </a:extLst>
          </p:cNvPr>
          <p:cNvSpPr>
            <a:spLocks noGrp="1"/>
          </p:cNvSpPr>
          <p:nvPr>
            <p:ph type="title"/>
          </p:nvPr>
        </p:nvSpPr>
        <p:spPr/>
        <p:txBody>
          <a:bodyPr>
            <a:normAutofit/>
          </a:bodyPr>
          <a:lstStyle/>
          <a:p>
            <a:r>
              <a:rPr lang="en-US" dirty="0"/>
              <a:t>Dizziness and Hearing Loss</a:t>
            </a:r>
            <a:endParaRPr lang="en-IN" dirty="0"/>
          </a:p>
        </p:txBody>
      </p:sp>
      <p:sp>
        <p:nvSpPr>
          <p:cNvPr id="2" name="Content Placeholder 1">
            <a:extLst>
              <a:ext uri="{FF2B5EF4-FFF2-40B4-BE49-F238E27FC236}">
                <a16:creationId xmlns:a16="http://schemas.microsoft.com/office/drawing/2014/main" id="{F9BEAD0F-194B-649E-6B9E-872982D8D43D}"/>
              </a:ext>
            </a:extLst>
          </p:cNvPr>
          <p:cNvSpPr>
            <a:spLocks noGrp="1"/>
          </p:cNvSpPr>
          <p:nvPr>
            <p:ph idx="1"/>
          </p:nvPr>
        </p:nvSpPr>
        <p:spPr>
          <a:xfrm>
            <a:off x="768096" y="2084832"/>
            <a:ext cx="7290055" cy="4224528"/>
          </a:xfrm>
        </p:spPr>
        <p:txBody>
          <a:bodyPr>
            <a:noAutofit/>
          </a:bodyPr>
          <a:lstStyle/>
          <a:p>
            <a:pPr marL="92075" indent="0">
              <a:buNone/>
            </a:pPr>
            <a:r>
              <a:rPr lang="en-US" sz="1800" dirty="0"/>
              <a:t>Injuries of the peripheral auditory system cause three major symptoms: </a:t>
            </a:r>
          </a:p>
          <a:p>
            <a:pPr marL="377825" indent="-285750">
              <a:buFont typeface="Arial" panose="020B0604020202020204" pitchFamily="34" charset="0"/>
              <a:buChar char="•"/>
            </a:pPr>
            <a:r>
              <a:rPr lang="en-US" sz="1800" dirty="0"/>
              <a:t>Hearing loss (usually conductive hearing loss), </a:t>
            </a:r>
          </a:p>
          <a:p>
            <a:pPr marL="377825" indent="-285750">
              <a:buFont typeface="Arial" panose="020B0604020202020204" pitchFamily="34" charset="0"/>
              <a:buChar char="•"/>
            </a:pPr>
            <a:r>
              <a:rPr lang="en-US" sz="1800" dirty="0"/>
              <a:t>Vertigo (dizziness) when the injury involves the semicircular ducts, and </a:t>
            </a:r>
          </a:p>
          <a:p>
            <a:pPr marL="377825" indent="-285750">
              <a:buFont typeface="Arial" panose="020B0604020202020204" pitchFamily="34" charset="0"/>
              <a:buChar char="•"/>
            </a:pPr>
            <a:r>
              <a:rPr lang="en-US" sz="1800" dirty="0"/>
              <a:t>Tinnitus (buzzing or ringing) when the injury is localized in the cochlear duct. </a:t>
            </a:r>
          </a:p>
          <a:p>
            <a:pPr marL="377825" indent="-285750">
              <a:buFont typeface="Wingdings" panose="05000000000000000000" pitchFamily="2" charset="2"/>
              <a:buChar char="Ø"/>
            </a:pPr>
            <a:r>
              <a:rPr lang="en-US" sz="1600" dirty="0"/>
              <a:t>Tinnitus and hearing loss may result from lesions anywhere in the peripheral or central auditory pathways.</a:t>
            </a:r>
          </a:p>
        </p:txBody>
      </p:sp>
    </p:spTree>
    <p:extLst>
      <p:ext uri="{BB962C8B-B14F-4D97-AF65-F5344CB8AC3E}">
        <p14:creationId xmlns:p14="http://schemas.microsoft.com/office/powerpoint/2010/main" val="33947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inner ear anatomy">
            <a:extLst>
              <a:ext uri="{FF2B5EF4-FFF2-40B4-BE49-F238E27FC236}">
                <a16:creationId xmlns:a16="http://schemas.microsoft.com/office/drawing/2014/main" id="{CA3B1F9A-D41B-776D-8615-48AC079A8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75" y="1219200"/>
            <a:ext cx="7777849"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97269-FAAE-D976-5C00-B6C3E8E5AC5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C834FE6-EC4E-F507-8FED-754EF7B1F4BE}"/>
              </a:ext>
            </a:extLst>
          </p:cNvPr>
          <p:cNvSpPr>
            <a:spLocks noGrp="1"/>
          </p:cNvSpPr>
          <p:nvPr>
            <p:ph type="title"/>
          </p:nvPr>
        </p:nvSpPr>
        <p:spPr/>
        <p:txBody>
          <a:bodyPr>
            <a:normAutofit/>
          </a:bodyPr>
          <a:lstStyle/>
          <a:p>
            <a:r>
              <a:rPr lang="en-US" dirty="0"/>
              <a:t>Menier Syndrome</a:t>
            </a:r>
            <a:endParaRPr lang="en-IN" dirty="0"/>
          </a:p>
        </p:txBody>
      </p:sp>
      <p:sp>
        <p:nvSpPr>
          <p:cNvPr id="2" name="Content Placeholder 1">
            <a:extLst>
              <a:ext uri="{FF2B5EF4-FFF2-40B4-BE49-F238E27FC236}">
                <a16:creationId xmlns:a16="http://schemas.microsoft.com/office/drawing/2014/main" id="{9A4D2623-BB44-3BDE-520A-3834D4683EB0}"/>
              </a:ext>
            </a:extLst>
          </p:cNvPr>
          <p:cNvSpPr>
            <a:spLocks noGrp="1"/>
          </p:cNvSpPr>
          <p:nvPr>
            <p:ph idx="1"/>
          </p:nvPr>
        </p:nvSpPr>
        <p:spPr>
          <a:xfrm>
            <a:off x="768096" y="2084832"/>
            <a:ext cx="7290055" cy="4224528"/>
          </a:xfrm>
        </p:spPr>
        <p:txBody>
          <a:bodyPr>
            <a:noAutofit/>
          </a:bodyPr>
          <a:lstStyle/>
          <a:p>
            <a:pPr marL="92075" indent="0">
              <a:buNone/>
            </a:pPr>
            <a:r>
              <a:rPr lang="en-US" sz="1800" dirty="0"/>
              <a:t>Meniere syndrome is related to blockage of the cochlear aqueduct and is characterized by recurrent attacks of tinnitus, hearing loss, and vertigo. </a:t>
            </a:r>
          </a:p>
          <a:p>
            <a:pPr marL="92075" indent="0">
              <a:buNone/>
            </a:pPr>
            <a:r>
              <a:rPr lang="en-US" sz="1800" dirty="0"/>
              <a:t>These symptoms are accompanied by a sense of pressure in the ear, distortion of sounds, and sensitivity to noises. </a:t>
            </a:r>
          </a:p>
          <a:p>
            <a:pPr marL="92075" indent="0">
              <a:buNone/>
            </a:pPr>
            <a:r>
              <a:rPr lang="en-US" sz="1800" dirty="0"/>
              <a:t>A characteristic sign is ballooning of the cochlear duct, utricle, and saccule caused by an increase in endolymphatic volume.</a:t>
            </a:r>
          </a:p>
        </p:txBody>
      </p:sp>
    </p:spTree>
    <p:extLst>
      <p:ext uri="{BB962C8B-B14F-4D97-AF65-F5344CB8AC3E}">
        <p14:creationId xmlns:p14="http://schemas.microsoft.com/office/powerpoint/2010/main" val="848595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903D99-344D-AA9F-CB8A-F30FFC3CD3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0E4AC6-2982-7E3C-210D-CA65ADB7D0E9}"/>
              </a:ext>
            </a:extLst>
          </p:cNvPr>
          <p:cNvSpPr>
            <a:spLocks noGrp="1"/>
          </p:cNvSpPr>
          <p:nvPr>
            <p:ph type="title"/>
          </p:nvPr>
        </p:nvSpPr>
        <p:spPr/>
        <p:txBody>
          <a:bodyPr>
            <a:normAutofit/>
          </a:bodyPr>
          <a:lstStyle/>
          <a:p>
            <a:r>
              <a:rPr lang="en-US" dirty="0" err="1"/>
              <a:t>Otic</a:t>
            </a:r>
            <a:r>
              <a:rPr lang="en-US" dirty="0"/>
              <a:t> Barotrauma</a:t>
            </a:r>
            <a:endParaRPr lang="en-IN" dirty="0"/>
          </a:p>
        </p:txBody>
      </p:sp>
      <p:sp>
        <p:nvSpPr>
          <p:cNvPr id="2" name="Content Placeholder 1">
            <a:extLst>
              <a:ext uri="{FF2B5EF4-FFF2-40B4-BE49-F238E27FC236}">
                <a16:creationId xmlns:a16="http://schemas.microsoft.com/office/drawing/2014/main" id="{704ED3D1-08B6-4799-6980-43B096BC8DDA}"/>
              </a:ext>
            </a:extLst>
          </p:cNvPr>
          <p:cNvSpPr>
            <a:spLocks noGrp="1"/>
          </p:cNvSpPr>
          <p:nvPr>
            <p:ph idx="1"/>
          </p:nvPr>
        </p:nvSpPr>
        <p:spPr>
          <a:xfrm>
            <a:off x="768096" y="2084832"/>
            <a:ext cx="7290055" cy="4224528"/>
          </a:xfrm>
        </p:spPr>
        <p:txBody>
          <a:bodyPr>
            <a:noAutofit/>
          </a:bodyPr>
          <a:lstStyle/>
          <a:p>
            <a:pPr marL="92075" indent="0">
              <a:buNone/>
            </a:pPr>
            <a:r>
              <a:rPr lang="en-US" sz="1800" dirty="0"/>
              <a:t>Injury caused to the ear by an imbalance in pressure between ambient (surrounding) air and the air in the middle ear is called </a:t>
            </a:r>
            <a:r>
              <a:rPr lang="en-US" sz="1800" dirty="0" err="1"/>
              <a:t>otic</a:t>
            </a:r>
            <a:r>
              <a:rPr lang="en-US" sz="1800" dirty="0"/>
              <a:t> barotrauma. </a:t>
            </a:r>
          </a:p>
          <a:p>
            <a:pPr marL="92075" indent="0">
              <a:buNone/>
            </a:pPr>
            <a:r>
              <a:rPr lang="en-US" sz="1800" dirty="0"/>
              <a:t>This type of injury usually occurs in fliers and divers.</a:t>
            </a:r>
          </a:p>
        </p:txBody>
      </p:sp>
    </p:spTree>
    <p:extLst>
      <p:ext uri="{BB962C8B-B14F-4D97-AF65-F5344CB8AC3E}">
        <p14:creationId xmlns:p14="http://schemas.microsoft.com/office/powerpoint/2010/main" val="18160775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inner ear anatomy">
            <a:extLst>
              <a:ext uri="{FF2B5EF4-FFF2-40B4-BE49-F238E27FC236}">
                <a16:creationId xmlns:a16="http://schemas.microsoft.com/office/drawing/2014/main" id="{04458F91-7634-EA04-02F1-9FE75B682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486" y="914400"/>
            <a:ext cx="7347027"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8964FAC5-73CF-CC01-30A1-DE1BC8F37C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856" y="1181100"/>
            <a:ext cx="6905144"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E4594-F693-2DC1-C9A5-4E7DAA04B8E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1C8BEC-A95A-9A00-4CC7-90139EBBA8A2}"/>
              </a:ext>
            </a:extLst>
          </p:cNvPr>
          <p:cNvSpPr>
            <a:spLocks noGrp="1"/>
          </p:cNvSpPr>
          <p:nvPr>
            <p:ph type="title"/>
          </p:nvPr>
        </p:nvSpPr>
        <p:spPr/>
        <p:txBody>
          <a:bodyPr/>
          <a:lstStyle/>
          <a:p>
            <a:r>
              <a:rPr lang="en-US" dirty="0"/>
              <a:t>Internal Ear</a:t>
            </a:r>
            <a:endParaRPr lang="en-IN" dirty="0"/>
          </a:p>
        </p:txBody>
      </p:sp>
      <p:sp>
        <p:nvSpPr>
          <p:cNvPr id="2" name="Content Placeholder 1">
            <a:extLst>
              <a:ext uri="{FF2B5EF4-FFF2-40B4-BE49-F238E27FC236}">
                <a16:creationId xmlns:a16="http://schemas.microsoft.com/office/drawing/2014/main" id="{49806DC6-67DC-41D1-8B29-04D44FFCF6C0}"/>
              </a:ext>
            </a:extLst>
          </p:cNvPr>
          <p:cNvSpPr>
            <a:spLocks noGrp="1"/>
          </p:cNvSpPr>
          <p:nvPr>
            <p:ph idx="1"/>
          </p:nvPr>
        </p:nvSpPr>
        <p:spPr>
          <a:xfrm>
            <a:off x="768096" y="2084832"/>
            <a:ext cx="7290055" cy="4224528"/>
          </a:xfrm>
        </p:spPr>
        <p:txBody>
          <a:bodyPr>
            <a:noAutofit/>
          </a:bodyPr>
          <a:lstStyle/>
          <a:p>
            <a:pPr marL="92075" indent="0">
              <a:buNone/>
            </a:pPr>
            <a:r>
              <a:rPr lang="en-US" sz="1800" b="1" dirty="0"/>
              <a:t>Osseous labyrinth: </a:t>
            </a:r>
            <a:r>
              <a:rPr lang="en-US" sz="1800" dirty="0"/>
              <a:t>a complex system of cavities in the substance of the petrous bone. </a:t>
            </a:r>
          </a:p>
          <a:p>
            <a:pPr marL="92075" indent="0">
              <a:buNone/>
            </a:pPr>
            <a:r>
              <a:rPr lang="en-US" sz="1800" b="1" dirty="0"/>
              <a:t>Membranous labyrinth: </a:t>
            </a:r>
            <a:r>
              <a:rPr lang="en-US" sz="1800" dirty="0"/>
              <a:t>filled with endolymph, bathed in perilymph.</a:t>
            </a:r>
          </a:p>
        </p:txBody>
      </p:sp>
      <p:pic>
        <p:nvPicPr>
          <p:cNvPr id="4" name="Picture 2">
            <a:extLst>
              <a:ext uri="{FF2B5EF4-FFF2-40B4-BE49-F238E27FC236}">
                <a16:creationId xmlns:a16="http://schemas.microsoft.com/office/drawing/2014/main" id="{4936FE3E-1454-BBE3-7A82-81EE4F0E5E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2222570" y="3124200"/>
            <a:ext cx="4698860" cy="3336925"/>
          </a:xfrm>
          <a:prstGeom prst="rect">
            <a:avLst/>
          </a:prstGeom>
          <a:noFill/>
        </p:spPr>
      </p:pic>
    </p:spTree>
    <p:extLst>
      <p:ext uri="{BB962C8B-B14F-4D97-AF65-F5344CB8AC3E}">
        <p14:creationId xmlns:p14="http://schemas.microsoft.com/office/powerpoint/2010/main" val="142674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FB79CE-7EFE-18E7-1D0D-8E37499D62B9}"/>
              </a:ext>
            </a:extLst>
          </p:cNvPr>
          <p:cNvPicPr>
            <a:picLocks noChangeAspect="1"/>
          </p:cNvPicPr>
          <p:nvPr/>
        </p:nvPicPr>
        <p:blipFill>
          <a:blip r:embed="rId2"/>
          <a:stretch>
            <a:fillRect/>
          </a:stretch>
        </p:blipFill>
        <p:spPr>
          <a:xfrm>
            <a:off x="1610452" y="542708"/>
            <a:ext cx="5923095" cy="57725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2F72CFB3-C0CC-1B72-5BA8-62F49DD6FB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65" y="571500"/>
            <a:ext cx="570393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a:extLst>
              <a:ext uri="{FF2B5EF4-FFF2-40B4-BE49-F238E27FC236}">
                <a16:creationId xmlns:a16="http://schemas.microsoft.com/office/drawing/2014/main" id="{763772BC-D122-01E3-C1C0-CA27BEEE5D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800100"/>
            <a:ext cx="378269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4">
            <a:extLst>
              <a:ext uri="{FF2B5EF4-FFF2-40B4-BE49-F238E27FC236}">
                <a16:creationId xmlns:a16="http://schemas.microsoft.com/office/drawing/2014/main" id="{2655AD74-3586-F6EB-BBE4-6C671BCA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095" y="3162300"/>
            <a:ext cx="354442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884</TotalTime>
  <Words>1196</Words>
  <Application>Microsoft Office PowerPoint</Application>
  <PresentationFormat>On-screen Show (4:3)</PresentationFormat>
  <Paragraphs>92</Paragraphs>
  <Slides>32</Slides>
  <Notes>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Calibri</vt:lpstr>
      <vt:lpstr>Tw Cen MT</vt:lpstr>
      <vt:lpstr>Tw Cen MT Condensed</vt:lpstr>
      <vt:lpstr>Wingdings</vt:lpstr>
      <vt:lpstr>Wingdings 3</vt:lpstr>
      <vt:lpstr>Integral</vt:lpstr>
      <vt:lpstr>Bitmap Image</vt:lpstr>
      <vt:lpstr>PowerPoint Presentation</vt:lpstr>
      <vt:lpstr>Inner ear</vt:lpstr>
      <vt:lpstr>PowerPoint Presentation</vt:lpstr>
      <vt:lpstr>PowerPoint Presentation</vt:lpstr>
      <vt:lpstr>PowerPoint Presentation</vt:lpstr>
      <vt:lpstr>Internal Ear</vt:lpstr>
      <vt:lpstr>PowerPoint Presentation</vt:lpstr>
      <vt:lpstr>PowerPoint Presentation</vt:lpstr>
      <vt:lpstr>PowerPoint Presentation</vt:lpstr>
      <vt:lpstr>Bony Labyrinth</vt:lpstr>
      <vt:lpstr>The vestibule</vt:lpstr>
      <vt:lpstr>Semicircular canals</vt:lpstr>
      <vt:lpstr>The cochlea</vt:lpstr>
      <vt:lpstr>The modiolus</vt:lpstr>
      <vt:lpstr>PowerPoint Presentation</vt:lpstr>
      <vt:lpstr>PowerPoint Presentation</vt:lpstr>
      <vt:lpstr>Membranous Labyrinth</vt:lpstr>
      <vt:lpstr>The utricle &amp; The saccule </vt:lpstr>
      <vt:lpstr>The semicircular ducts</vt:lpstr>
      <vt:lpstr>The duct of the cochlea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Motion Sickness</vt:lpstr>
      <vt:lpstr>Dizziness and Hearing Loss</vt:lpstr>
      <vt:lpstr>Menier Syndrome</vt:lpstr>
      <vt:lpstr>Otic Barotrauma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Inner ear</dc:title>
  <dc:creator>Zone</dc:creator>
  <cp:lastModifiedBy>Rajesh Patel</cp:lastModifiedBy>
  <cp:revision>24</cp:revision>
  <dcterms:created xsi:type="dcterms:W3CDTF">2017-05-04T05:14:36Z</dcterms:created>
  <dcterms:modified xsi:type="dcterms:W3CDTF">2025-02-27T18:40:04Z</dcterms:modified>
</cp:coreProperties>
</file>