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32"/>
  </p:notesMasterIdLst>
  <p:sldIdLst>
    <p:sldId id="256" r:id="rId2"/>
    <p:sldId id="257" r:id="rId3"/>
    <p:sldId id="307" r:id="rId4"/>
    <p:sldId id="258" r:id="rId5"/>
    <p:sldId id="334" r:id="rId6"/>
    <p:sldId id="259" r:id="rId7"/>
    <p:sldId id="326" r:id="rId8"/>
    <p:sldId id="279" r:id="rId9"/>
    <p:sldId id="335" r:id="rId10"/>
    <p:sldId id="281" r:id="rId11"/>
    <p:sldId id="306" r:id="rId12"/>
    <p:sldId id="260" r:id="rId13"/>
    <p:sldId id="282" r:id="rId14"/>
    <p:sldId id="286" r:id="rId15"/>
    <p:sldId id="336" r:id="rId16"/>
    <p:sldId id="285" r:id="rId17"/>
    <p:sldId id="308" r:id="rId18"/>
    <p:sldId id="309" r:id="rId19"/>
    <p:sldId id="338" r:id="rId20"/>
    <p:sldId id="310" r:id="rId21"/>
    <p:sldId id="328" r:id="rId22"/>
    <p:sldId id="311" r:id="rId23"/>
    <p:sldId id="312" r:id="rId24"/>
    <p:sldId id="332" r:id="rId25"/>
    <p:sldId id="262" r:id="rId26"/>
    <p:sldId id="264" r:id="rId27"/>
    <p:sldId id="302" r:id="rId28"/>
    <p:sldId id="301" r:id="rId29"/>
    <p:sldId id="337" r:id="rId30"/>
    <p:sldId id="339" r:id="rId3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1" d="100"/>
          <a:sy n="101" d="100"/>
        </p:scale>
        <p:origin x="1836"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33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FAE20B9-29BE-4861-8CC5-78F29900F2E1}" type="datetimeFigureOut">
              <a:rPr lang="en-US" smtClean="0"/>
              <a:pPr/>
              <a:t>6/16/2024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3D0C754-BDE4-4DA6-9108-ECCFBF9260A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3D0C754-BDE4-4DA6-9108-ECCFBF9260A6}" type="slidenum">
              <a:rPr lang="en-US" smtClean="0"/>
              <a:pPr/>
              <a:t>18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9144677" cy="68580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6065417" y="5054602"/>
            <a:ext cx="673276" cy="279400"/>
          </a:xfrm>
        </p:spPr>
        <p:txBody>
          <a:bodyPr/>
          <a:lstStyle/>
          <a:p>
            <a:fld id="{95A54FBB-0EA9-4316-914C-8BBCD53FCDF7}" type="datetime1">
              <a:rPr lang="en-US" smtClean="0"/>
              <a:t>6/16/2024</a:t>
            </a:fld>
            <a:endParaRPr lang="en-US"/>
          </a:p>
        </p:txBody>
      </p:sp>
      <p:sp>
        <p:nvSpPr>
          <p:cNvPr id="5" name="Footer Placeholder 4"/>
          <p:cNvSpPr>
            <a:spLocks noGrp="1"/>
          </p:cNvSpPr>
          <p:nvPr>
            <p:ph type="ftr" sz="quarter" idx="11"/>
          </p:nvPr>
        </p:nvSpPr>
        <p:spPr>
          <a:xfrm>
            <a:off x="1921934" y="5054602"/>
            <a:ext cx="4064860" cy="279400"/>
          </a:xfrm>
        </p:spPr>
        <p:txBody>
          <a:bodyPr/>
          <a:lstStyle/>
          <a:p>
            <a:r>
              <a:rPr lang="en-US"/>
              <a:t>MBBSPPT.COM</a:t>
            </a:r>
          </a:p>
        </p:txBody>
      </p:sp>
      <p:sp>
        <p:nvSpPr>
          <p:cNvPr id="6" name="Slide Number Placeholder 5"/>
          <p:cNvSpPr>
            <a:spLocks noGrp="1"/>
          </p:cNvSpPr>
          <p:nvPr>
            <p:ph type="sldNum" sz="quarter" idx="12"/>
          </p:nvPr>
        </p:nvSpPr>
        <p:spPr>
          <a:xfrm>
            <a:off x="6817317" y="5054602"/>
            <a:ext cx="413483" cy="279400"/>
          </a:xfrm>
        </p:spPr>
        <p:txBody>
          <a:bodyPr/>
          <a:lstStyle/>
          <a:p>
            <a:fld id="{91C58CF4-7B4A-4EA0-BA51-D55BA6C2A43B}" type="slidenum">
              <a:rPr lang="en-US" smtClean="0"/>
              <a:pPr/>
              <a:t>‹#›</a:t>
            </a:fld>
            <a:endParaRPr lang="en-US"/>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661632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D5975EB-BE14-47A5-922F-D2C4A1A27A2B}" type="datetime1">
              <a:rPr lang="en-US" smtClean="0"/>
              <a:t>6/16/2024</a:t>
            </a:fld>
            <a:endParaRPr lang="en-US"/>
          </a:p>
        </p:txBody>
      </p:sp>
      <p:sp>
        <p:nvSpPr>
          <p:cNvPr id="6" name="Footer Placeholder 5"/>
          <p:cNvSpPr>
            <a:spLocks noGrp="1"/>
          </p:cNvSpPr>
          <p:nvPr>
            <p:ph type="ftr" sz="quarter" idx="11"/>
          </p:nvPr>
        </p:nvSpPr>
        <p:spPr/>
        <p:txBody>
          <a:bodyPr/>
          <a:lstStyle/>
          <a:p>
            <a:r>
              <a:rPr lang="en-US"/>
              <a:t>MBBSPPT.COM</a:t>
            </a:r>
          </a:p>
        </p:txBody>
      </p:sp>
      <p:sp>
        <p:nvSpPr>
          <p:cNvPr id="7" name="Slide Number Placeholder 6"/>
          <p:cNvSpPr>
            <a:spLocks noGrp="1"/>
          </p:cNvSpPr>
          <p:nvPr>
            <p:ph type="sldNum" sz="quarter" idx="12"/>
          </p:nvPr>
        </p:nvSpPr>
        <p:spPr/>
        <p:txBody>
          <a:bodyPr/>
          <a:lstStyle/>
          <a:p>
            <a:fld id="{91C58CF4-7B4A-4EA0-BA51-D55BA6C2A43B}" type="slidenum">
              <a:rPr lang="en-US" smtClean="0"/>
              <a:pPr/>
              <a:t>‹#›</a:t>
            </a:fld>
            <a:endParaRPr lang="en-US"/>
          </a:p>
        </p:txBody>
      </p:sp>
    </p:spTree>
    <p:extLst>
      <p:ext uri="{BB962C8B-B14F-4D97-AF65-F5344CB8AC3E}">
        <p14:creationId xmlns:p14="http://schemas.microsoft.com/office/powerpoint/2010/main" val="24078309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8416648-6617-4751-9399-077711CCEDB2}" type="datetime1">
              <a:rPr lang="en-US" smtClean="0"/>
              <a:t>6/16/2024</a:t>
            </a:fld>
            <a:endParaRPr lang="en-US"/>
          </a:p>
        </p:txBody>
      </p:sp>
      <p:sp>
        <p:nvSpPr>
          <p:cNvPr id="5" name="Footer Placeholder 4"/>
          <p:cNvSpPr>
            <a:spLocks noGrp="1"/>
          </p:cNvSpPr>
          <p:nvPr>
            <p:ph type="ftr" sz="quarter" idx="11"/>
          </p:nvPr>
        </p:nvSpPr>
        <p:spPr/>
        <p:txBody>
          <a:bodyPr/>
          <a:lstStyle/>
          <a:p>
            <a:r>
              <a:rPr lang="en-US"/>
              <a:t>MBBSPPT.COM</a:t>
            </a:r>
          </a:p>
        </p:txBody>
      </p:sp>
      <p:sp>
        <p:nvSpPr>
          <p:cNvPr id="6" name="Slide Number Placeholder 5"/>
          <p:cNvSpPr>
            <a:spLocks noGrp="1"/>
          </p:cNvSpPr>
          <p:nvPr>
            <p:ph type="sldNum" sz="quarter" idx="12"/>
          </p:nvPr>
        </p:nvSpPr>
        <p:spPr/>
        <p:txBody>
          <a:bodyPr/>
          <a:lstStyle/>
          <a:p>
            <a:fld id="{91C58CF4-7B4A-4EA0-BA51-D55BA6C2A43B}" type="slidenum">
              <a:rPr lang="en-US" smtClean="0"/>
              <a:pPr/>
              <a:t>‹#›</a:t>
            </a:fld>
            <a:endParaRPr lang="en-US"/>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064407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2E64A66-3A9B-426A-87FD-94EF4FDB89CF}" type="datetime1">
              <a:rPr lang="en-US" smtClean="0"/>
              <a:t>6/16/2024</a:t>
            </a:fld>
            <a:endParaRPr lang="en-US"/>
          </a:p>
        </p:txBody>
      </p:sp>
      <p:sp>
        <p:nvSpPr>
          <p:cNvPr id="5" name="Footer Placeholder 4"/>
          <p:cNvSpPr>
            <a:spLocks noGrp="1"/>
          </p:cNvSpPr>
          <p:nvPr>
            <p:ph type="ftr" sz="quarter" idx="11"/>
          </p:nvPr>
        </p:nvSpPr>
        <p:spPr/>
        <p:txBody>
          <a:bodyPr/>
          <a:lstStyle/>
          <a:p>
            <a:r>
              <a:rPr lang="en-US"/>
              <a:t>MBBSPPT.COM</a:t>
            </a:r>
          </a:p>
        </p:txBody>
      </p:sp>
      <p:sp>
        <p:nvSpPr>
          <p:cNvPr id="6" name="Slide Number Placeholder 5"/>
          <p:cNvSpPr>
            <a:spLocks noGrp="1"/>
          </p:cNvSpPr>
          <p:nvPr>
            <p:ph type="sldNum" sz="quarter" idx="12"/>
          </p:nvPr>
        </p:nvSpPr>
        <p:spPr/>
        <p:txBody>
          <a:bodyPr/>
          <a:lstStyle/>
          <a:p>
            <a:fld id="{91C58CF4-7B4A-4EA0-BA51-D55BA6C2A43B}" type="slidenum">
              <a:rPr lang="en-US" smtClean="0"/>
              <a:pPr/>
              <a:t>‹#›</a:t>
            </a:fld>
            <a:endParaRPr lang="en-US"/>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266104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2962302-2694-4F15-B175-68AFAE3E0B92}" type="datetime1">
              <a:rPr lang="en-US" smtClean="0"/>
              <a:t>6/16/2024</a:t>
            </a:fld>
            <a:endParaRPr lang="en-US"/>
          </a:p>
        </p:txBody>
      </p:sp>
      <p:sp>
        <p:nvSpPr>
          <p:cNvPr id="5" name="Footer Placeholder 4"/>
          <p:cNvSpPr>
            <a:spLocks noGrp="1"/>
          </p:cNvSpPr>
          <p:nvPr>
            <p:ph type="ftr" sz="quarter" idx="11"/>
          </p:nvPr>
        </p:nvSpPr>
        <p:spPr/>
        <p:txBody>
          <a:bodyPr/>
          <a:lstStyle/>
          <a:p>
            <a:r>
              <a:rPr lang="en-US"/>
              <a:t>MBBSPPT.COM</a:t>
            </a:r>
          </a:p>
        </p:txBody>
      </p:sp>
      <p:sp>
        <p:nvSpPr>
          <p:cNvPr id="6" name="Slide Number Placeholder 5"/>
          <p:cNvSpPr>
            <a:spLocks noGrp="1"/>
          </p:cNvSpPr>
          <p:nvPr>
            <p:ph type="sldNum" sz="quarter" idx="12"/>
          </p:nvPr>
        </p:nvSpPr>
        <p:spPr/>
        <p:txBody>
          <a:bodyPr/>
          <a:lstStyle/>
          <a:p>
            <a:fld id="{91C58CF4-7B4A-4EA0-BA51-D55BA6C2A43B}" type="slidenum">
              <a:rPr lang="en-US" smtClean="0"/>
              <a:pPr/>
              <a:t>‹#›</a:t>
            </a:fld>
            <a:endParaRPr lang="en-US"/>
          </a:p>
        </p:txBody>
      </p:sp>
    </p:spTree>
    <p:extLst>
      <p:ext uri="{BB962C8B-B14F-4D97-AF65-F5344CB8AC3E}">
        <p14:creationId xmlns:p14="http://schemas.microsoft.com/office/powerpoint/2010/main" val="30494021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C9EF443-86CD-472C-96E5-46E7178474B9}" type="datetime1">
              <a:rPr lang="en-US" smtClean="0"/>
              <a:t>6/16/2024</a:t>
            </a:fld>
            <a:endParaRPr lang="en-US"/>
          </a:p>
        </p:txBody>
      </p:sp>
      <p:sp>
        <p:nvSpPr>
          <p:cNvPr id="5" name="Footer Placeholder 4"/>
          <p:cNvSpPr>
            <a:spLocks noGrp="1"/>
          </p:cNvSpPr>
          <p:nvPr>
            <p:ph type="ftr" sz="quarter" idx="11"/>
          </p:nvPr>
        </p:nvSpPr>
        <p:spPr/>
        <p:txBody>
          <a:bodyPr/>
          <a:lstStyle/>
          <a:p>
            <a:r>
              <a:rPr lang="en-US"/>
              <a:t>MBBSPPT.COM</a:t>
            </a:r>
          </a:p>
        </p:txBody>
      </p:sp>
      <p:sp>
        <p:nvSpPr>
          <p:cNvPr id="6" name="Slide Number Placeholder 5"/>
          <p:cNvSpPr>
            <a:spLocks noGrp="1"/>
          </p:cNvSpPr>
          <p:nvPr>
            <p:ph type="sldNum" sz="quarter" idx="12"/>
          </p:nvPr>
        </p:nvSpPr>
        <p:spPr/>
        <p:txBody>
          <a:bodyPr/>
          <a:lstStyle/>
          <a:p>
            <a:fld id="{91C58CF4-7B4A-4EA0-BA51-D55BA6C2A43B}" type="slidenum">
              <a:rPr lang="en-US" smtClean="0"/>
              <a:pPr/>
              <a:t>‹#›</a:t>
            </a:fld>
            <a:endParaRPr lang="en-US"/>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812121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n-US"/>
              <a:t>Click to edit Master title style</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979F280-E9D9-4092-983A-AA24FDDD0BC0}" type="datetime1">
              <a:rPr lang="en-US" smtClean="0"/>
              <a:t>6/16/2024</a:t>
            </a:fld>
            <a:endParaRPr lang="en-US"/>
          </a:p>
        </p:txBody>
      </p:sp>
      <p:sp>
        <p:nvSpPr>
          <p:cNvPr id="5" name="Footer Placeholder 4"/>
          <p:cNvSpPr>
            <a:spLocks noGrp="1"/>
          </p:cNvSpPr>
          <p:nvPr>
            <p:ph type="ftr" sz="quarter" idx="11"/>
          </p:nvPr>
        </p:nvSpPr>
        <p:spPr/>
        <p:txBody>
          <a:bodyPr/>
          <a:lstStyle/>
          <a:p>
            <a:r>
              <a:rPr lang="en-US"/>
              <a:t>MBBSPPT.COM</a:t>
            </a:r>
          </a:p>
        </p:txBody>
      </p:sp>
      <p:sp>
        <p:nvSpPr>
          <p:cNvPr id="6" name="Slide Number Placeholder 5"/>
          <p:cNvSpPr>
            <a:spLocks noGrp="1"/>
          </p:cNvSpPr>
          <p:nvPr>
            <p:ph type="sldNum" sz="quarter" idx="12"/>
          </p:nvPr>
        </p:nvSpPr>
        <p:spPr/>
        <p:txBody>
          <a:bodyPr/>
          <a:lstStyle/>
          <a:p>
            <a:fld id="{91C58CF4-7B4A-4EA0-BA51-D55BA6C2A43B}" type="slidenum">
              <a:rPr lang="en-US" smtClean="0"/>
              <a:pPr/>
              <a:t>‹#›</a:t>
            </a:fld>
            <a:endParaRPr lang="en-US"/>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196836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1715B3B-036E-4CFA-AB93-CEB0C043C582}" type="datetime1">
              <a:rPr lang="en-US" smtClean="0"/>
              <a:t>6/16/2024</a:t>
            </a:fld>
            <a:endParaRPr lang="en-US"/>
          </a:p>
        </p:txBody>
      </p:sp>
      <p:sp>
        <p:nvSpPr>
          <p:cNvPr id="5" name="Footer Placeholder 4"/>
          <p:cNvSpPr>
            <a:spLocks noGrp="1"/>
          </p:cNvSpPr>
          <p:nvPr>
            <p:ph type="ftr" sz="quarter" idx="11"/>
          </p:nvPr>
        </p:nvSpPr>
        <p:spPr/>
        <p:txBody>
          <a:bodyPr/>
          <a:lstStyle/>
          <a:p>
            <a:r>
              <a:rPr lang="en-US"/>
              <a:t>MBBSPPT.COM</a:t>
            </a:r>
          </a:p>
        </p:txBody>
      </p:sp>
      <p:sp>
        <p:nvSpPr>
          <p:cNvPr id="6" name="Slide Number Placeholder 5"/>
          <p:cNvSpPr>
            <a:spLocks noGrp="1"/>
          </p:cNvSpPr>
          <p:nvPr>
            <p:ph type="sldNum" sz="quarter" idx="12"/>
          </p:nvPr>
        </p:nvSpPr>
        <p:spPr/>
        <p:txBody>
          <a:bodyPr/>
          <a:lstStyle/>
          <a:p>
            <a:fld id="{91C58CF4-7B4A-4EA0-BA51-D55BA6C2A43B}" type="slidenum">
              <a:rPr lang="en-US" smtClean="0"/>
              <a:pPr/>
              <a:t>‹#›</a:t>
            </a:fld>
            <a:endParaRPr lang="en-US"/>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642244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BBA9D28-9EEA-4398-BA7A-307F14265EAA}" type="datetime1">
              <a:rPr lang="en-US" smtClean="0"/>
              <a:t>6/16/2024</a:t>
            </a:fld>
            <a:endParaRPr lang="en-US"/>
          </a:p>
        </p:txBody>
      </p:sp>
      <p:sp>
        <p:nvSpPr>
          <p:cNvPr id="5" name="Footer Placeholder 4"/>
          <p:cNvSpPr>
            <a:spLocks noGrp="1"/>
          </p:cNvSpPr>
          <p:nvPr>
            <p:ph type="ftr" sz="quarter" idx="11"/>
          </p:nvPr>
        </p:nvSpPr>
        <p:spPr/>
        <p:txBody>
          <a:bodyPr/>
          <a:lstStyle/>
          <a:p>
            <a:r>
              <a:rPr lang="en-US"/>
              <a:t>MBBSPPT.COM</a:t>
            </a:r>
          </a:p>
        </p:txBody>
      </p:sp>
      <p:sp>
        <p:nvSpPr>
          <p:cNvPr id="6" name="Slide Number Placeholder 5"/>
          <p:cNvSpPr>
            <a:spLocks noGrp="1"/>
          </p:cNvSpPr>
          <p:nvPr>
            <p:ph type="sldNum" sz="quarter" idx="12"/>
          </p:nvPr>
        </p:nvSpPr>
        <p:spPr/>
        <p:txBody>
          <a:bodyPr/>
          <a:lstStyle/>
          <a:p>
            <a:fld id="{91C58CF4-7B4A-4EA0-BA51-D55BA6C2A43B}" type="slidenum">
              <a:rPr lang="en-US" smtClean="0"/>
              <a:pPr/>
              <a:t>‹#›</a:t>
            </a:fld>
            <a:endParaRPr lang="en-US"/>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093879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E6B023-992C-4D8E-BC28-FA2F392290B6}" type="datetime1">
              <a:rPr lang="en-US" smtClean="0"/>
              <a:t>6/16/2024</a:t>
            </a:fld>
            <a:endParaRPr lang="en-US"/>
          </a:p>
        </p:txBody>
      </p:sp>
      <p:sp>
        <p:nvSpPr>
          <p:cNvPr id="5" name="Footer Placeholder 4"/>
          <p:cNvSpPr>
            <a:spLocks noGrp="1"/>
          </p:cNvSpPr>
          <p:nvPr>
            <p:ph type="ftr" sz="quarter" idx="11"/>
          </p:nvPr>
        </p:nvSpPr>
        <p:spPr/>
        <p:txBody>
          <a:bodyPr/>
          <a:lstStyle/>
          <a:p>
            <a:r>
              <a:rPr lang="en-US"/>
              <a:t>MBBSPPT.COM</a:t>
            </a:r>
          </a:p>
        </p:txBody>
      </p:sp>
      <p:sp>
        <p:nvSpPr>
          <p:cNvPr id="6" name="Slide Number Placeholder 5"/>
          <p:cNvSpPr>
            <a:spLocks noGrp="1"/>
          </p:cNvSpPr>
          <p:nvPr>
            <p:ph type="sldNum" sz="quarter" idx="12"/>
          </p:nvPr>
        </p:nvSpPr>
        <p:spPr/>
        <p:txBody>
          <a:bodyPr/>
          <a:lstStyle/>
          <a:p>
            <a:fld id="{91C58CF4-7B4A-4EA0-BA51-D55BA6C2A43B}" type="slidenum">
              <a:rPr lang="en-US" smtClean="0"/>
              <a:pPr/>
              <a:t>‹#›</a:t>
            </a:fld>
            <a:endParaRPr lang="en-US"/>
          </a:p>
        </p:txBody>
      </p:sp>
    </p:spTree>
    <p:extLst>
      <p:ext uri="{BB962C8B-B14F-4D97-AF65-F5344CB8AC3E}">
        <p14:creationId xmlns:p14="http://schemas.microsoft.com/office/powerpoint/2010/main" val="3387282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6D0616-A9A3-402F-8DB6-469E91AC300F}" type="datetime1">
              <a:rPr lang="en-US" smtClean="0"/>
              <a:t>6/16/2024</a:t>
            </a:fld>
            <a:endParaRPr lang="en-US"/>
          </a:p>
        </p:txBody>
      </p:sp>
      <p:sp>
        <p:nvSpPr>
          <p:cNvPr id="5" name="Footer Placeholder 4"/>
          <p:cNvSpPr>
            <a:spLocks noGrp="1"/>
          </p:cNvSpPr>
          <p:nvPr>
            <p:ph type="ftr" sz="quarter" idx="11"/>
          </p:nvPr>
        </p:nvSpPr>
        <p:spPr/>
        <p:txBody>
          <a:bodyPr/>
          <a:lstStyle/>
          <a:p>
            <a:r>
              <a:rPr lang="en-US"/>
              <a:t>MBBSPPT.COM</a:t>
            </a:r>
          </a:p>
        </p:txBody>
      </p:sp>
      <p:sp>
        <p:nvSpPr>
          <p:cNvPr id="6" name="Slide Number Placeholder 5"/>
          <p:cNvSpPr>
            <a:spLocks noGrp="1"/>
          </p:cNvSpPr>
          <p:nvPr>
            <p:ph type="sldNum" sz="quarter" idx="12"/>
          </p:nvPr>
        </p:nvSpPr>
        <p:spPr/>
        <p:txBody>
          <a:bodyPr/>
          <a:lstStyle/>
          <a:p>
            <a:fld id="{91C58CF4-7B4A-4EA0-BA51-D55BA6C2A43B}" type="slidenum">
              <a:rPr lang="en-US" smtClean="0"/>
              <a:pPr/>
              <a:t>‹#›</a:t>
            </a:fld>
            <a:endParaRPr lang="en-US"/>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070813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D508BA5-211D-4D57-AA42-127926AB9CAE}" type="datetime1">
              <a:rPr lang="en-US" smtClean="0"/>
              <a:t>6/16/2024</a:t>
            </a:fld>
            <a:endParaRPr lang="en-US"/>
          </a:p>
        </p:txBody>
      </p:sp>
      <p:sp>
        <p:nvSpPr>
          <p:cNvPr id="6" name="Footer Placeholder 5"/>
          <p:cNvSpPr>
            <a:spLocks noGrp="1"/>
          </p:cNvSpPr>
          <p:nvPr>
            <p:ph type="ftr" sz="quarter" idx="11"/>
          </p:nvPr>
        </p:nvSpPr>
        <p:spPr/>
        <p:txBody>
          <a:bodyPr/>
          <a:lstStyle/>
          <a:p>
            <a:r>
              <a:rPr lang="en-US"/>
              <a:t>MBBSPPT.COM</a:t>
            </a:r>
          </a:p>
        </p:txBody>
      </p:sp>
      <p:sp>
        <p:nvSpPr>
          <p:cNvPr id="7" name="Slide Number Placeholder 6"/>
          <p:cNvSpPr>
            <a:spLocks noGrp="1"/>
          </p:cNvSpPr>
          <p:nvPr>
            <p:ph type="sldNum" sz="quarter" idx="12"/>
          </p:nvPr>
        </p:nvSpPr>
        <p:spPr/>
        <p:txBody>
          <a:bodyPr/>
          <a:lstStyle/>
          <a:p>
            <a:fld id="{91C58CF4-7B4A-4EA0-BA51-D55BA6C2A43B}" type="slidenum">
              <a:rPr lang="en-US" smtClean="0"/>
              <a:pPr/>
              <a:t>‹#›</a:t>
            </a:fld>
            <a:endParaRPr lang="en-US"/>
          </a:p>
        </p:txBody>
      </p:sp>
    </p:spTree>
    <p:extLst>
      <p:ext uri="{BB962C8B-B14F-4D97-AF65-F5344CB8AC3E}">
        <p14:creationId xmlns:p14="http://schemas.microsoft.com/office/powerpoint/2010/main" val="40259010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6E6B949-FB5E-4175-9967-38869B8D54F5}" type="datetime1">
              <a:rPr lang="en-US" smtClean="0"/>
              <a:t>6/16/2024</a:t>
            </a:fld>
            <a:endParaRPr lang="en-US"/>
          </a:p>
        </p:txBody>
      </p:sp>
      <p:sp>
        <p:nvSpPr>
          <p:cNvPr id="8" name="Footer Placeholder 7"/>
          <p:cNvSpPr>
            <a:spLocks noGrp="1"/>
          </p:cNvSpPr>
          <p:nvPr>
            <p:ph type="ftr" sz="quarter" idx="11"/>
          </p:nvPr>
        </p:nvSpPr>
        <p:spPr/>
        <p:txBody>
          <a:bodyPr/>
          <a:lstStyle/>
          <a:p>
            <a:r>
              <a:rPr lang="en-US"/>
              <a:t>MBBSPPT.COM</a:t>
            </a:r>
          </a:p>
        </p:txBody>
      </p:sp>
      <p:sp>
        <p:nvSpPr>
          <p:cNvPr id="9" name="Slide Number Placeholder 8"/>
          <p:cNvSpPr>
            <a:spLocks noGrp="1"/>
          </p:cNvSpPr>
          <p:nvPr>
            <p:ph type="sldNum" sz="quarter" idx="12"/>
          </p:nvPr>
        </p:nvSpPr>
        <p:spPr/>
        <p:txBody>
          <a:bodyPr/>
          <a:lstStyle/>
          <a:p>
            <a:fld id="{91C58CF4-7B4A-4EA0-BA51-D55BA6C2A43B}" type="slidenum">
              <a:rPr lang="en-US" smtClean="0"/>
              <a:pPr/>
              <a:t>‹#›</a:t>
            </a:fld>
            <a:endParaRPr lang="en-US"/>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096959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1A40BC0-1B12-4C0B-8D3E-5041B8D14CCC}" type="datetime1">
              <a:rPr lang="en-US" smtClean="0"/>
              <a:t>6/16/2024</a:t>
            </a:fld>
            <a:endParaRPr lang="en-US"/>
          </a:p>
        </p:txBody>
      </p:sp>
      <p:sp>
        <p:nvSpPr>
          <p:cNvPr id="4" name="Footer Placeholder 3"/>
          <p:cNvSpPr>
            <a:spLocks noGrp="1"/>
          </p:cNvSpPr>
          <p:nvPr>
            <p:ph type="ftr" sz="quarter" idx="11"/>
          </p:nvPr>
        </p:nvSpPr>
        <p:spPr/>
        <p:txBody>
          <a:bodyPr/>
          <a:lstStyle/>
          <a:p>
            <a:r>
              <a:rPr lang="en-US"/>
              <a:t>MBBSPPT.COM</a:t>
            </a:r>
          </a:p>
        </p:txBody>
      </p:sp>
      <p:sp>
        <p:nvSpPr>
          <p:cNvPr id="5" name="Slide Number Placeholder 4"/>
          <p:cNvSpPr>
            <a:spLocks noGrp="1"/>
          </p:cNvSpPr>
          <p:nvPr>
            <p:ph type="sldNum" sz="quarter" idx="12"/>
          </p:nvPr>
        </p:nvSpPr>
        <p:spPr/>
        <p:txBody>
          <a:bodyPr/>
          <a:lstStyle/>
          <a:p>
            <a:fld id="{91C58CF4-7B4A-4EA0-BA51-D55BA6C2A43B}" type="slidenum">
              <a:rPr lang="en-US" smtClean="0"/>
              <a:pPr/>
              <a:t>‹#›</a:t>
            </a:fld>
            <a:endParaRPr lang="en-US"/>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734523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75F788-B1E5-45BB-B8D2-FC34617F69EC}" type="datetime1">
              <a:rPr lang="en-US" smtClean="0"/>
              <a:t>6/16/2024</a:t>
            </a:fld>
            <a:endParaRPr lang="en-US"/>
          </a:p>
        </p:txBody>
      </p:sp>
      <p:sp>
        <p:nvSpPr>
          <p:cNvPr id="3" name="Footer Placeholder 2"/>
          <p:cNvSpPr>
            <a:spLocks noGrp="1"/>
          </p:cNvSpPr>
          <p:nvPr>
            <p:ph type="ftr" sz="quarter" idx="11"/>
          </p:nvPr>
        </p:nvSpPr>
        <p:spPr/>
        <p:txBody>
          <a:bodyPr/>
          <a:lstStyle/>
          <a:p>
            <a:r>
              <a:rPr lang="en-US"/>
              <a:t>MBBSPPT.COM</a:t>
            </a:r>
          </a:p>
        </p:txBody>
      </p:sp>
      <p:sp>
        <p:nvSpPr>
          <p:cNvPr id="4" name="Slide Number Placeholder 3"/>
          <p:cNvSpPr>
            <a:spLocks noGrp="1"/>
          </p:cNvSpPr>
          <p:nvPr>
            <p:ph type="sldNum" sz="quarter" idx="12"/>
          </p:nvPr>
        </p:nvSpPr>
        <p:spPr/>
        <p:txBody>
          <a:bodyPr/>
          <a:lstStyle/>
          <a:p>
            <a:fld id="{91C58CF4-7B4A-4EA0-BA51-D55BA6C2A43B}" type="slidenum">
              <a:rPr lang="en-US" smtClean="0"/>
              <a:pPr/>
              <a:t>‹#›</a:t>
            </a:fld>
            <a:endParaRPr lang="en-US"/>
          </a:p>
        </p:txBody>
      </p:sp>
    </p:spTree>
    <p:extLst>
      <p:ext uri="{BB962C8B-B14F-4D97-AF65-F5344CB8AC3E}">
        <p14:creationId xmlns:p14="http://schemas.microsoft.com/office/powerpoint/2010/main" val="25873493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D8BF40-B7B0-4140-9E19-A02B85EB3660}" type="datetime1">
              <a:rPr lang="en-US" smtClean="0"/>
              <a:t>6/16/2024</a:t>
            </a:fld>
            <a:endParaRPr lang="en-US"/>
          </a:p>
        </p:txBody>
      </p:sp>
      <p:sp>
        <p:nvSpPr>
          <p:cNvPr id="6" name="Footer Placeholder 5"/>
          <p:cNvSpPr>
            <a:spLocks noGrp="1"/>
          </p:cNvSpPr>
          <p:nvPr>
            <p:ph type="ftr" sz="quarter" idx="11"/>
          </p:nvPr>
        </p:nvSpPr>
        <p:spPr/>
        <p:txBody>
          <a:bodyPr/>
          <a:lstStyle/>
          <a:p>
            <a:r>
              <a:rPr lang="en-US"/>
              <a:t>MBBSPPT.COM</a:t>
            </a:r>
          </a:p>
        </p:txBody>
      </p:sp>
      <p:sp>
        <p:nvSpPr>
          <p:cNvPr id="7" name="Slide Number Placeholder 6"/>
          <p:cNvSpPr>
            <a:spLocks noGrp="1"/>
          </p:cNvSpPr>
          <p:nvPr>
            <p:ph type="sldNum" sz="quarter" idx="12"/>
          </p:nvPr>
        </p:nvSpPr>
        <p:spPr/>
        <p:txBody>
          <a:bodyPr/>
          <a:lstStyle/>
          <a:p>
            <a:fld id="{91C58CF4-7B4A-4EA0-BA51-D55BA6C2A43B}" type="slidenum">
              <a:rPr lang="en-US" smtClean="0"/>
              <a:pPr/>
              <a:t>‹#›</a:t>
            </a:fld>
            <a:endParaRPr lang="en-US"/>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914413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F2867F9-138C-4714-80D5-5CE524E70BB2}" type="datetime1">
              <a:rPr lang="en-US" smtClean="0"/>
              <a:t>6/16/2024</a:t>
            </a:fld>
            <a:endParaRPr lang="en-US"/>
          </a:p>
        </p:txBody>
      </p:sp>
      <p:sp>
        <p:nvSpPr>
          <p:cNvPr id="6" name="Footer Placeholder 5"/>
          <p:cNvSpPr>
            <a:spLocks noGrp="1"/>
          </p:cNvSpPr>
          <p:nvPr>
            <p:ph type="ftr" sz="quarter" idx="11"/>
          </p:nvPr>
        </p:nvSpPr>
        <p:spPr/>
        <p:txBody>
          <a:bodyPr/>
          <a:lstStyle/>
          <a:p>
            <a:r>
              <a:rPr lang="en-US"/>
              <a:t>MBBSPPT.COM</a:t>
            </a:r>
          </a:p>
        </p:txBody>
      </p:sp>
      <p:sp>
        <p:nvSpPr>
          <p:cNvPr id="7" name="Slide Number Placeholder 6"/>
          <p:cNvSpPr>
            <a:spLocks noGrp="1"/>
          </p:cNvSpPr>
          <p:nvPr>
            <p:ph type="sldNum" sz="quarter" idx="12"/>
          </p:nvPr>
        </p:nvSpPr>
        <p:spPr/>
        <p:txBody>
          <a:bodyPr/>
          <a:lstStyle/>
          <a:p>
            <a:fld id="{91C58CF4-7B4A-4EA0-BA51-D55BA6C2A43B}" type="slidenum">
              <a:rPr lang="en-US" smtClean="0"/>
              <a:pPr/>
              <a:t>‹#›</a:t>
            </a:fld>
            <a:endParaRPr lang="en-US"/>
          </a:p>
        </p:txBody>
      </p:sp>
    </p:spTree>
    <p:extLst>
      <p:ext uri="{BB962C8B-B14F-4D97-AF65-F5344CB8AC3E}">
        <p14:creationId xmlns:p14="http://schemas.microsoft.com/office/powerpoint/2010/main" val="19136777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id="8" name="Picture 7" descr="S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126D32B-7C83-4BC7-B35E-8FE2A8283FD6}" type="datetime1">
              <a:rPr lang="en-US" smtClean="0"/>
              <a:t>6/16/2024</a:t>
            </a:fld>
            <a:endParaRPr lang="en-US"/>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r>
              <a:rPr lang="en-US"/>
              <a:t>MBBSPPT.COM</a:t>
            </a:r>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1C58CF4-7B4A-4EA0-BA51-D55BA6C2A43B}" type="slidenum">
              <a:rPr lang="en-US" smtClean="0"/>
              <a:pPr/>
              <a:t>‹#›</a:t>
            </a:fld>
            <a:endParaRPr lang="en-US"/>
          </a:p>
        </p:txBody>
      </p:sp>
    </p:spTree>
    <p:extLst>
      <p:ext uri="{BB962C8B-B14F-4D97-AF65-F5344CB8AC3E}">
        <p14:creationId xmlns:p14="http://schemas.microsoft.com/office/powerpoint/2010/main" val="14141911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hdr="0" dt="0"/>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21934" y="1811863"/>
            <a:ext cx="5308866" cy="1515533"/>
          </a:xfrm>
        </p:spPr>
        <p:txBody>
          <a:bodyPr/>
          <a:lstStyle/>
          <a:p>
            <a:r>
              <a:rPr lang="en-US" dirty="0"/>
              <a:t>Intercostal Muscles</a:t>
            </a:r>
          </a:p>
        </p:txBody>
      </p:sp>
      <p:sp>
        <p:nvSpPr>
          <p:cNvPr id="7" name="Subtitle 6">
            <a:extLst>
              <a:ext uri="{FF2B5EF4-FFF2-40B4-BE49-F238E27FC236}">
                <a16:creationId xmlns:a16="http://schemas.microsoft.com/office/drawing/2014/main" id="{70CA20BE-D749-C7BD-46C6-6C45415C4D5B}"/>
              </a:ext>
            </a:extLst>
          </p:cNvPr>
          <p:cNvSpPr>
            <a:spLocks noGrp="1"/>
          </p:cNvSpPr>
          <p:nvPr>
            <p:ph type="subTitle" idx="1"/>
          </p:nvPr>
        </p:nvSpPr>
        <p:spPr/>
        <p:txBody>
          <a:bodyPr>
            <a:normAutofit/>
          </a:bodyPr>
          <a:lstStyle/>
          <a:p>
            <a:r>
              <a:rPr lang="en-US" sz="1400" dirty="0"/>
              <a:t>BY MBBSPPT.COM</a:t>
            </a:r>
            <a:endParaRPr lang="en-IN" sz="1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6" y="915337"/>
            <a:ext cx="6798734" cy="1303867"/>
          </a:xfrm>
        </p:spPr>
        <p:txBody>
          <a:bodyPr>
            <a:noAutofit/>
          </a:bodyPr>
          <a:lstStyle/>
          <a:p>
            <a:r>
              <a:rPr lang="en-US" dirty="0"/>
              <a:t>External Intercostal</a:t>
            </a:r>
          </a:p>
        </p:txBody>
      </p:sp>
      <p:sp>
        <p:nvSpPr>
          <p:cNvPr id="3" name="Content Placeholder 2"/>
          <p:cNvSpPr>
            <a:spLocks noGrp="1"/>
          </p:cNvSpPr>
          <p:nvPr>
            <p:ph idx="1"/>
          </p:nvPr>
        </p:nvSpPr>
        <p:spPr>
          <a:xfrm>
            <a:off x="1176865" y="2490135"/>
            <a:ext cx="6798736" cy="3444997"/>
          </a:xfrm>
        </p:spPr>
        <p:txBody>
          <a:bodyPr>
            <a:normAutofit/>
          </a:bodyPr>
          <a:lstStyle/>
          <a:p>
            <a:pPr marL="0" indent="0">
              <a:buNone/>
            </a:pPr>
            <a:r>
              <a:rPr lang="en-US" b="1" dirty="0"/>
              <a:t>Actions: </a:t>
            </a:r>
          </a:p>
          <a:p>
            <a:pPr lvl="1"/>
            <a:r>
              <a:rPr lang="en-US" dirty="0"/>
              <a:t>Elevates the ribs, increasing the thoracic volume.</a:t>
            </a:r>
          </a:p>
          <a:p>
            <a:pPr marL="0" indent="0">
              <a:buNone/>
            </a:pPr>
            <a:r>
              <a:rPr lang="en-US" b="1" dirty="0" err="1"/>
              <a:t>Innervation</a:t>
            </a:r>
            <a:r>
              <a:rPr lang="en-US" b="1" dirty="0"/>
              <a:t>: </a:t>
            </a:r>
          </a:p>
          <a:p>
            <a:pPr lvl="1"/>
            <a:r>
              <a:rPr lang="en-US" dirty="0" err="1"/>
              <a:t>Intercostal</a:t>
            </a:r>
            <a:r>
              <a:rPr lang="en-US" dirty="0"/>
              <a:t> Nerves (T1-T11).</a:t>
            </a:r>
          </a:p>
          <a:p>
            <a:pPr marL="0" indent="0">
              <a:buNone/>
            </a:pPr>
            <a:r>
              <a:rPr lang="en-US" b="1" dirty="0"/>
              <a:t>Artery Supply:</a:t>
            </a:r>
          </a:p>
          <a:p>
            <a:pPr lvl="1"/>
            <a:r>
              <a:rPr lang="en-US" dirty="0"/>
              <a:t>Intercostal Artery</a:t>
            </a:r>
          </a:p>
        </p:txBody>
      </p:sp>
      <p:sp>
        <p:nvSpPr>
          <p:cNvPr id="6" name="Footer Placeholder 5">
            <a:extLst>
              <a:ext uri="{FF2B5EF4-FFF2-40B4-BE49-F238E27FC236}">
                <a16:creationId xmlns:a16="http://schemas.microsoft.com/office/drawing/2014/main" id="{90036189-FB72-2A91-9C2A-72E198700BED}"/>
              </a:ext>
            </a:extLst>
          </p:cNvPr>
          <p:cNvSpPr>
            <a:spLocks noGrp="1"/>
          </p:cNvSpPr>
          <p:nvPr>
            <p:ph type="ftr" sz="quarter" idx="11"/>
          </p:nvPr>
        </p:nvSpPr>
        <p:spPr/>
        <p:txBody>
          <a:bodyPr/>
          <a:lstStyle/>
          <a:p>
            <a:r>
              <a:rPr lang="en-US"/>
              <a:t>MBBSPPT.COM</a:t>
            </a:r>
          </a:p>
        </p:txBody>
      </p:sp>
      <p:sp>
        <p:nvSpPr>
          <p:cNvPr id="7" name="Slide Number Placeholder 6">
            <a:extLst>
              <a:ext uri="{FF2B5EF4-FFF2-40B4-BE49-F238E27FC236}">
                <a16:creationId xmlns:a16="http://schemas.microsoft.com/office/drawing/2014/main" id="{950940B9-1F10-CDB9-BB25-183F98EFCAE1}"/>
              </a:ext>
            </a:extLst>
          </p:cNvPr>
          <p:cNvSpPr>
            <a:spLocks noGrp="1"/>
          </p:cNvSpPr>
          <p:nvPr>
            <p:ph type="sldNum" sz="quarter" idx="12"/>
          </p:nvPr>
        </p:nvSpPr>
        <p:spPr/>
        <p:txBody>
          <a:bodyPr/>
          <a:lstStyle/>
          <a:p>
            <a:fld id="{91C58CF4-7B4A-4EA0-BA51-D55BA6C2A43B}" type="slidenum">
              <a:rPr lang="en-US" smtClean="0"/>
              <a:pPr/>
              <a:t>10</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168304514"/>
              </p:ext>
            </p:extLst>
          </p:nvPr>
        </p:nvGraphicFramePr>
        <p:xfrm>
          <a:off x="762000" y="720395"/>
          <a:ext cx="7620000" cy="5417210"/>
        </p:xfrm>
        <a:graphic>
          <a:graphicData uri="http://schemas.openxmlformats.org/drawingml/2006/table">
            <a:tbl>
              <a:tblPr firstRow="1" bandRow="1">
                <a:tableStyleId>{5C22544A-7EE6-4342-B048-85BDC9FD1C3A}</a:tableStyleId>
              </a:tblPr>
              <a:tblGrid>
                <a:gridCol w="1905000">
                  <a:extLst>
                    <a:ext uri="{9D8B030D-6E8A-4147-A177-3AD203B41FA5}">
                      <a16:colId xmlns:a16="http://schemas.microsoft.com/office/drawing/2014/main" val="20000"/>
                    </a:ext>
                  </a:extLst>
                </a:gridCol>
                <a:gridCol w="1905000">
                  <a:extLst>
                    <a:ext uri="{9D8B030D-6E8A-4147-A177-3AD203B41FA5}">
                      <a16:colId xmlns:a16="http://schemas.microsoft.com/office/drawing/2014/main" val="20001"/>
                    </a:ext>
                  </a:extLst>
                </a:gridCol>
                <a:gridCol w="1905000">
                  <a:extLst>
                    <a:ext uri="{9D8B030D-6E8A-4147-A177-3AD203B41FA5}">
                      <a16:colId xmlns:a16="http://schemas.microsoft.com/office/drawing/2014/main" val="20002"/>
                    </a:ext>
                  </a:extLst>
                </a:gridCol>
                <a:gridCol w="1905000">
                  <a:extLst>
                    <a:ext uri="{9D8B030D-6E8A-4147-A177-3AD203B41FA5}">
                      <a16:colId xmlns:a16="http://schemas.microsoft.com/office/drawing/2014/main" val="20003"/>
                    </a:ext>
                  </a:extLst>
                </a:gridCol>
              </a:tblGrid>
              <a:tr h="348532">
                <a:tc>
                  <a:txBody>
                    <a:bodyPr/>
                    <a:lstStyle/>
                    <a:p>
                      <a:pPr algn="l"/>
                      <a:r>
                        <a:rPr lang="en-US" sz="1400" b="1" dirty="0"/>
                        <a:t>Muscle</a:t>
                      </a:r>
                      <a:endParaRPr lang="en-US" sz="1400" dirty="0"/>
                    </a:p>
                  </a:txBody>
                  <a:tcPr marL="47625" marR="47625" marT="47625" marB="47625"/>
                </a:tc>
                <a:tc>
                  <a:txBody>
                    <a:bodyPr/>
                    <a:lstStyle/>
                    <a:p>
                      <a:pPr algn="l"/>
                      <a:r>
                        <a:rPr lang="en-US" sz="1400" b="1" dirty="0"/>
                        <a:t>Superior attachment</a:t>
                      </a:r>
                      <a:endParaRPr lang="en-US" sz="1400" dirty="0"/>
                    </a:p>
                  </a:txBody>
                  <a:tcPr marL="47625" marR="47625" marT="47625" marB="47625"/>
                </a:tc>
                <a:tc>
                  <a:txBody>
                    <a:bodyPr/>
                    <a:lstStyle/>
                    <a:p>
                      <a:pPr algn="l"/>
                      <a:r>
                        <a:rPr lang="en-US" sz="1400" b="1"/>
                        <a:t>Inferior attachment</a:t>
                      </a:r>
                      <a:endParaRPr lang="en-US" sz="1400"/>
                    </a:p>
                  </a:txBody>
                  <a:tcPr marL="47625" marR="47625" marT="47625" marB="47625"/>
                </a:tc>
                <a:tc>
                  <a:txBody>
                    <a:bodyPr/>
                    <a:lstStyle/>
                    <a:p>
                      <a:pPr algn="l"/>
                      <a:r>
                        <a:rPr lang="en-US" sz="1400" b="1" dirty="0"/>
                        <a:t>Function</a:t>
                      </a:r>
                      <a:endParaRPr lang="en-US" sz="1400" dirty="0"/>
                    </a:p>
                  </a:txBody>
                  <a:tcPr marL="47625" marR="47625" marT="47625" marB="47625"/>
                </a:tc>
                <a:extLst>
                  <a:ext uri="{0D108BD9-81ED-4DB2-BD59-A6C34878D82A}">
                    <a16:rowId xmlns:a16="http://schemas.microsoft.com/office/drawing/2014/main" val="10000"/>
                  </a:ext>
                </a:extLst>
              </a:tr>
              <a:tr h="1120792">
                <a:tc>
                  <a:txBody>
                    <a:bodyPr/>
                    <a:lstStyle/>
                    <a:p>
                      <a:pPr algn="l"/>
                      <a:r>
                        <a:rPr lang="en-US" sz="1400" dirty="0"/>
                        <a:t>External </a:t>
                      </a:r>
                      <a:r>
                        <a:rPr lang="en-US" sz="1400" dirty="0" err="1"/>
                        <a:t>intercostal</a:t>
                      </a:r>
                      <a:endParaRPr lang="en-US" sz="1400" dirty="0"/>
                    </a:p>
                  </a:txBody>
                  <a:tcPr marL="47625" marR="47625" marT="47625" marB="47625"/>
                </a:tc>
                <a:tc>
                  <a:txBody>
                    <a:bodyPr/>
                    <a:lstStyle/>
                    <a:p>
                      <a:pPr algn="l"/>
                      <a:r>
                        <a:rPr lang="en-US" sz="1400" dirty="0"/>
                        <a:t>Inferior margin of rib above</a:t>
                      </a:r>
                    </a:p>
                  </a:txBody>
                  <a:tcPr marL="47625" marR="47625" marT="47625" marB="47625"/>
                </a:tc>
                <a:tc>
                  <a:txBody>
                    <a:bodyPr/>
                    <a:lstStyle/>
                    <a:p>
                      <a:pPr algn="l"/>
                      <a:r>
                        <a:rPr lang="en-US" sz="1400"/>
                        <a:t>Superior surface of rib below</a:t>
                      </a:r>
                    </a:p>
                  </a:txBody>
                  <a:tcPr marL="47625" marR="47625" marT="47625" marB="47625"/>
                </a:tc>
                <a:tc>
                  <a:txBody>
                    <a:bodyPr/>
                    <a:lstStyle/>
                    <a:p>
                      <a:pPr algn="l"/>
                      <a:r>
                        <a:rPr lang="en-US" sz="1400" dirty="0"/>
                        <a:t>Most active during inspiration; supports </a:t>
                      </a:r>
                      <a:r>
                        <a:rPr lang="en-US" sz="1400" dirty="0" err="1"/>
                        <a:t>intercostal</a:t>
                      </a:r>
                      <a:r>
                        <a:rPr lang="en-US" sz="1400" dirty="0"/>
                        <a:t> space; moves ribs superiorly</a:t>
                      </a:r>
                    </a:p>
                  </a:txBody>
                  <a:tcPr marL="47625" marR="47625" marT="47625" marB="47625"/>
                </a:tc>
                <a:extLst>
                  <a:ext uri="{0D108BD9-81ED-4DB2-BD59-A6C34878D82A}">
                    <a16:rowId xmlns:a16="http://schemas.microsoft.com/office/drawing/2014/main" val="10001"/>
                  </a:ext>
                </a:extLst>
              </a:tr>
              <a:tr h="1045276">
                <a:tc>
                  <a:txBody>
                    <a:bodyPr/>
                    <a:lstStyle/>
                    <a:p>
                      <a:pPr algn="l"/>
                      <a:r>
                        <a:rPr lang="en-US" sz="1400" dirty="0"/>
                        <a:t>Internal </a:t>
                      </a:r>
                      <a:r>
                        <a:rPr lang="en-US" sz="1400" dirty="0" err="1"/>
                        <a:t>intercostal</a:t>
                      </a:r>
                      <a:endParaRPr lang="en-US" sz="1400" dirty="0"/>
                    </a:p>
                  </a:txBody>
                  <a:tcPr marL="47625" marR="47625" marT="47625" marB="47625"/>
                </a:tc>
                <a:tc>
                  <a:txBody>
                    <a:bodyPr/>
                    <a:lstStyle/>
                    <a:p>
                      <a:pPr algn="l"/>
                      <a:r>
                        <a:rPr lang="en-US" sz="1400" dirty="0"/>
                        <a:t>Lateral edge of costal groove of rib above</a:t>
                      </a:r>
                    </a:p>
                  </a:txBody>
                  <a:tcPr marL="47625" marR="47625" marT="47625" marB="47625"/>
                </a:tc>
                <a:tc>
                  <a:txBody>
                    <a:bodyPr/>
                    <a:lstStyle/>
                    <a:p>
                      <a:pPr algn="l"/>
                      <a:r>
                        <a:rPr lang="en-US" sz="1400" dirty="0"/>
                        <a:t>Superior surface of rib below deep to the attachment of the related external intercostals</a:t>
                      </a:r>
                    </a:p>
                  </a:txBody>
                  <a:tcPr marL="47625" marR="47625" marT="47625" marB="47625"/>
                </a:tc>
                <a:tc>
                  <a:txBody>
                    <a:bodyPr/>
                    <a:lstStyle/>
                    <a:p>
                      <a:pPr algn="l"/>
                      <a:r>
                        <a:rPr lang="en-US" sz="1400"/>
                        <a:t>Most active during expiration; supports intercostal space; moves ribs inferiorly</a:t>
                      </a:r>
                    </a:p>
                  </a:txBody>
                  <a:tcPr marL="47625" marR="47625" marT="47625" marB="47625"/>
                </a:tc>
                <a:extLst>
                  <a:ext uri="{0D108BD9-81ED-4DB2-BD59-A6C34878D82A}">
                    <a16:rowId xmlns:a16="http://schemas.microsoft.com/office/drawing/2014/main" val="10002"/>
                  </a:ext>
                </a:extLst>
              </a:tr>
              <a:tr h="762000">
                <a:tc>
                  <a:txBody>
                    <a:bodyPr/>
                    <a:lstStyle/>
                    <a:p>
                      <a:pPr algn="l"/>
                      <a:r>
                        <a:rPr lang="en-US" sz="1400" dirty="0"/>
                        <a:t>Innermost </a:t>
                      </a:r>
                      <a:r>
                        <a:rPr lang="en-US" sz="1400" dirty="0" err="1"/>
                        <a:t>intercostal</a:t>
                      </a:r>
                      <a:endParaRPr lang="en-US" sz="1400" dirty="0"/>
                    </a:p>
                  </a:txBody>
                  <a:tcPr marL="47625" marR="47625" marT="47625" marB="47625"/>
                </a:tc>
                <a:tc>
                  <a:txBody>
                    <a:bodyPr/>
                    <a:lstStyle/>
                    <a:p>
                      <a:pPr algn="l"/>
                      <a:r>
                        <a:rPr lang="en-US" sz="1400"/>
                        <a:t>Medial edge of costal groove of rib above</a:t>
                      </a:r>
                    </a:p>
                  </a:txBody>
                  <a:tcPr marL="47625" marR="47625" marT="47625" marB="47625"/>
                </a:tc>
                <a:tc>
                  <a:txBody>
                    <a:bodyPr/>
                    <a:lstStyle/>
                    <a:p>
                      <a:pPr algn="l"/>
                      <a:r>
                        <a:rPr lang="en-US" sz="1400"/>
                        <a:t>Internal aspect of superior surface of rib below</a:t>
                      </a:r>
                    </a:p>
                  </a:txBody>
                  <a:tcPr marL="47625" marR="47625" marT="47625" marB="47625"/>
                </a:tc>
                <a:tc>
                  <a:txBody>
                    <a:bodyPr/>
                    <a:lstStyle/>
                    <a:p>
                      <a:pPr algn="l"/>
                      <a:r>
                        <a:rPr lang="en-US" sz="1400"/>
                        <a:t>Acts with internal intercostals muscles</a:t>
                      </a:r>
                    </a:p>
                  </a:txBody>
                  <a:tcPr marL="47625" marR="47625" marT="47625" marB="47625"/>
                </a:tc>
                <a:extLst>
                  <a:ext uri="{0D108BD9-81ED-4DB2-BD59-A6C34878D82A}">
                    <a16:rowId xmlns:a16="http://schemas.microsoft.com/office/drawing/2014/main" val="10003"/>
                  </a:ext>
                </a:extLst>
              </a:tr>
              <a:tr h="762000">
                <a:tc>
                  <a:txBody>
                    <a:bodyPr/>
                    <a:lstStyle/>
                    <a:p>
                      <a:pPr algn="l"/>
                      <a:r>
                        <a:rPr lang="en-US" sz="1400" dirty="0" err="1"/>
                        <a:t>Subcostales</a:t>
                      </a:r>
                      <a:endParaRPr lang="en-US" sz="1400" dirty="0"/>
                    </a:p>
                  </a:txBody>
                  <a:tcPr marL="47625" marR="47625" marT="47625" marB="47625"/>
                </a:tc>
                <a:tc>
                  <a:txBody>
                    <a:bodyPr/>
                    <a:lstStyle/>
                    <a:p>
                      <a:pPr algn="l"/>
                      <a:r>
                        <a:rPr lang="en-US" sz="1400"/>
                        <a:t>Internal surface (near angle) of lower ribs</a:t>
                      </a:r>
                    </a:p>
                  </a:txBody>
                  <a:tcPr marL="47625" marR="47625" marT="47625" marB="47625"/>
                </a:tc>
                <a:tc>
                  <a:txBody>
                    <a:bodyPr/>
                    <a:lstStyle/>
                    <a:p>
                      <a:pPr algn="l"/>
                      <a:r>
                        <a:rPr lang="en-US" sz="1400"/>
                        <a:t>Internal surface of second or third rib below</a:t>
                      </a:r>
                    </a:p>
                  </a:txBody>
                  <a:tcPr marL="47625" marR="47625" marT="47625" marB="47625"/>
                </a:tc>
                <a:tc>
                  <a:txBody>
                    <a:bodyPr/>
                    <a:lstStyle/>
                    <a:p>
                      <a:pPr algn="l"/>
                      <a:r>
                        <a:rPr lang="en-US" sz="1400"/>
                        <a:t>May depress ribs</a:t>
                      </a:r>
                    </a:p>
                  </a:txBody>
                  <a:tcPr marL="47625" marR="47625" marT="47625" marB="47625"/>
                </a:tc>
                <a:extLst>
                  <a:ext uri="{0D108BD9-81ED-4DB2-BD59-A6C34878D82A}">
                    <a16:rowId xmlns:a16="http://schemas.microsoft.com/office/drawing/2014/main" val="10004"/>
                  </a:ext>
                </a:extLst>
              </a:tr>
              <a:tr h="1378610">
                <a:tc>
                  <a:txBody>
                    <a:bodyPr/>
                    <a:lstStyle/>
                    <a:p>
                      <a:pPr algn="l"/>
                      <a:r>
                        <a:rPr lang="en-US" sz="1400" dirty="0" err="1"/>
                        <a:t>Transversus</a:t>
                      </a:r>
                      <a:r>
                        <a:rPr lang="en-US" sz="1400" dirty="0"/>
                        <a:t> </a:t>
                      </a:r>
                      <a:r>
                        <a:rPr lang="en-US" sz="1400" dirty="0" err="1"/>
                        <a:t>thoracis</a:t>
                      </a:r>
                      <a:endParaRPr lang="en-US" sz="1400" dirty="0"/>
                    </a:p>
                  </a:txBody>
                  <a:tcPr marL="47625" marR="47625" marT="47625" marB="47625"/>
                </a:tc>
                <a:tc>
                  <a:txBody>
                    <a:bodyPr/>
                    <a:lstStyle/>
                    <a:p>
                      <a:pPr algn="l"/>
                      <a:r>
                        <a:rPr lang="en-US" sz="1400"/>
                        <a:t>Lower margins and internal surfaces of cocostal cartilages of second to sixth ribs</a:t>
                      </a:r>
                    </a:p>
                  </a:txBody>
                  <a:tcPr marL="47625" marR="47625" marT="47625" marB="47625"/>
                </a:tc>
                <a:tc>
                  <a:txBody>
                    <a:bodyPr/>
                    <a:lstStyle/>
                    <a:p>
                      <a:pPr algn="l"/>
                      <a:r>
                        <a:rPr lang="en-US" sz="1400"/>
                        <a:t>Inferior aspect of deep surface of body of sternum, xiphoid process and costal cartilages ribs IV-VII</a:t>
                      </a:r>
                    </a:p>
                  </a:txBody>
                  <a:tcPr marL="47625" marR="47625" marT="47625" marB="47625"/>
                </a:tc>
                <a:tc>
                  <a:txBody>
                    <a:bodyPr/>
                    <a:lstStyle/>
                    <a:p>
                      <a:pPr algn="l"/>
                      <a:r>
                        <a:rPr lang="en-US" sz="1400" dirty="0"/>
                        <a:t>Depresses costal cartilages</a:t>
                      </a:r>
                    </a:p>
                  </a:txBody>
                  <a:tcPr marL="47625" marR="47625" marT="47625" marB="47625"/>
                </a:tc>
                <a:extLst>
                  <a:ext uri="{0D108BD9-81ED-4DB2-BD59-A6C34878D82A}">
                    <a16:rowId xmlns:a16="http://schemas.microsoft.com/office/drawing/2014/main" val="10005"/>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6" y="915337"/>
            <a:ext cx="6798734" cy="1303867"/>
          </a:xfrm>
        </p:spPr>
        <p:txBody>
          <a:bodyPr>
            <a:normAutofit/>
          </a:bodyPr>
          <a:lstStyle/>
          <a:p>
            <a:r>
              <a:rPr lang="en-US" dirty="0"/>
              <a:t>Internal Intercostals</a:t>
            </a:r>
          </a:p>
        </p:txBody>
      </p:sp>
      <p:sp>
        <p:nvSpPr>
          <p:cNvPr id="3" name="Content Placeholder 2"/>
          <p:cNvSpPr>
            <a:spLocks noGrp="1"/>
          </p:cNvSpPr>
          <p:nvPr>
            <p:ph idx="1"/>
          </p:nvPr>
        </p:nvSpPr>
        <p:spPr>
          <a:xfrm>
            <a:off x="1176865" y="2490135"/>
            <a:ext cx="6798736" cy="3444997"/>
          </a:xfrm>
        </p:spPr>
        <p:txBody>
          <a:bodyPr>
            <a:normAutofit fontScale="85000" lnSpcReduction="10000"/>
          </a:bodyPr>
          <a:lstStyle/>
          <a:p>
            <a:r>
              <a:rPr lang="en-US" dirty="0"/>
              <a:t>These flat muscles lie deep to the external intercostals. </a:t>
            </a:r>
          </a:p>
          <a:p>
            <a:r>
              <a:rPr lang="en-US" dirty="0"/>
              <a:t>There are eleven muscles on each side. </a:t>
            </a:r>
          </a:p>
          <a:p>
            <a:r>
              <a:rPr lang="en-US" dirty="0"/>
              <a:t>Like the external intercostals, they run from the rib above to the one below, but in an opposite direction (</a:t>
            </a:r>
            <a:r>
              <a:rPr lang="en-US" dirty="0" err="1"/>
              <a:t>inferoposteriorly</a:t>
            </a:r>
            <a:r>
              <a:rPr lang="en-US" dirty="0"/>
              <a:t>). </a:t>
            </a:r>
          </a:p>
          <a:p>
            <a:r>
              <a:rPr lang="en-US" dirty="0"/>
              <a:t>They are continuous with the internal oblique muscle of the abdominal wall.</a:t>
            </a:r>
          </a:p>
          <a:p>
            <a:r>
              <a:rPr lang="en-US" b="1" dirty="0"/>
              <a:t>Attachments</a:t>
            </a:r>
            <a:r>
              <a:rPr lang="en-US" dirty="0"/>
              <a:t>: Originates from the lateral edge of the costal groove and inserts into the superior surface of the rib below.</a:t>
            </a:r>
            <a:br>
              <a:rPr lang="en-US" dirty="0"/>
            </a:br>
            <a:endParaRPr lang="en-US" dirty="0"/>
          </a:p>
        </p:txBody>
      </p:sp>
      <p:sp>
        <p:nvSpPr>
          <p:cNvPr id="6" name="Footer Placeholder 5">
            <a:extLst>
              <a:ext uri="{FF2B5EF4-FFF2-40B4-BE49-F238E27FC236}">
                <a16:creationId xmlns:a16="http://schemas.microsoft.com/office/drawing/2014/main" id="{CF38E2EA-256F-EBE1-B6A7-5C9FE9190EBC}"/>
              </a:ext>
            </a:extLst>
          </p:cNvPr>
          <p:cNvSpPr>
            <a:spLocks noGrp="1"/>
          </p:cNvSpPr>
          <p:nvPr>
            <p:ph type="ftr" sz="quarter" idx="11"/>
          </p:nvPr>
        </p:nvSpPr>
        <p:spPr/>
        <p:txBody>
          <a:bodyPr/>
          <a:lstStyle/>
          <a:p>
            <a:r>
              <a:rPr lang="en-US"/>
              <a:t>MBBSPPT.COM</a:t>
            </a:r>
          </a:p>
        </p:txBody>
      </p:sp>
      <p:sp>
        <p:nvSpPr>
          <p:cNvPr id="7" name="Slide Number Placeholder 6">
            <a:extLst>
              <a:ext uri="{FF2B5EF4-FFF2-40B4-BE49-F238E27FC236}">
                <a16:creationId xmlns:a16="http://schemas.microsoft.com/office/drawing/2014/main" id="{00BEBD90-8A81-7B5A-6B56-1421A668691B}"/>
              </a:ext>
            </a:extLst>
          </p:cNvPr>
          <p:cNvSpPr>
            <a:spLocks noGrp="1"/>
          </p:cNvSpPr>
          <p:nvPr>
            <p:ph type="sldNum" sz="quarter" idx="12"/>
          </p:nvPr>
        </p:nvSpPr>
        <p:spPr/>
        <p:txBody>
          <a:bodyPr/>
          <a:lstStyle/>
          <a:p>
            <a:fld id="{91C58CF4-7B4A-4EA0-BA51-D55BA6C2A43B}" type="slidenum">
              <a:rPr lang="en-US" smtClean="0"/>
              <a:pPr/>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6" y="915337"/>
            <a:ext cx="6798734" cy="1303867"/>
          </a:xfrm>
        </p:spPr>
        <p:txBody>
          <a:bodyPr>
            <a:noAutofit/>
          </a:bodyPr>
          <a:lstStyle/>
          <a:p>
            <a:r>
              <a:rPr lang="en-US" dirty="0"/>
              <a:t>Internal Intercostal</a:t>
            </a:r>
          </a:p>
        </p:txBody>
      </p:sp>
      <p:sp>
        <p:nvSpPr>
          <p:cNvPr id="3" name="Content Placeholder 2"/>
          <p:cNvSpPr>
            <a:spLocks noGrp="1"/>
          </p:cNvSpPr>
          <p:nvPr>
            <p:ph idx="1"/>
          </p:nvPr>
        </p:nvSpPr>
        <p:spPr>
          <a:xfrm>
            <a:off x="1176865" y="2490135"/>
            <a:ext cx="6798736" cy="3444997"/>
          </a:xfrm>
        </p:spPr>
        <p:txBody>
          <a:bodyPr>
            <a:normAutofit/>
          </a:bodyPr>
          <a:lstStyle/>
          <a:p>
            <a:r>
              <a:rPr lang="en-US" dirty="0"/>
              <a:t>Among the cartilages of the true ribs they begin anteriorly at the sternum in the intercostal spaces, as well as at the anterior extremities of the cartilages of the false ribs, and extend backward till the angles of the ribs; </a:t>
            </a:r>
          </a:p>
          <a:p>
            <a:r>
              <a:rPr lang="en-US" dirty="0"/>
              <a:t>They are continuous towards the vertebral column by thin aponeuroses called the posterior intercostal membranes.</a:t>
            </a:r>
          </a:p>
        </p:txBody>
      </p:sp>
      <p:sp>
        <p:nvSpPr>
          <p:cNvPr id="6" name="Footer Placeholder 5">
            <a:extLst>
              <a:ext uri="{FF2B5EF4-FFF2-40B4-BE49-F238E27FC236}">
                <a16:creationId xmlns:a16="http://schemas.microsoft.com/office/drawing/2014/main" id="{005D6055-3809-B9C4-2BF9-7AB2FF8E0220}"/>
              </a:ext>
            </a:extLst>
          </p:cNvPr>
          <p:cNvSpPr>
            <a:spLocks noGrp="1"/>
          </p:cNvSpPr>
          <p:nvPr>
            <p:ph type="ftr" sz="quarter" idx="11"/>
          </p:nvPr>
        </p:nvSpPr>
        <p:spPr/>
        <p:txBody>
          <a:bodyPr/>
          <a:lstStyle/>
          <a:p>
            <a:r>
              <a:rPr lang="en-US"/>
              <a:t>MBBSPPT.COM</a:t>
            </a:r>
          </a:p>
        </p:txBody>
      </p:sp>
      <p:sp>
        <p:nvSpPr>
          <p:cNvPr id="7" name="Slide Number Placeholder 6">
            <a:extLst>
              <a:ext uri="{FF2B5EF4-FFF2-40B4-BE49-F238E27FC236}">
                <a16:creationId xmlns:a16="http://schemas.microsoft.com/office/drawing/2014/main" id="{12ECA290-4D2D-40C5-8987-C0919BC61628}"/>
              </a:ext>
            </a:extLst>
          </p:cNvPr>
          <p:cNvSpPr>
            <a:spLocks noGrp="1"/>
          </p:cNvSpPr>
          <p:nvPr>
            <p:ph type="sldNum" sz="quarter" idx="12"/>
          </p:nvPr>
        </p:nvSpPr>
        <p:spPr/>
        <p:txBody>
          <a:bodyPr/>
          <a:lstStyle/>
          <a:p>
            <a:fld id="{91C58CF4-7B4A-4EA0-BA51-D55BA6C2A43B}" type="slidenum">
              <a:rPr lang="en-US" smtClean="0"/>
              <a:pPr/>
              <a:t>13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6" y="915337"/>
            <a:ext cx="6798734" cy="1303867"/>
          </a:xfrm>
        </p:spPr>
        <p:txBody>
          <a:bodyPr>
            <a:noAutofit/>
          </a:bodyPr>
          <a:lstStyle/>
          <a:p>
            <a:r>
              <a:rPr lang="en-US" dirty="0"/>
              <a:t>Internal Intercostal</a:t>
            </a:r>
          </a:p>
        </p:txBody>
      </p:sp>
      <p:sp>
        <p:nvSpPr>
          <p:cNvPr id="3" name="Content Placeholder 2"/>
          <p:cNvSpPr>
            <a:spLocks noGrp="1"/>
          </p:cNvSpPr>
          <p:nvPr>
            <p:ph idx="1"/>
          </p:nvPr>
        </p:nvSpPr>
        <p:spPr>
          <a:xfrm>
            <a:off x="1176865" y="2490135"/>
            <a:ext cx="6798736" cy="3444997"/>
          </a:xfrm>
        </p:spPr>
        <p:txBody>
          <a:bodyPr>
            <a:normAutofit lnSpcReduction="10000"/>
          </a:bodyPr>
          <a:lstStyle/>
          <a:p>
            <a:pPr marL="0" indent="0">
              <a:buNone/>
            </a:pPr>
            <a:r>
              <a:rPr lang="en-US" dirty="0"/>
              <a:t>Actions: </a:t>
            </a:r>
          </a:p>
          <a:p>
            <a:pPr lvl="1"/>
            <a:r>
              <a:rPr lang="en-US" dirty="0"/>
              <a:t>The </a:t>
            </a:r>
            <a:r>
              <a:rPr lang="en-US" dirty="0" err="1"/>
              <a:t>interosseous</a:t>
            </a:r>
            <a:r>
              <a:rPr lang="en-US" dirty="0"/>
              <a:t> part reduces the thoracic volume by depressing the ribcage, and the </a:t>
            </a:r>
            <a:r>
              <a:rPr lang="en-US" dirty="0" err="1"/>
              <a:t>interchondral</a:t>
            </a:r>
            <a:r>
              <a:rPr lang="en-US" dirty="0"/>
              <a:t> part elevates the ribs.</a:t>
            </a:r>
          </a:p>
          <a:p>
            <a:pPr marL="0" indent="0">
              <a:buNone/>
            </a:pPr>
            <a:r>
              <a:rPr lang="en-US" dirty="0"/>
              <a:t>Innervation: 	</a:t>
            </a:r>
          </a:p>
          <a:p>
            <a:pPr lvl="1"/>
            <a:r>
              <a:rPr lang="en-US" dirty="0" err="1"/>
              <a:t>Intercostal</a:t>
            </a:r>
            <a:r>
              <a:rPr lang="en-US" dirty="0"/>
              <a:t> nerves (T1-T11).</a:t>
            </a:r>
          </a:p>
          <a:p>
            <a:pPr marL="0" indent="0">
              <a:buNone/>
            </a:pPr>
            <a:r>
              <a:rPr lang="en-US" dirty="0"/>
              <a:t>Artery Supply:</a:t>
            </a:r>
          </a:p>
          <a:p>
            <a:pPr lvl="1"/>
            <a:r>
              <a:rPr lang="en-US" dirty="0"/>
              <a:t>The internal intercostals are circulated by the intercostal artery.</a:t>
            </a:r>
          </a:p>
        </p:txBody>
      </p:sp>
      <p:sp>
        <p:nvSpPr>
          <p:cNvPr id="6" name="Footer Placeholder 5">
            <a:extLst>
              <a:ext uri="{FF2B5EF4-FFF2-40B4-BE49-F238E27FC236}">
                <a16:creationId xmlns:a16="http://schemas.microsoft.com/office/drawing/2014/main" id="{C12BDE7A-BD18-624C-D783-74AFB3A2A0AA}"/>
              </a:ext>
            </a:extLst>
          </p:cNvPr>
          <p:cNvSpPr>
            <a:spLocks noGrp="1"/>
          </p:cNvSpPr>
          <p:nvPr>
            <p:ph type="ftr" sz="quarter" idx="11"/>
          </p:nvPr>
        </p:nvSpPr>
        <p:spPr/>
        <p:txBody>
          <a:bodyPr/>
          <a:lstStyle/>
          <a:p>
            <a:r>
              <a:rPr lang="en-US"/>
              <a:t>MBBSPPT.COM</a:t>
            </a:r>
          </a:p>
        </p:txBody>
      </p:sp>
      <p:sp>
        <p:nvSpPr>
          <p:cNvPr id="7" name="Slide Number Placeholder 6">
            <a:extLst>
              <a:ext uri="{FF2B5EF4-FFF2-40B4-BE49-F238E27FC236}">
                <a16:creationId xmlns:a16="http://schemas.microsoft.com/office/drawing/2014/main" id="{D737F494-7B71-C61C-3064-806A7080C99D}"/>
              </a:ext>
            </a:extLst>
          </p:cNvPr>
          <p:cNvSpPr>
            <a:spLocks noGrp="1"/>
          </p:cNvSpPr>
          <p:nvPr>
            <p:ph type="sldNum" sz="quarter" idx="12"/>
          </p:nvPr>
        </p:nvSpPr>
        <p:spPr/>
        <p:txBody>
          <a:bodyPr/>
          <a:lstStyle/>
          <a:p>
            <a:fld id="{91C58CF4-7B4A-4EA0-BA51-D55BA6C2A43B}" type="slidenum">
              <a:rPr lang="en-US" smtClean="0"/>
              <a:pPr/>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a:srcRect/>
          <a:stretch>
            <a:fillRect/>
          </a:stretch>
        </p:blipFill>
        <p:spPr bwMode="auto">
          <a:xfrm>
            <a:off x="762000" y="685800"/>
            <a:ext cx="7620000" cy="5486401"/>
          </a:xfrm>
          <a:prstGeom prst="rect">
            <a:avLst/>
          </a:prstGeom>
          <a:noFill/>
          <a:ln w="9525">
            <a:noFill/>
            <a:miter lim="800000"/>
            <a:headEnd/>
            <a:tailEnd/>
          </a:ln>
          <a:effectLst/>
        </p:spPr>
      </p:pic>
      <p:sp>
        <p:nvSpPr>
          <p:cNvPr id="3" name="Slide Number Placeholder 2">
            <a:extLst>
              <a:ext uri="{FF2B5EF4-FFF2-40B4-BE49-F238E27FC236}">
                <a16:creationId xmlns:a16="http://schemas.microsoft.com/office/drawing/2014/main" id="{0DFF3D41-6459-A12D-68D9-D4693C708DA6}"/>
              </a:ext>
            </a:extLst>
          </p:cNvPr>
          <p:cNvSpPr>
            <a:spLocks noGrp="1"/>
          </p:cNvSpPr>
          <p:nvPr>
            <p:ph type="sldNum" sz="quarter" idx="12"/>
          </p:nvPr>
        </p:nvSpPr>
        <p:spPr/>
        <p:txBody>
          <a:bodyPr/>
          <a:lstStyle/>
          <a:p>
            <a:fld id="{91C58CF4-7B4A-4EA0-BA51-D55BA6C2A43B}" type="slidenum">
              <a:rPr lang="en-US" smtClean="0"/>
              <a:pPr/>
              <a:t>15</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6" y="915337"/>
            <a:ext cx="6798734" cy="1303867"/>
          </a:xfrm>
        </p:spPr>
        <p:txBody>
          <a:bodyPr>
            <a:normAutofit fontScale="90000"/>
          </a:bodyPr>
          <a:lstStyle/>
          <a:p>
            <a:r>
              <a:rPr lang="en-US" dirty="0"/>
              <a:t>The posterior (internal) intercostal membrane</a:t>
            </a:r>
          </a:p>
        </p:txBody>
      </p:sp>
      <p:sp>
        <p:nvSpPr>
          <p:cNvPr id="3" name="Content Placeholder 2"/>
          <p:cNvSpPr>
            <a:spLocks noGrp="1"/>
          </p:cNvSpPr>
          <p:nvPr>
            <p:ph idx="1"/>
          </p:nvPr>
        </p:nvSpPr>
        <p:spPr>
          <a:xfrm>
            <a:off x="1176865" y="2490135"/>
            <a:ext cx="6798736" cy="3444997"/>
          </a:xfrm>
        </p:spPr>
        <p:txBody>
          <a:bodyPr>
            <a:normAutofit/>
          </a:bodyPr>
          <a:lstStyle/>
          <a:p>
            <a:r>
              <a:rPr lang="en-US" dirty="0"/>
              <a:t>The internal </a:t>
            </a:r>
            <a:r>
              <a:rPr lang="en-US" dirty="0" err="1"/>
              <a:t>intercostal</a:t>
            </a:r>
            <a:r>
              <a:rPr lang="en-US" dirty="0"/>
              <a:t> muscle forms the intermediate layer. </a:t>
            </a:r>
          </a:p>
          <a:p>
            <a:r>
              <a:rPr lang="en-US" dirty="0"/>
              <a:t>From the sternum the muscle extends backward in front to the angles of the ribs behind, where the muscle is replaced by an </a:t>
            </a:r>
            <a:r>
              <a:rPr lang="en-US" dirty="0" err="1"/>
              <a:t>aponeurosis</a:t>
            </a:r>
            <a:r>
              <a:rPr lang="en-US" dirty="0"/>
              <a:t>, the posterior (internal) </a:t>
            </a:r>
            <a:r>
              <a:rPr lang="en-US" dirty="0" err="1"/>
              <a:t>intercostal</a:t>
            </a:r>
            <a:r>
              <a:rPr lang="en-US" dirty="0"/>
              <a:t> membrane.</a:t>
            </a:r>
          </a:p>
        </p:txBody>
      </p:sp>
      <p:sp>
        <p:nvSpPr>
          <p:cNvPr id="6" name="Footer Placeholder 5">
            <a:extLst>
              <a:ext uri="{FF2B5EF4-FFF2-40B4-BE49-F238E27FC236}">
                <a16:creationId xmlns:a16="http://schemas.microsoft.com/office/drawing/2014/main" id="{A93CFD22-DFD8-1958-87B0-6139131EA5A7}"/>
              </a:ext>
            </a:extLst>
          </p:cNvPr>
          <p:cNvSpPr>
            <a:spLocks noGrp="1"/>
          </p:cNvSpPr>
          <p:nvPr>
            <p:ph type="ftr" sz="quarter" idx="11"/>
          </p:nvPr>
        </p:nvSpPr>
        <p:spPr/>
        <p:txBody>
          <a:bodyPr/>
          <a:lstStyle/>
          <a:p>
            <a:r>
              <a:rPr lang="en-US"/>
              <a:t>MBBSPPT.COM</a:t>
            </a:r>
          </a:p>
        </p:txBody>
      </p:sp>
      <p:sp>
        <p:nvSpPr>
          <p:cNvPr id="7" name="Slide Number Placeholder 6">
            <a:extLst>
              <a:ext uri="{FF2B5EF4-FFF2-40B4-BE49-F238E27FC236}">
                <a16:creationId xmlns:a16="http://schemas.microsoft.com/office/drawing/2014/main" id="{45545D16-D637-0133-98CF-D223530C9426}"/>
              </a:ext>
            </a:extLst>
          </p:cNvPr>
          <p:cNvSpPr>
            <a:spLocks noGrp="1"/>
          </p:cNvSpPr>
          <p:nvPr>
            <p:ph type="sldNum" sz="quarter" idx="12"/>
          </p:nvPr>
        </p:nvSpPr>
        <p:spPr/>
        <p:txBody>
          <a:bodyPr/>
          <a:lstStyle/>
          <a:p>
            <a:fld id="{91C58CF4-7B4A-4EA0-BA51-D55BA6C2A43B}" type="slidenum">
              <a:rPr lang="en-US" smtClean="0"/>
              <a:pPr/>
              <a:t>16</a:t>
            </a:fld>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6" y="915337"/>
            <a:ext cx="6798734" cy="1303867"/>
          </a:xfrm>
        </p:spPr>
        <p:txBody>
          <a:bodyPr>
            <a:normAutofit/>
          </a:bodyPr>
          <a:lstStyle/>
          <a:p>
            <a:r>
              <a:rPr lang="en-US" dirty="0"/>
              <a:t>The Transversus Thoracis Group</a:t>
            </a:r>
          </a:p>
        </p:txBody>
      </p:sp>
      <p:sp>
        <p:nvSpPr>
          <p:cNvPr id="3" name="Content Placeholder 2"/>
          <p:cNvSpPr>
            <a:spLocks noGrp="1"/>
          </p:cNvSpPr>
          <p:nvPr>
            <p:ph idx="1"/>
          </p:nvPr>
        </p:nvSpPr>
        <p:spPr>
          <a:xfrm>
            <a:off x="1176865" y="2490135"/>
            <a:ext cx="6798736" cy="3444997"/>
          </a:xfrm>
        </p:spPr>
        <p:txBody>
          <a:bodyPr>
            <a:normAutofit/>
          </a:bodyPr>
          <a:lstStyle/>
          <a:p>
            <a:r>
              <a:rPr lang="en-US" dirty="0"/>
              <a:t>Of the three groups of muscles in this layer:</a:t>
            </a:r>
          </a:p>
          <a:p>
            <a:pPr lvl="1"/>
            <a:r>
              <a:rPr lang="en-US" dirty="0"/>
              <a:t>The innermost intercostals </a:t>
            </a:r>
            <a:r>
              <a:rPr lang="pt-BR" dirty="0"/>
              <a:t>(intercostales </a:t>
            </a:r>
            <a:r>
              <a:rPr lang="en-US" dirty="0" err="1"/>
              <a:t>intimi</a:t>
            </a:r>
            <a:r>
              <a:rPr lang="en-US" dirty="0"/>
              <a:t>) line the rib cage at the side.</a:t>
            </a:r>
          </a:p>
          <a:p>
            <a:pPr lvl="1"/>
            <a:r>
              <a:rPr lang="en-US" dirty="0"/>
              <a:t>The </a:t>
            </a:r>
            <a:r>
              <a:rPr lang="en-US" dirty="0" err="1"/>
              <a:t>subcostalis</a:t>
            </a:r>
            <a:r>
              <a:rPr lang="en-US" dirty="0"/>
              <a:t> are at the back, and </a:t>
            </a:r>
          </a:p>
          <a:p>
            <a:pPr lvl="1"/>
            <a:r>
              <a:rPr lang="en-US" dirty="0"/>
              <a:t>The transversus thoracis at the front. </a:t>
            </a:r>
          </a:p>
          <a:p>
            <a:r>
              <a:rPr lang="en-US" dirty="0"/>
              <a:t>They cross more than one intercostal space.</a:t>
            </a:r>
          </a:p>
          <a:p>
            <a:endParaRPr lang="en-US" dirty="0"/>
          </a:p>
        </p:txBody>
      </p:sp>
      <p:sp>
        <p:nvSpPr>
          <p:cNvPr id="6" name="Footer Placeholder 5">
            <a:extLst>
              <a:ext uri="{FF2B5EF4-FFF2-40B4-BE49-F238E27FC236}">
                <a16:creationId xmlns:a16="http://schemas.microsoft.com/office/drawing/2014/main" id="{47FD801E-1AEE-4A7A-02D0-0604661B968F}"/>
              </a:ext>
            </a:extLst>
          </p:cNvPr>
          <p:cNvSpPr>
            <a:spLocks noGrp="1"/>
          </p:cNvSpPr>
          <p:nvPr>
            <p:ph type="ftr" sz="quarter" idx="11"/>
          </p:nvPr>
        </p:nvSpPr>
        <p:spPr/>
        <p:txBody>
          <a:bodyPr/>
          <a:lstStyle/>
          <a:p>
            <a:r>
              <a:rPr lang="en-US"/>
              <a:t>MBBSPPT.COM</a:t>
            </a:r>
          </a:p>
        </p:txBody>
      </p:sp>
      <p:sp>
        <p:nvSpPr>
          <p:cNvPr id="7" name="Slide Number Placeholder 6">
            <a:extLst>
              <a:ext uri="{FF2B5EF4-FFF2-40B4-BE49-F238E27FC236}">
                <a16:creationId xmlns:a16="http://schemas.microsoft.com/office/drawing/2014/main" id="{BC8989C0-5A0F-D0EF-CB02-9F95036153B5}"/>
              </a:ext>
            </a:extLst>
          </p:cNvPr>
          <p:cNvSpPr>
            <a:spLocks noGrp="1"/>
          </p:cNvSpPr>
          <p:nvPr>
            <p:ph type="sldNum" sz="quarter" idx="12"/>
          </p:nvPr>
        </p:nvSpPr>
        <p:spPr/>
        <p:txBody>
          <a:bodyPr/>
          <a:lstStyle/>
          <a:p>
            <a:fld id="{91C58CF4-7B4A-4EA0-BA51-D55BA6C2A43B}" type="slidenum">
              <a:rPr lang="en-US" smtClean="0"/>
              <a:pPr/>
              <a:t>17</a:t>
            </a:fld>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6" y="915337"/>
            <a:ext cx="6798734" cy="1303867"/>
          </a:xfrm>
        </p:spPr>
        <p:txBody>
          <a:bodyPr>
            <a:normAutofit/>
          </a:bodyPr>
          <a:lstStyle/>
          <a:p>
            <a:r>
              <a:rPr lang="en-US" dirty="0"/>
              <a:t>The </a:t>
            </a:r>
            <a:r>
              <a:rPr lang="en-US" dirty="0" err="1"/>
              <a:t>Subcotalis</a:t>
            </a:r>
            <a:endParaRPr lang="en-US" dirty="0"/>
          </a:p>
        </p:txBody>
      </p:sp>
      <p:sp>
        <p:nvSpPr>
          <p:cNvPr id="3" name="Content Placeholder 2"/>
          <p:cNvSpPr>
            <a:spLocks noGrp="1"/>
          </p:cNvSpPr>
          <p:nvPr>
            <p:ph idx="1"/>
          </p:nvPr>
        </p:nvSpPr>
        <p:spPr>
          <a:xfrm>
            <a:off x="1176865" y="2490135"/>
            <a:ext cx="6798736" cy="3444997"/>
          </a:xfrm>
        </p:spPr>
        <p:txBody>
          <a:bodyPr>
            <a:noAutofit/>
          </a:bodyPr>
          <a:lstStyle/>
          <a:p>
            <a:r>
              <a:rPr lang="en-US" dirty="0"/>
              <a:t>Lying in the </a:t>
            </a:r>
            <a:r>
              <a:rPr lang="en-US" dirty="0" err="1"/>
              <a:t>paravertebral</a:t>
            </a:r>
            <a:r>
              <a:rPr lang="en-US" dirty="0"/>
              <a:t> gutter are the </a:t>
            </a:r>
            <a:r>
              <a:rPr lang="en-US" dirty="0" err="1"/>
              <a:t>subcostal</a:t>
            </a:r>
            <a:r>
              <a:rPr lang="en-US" dirty="0"/>
              <a:t> muscles attached to the inner surfaces of ribs. </a:t>
            </a:r>
          </a:p>
          <a:p>
            <a:r>
              <a:rPr lang="en-US" dirty="0"/>
              <a:t>They are separated from the posterior border of the innermost intercostals by a space across which the Intercostal nerves and vessels are in contact with the parietal pleura.</a:t>
            </a:r>
          </a:p>
        </p:txBody>
      </p:sp>
      <p:sp>
        <p:nvSpPr>
          <p:cNvPr id="6" name="Footer Placeholder 5">
            <a:extLst>
              <a:ext uri="{FF2B5EF4-FFF2-40B4-BE49-F238E27FC236}">
                <a16:creationId xmlns:a16="http://schemas.microsoft.com/office/drawing/2014/main" id="{9DA9A841-F53A-6C97-0EF4-D4569B60BE56}"/>
              </a:ext>
            </a:extLst>
          </p:cNvPr>
          <p:cNvSpPr>
            <a:spLocks noGrp="1"/>
          </p:cNvSpPr>
          <p:nvPr>
            <p:ph type="ftr" sz="quarter" idx="11"/>
          </p:nvPr>
        </p:nvSpPr>
        <p:spPr/>
        <p:txBody>
          <a:bodyPr/>
          <a:lstStyle/>
          <a:p>
            <a:r>
              <a:rPr lang="en-US"/>
              <a:t>MBBSPPT.COM</a:t>
            </a:r>
          </a:p>
        </p:txBody>
      </p:sp>
      <p:sp>
        <p:nvSpPr>
          <p:cNvPr id="7" name="Slide Number Placeholder 6">
            <a:extLst>
              <a:ext uri="{FF2B5EF4-FFF2-40B4-BE49-F238E27FC236}">
                <a16:creationId xmlns:a16="http://schemas.microsoft.com/office/drawing/2014/main" id="{F0195B7E-AB2F-BDA4-36A3-DC7816E3297F}"/>
              </a:ext>
            </a:extLst>
          </p:cNvPr>
          <p:cNvSpPr>
            <a:spLocks noGrp="1"/>
          </p:cNvSpPr>
          <p:nvPr>
            <p:ph type="sldNum" sz="quarter" idx="12"/>
          </p:nvPr>
        </p:nvSpPr>
        <p:spPr/>
        <p:txBody>
          <a:bodyPr/>
          <a:lstStyle/>
          <a:p>
            <a:fld id="{91C58CF4-7B4A-4EA0-BA51-D55BA6C2A43B}" type="slidenum">
              <a:rPr lang="en-US" smtClean="0"/>
              <a:pPr/>
              <a:t>18</a:t>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6" y="915337"/>
            <a:ext cx="6798734" cy="1303867"/>
          </a:xfrm>
        </p:spPr>
        <p:txBody>
          <a:bodyPr>
            <a:normAutofit/>
          </a:bodyPr>
          <a:lstStyle/>
          <a:p>
            <a:r>
              <a:rPr lang="en-US" dirty="0" err="1"/>
              <a:t>Subcostalis</a:t>
            </a:r>
            <a:endParaRPr lang="en-US" dirty="0"/>
          </a:p>
        </p:txBody>
      </p:sp>
      <p:sp>
        <p:nvSpPr>
          <p:cNvPr id="3" name="Content Placeholder 2"/>
          <p:cNvSpPr>
            <a:spLocks noGrp="1"/>
          </p:cNvSpPr>
          <p:nvPr>
            <p:ph idx="1"/>
          </p:nvPr>
        </p:nvSpPr>
        <p:spPr>
          <a:xfrm>
            <a:off x="1176865" y="2490135"/>
            <a:ext cx="6798736" cy="3444997"/>
          </a:xfrm>
        </p:spPr>
        <p:txBody>
          <a:bodyPr>
            <a:normAutofit fontScale="92500" lnSpcReduction="20000"/>
          </a:bodyPr>
          <a:lstStyle/>
          <a:p>
            <a:r>
              <a:rPr lang="en-US" dirty="0"/>
              <a:t>The </a:t>
            </a:r>
            <a:r>
              <a:rPr lang="en-US" dirty="0" err="1"/>
              <a:t>subcostalis</a:t>
            </a:r>
            <a:r>
              <a:rPr lang="en-US" dirty="0"/>
              <a:t> muscles are found in the inferior portion of the thoracic wall. </a:t>
            </a:r>
          </a:p>
          <a:p>
            <a:r>
              <a:rPr lang="en-US" dirty="0"/>
              <a:t>They comprise of thin slips of muscle, which run from the internal surface of one rib, to second and third ribs below. The direction of the </a:t>
            </a:r>
            <a:r>
              <a:rPr lang="en-US" dirty="0" err="1"/>
              <a:t>fibres</a:t>
            </a:r>
            <a:r>
              <a:rPr lang="en-US" dirty="0"/>
              <a:t> parallels that of the innermost </a:t>
            </a:r>
            <a:r>
              <a:rPr lang="en-US" dirty="0" err="1"/>
              <a:t>intercostal</a:t>
            </a:r>
            <a:r>
              <a:rPr lang="en-US" dirty="0"/>
              <a:t>.</a:t>
            </a:r>
          </a:p>
          <a:p>
            <a:r>
              <a:rPr lang="en-US" b="1" dirty="0"/>
              <a:t>Attachments: </a:t>
            </a:r>
            <a:r>
              <a:rPr lang="en-US" dirty="0"/>
              <a:t>These originate from the inferior surface of the lower ribs, near the angle of the rib. They then attach to the superior border of the rib 2 or 3 below.</a:t>
            </a:r>
          </a:p>
          <a:p>
            <a:r>
              <a:rPr lang="en-US" b="1" dirty="0"/>
              <a:t>Actions: </a:t>
            </a:r>
            <a:r>
              <a:rPr lang="en-US" dirty="0"/>
              <a:t>Share the action of the internal intercostals</a:t>
            </a:r>
          </a:p>
          <a:p>
            <a:endParaRPr lang="en-US" dirty="0"/>
          </a:p>
        </p:txBody>
      </p:sp>
      <p:sp>
        <p:nvSpPr>
          <p:cNvPr id="6" name="Footer Placeholder 5">
            <a:extLst>
              <a:ext uri="{FF2B5EF4-FFF2-40B4-BE49-F238E27FC236}">
                <a16:creationId xmlns:a16="http://schemas.microsoft.com/office/drawing/2014/main" id="{59B1DBAE-E01C-C223-FA95-495F74E13E81}"/>
              </a:ext>
            </a:extLst>
          </p:cNvPr>
          <p:cNvSpPr>
            <a:spLocks noGrp="1"/>
          </p:cNvSpPr>
          <p:nvPr>
            <p:ph type="ftr" sz="quarter" idx="11"/>
          </p:nvPr>
        </p:nvSpPr>
        <p:spPr/>
        <p:txBody>
          <a:bodyPr/>
          <a:lstStyle/>
          <a:p>
            <a:r>
              <a:rPr lang="en-US"/>
              <a:t>MBBSPPT.COM</a:t>
            </a:r>
          </a:p>
        </p:txBody>
      </p:sp>
      <p:sp>
        <p:nvSpPr>
          <p:cNvPr id="7" name="Slide Number Placeholder 6">
            <a:extLst>
              <a:ext uri="{FF2B5EF4-FFF2-40B4-BE49-F238E27FC236}">
                <a16:creationId xmlns:a16="http://schemas.microsoft.com/office/drawing/2014/main" id="{BECB850B-2A1F-9D43-2F03-E9B26F0EEC15}"/>
              </a:ext>
            </a:extLst>
          </p:cNvPr>
          <p:cNvSpPr>
            <a:spLocks noGrp="1"/>
          </p:cNvSpPr>
          <p:nvPr>
            <p:ph type="sldNum" sz="quarter" idx="12"/>
          </p:nvPr>
        </p:nvSpPr>
        <p:spPr/>
        <p:txBody>
          <a:bodyPr/>
          <a:lstStyle/>
          <a:p>
            <a:fld id="{91C58CF4-7B4A-4EA0-BA51-D55BA6C2A43B}" type="slidenum">
              <a:rPr lang="en-US" smtClean="0"/>
              <a:pPr/>
              <a:t>19</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6" y="915337"/>
            <a:ext cx="6798734" cy="1303867"/>
          </a:xfrm>
        </p:spPr>
        <p:txBody>
          <a:bodyPr/>
          <a:lstStyle/>
          <a:p>
            <a:r>
              <a:rPr lang="en-US" dirty="0"/>
              <a:t>Intercostal Muscles</a:t>
            </a:r>
          </a:p>
        </p:txBody>
      </p:sp>
      <p:sp>
        <p:nvSpPr>
          <p:cNvPr id="3" name="Content Placeholder 2"/>
          <p:cNvSpPr>
            <a:spLocks noGrp="1"/>
          </p:cNvSpPr>
          <p:nvPr>
            <p:ph idx="1"/>
          </p:nvPr>
        </p:nvSpPr>
        <p:spPr>
          <a:xfrm>
            <a:off x="1176865" y="2490135"/>
            <a:ext cx="6798736" cy="3444997"/>
          </a:xfrm>
        </p:spPr>
        <p:txBody>
          <a:bodyPr>
            <a:normAutofit fontScale="77500" lnSpcReduction="20000"/>
          </a:bodyPr>
          <a:lstStyle/>
          <a:p>
            <a:r>
              <a:rPr lang="en-US" dirty="0"/>
              <a:t>The space between adjacent ribs is called “intercostal space”.</a:t>
            </a:r>
          </a:p>
          <a:p>
            <a:r>
              <a:rPr lang="en-US" dirty="0"/>
              <a:t>Within each intercostal space, the intercostal muscles are arranged in three layers that pass between adjacent ribs.</a:t>
            </a:r>
          </a:p>
          <a:p>
            <a:pPr marL="457200" lvl="1" indent="0">
              <a:buNone/>
            </a:pPr>
            <a:r>
              <a:rPr lang="en-US" b="1" dirty="0"/>
              <a:t>External Layer: </a:t>
            </a:r>
          </a:p>
          <a:p>
            <a:pPr lvl="2"/>
            <a:r>
              <a:rPr lang="en-US" dirty="0"/>
              <a:t>External intercostal </a:t>
            </a:r>
          </a:p>
          <a:p>
            <a:pPr marL="457200" lvl="1" indent="0">
              <a:buNone/>
            </a:pPr>
            <a:r>
              <a:rPr lang="en-US" b="1" dirty="0"/>
              <a:t>Middle Layer:</a:t>
            </a:r>
          </a:p>
          <a:p>
            <a:pPr lvl="2"/>
            <a:r>
              <a:rPr lang="en-US" dirty="0"/>
              <a:t>Internal intercostal  </a:t>
            </a:r>
          </a:p>
          <a:p>
            <a:pPr lvl="2"/>
            <a:r>
              <a:rPr lang="en-US" dirty="0"/>
              <a:t>Inner layer(</a:t>
            </a:r>
            <a:r>
              <a:rPr lang="en-US" dirty="0" err="1"/>
              <a:t>Transeverse</a:t>
            </a:r>
            <a:r>
              <a:rPr lang="en-US" dirty="0"/>
              <a:t> thoracic group):</a:t>
            </a:r>
          </a:p>
          <a:p>
            <a:pPr lvl="2"/>
            <a:r>
              <a:rPr lang="en-US" dirty="0" err="1"/>
              <a:t>Subcostalis</a:t>
            </a:r>
            <a:endParaRPr lang="en-US" dirty="0"/>
          </a:p>
          <a:p>
            <a:pPr lvl="2"/>
            <a:r>
              <a:rPr lang="en-US" dirty="0"/>
              <a:t>Innermost </a:t>
            </a:r>
            <a:r>
              <a:rPr lang="en-US" dirty="0" err="1"/>
              <a:t>Intercostal</a:t>
            </a:r>
            <a:endParaRPr lang="en-US" dirty="0"/>
          </a:p>
          <a:p>
            <a:pPr lvl="2"/>
            <a:r>
              <a:rPr lang="en-US" dirty="0" err="1"/>
              <a:t>Transeverse</a:t>
            </a:r>
            <a:r>
              <a:rPr lang="en-US" dirty="0"/>
              <a:t> thoracis</a:t>
            </a:r>
          </a:p>
        </p:txBody>
      </p:sp>
      <p:sp>
        <p:nvSpPr>
          <p:cNvPr id="6" name="Footer Placeholder 5">
            <a:extLst>
              <a:ext uri="{FF2B5EF4-FFF2-40B4-BE49-F238E27FC236}">
                <a16:creationId xmlns:a16="http://schemas.microsoft.com/office/drawing/2014/main" id="{CAAF5AA0-632C-12E2-AF8F-48AB419519A9}"/>
              </a:ext>
            </a:extLst>
          </p:cNvPr>
          <p:cNvSpPr>
            <a:spLocks noGrp="1"/>
          </p:cNvSpPr>
          <p:nvPr>
            <p:ph type="ftr" sz="quarter" idx="11"/>
          </p:nvPr>
        </p:nvSpPr>
        <p:spPr/>
        <p:txBody>
          <a:bodyPr/>
          <a:lstStyle/>
          <a:p>
            <a:r>
              <a:rPr lang="en-US"/>
              <a:t>MBBSPPT.COM</a:t>
            </a:r>
          </a:p>
        </p:txBody>
      </p:sp>
      <p:sp>
        <p:nvSpPr>
          <p:cNvPr id="7" name="Slide Number Placeholder 6">
            <a:extLst>
              <a:ext uri="{FF2B5EF4-FFF2-40B4-BE49-F238E27FC236}">
                <a16:creationId xmlns:a16="http://schemas.microsoft.com/office/drawing/2014/main" id="{202F3A08-FFA4-D2BF-513A-F1F86CA63903}"/>
              </a:ext>
            </a:extLst>
          </p:cNvPr>
          <p:cNvSpPr>
            <a:spLocks noGrp="1"/>
          </p:cNvSpPr>
          <p:nvPr>
            <p:ph type="sldNum" sz="quarter" idx="12"/>
          </p:nvPr>
        </p:nvSpPr>
        <p:spPr/>
        <p:txBody>
          <a:bodyPr/>
          <a:lstStyle/>
          <a:p>
            <a:fld id="{91C58CF4-7B4A-4EA0-BA51-D55BA6C2A43B}" type="slidenum">
              <a:rPr lang="en-US" smtClean="0"/>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6" y="915337"/>
            <a:ext cx="6798734" cy="1303867"/>
          </a:xfrm>
        </p:spPr>
        <p:txBody>
          <a:bodyPr>
            <a:normAutofit/>
          </a:bodyPr>
          <a:lstStyle/>
          <a:p>
            <a:r>
              <a:rPr lang="en-US" dirty="0"/>
              <a:t>Innermost Intercostals</a:t>
            </a:r>
          </a:p>
        </p:txBody>
      </p:sp>
      <p:sp>
        <p:nvSpPr>
          <p:cNvPr id="3" name="Content Placeholder 2"/>
          <p:cNvSpPr>
            <a:spLocks noGrp="1"/>
          </p:cNvSpPr>
          <p:nvPr>
            <p:ph idx="1"/>
          </p:nvPr>
        </p:nvSpPr>
        <p:spPr>
          <a:xfrm>
            <a:off x="1176865" y="2490135"/>
            <a:ext cx="6798736" cy="3444997"/>
          </a:xfrm>
        </p:spPr>
        <p:txBody>
          <a:bodyPr>
            <a:normAutofit lnSpcReduction="10000"/>
          </a:bodyPr>
          <a:lstStyle/>
          <a:p>
            <a:r>
              <a:rPr lang="pt-BR" dirty="0"/>
              <a:t>The innermost intercostal muscles (intercostales </a:t>
            </a:r>
            <a:r>
              <a:rPr lang="en-US" dirty="0" err="1"/>
              <a:t>intimi</a:t>
            </a:r>
            <a:r>
              <a:rPr lang="en-US" dirty="0"/>
              <a:t>) are attached to the inner surfaces of ribs on the lateral part of the thoracic wall.</a:t>
            </a:r>
          </a:p>
          <a:p>
            <a:r>
              <a:rPr lang="en-US" dirty="0"/>
              <a:t>These muscles are the deepest of the intercostal muscles, and are similar in structure to the internal intercostals.</a:t>
            </a:r>
          </a:p>
          <a:p>
            <a:r>
              <a:rPr lang="en-US" dirty="0"/>
              <a:t>They are separated from the internal intercostals by the intercostal neurovascular bundle and are found in the most lateral portion of the intercostal spaces.</a:t>
            </a:r>
          </a:p>
          <a:p>
            <a:endParaRPr lang="en-US" dirty="0"/>
          </a:p>
          <a:p>
            <a:endParaRPr lang="en-US" dirty="0"/>
          </a:p>
        </p:txBody>
      </p:sp>
      <p:sp>
        <p:nvSpPr>
          <p:cNvPr id="6" name="Footer Placeholder 5">
            <a:extLst>
              <a:ext uri="{FF2B5EF4-FFF2-40B4-BE49-F238E27FC236}">
                <a16:creationId xmlns:a16="http://schemas.microsoft.com/office/drawing/2014/main" id="{E7EE027D-6DD8-AEF7-3DDD-FC2383B947C9}"/>
              </a:ext>
            </a:extLst>
          </p:cNvPr>
          <p:cNvSpPr>
            <a:spLocks noGrp="1"/>
          </p:cNvSpPr>
          <p:nvPr>
            <p:ph type="ftr" sz="quarter" idx="11"/>
          </p:nvPr>
        </p:nvSpPr>
        <p:spPr/>
        <p:txBody>
          <a:bodyPr/>
          <a:lstStyle/>
          <a:p>
            <a:r>
              <a:rPr lang="en-US"/>
              <a:t>MBBSPPT.COM</a:t>
            </a:r>
          </a:p>
        </p:txBody>
      </p:sp>
      <p:sp>
        <p:nvSpPr>
          <p:cNvPr id="7" name="Slide Number Placeholder 6">
            <a:extLst>
              <a:ext uri="{FF2B5EF4-FFF2-40B4-BE49-F238E27FC236}">
                <a16:creationId xmlns:a16="http://schemas.microsoft.com/office/drawing/2014/main" id="{9714CD03-8ABA-500B-68CF-EF20BDC9D4A9}"/>
              </a:ext>
            </a:extLst>
          </p:cNvPr>
          <p:cNvSpPr>
            <a:spLocks noGrp="1"/>
          </p:cNvSpPr>
          <p:nvPr>
            <p:ph type="sldNum" sz="quarter" idx="12"/>
          </p:nvPr>
        </p:nvSpPr>
        <p:spPr/>
        <p:txBody>
          <a:bodyPr/>
          <a:lstStyle/>
          <a:p>
            <a:fld id="{91C58CF4-7B4A-4EA0-BA51-D55BA6C2A43B}" type="slidenum">
              <a:rPr lang="en-US" smtClean="0"/>
              <a:pPr/>
              <a:t>20</a:t>
            </a:fld>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6" y="915337"/>
            <a:ext cx="6798734" cy="1303867"/>
          </a:xfrm>
        </p:spPr>
        <p:txBody>
          <a:bodyPr>
            <a:normAutofit/>
          </a:bodyPr>
          <a:lstStyle/>
          <a:p>
            <a:r>
              <a:rPr lang="en-US" dirty="0"/>
              <a:t>Innermost Intercostals</a:t>
            </a:r>
          </a:p>
        </p:txBody>
      </p:sp>
      <p:sp>
        <p:nvSpPr>
          <p:cNvPr id="3" name="Content Placeholder 2"/>
          <p:cNvSpPr>
            <a:spLocks noGrp="1"/>
          </p:cNvSpPr>
          <p:nvPr>
            <p:ph idx="1"/>
          </p:nvPr>
        </p:nvSpPr>
        <p:spPr>
          <a:xfrm>
            <a:off x="1176865" y="2490135"/>
            <a:ext cx="6798736" cy="3444997"/>
          </a:xfrm>
        </p:spPr>
        <p:txBody>
          <a:bodyPr>
            <a:normAutofit/>
          </a:bodyPr>
          <a:lstStyle/>
          <a:p>
            <a:r>
              <a:rPr lang="en-US" b="1" dirty="0"/>
              <a:t>Attachments</a:t>
            </a:r>
            <a:r>
              <a:rPr lang="en-US" dirty="0"/>
              <a:t>: Originates from the medial edge of the costal groove and inserts into the superior surface of the rib below.</a:t>
            </a:r>
          </a:p>
          <a:p>
            <a:r>
              <a:rPr lang="en-US" b="1" dirty="0"/>
              <a:t>Actions</a:t>
            </a:r>
            <a:r>
              <a:rPr lang="en-US" dirty="0"/>
              <a:t>: The interosseous part reduces the thoracic volume by depressing the ribcage, and the </a:t>
            </a:r>
            <a:r>
              <a:rPr lang="en-US" dirty="0" err="1"/>
              <a:t>interchondral</a:t>
            </a:r>
            <a:r>
              <a:rPr lang="en-US" dirty="0"/>
              <a:t> part elevates the ribs.</a:t>
            </a:r>
          </a:p>
          <a:p>
            <a:r>
              <a:rPr lang="en-US" b="1" dirty="0"/>
              <a:t>Innervation</a:t>
            </a:r>
            <a:r>
              <a:rPr lang="en-US" dirty="0"/>
              <a:t>: Intercostal nerves (T1-T11)</a:t>
            </a:r>
          </a:p>
          <a:p>
            <a:endParaRPr lang="en-US" dirty="0"/>
          </a:p>
        </p:txBody>
      </p:sp>
      <p:sp>
        <p:nvSpPr>
          <p:cNvPr id="6" name="Footer Placeholder 5">
            <a:extLst>
              <a:ext uri="{FF2B5EF4-FFF2-40B4-BE49-F238E27FC236}">
                <a16:creationId xmlns:a16="http://schemas.microsoft.com/office/drawing/2014/main" id="{157C74FA-2B11-9915-52CA-962706866118}"/>
              </a:ext>
            </a:extLst>
          </p:cNvPr>
          <p:cNvSpPr>
            <a:spLocks noGrp="1"/>
          </p:cNvSpPr>
          <p:nvPr>
            <p:ph type="ftr" sz="quarter" idx="11"/>
          </p:nvPr>
        </p:nvSpPr>
        <p:spPr/>
        <p:txBody>
          <a:bodyPr/>
          <a:lstStyle/>
          <a:p>
            <a:r>
              <a:rPr lang="en-US"/>
              <a:t>MBBSPPT.COM</a:t>
            </a:r>
          </a:p>
        </p:txBody>
      </p:sp>
      <p:sp>
        <p:nvSpPr>
          <p:cNvPr id="7" name="Slide Number Placeholder 6">
            <a:extLst>
              <a:ext uri="{FF2B5EF4-FFF2-40B4-BE49-F238E27FC236}">
                <a16:creationId xmlns:a16="http://schemas.microsoft.com/office/drawing/2014/main" id="{C129C86D-6929-51A8-C18C-3A75D3A93B84}"/>
              </a:ext>
            </a:extLst>
          </p:cNvPr>
          <p:cNvSpPr>
            <a:spLocks noGrp="1"/>
          </p:cNvSpPr>
          <p:nvPr>
            <p:ph type="sldNum" sz="quarter" idx="12"/>
          </p:nvPr>
        </p:nvSpPr>
        <p:spPr/>
        <p:txBody>
          <a:bodyPr/>
          <a:lstStyle/>
          <a:p>
            <a:fld id="{91C58CF4-7B4A-4EA0-BA51-D55BA6C2A43B}" type="slidenum">
              <a:rPr lang="en-US" smtClean="0"/>
              <a:pPr/>
              <a:t>21</a:t>
            </a:fld>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4294967295"/>
          </p:nvPr>
        </p:nvPicPr>
        <p:blipFill>
          <a:blip r:embed="rId2"/>
          <a:srcRect/>
          <a:stretch>
            <a:fillRect/>
          </a:stretch>
        </p:blipFill>
        <p:spPr bwMode="auto">
          <a:xfrm>
            <a:off x="1828800" y="685800"/>
            <a:ext cx="5486400" cy="5486400"/>
          </a:xfrm>
          <a:noFill/>
          <a:ln w="9525">
            <a:noFill/>
            <a:miter lim="800000"/>
            <a:headEnd/>
            <a:tailEnd/>
          </a:ln>
          <a:effectLst/>
        </p:spPr>
      </p:pic>
      <p:sp>
        <p:nvSpPr>
          <p:cNvPr id="5" name="Slide Number Placeholder 4">
            <a:extLst>
              <a:ext uri="{FF2B5EF4-FFF2-40B4-BE49-F238E27FC236}">
                <a16:creationId xmlns:a16="http://schemas.microsoft.com/office/drawing/2014/main" id="{0CD0317B-5D37-91D2-A111-121030D615A9}"/>
              </a:ext>
            </a:extLst>
          </p:cNvPr>
          <p:cNvSpPr>
            <a:spLocks noGrp="1"/>
          </p:cNvSpPr>
          <p:nvPr>
            <p:ph type="sldNum" sz="quarter" idx="12"/>
          </p:nvPr>
        </p:nvSpPr>
        <p:spPr/>
        <p:txBody>
          <a:bodyPr/>
          <a:lstStyle/>
          <a:p>
            <a:fld id="{91C58CF4-7B4A-4EA0-BA51-D55BA6C2A43B}" type="slidenum">
              <a:rPr lang="en-US" smtClean="0"/>
              <a:pPr/>
              <a:t>22</a:t>
            </a:fld>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6" y="915337"/>
            <a:ext cx="6798734" cy="1303867"/>
          </a:xfrm>
        </p:spPr>
        <p:txBody>
          <a:bodyPr/>
          <a:lstStyle/>
          <a:p>
            <a:r>
              <a:rPr lang="en-US" dirty="0"/>
              <a:t>Transversus Thoracis</a:t>
            </a:r>
          </a:p>
        </p:txBody>
      </p:sp>
      <p:sp>
        <p:nvSpPr>
          <p:cNvPr id="3" name="Content Placeholder 2"/>
          <p:cNvSpPr>
            <a:spLocks noGrp="1"/>
          </p:cNvSpPr>
          <p:nvPr>
            <p:ph idx="1"/>
          </p:nvPr>
        </p:nvSpPr>
        <p:spPr>
          <a:xfrm>
            <a:off x="1176865" y="2490135"/>
            <a:ext cx="6798736" cy="3444997"/>
          </a:xfrm>
        </p:spPr>
        <p:txBody>
          <a:bodyPr>
            <a:noAutofit/>
          </a:bodyPr>
          <a:lstStyle/>
          <a:p>
            <a:r>
              <a:rPr lang="en-US" sz="2000" dirty="0"/>
              <a:t>Transversus thoracis arises from the posterior surface of the lower part of the sternum, whence digitations diverge on each side to the second to the sixth costal cartilages. </a:t>
            </a:r>
          </a:p>
          <a:p>
            <a:r>
              <a:rPr lang="en-US" sz="2000" dirty="0"/>
              <a:t>This muscle was formerly called </a:t>
            </a:r>
            <a:r>
              <a:rPr lang="en-US" sz="2000" dirty="0" err="1"/>
              <a:t>sternocostalis</a:t>
            </a:r>
            <a:r>
              <a:rPr lang="en-US" sz="2000" dirty="0"/>
              <a:t>.</a:t>
            </a:r>
          </a:p>
          <a:p>
            <a:r>
              <a:rPr lang="en-US" sz="2000" dirty="0"/>
              <a:t>The transversus thoracis group is the best inclusive name for all three muscles of the inner layer because it conforms with the transversus abdominis muscle.</a:t>
            </a:r>
          </a:p>
        </p:txBody>
      </p:sp>
      <p:sp>
        <p:nvSpPr>
          <p:cNvPr id="6" name="Footer Placeholder 5">
            <a:extLst>
              <a:ext uri="{FF2B5EF4-FFF2-40B4-BE49-F238E27FC236}">
                <a16:creationId xmlns:a16="http://schemas.microsoft.com/office/drawing/2014/main" id="{8A85E28B-F17F-C49A-D294-31DD8C877D4A}"/>
              </a:ext>
            </a:extLst>
          </p:cNvPr>
          <p:cNvSpPr>
            <a:spLocks noGrp="1"/>
          </p:cNvSpPr>
          <p:nvPr>
            <p:ph type="ftr" sz="quarter" idx="11"/>
          </p:nvPr>
        </p:nvSpPr>
        <p:spPr/>
        <p:txBody>
          <a:bodyPr/>
          <a:lstStyle/>
          <a:p>
            <a:r>
              <a:rPr lang="en-US"/>
              <a:t>MBBSPPT.COM</a:t>
            </a:r>
          </a:p>
        </p:txBody>
      </p:sp>
      <p:sp>
        <p:nvSpPr>
          <p:cNvPr id="7" name="Slide Number Placeholder 6">
            <a:extLst>
              <a:ext uri="{FF2B5EF4-FFF2-40B4-BE49-F238E27FC236}">
                <a16:creationId xmlns:a16="http://schemas.microsoft.com/office/drawing/2014/main" id="{B26AF5BD-8FD7-0609-36AA-215DA2009041}"/>
              </a:ext>
            </a:extLst>
          </p:cNvPr>
          <p:cNvSpPr>
            <a:spLocks noGrp="1"/>
          </p:cNvSpPr>
          <p:nvPr>
            <p:ph type="sldNum" sz="quarter" idx="12"/>
          </p:nvPr>
        </p:nvSpPr>
        <p:spPr/>
        <p:txBody>
          <a:bodyPr/>
          <a:lstStyle/>
          <a:p>
            <a:fld id="{91C58CF4-7B4A-4EA0-BA51-D55BA6C2A43B}" type="slidenum">
              <a:rPr lang="en-US" smtClean="0"/>
              <a:pPr/>
              <a:t>23</a:t>
            </a:fld>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4294967295"/>
          </p:nvPr>
        </p:nvPicPr>
        <p:blipFill>
          <a:blip r:embed="rId2"/>
          <a:srcRect/>
          <a:stretch>
            <a:fillRect/>
          </a:stretch>
        </p:blipFill>
        <p:spPr bwMode="auto">
          <a:xfrm>
            <a:off x="1981200" y="685800"/>
            <a:ext cx="5181600" cy="5486400"/>
          </a:xfrm>
          <a:noFill/>
          <a:ln w="9525">
            <a:noFill/>
            <a:miter lim="800000"/>
            <a:headEnd/>
            <a:tailEnd/>
          </a:ln>
          <a:effectLst/>
        </p:spPr>
      </p:pic>
      <p:sp>
        <p:nvSpPr>
          <p:cNvPr id="5" name="Slide Number Placeholder 4">
            <a:extLst>
              <a:ext uri="{FF2B5EF4-FFF2-40B4-BE49-F238E27FC236}">
                <a16:creationId xmlns:a16="http://schemas.microsoft.com/office/drawing/2014/main" id="{225708BC-3215-6158-4E9C-D13CE5DF0064}"/>
              </a:ext>
            </a:extLst>
          </p:cNvPr>
          <p:cNvSpPr>
            <a:spLocks noGrp="1"/>
          </p:cNvSpPr>
          <p:nvPr>
            <p:ph type="sldNum" sz="quarter" idx="12"/>
          </p:nvPr>
        </p:nvSpPr>
        <p:spPr/>
        <p:txBody>
          <a:bodyPr/>
          <a:lstStyle/>
          <a:p>
            <a:fld id="{91C58CF4-7B4A-4EA0-BA51-D55BA6C2A43B}" type="slidenum">
              <a:rPr lang="en-US" smtClean="0"/>
              <a:pPr/>
              <a:t>24</a:t>
            </a:fld>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6" y="915337"/>
            <a:ext cx="6798734" cy="1303867"/>
          </a:xfrm>
        </p:spPr>
        <p:txBody>
          <a:bodyPr>
            <a:normAutofit/>
          </a:bodyPr>
          <a:lstStyle/>
          <a:p>
            <a:r>
              <a:rPr lang="en-US" dirty="0"/>
              <a:t>Transversus Thoracis</a:t>
            </a:r>
          </a:p>
        </p:txBody>
      </p:sp>
      <p:sp>
        <p:nvSpPr>
          <p:cNvPr id="3" name="Content Placeholder 2"/>
          <p:cNvSpPr>
            <a:spLocks noGrp="1"/>
          </p:cNvSpPr>
          <p:nvPr>
            <p:ph idx="1"/>
          </p:nvPr>
        </p:nvSpPr>
        <p:spPr>
          <a:xfrm>
            <a:off x="1176865" y="2490135"/>
            <a:ext cx="6798736" cy="3444997"/>
          </a:xfrm>
        </p:spPr>
        <p:txBody>
          <a:bodyPr>
            <a:normAutofit lnSpcReduction="10000"/>
          </a:bodyPr>
          <a:lstStyle/>
          <a:p>
            <a:r>
              <a:rPr lang="en-US" dirty="0"/>
              <a:t>These muscles of the thoracic cage are continuous with </a:t>
            </a:r>
            <a:r>
              <a:rPr lang="en-US" dirty="0" err="1"/>
              <a:t>transversus</a:t>
            </a:r>
            <a:r>
              <a:rPr lang="en-US" dirty="0"/>
              <a:t> </a:t>
            </a:r>
            <a:r>
              <a:rPr lang="en-US" dirty="0" err="1"/>
              <a:t>abdominis</a:t>
            </a:r>
            <a:r>
              <a:rPr lang="en-US" dirty="0"/>
              <a:t> inferiorly.</a:t>
            </a:r>
          </a:p>
          <a:p>
            <a:r>
              <a:rPr lang="en-US" b="1" dirty="0"/>
              <a:t>Attachments</a:t>
            </a:r>
            <a:r>
              <a:rPr lang="en-US" dirty="0"/>
              <a:t>: From the posterior surface of the inferior sternum to the internal surface of costal cartilages 2-6.</a:t>
            </a:r>
          </a:p>
          <a:p>
            <a:r>
              <a:rPr lang="en-US" b="1" dirty="0"/>
              <a:t>Actions</a:t>
            </a:r>
            <a:r>
              <a:rPr lang="en-US" dirty="0"/>
              <a:t>: Weakly depress the ribs.</a:t>
            </a:r>
          </a:p>
          <a:p>
            <a:r>
              <a:rPr lang="en-US" b="1" dirty="0" err="1"/>
              <a:t>Innervation</a:t>
            </a:r>
            <a:r>
              <a:rPr lang="en-US" dirty="0"/>
              <a:t>: </a:t>
            </a:r>
            <a:r>
              <a:rPr lang="en-US" dirty="0" err="1"/>
              <a:t>Intercostal</a:t>
            </a:r>
            <a:r>
              <a:rPr lang="en-US" dirty="0"/>
              <a:t> nerves (T1-T11).</a:t>
            </a:r>
            <a:br>
              <a:rPr lang="en-US" dirty="0"/>
            </a:br>
            <a:endParaRPr lang="en-US" dirty="0"/>
          </a:p>
        </p:txBody>
      </p:sp>
      <p:sp>
        <p:nvSpPr>
          <p:cNvPr id="6" name="Footer Placeholder 5">
            <a:extLst>
              <a:ext uri="{FF2B5EF4-FFF2-40B4-BE49-F238E27FC236}">
                <a16:creationId xmlns:a16="http://schemas.microsoft.com/office/drawing/2014/main" id="{0FF59703-1567-9BCC-D600-D837F5D55509}"/>
              </a:ext>
            </a:extLst>
          </p:cNvPr>
          <p:cNvSpPr>
            <a:spLocks noGrp="1"/>
          </p:cNvSpPr>
          <p:nvPr>
            <p:ph type="ftr" sz="quarter" idx="11"/>
          </p:nvPr>
        </p:nvSpPr>
        <p:spPr/>
        <p:txBody>
          <a:bodyPr/>
          <a:lstStyle/>
          <a:p>
            <a:r>
              <a:rPr lang="en-US"/>
              <a:t>MBBSPPT.COM</a:t>
            </a:r>
          </a:p>
        </p:txBody>
      </p:sp>
      <p:sp>
        <p:nvSpPr>
          <p:cNvPr id="7" name="Slide Number Placeholder 6">
            <a:extLst>
              <a:ext uri="{FF2B5EF4-FFF2-40B4-BE49-F238E27FC236}">
                <a16:creationId xmlns:a16="http://schemas.microsoft.com/office/drawing/2014/main" id="{5917B809-86A8-E3F3-5FE1-A573B5553BD0}"/>
              </a:ext>
            </a:extLst>
          </p:cNvPr>
          <p:cNvSpPr>
            <a:spLocks noGrp="1"/>
          </p:cNvSpPr>
          <p:nvPr>
            <p:ph type="sldNum" sz="quarter" idx="12"/>
          </p:nvPr>
        </p:nvSpPr>
        <p:spPr/>
        <p:txBody>
          <a:bodyPr/>
          <a:lstStyle/>
          <a:p>
            <a:fld id="{91C58CF4-7B4A-4EA0-BA51-D55BA6C2A43B}" type="slidenum">
              <a:rPr lang="en-US" smtClean="0"/>
              <a:pPr/>
              <a:t>25</a:t>
            </a:fld>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4294967295"/>
          </p:nvPr>
        </p:nvPicPr>
        <p:blipFill>
          <a:blip r:embed="rId2"/>
          <a:srcRect/>
          <a:stretch>
            <a:fillRect/>
          </a:stretch>
        </p:blipFill>
        <p:spPr bwMode="auto">
          <a:xfrm>
            <a:off x="1485900" y="768357"/>
            <a:ext cx="6172200" cy="5321286"/>
          </a:xfrm>
          <a:noFill/>
          <a:ln w="9525">
            <a:noFill/>
            <a:miter lim="800000"/>
            <a:headEnd/>
            <a:tailEnd/>
          </a:ln>
          <a:effectLst/>
        </p:spPr>
      </p:pic>
      <p:sp>
        <p:nvSpPr>
          <p:cNvPr id="5" name="Slide Number Placeholder 4">
            <a:extLst>
              <a:ext uri="{FF2B5EF4-FFF2-40B4-BE49-F238E27FC236}">
                <a16:creationId xmlns:a16="http://schemas.microsoft.com/office/drawing/2014/main" id="{AA196190-5CA5-4837-8436-B4E4847DCD8D}"/>
              </a:ext>
            </a:extLst>
          </p:cNvPr>
          <p:cNvSpPr>
            <a:spLocks noGrp="1"/>
          </p:cNvSpPr>
          <p:nvPr>
            <p:ph type="sldNum" sz="quarter" idx="12"/>
          </p:nvPr>
        </p:nvSpPr>
        <p:spPr/>
        <p:txBody>
          <a:bodyPr/>
          <a:lstStyle/>
          <a:p>
            <a:fld id="{91C58CF4-7B4A-4EA0-BA51-D55BA6C2A43B}" type="slidenum">
              <a:rPr lang="en-US" smtClean="0"/>
              <a:pPr/>
              <a:t>26</a:t>
            </a:fld>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4294967295"/>
          </p:nvPr>
        </p:nvPicPr>
        <p:blipFill>
          <a:blip r:embed="rId2"/>
          <a:srcRect/>
          <a:stretch>
            <a:fillRect/>
          </a:stretch>
        </p:blipFill>
        <p:spPr bwMode="auto">
          <a:xfrm>
            <a:off x="1828800" y="685800"/>
            <a:ext cx="5486400" cy="5486400"/>
          </a:xfrm>
          <a:noFill/>
          <a:ln w="9525">
            <a:noFill/>
            <a:miter lim="800000"/>
            <a:headEnd/>
            <a:tailEnd/>
          </a:ln>
          <a:effectLst/>
        </p:spPr>
      </p:pic>
      <p:sp>
        <p:nvSpPr>
          <p:cNvPr id="5" name="Slide Number Placeholder 4">
            <a:extLst>
              <a:ext uri="{FF2B5EF4-FFF2-40B4-BE49-F238E27FC236}">
                <a16:creationId xmlns:a16="http://schemas.microsoft.com/office/drawing/2014/main" id="{27C39A61-7C5F-63DC-D4C1-1F07128D26D4}"/>
              </a:ext>
            </a:extLst>
          </p:cNvPr>
          <p:cNvSpPr>
            <a:spLocks noGrp="1"/>
          </p:cNvSpPr>
          <p:nvPr>
            <p:ph type="sldNum" sz="quarter" idx="12"/>
          </p:nvPr>
        </p:nvSpPr>
        <p:spPr/>
        <p:txBody>
          <a:bodyPr/>
          <a:lstStyle/>
          <a:p>
            <a:fld id="{91C58CF4-7B4A-4EA0-BA51-D55BA6C2A43B}" type="slidenum">
              <a:rPr lang="en-US" smtClean="0"/>
              <a:pPr/>
              <a:t>27</a:t>
            </a:fld>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6" y="915337"/>
            <a:ext cx="6798734" cy="1303867"/>
          </a:xfrm>
        </p:spPr>
        <p:txBody>
          <a:bodyPr>
            <a:normAutofit/>
          </a:bodyPr>
          <a:lstStyle/>
          <a:p>
            <a:r>
              <a:rPr lang="en-US" dirty="0"/>
              <a:t>Sternalis</a:t>
            </a:r>
          </a:p>
        </p:txBody>
      </p:sp>
      <p:sp>
        <p:nvSpPr>
          <p:cNvPr id="3" name="Content Placeholder 2"/>
          <p:cNvSpPr>
            <a:spLocks noGrp="1"/>
          </p:cNvSpPr>
          <p:nvPr>
            <p:ph idx="1"/>
          </p:nvPr>
        </p:nvSpPr>
        <p:spPr>
          <a:xfrm>
            <a:off x="1176338" y="2490788"/>
            <a:ext cx="3167062" cy="3444875"/>
          </a:xfrm>
        </p:spPr>
        <p:txBody>
          <a:bodyPr>
            <a:normAutofit fontScale="85000" lnSpcReduction="10000"/>
          </a:bodyPr>
          <a:lstStyle/>
          <a:p>
            <a:r>
              <a:rPr lang="en-US" dirty="0"/>
              <a:t>The sternalis is a long thin muscle which expands via the sternocleidomastoid to the rectus abdominis accompanying the sternum. </a:t>
            </a:r>
          </a:p>
          <a:p>
            <a:r>
              <a:rPr lang="en-US" dirty="0"/>
              <a:t>Compared to bilateral variant the sternalis occurs twice as unilateral variant and develops the same in male and female patients. </a:t>
            </a:r>
          </a:p>
        </p:txBody>
      </p:sp>
      <p:pic>
        <p:nvPicPr>
          <p:cNvPr id="4" name="Picture 2"/>
          <p:cNvPicPr>
            <a:picLocks noChangeAspect="1" noChangeArrowheads="1"/>
          </p:cNvPicPr>
          <p:nvPr/>
        </p:nvPicPr>
        <p:blipFill>
          <a:blip r:embed="rId2" cstate="print"/>
          <a:srcRect/>
          <a:stretch>
            <a:fillRect/>
          </a:stretch>
        </p:blipFill>
        <p:spPr bwMode="auto">
          <a:xfrm>
            <a:off x="4343400" y="2590800"/>
            <a:ext cx="3536227" cy="2362200"/>
          </a:xfrm>
          <a:prstGeom prst="rect">
            <a:avLst/>
          </a:prstGeom>
          <a:noFill/>
          <a:ln w="9525">
            <a:noFill/>
            <a:miter lim="800000"/>
            <a:headEnd/>
            <a:tailEnd/>
          </a:ln>
          <a:effectLst>
            <a:outerShdw blurRad="50800" dist="50800" dir="5400000" algn="ctr" rotWithShape="0">
              <a:srgbClr val="000000">
                <a:alpha val="0"/>
              </a:srgbClr>
            </a:outerShdw>
          </a:effectLst>
        </p:spPr>
      </p:pic>
      <p:sp>
        <p:nvSpPr>
          <p:cNvPr id="9" name="Footer Placeholder 8">
            <a:extLst>
              <a:ext uri="{FF2B5EF4-FFF2-40B4-BE49-F238E27FC236}">
                <a16:creationId xmlns:a16="http://schemas.microsoft.com/office/drawing/2014/main" id="{AB8674E8-26E7-D05F-7F31-4B3CBBD86F2D}"/>
              </a:ext>
            </a:extLst>
          </p:cNvPr>
          <p:cNvSpPr>
            <a:spLocks noGrp="1"/>
          </p:cNvSpPr>
          <p:nvPr>
            <p:ph type="ftr" sz="quarter" idx="11"/>
          </p:nvPr>
        </p:nvSpPr>
        <p:spPr/>
        <p:txBody>
          <a:bodyPr/>
          <a:lstStyle/>
          <a:p>
            <a:r>
              <a:rPr lang="en-US"/>
              <a:t>MBBSPPT.COM</a:t>
            </a:r>
          </a:p>
        </p:txBody>
      </p:sp>
      <p:sp>
        <p:nvSpPr>
          <p:cNvPr id="10" name="Slide Number Placeholder 9">
            <a:extLst>
              <a:ext uri="{FF2B5EF4-FFF2-40B4-BE49-F238E27FC236}">
                <a16:creationId xmlns:a16="http://schemas.microsoft.com/office/drawing/2014/main" id="{0D674E3D-98AB-EEA9-5A71-BCDE3F9FB5A0}"/>
              </a:ext>
            </a:extLst>
          </p:cNvPr>
          <p:cNvSpPr>
            <a:spLocks noGrp="1"/>
          </p:cNvSpPr>
          <p:nvPr>
            <p:ph type="sldNum" sz="quarter" idx="12"/>
          </p:nvPr>
        </p:nvSpPr>
        <p:spPr/>
        <p:txBody>
          <a:bodyPr/>
          <a:lstStyle/>
          <a:p>
            <a:fld id="{91C58CF4-7B4A-4EA0-BA51-D55BA6C2A43B}" type="slidenum">
              <a:rPr lang="en-US" smtClean="0"/>
              <a:pPr/>
              <a:t>28</a:t>
            </a:fld>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4294967295"/>
          </p:nvPr>
        </p:nvPicPr>
        <p:blipFill>
          <a:blip r:embed="rId2"/>
          <a:srcRect/>
          <a:stretch>
            <a:fillRect/>
          </a:stretch>
        </p:blipFill>
        <p:spPr bwMode="auto">
          <a:xfrm>
            <a:off x="762000" y="685800"/>
            <a:ext cx="7620000" cy="5486400"/>
          </a:xfrm>
          <a:noFill/>
          <a:ln w="9525">
            <a:noFill/>
            <a:miter lim="800000"/>
            <a:headEnd/>
            <a:tailEnd/>
          </a:ln>
          <a:effectLst/>
        </p:spPr>
      </p:pic>
      <p:sp>
        <p:nvSpPr>
          <p:cNvPr id="5" name="Slide Number Placeholder 4">
            <a:extLst>
              <a:ext uri="{FF2B5EF4-FFF2-40B4-BE49-F238E27FC236}">
                <a16:creationId xmlns:a16="http://schemas.microsoft.com/office/drawing/2014/main" id="{D9A7F3FD-3ED7-891C-2787-B0E8E26EF193}"/>
              </a:ext>
            </a:extLst>
          </p:cNvPr>
          <p:cNvSpPr>
            <a:spLocks noGrp="1"/>
          </p:cNvSpPr>
          <p:nvPr>
            <p:ph type="sldNum" sz="quarter" idx="12"/>
          </p:nvPr>
        </p:nvSpPr>
        <p:spPr/>
        <p:txBody>
          <a:bodyPr/>
          <a:lstStyle/>
          <a:p>
            <a:fld id="{91C58CF4-7B4A-4EA0-BA51-D55BA6C2A43B}" type="slidenum">
              <a:rPr lang="en-US" smtClean="0"/>
              <a:pPr/>
              <a:t>29</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1787716" y="838200"/>
            <a:ext cx="5568568" cy="5181600"/>
          </a:xfrm>
          <a:prstGeom prst="rect">
            <a:avLst/>
          </a:prstGeom>
          <a:noFill/>
          <a:ln w="9525">
            <a:noFill/>
            <a:miter lim="800000"/>
            <a:headEnd/>
            <a:tailEnd/>
          </a:ln>
          <a:effectLst/>
        </p:spPr>
      </p:pic>
      <p:sp>
        <p:nvSpPr>
          <p:cNvPr id="3" name="Slide Number Placeholder 2">
            <a:extLst>
              <a:ext uri="{FF2B5EF4-FFF2-40B4-BE49-F238E27FC236}">
                <a16:creationId xmlns:a16="http://schemas.microsoft.com/office/drawing/2014/main" id="{0E6E957C-67DA-C2D6-AAAA-E57BD5EC0D93}"/>
              </a:ext>
            </a:extLst>
          </p:cNvPr>
          <p:cNvSpPr>
            <a:spLocks noGrp="1"/>
          </p:cNvSpPr>
          <p:nvPr>
            <p:ph type="sldNum" sz="quarter" idx="12"/>
          </p:nvPr>
        </p:nvSpPr>
        <p:spPr/>
        <p:txBody>
          <a:bodyPr/>
          <a:lstStyle/>
          <a:p>
            <a:fld id="{91C58CF4-7B4A-4EA0-BA51-D55BA6C2A43B}" type="slidenum">
              <a:rPr lang="en-US" smtClean="0"/>
              <a:pPr/>
              <a:t>3</a:t>
            </a:fld>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AE96A-C3E7-D758-78A7-8A0D5BBDD6A5}"/>
              </a:ext>
            </a:extLst>
          </p:cNvPr>
          <p:cNvSpPr>
            <a:spLocks noGrp="1"/>
          </p:cNvSpPr>
          <p:nvPr>
            <p:ph type="title" idx="4294967295"/>
          </p:nvPr>
        </p:nvSpPr>
        <p:spPr>
          <a:xfrm>
            <a:off x="1172369" y="2777331"/>
            <a:ext cx="6799262" cy="1303337"/>
          </a:xfrm>
        </p:spPr>
        <p:txBody>
          <a:bodyPr/>
          <a:lstStyle/>
          <a:p>
            <a:r>
              <a:rPr lang="en-US" dirty="0"/>
              <a:t>THANK YOU</a:t>
            </a:r>
            <a:endParaRPr lang="en-IN" dirty="0"/>
          </a:p>
        </p:txBody>
      </p:sp>
    </p:spTree>
    <p:extLst>
      <p:ext uri="{BB962C8B-B14F-4D97-AF65-F5344CB8AC3E}">
        <p14:creationId xmlns:p14="http://schemas.microsoft.com/office/powerpoint/2010/main" val="29704003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6" y="915337"/>
            <a:ext cx="6798734" cy="1303867"/>
          </a:xfrm>
        </p:spPr>
        <p:txBody>
          <a:bodyPr/>
          <a:lstStyle/>
          <a:p>
            <a:r>
              <a:rPr lang="en-US" dirty="0"/>
              <a:t>Intercostal Muscles</a:t>
            </a:r>
          </a:p>
        </p:txBody>
      </p:sp>
      <p:sp>
        <p:nvSpPr>
          <p:cNvPr id="3" name="Content Placeholder 2"/>
          <p:cNvSpPr>
            <a:spLocks noGrp="1"/>
          </p:cNvSpPr>
          <p:nvPr>
            <p:ph idx="1"/>
          </p:nvPr>
        </p:nvSpPr>
        <p:spPr>
          <a:xfrm>
            <a:off x="1176865" y="2490135"/>
            <a:ext cx="6798736" cy="3444997"/>
          </a:xfrm>
        </p:spPr>
        <p:txBody>
          <a:bodyPr>
            <a:normAutofit fontScale="70000" lnSpcReduction="20000"/>
          </a:bodyPr>
          <a:lstStyle/>
          <a:p>
            <a:r>
              <a:rPr lang="en-US" dirty="0"/>
              <a:t>There are five muscles that make up the thoracic cage; </a:t>
            </a:r>
          </a:p>
          <a:p>
            <a:pPr lvl="1"/>
            <a:r>
              <a:rPr lang="en-US" dirty="0"/>
              <a:t>3 Intercostals </a:t>
            </a:r>
          </a:p>
          <a:p>
            <a:pPr lvl="2"/>
            <a:r>
              <a:rPr lang="en-US" dirty="0"/>
              <a:t>External , </a:t>
            </a:r>
          </a:p>
          <a:p>
            <a:pPr lvl="2"/>
            <a:r>
              <a:rPr lang="en-US" dirty="0"/>
              <a:t>Internal and</a:t>
            </a:r>
          </a:p>
          <a:p>
            <a:pPr lvl="2"/>
            <a:r>
              <a:rPr lang="en-US" dirty="0" err="1"/>
              <a:t>Transeverse</a:t>
            </a:r>
            <a:r>
              <a:rPr lang="en-US" dirty="0"/>
              <a:t> </a:t>
            </a:r>
            <a:r>
              <a:rPr lang="en-US" dirty="0" err="1"/>
              <a:t>thoracis</a:t>
            </a:r>
            <a:r>
              <a:rPr lang="en-US" dirty="0"/>
              <a:t> group that includes </a:t>
            </a:r>
          </a:p>
          <a:p>
            <a:pPr lvl="3"/>
            <a:r>
              <a:rPr lang="en-US" dirty="0" err="1"/>
              <a:t>Subcostals</a:t>
            </a:r>
            <a:r>
              <a:rPr lang="en-US" dirty="0"/>
              <a:t> , </a:t>
            </a:r>
          </a:p>
          <a:p>
            <a:pPr lvl="3"/>
            <a:r>
              <a:rPr lang="en-US" dirty="0"/>
              <a:t>Innermost </a:t>
            </a:r>
            <a:r>
              <a:rPr lang="pt-BR" dirty="0"/>
              <a:t>(intercostales </a:t>
            </a:r>
            <a:r>
              <a:rPr lang="en-US" dirty="0" err="1"/>
              <a:t>intimi</a:t>
            </a:r>
            <a:r>
              <a:rPr lang="en-US" dirty="0"/>
              <a:t>) ,</a:t>
            </a:r>
          </a:p>
          <a:p>
            <a:pPr lvl="3"/>
            <a:r>
              <a:rPr lang="en-US" dirty="0"/>
              <a:t>Transversus thoracis (</a:t>
            </a:r>
            <a:r>
              <a:rPr lang="en-US" dirty="0" err="1"/>
              <a:t>sternocostalis</a:t>
            </a:r>
            <a:r>
              <a:rPr lang="en-US" dirty="0"/>
              <a:t>). </a:t>
            </a:r>
          </a:p>
          <a:p>
            <a:pPr lvl="2"/>
            <a:r>
              <a:rPr lang="en-US" dirty="0"/>
              <a:t>These muscles act to change the volume of the thoracic cavity during respiration.</a:t>
            </a:r>
          </a:p>
          <a:p>
            <a:r>
              <a:rPr lang="en-US" dirty="0"/>
              <a:t>There are some other muscles that do not comprise the thoracic wall, but do attach to it. These include the pectoralis major, minor, serratus anterior and the scalene muscles.</a:t>
            </a:r>
          </a:p>
        </p:txBody>
      </p:sp>
      <p:sp>
        <p:nvSpPr>
          <p:cNvPr id="6" name="Footer Placeholder 5">
            <a:extLst>
              <a:ext uri="{FF2B5EF4-FFF2-40B4-BE49-F238E27FC236}">
                <a16:creationId xmlns:a16="http://schemas.microsoft.com/office/drawing/2014/main" id="{9FA9D986-520A-5A0F-8F06-3F5A5786000B}"/>
              </a:ext>
            </a:extLst>
          </p:cNvPr>
          <p:cNvSpPr>
            <a:spLocks noGrp="1"/>
          </p:cNvSpPr>
          <p:nvPr>
            <p:ph type="ftr" sz="quarter" idx="11"/>
          </p:nvPr>
        </p:nvSpPr>
        <p:spPr/>
        <p:txBody>
          <a:bodyPr/>
          <a:lstStyle/>
          <a:p>
            <a:r>
              <a:rPr lang="en-US"/>
              <a:t>MBBSPPT.COM</a:t>
            </a:r>
          </a:p>
        </p:txBody>
      </p:sp>
      <p:sp>
        <p:nvSpPr>
          <p:cNvPr id="7" name="Slide Number Placeholder 6">
            <a:extLst>
              <a:ext uri="{FF2B5EF4-FFF2-40B4-BE49-F238E27FC236}">
                <a16:creationId xmlns:a16="http://schemas.microsoft.com/office/drawing/2014/main" id="{11AE0D03-CE34-AC10-8143-7BD5F11926F5}"/>
              </a:ext>
            </a:extLst>
          </p:cNvPr>
          <p:cNvSpPr>
            <a:spLocks noGrp="1"/>
          </p:cNvSpPr>
          <p:nvPr>
            <p:ph type="sldNum" sz="quarter" idx="12"/>
          </p:nvPr>
        </p:nvSpPr>
        <p:spPr/>
        <p:txBody>
          <a:bodyPr/>
          <a:lstStyle/>
          <a:p>
            <a:fld id="{91C58CF4-7B4A-4EA0-BA51-D55BA6C2A43B}" type="slidenum">
              <a:rPr lang="en-US" smtClean="0"/>
              <a:pPr/>
              <a:t>4</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srcRect/>
          <a:stretch>
            <a:fillRect/>
          </a:stretch>
        </p:blipFill>
        <p:spPr bwMode="auto">
          <a:xfrm>
            <a:off x="762001" y="676574"/>
            <a:ext cx="7620000" cy="5495626"/>
          </a:xfrm>
          <a:prstGeom prst="rect">
            <a:avLst/>
          </a:prstGeom>
          <a:noFill/>
          <a:ln w="9525">
            <a:noFill/>
            <a:miter lim="800000"/>
            <a:headEnd/>
            <a:tailEnd/>
          </a:ln>
          <a:effectLst/>
        </p:spPr>
      </p:pic>
      <p:sp>
        <p:nvSpPr>
          <p:cNvPr id="3" name="Slide Number Placeholder 2">
            <a:extLst>
              <a:ext uri="{FF2B5EF4-FFF2-40B4-BE49-F238E27FC236}">
                <a16:creationId xmlns:a16="http://schemas.microsoft.com/office/drawing/2014/main" id="{6AE66594-A84A-070A-D31E-5B735A819E69}"/>
              </a:ext>
            </a:extLst>
          </p:cNvPr>
          <p:cNvSpPr>
            <a:spLocks noGrp="1"/>
          </p:cNvSpPr>
          <p:nvPr>
            <p:ph type="sldNum" sz="quarter" idx="12"/>
          </p:nvPr>
        </p:nvSpPr>
        <p:spPr/>
        <p:txBody>
          <a:bodyPr/>
          <a:lstStyle/>
          <a:p>
            <a:fld id="{91C58CF4-7B4A-4EA0-BA51-D55BA6C2A43B}" type="slidenum">
              <a:rPr lang="en-US" smtClean="0"/>
              <a:pPr/>
              <a:t>5</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6" y="915337"/>
            <a:ext cx="6798734" cy="1303867"/>
          </a:xfrm>
        </p:spPr>
        <p:txBody>
          <a:bodyPr>
            <a:normAutofit/>
          </a:bodyPr>
          <a:lstStyle/>
          <a:p>
            <a:r>
              <a:rPr lang="en-US" dirty="0"/>
              <a:t>External Intercostals</a:t>
            </a:r>
          </a:p>
        </p:txBody>
      </p:sp>
      <p:sp>
        <p:nvSpPr>
          <p:cNvPr id="3" name="Content Placeholder 2"/>
          <p:cNvSpPr>
            <a:spLocks noGrp="1"/>
          </p:cNvSpPr>
          <p:nvPr>
            <p:ph idx="1"/>
          </p:nvPr>
        </p:nvSpPr>
        <p:spPr>
          <a:xfrm>
            <a:off x="1176865" y="2490135"/>
            <a:ext cx="6798736" cy="3444997"/>
          </a:xfrm>
        </p:spPr>
        <p:txBody>
          <a:bodyPr>
            <a:noAutofit/>
          </a:bodyPr>
          <a:lstStyle/>
          <a:p>
            <a:r>
              <a:rPr lang="en-US" sz="2000" dirty="0"/>
              <a:t>There are 11 pairs of external intercostal muscles. </a:t>
            </a:r>
          </a:p>
          <a:p>
            <a:r>
              <a:rPr lang="en-US" sz="2000" dirty="0"/>
              <a:t>They run </a:t>
            </a:r>
            <a:r>
              <a:rPr lang="en-US" sz="2000" dirty="0" err="1"/>
              <a:t>inferoanteriorly</a:t>
            </a:r>
            <a:r>
              <a:rPr lang="en-US" sz="2000" dirty="0"/>
              <a:t> from the rib above to the rib below, and are continuous with the external oblique of the abdomen.</a:t>
            </a:r>
          </a:p>
          <a:p>
            <a:r>
              <a:rPr lang="en-US" sz="2000" dirty="0"/>
              <a:t>The fibers travel downwards, forwards, and medially from the inferior border of the rib above towards the superior border of the rib below. .</a:t>
            </a:r>
          </a:p>
          <a:p>
            <a:r>
              <a:rPr lang="en-US" sz="2000" b="1" dirty="0"/>
              <a:t>Attachments: </a:t>
            </a:r>
          </a:p>
          <a:p>
            <a:pPr lvl="1"/>
            <a:r>
              <a:rPr lang="en-US" sz="1800" dirty="0"/>
              <a:t>Originate at the lower border of the rib, inserting into the superior border of the rib below.</a:t>
            </a:r>
          </a:p>
        </p:txBody>
      </p:sp>
      <p:sp>
        <p:nvSpPr>
          <p:cNvPr id="6" name="Footer Placeholder 5">
            <a:extLst>
              <a:ext uri="{FF2B5EF4-FFF2-40B4-BE49-F238E27FC236}">
                <a16:creationId xmlns:a16="http://schemas.microsoft.com/office/drawing/2014/main" id="{4D0EAC85-049C-AF59-889C-3E904C7CF5B9}"/>
              </a:ext>
            </a:extLst>
          </p:cNvPr>
          <p:cNvSpPr>
            <a:spLocks noGrp="1"/>
          </p:cNvSpPr>
          <p:nvPr>
            <p:ph type="ftr" sz="quarter" idx="11"/>
          </p:nvPr>
        </p:nvSpPr>
        <p:spPr/>
        <p:txBody>
          <a:bodyPr/>
          <a:lstStyle/>
          <a:p>
            <a:r>
              <a:rPr lang="en-US"/>
              <a:t>MBBSPPT.COM</a:t>
            </a:r>
          </a:p>
        </p:txBody>
      </p:sp>
      <p:sp>
        <p:nvSpPr>
          <p:cNvPr id="7" name="Slide Number Placeholder 6">
            <a:extLst>
              <a:ext uri="{FF2B5EF4-FFF2-40B4-BE49-F238E27FC236}">
                <a16:creationId xmlns:a16="http://schemas.microsoft.com/office/drawing/2014/main" id="{823EC8AF-F374-450E-41D1-509B92E623D5}"/>
              </a:ext>
            </a:extLst>
          </p:cNvPr>
          <p:cNvSpPr>
            <a:spLocks noGrp="1"/>
          </p:cNvSpPr>
          <p:nvPr>
            <p:ph type="sldNum" sz="quarter" idx="12"/>
          </p:nvPr>
        </p:nvSpPr>
        <p:spPr/>
        <p:txBody>
          <a:bodyPr/>
          <a:lstStyle/>
          <a:p>
            <a:fld id="{91C58CF4-7B4A-4EA0-BA51-D55BA6C2A43B}" type="slidenum">
              <a:rPr lang="en-US" smtClean="0"/>
              <a:pPr/>
              <a:t>6</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srcRect/>
          <a:stretch>
            <a:fillRect/>
          </a:stretch>
        </p:blipFill>
        <p:spPr bwMode="auto">
          <a:xfrm>
            <a:off x="762000" y="685801"/>
            <a:ext cx="7620000" cy="5486400"/>
          </a:xfrm>
          <a:prstGeom prst="rect">
            <a:avLst/>
          </a:prstGeom>
          <a:noFill/>
          <a:ln w="9525">
            <a:noFill/>
            <a:miter lim="800000"/>
            <a:headEnd/>
            <a:tailEnd/>
          </a:ln>
          <a:effectLst/>
        </p:spPr>
      </p:pic>
      <p:sp>
        <p:nvSpPr>
          <p:cNvPr id="3" name="Slide Number Placeholder 2">
            <a:extLst>
              <a:ext uri="{FF2B5EF4-FFF2-40B4-BE49-F238E27FC236}">
                <a16:creationId xmlns:a16="http://schemas.microsoft.com/office/drawing/2014/main" id="{6F76744D-C79B-AA32-D505-0B99111AE058}"/>
              </a:ext>
            </a:extLst>
          </p:cNvPr>
          <p:cNvSpPr>
            <a:spLocks noGrp="1"/>
          </p:cNvSpPr>
          <p:nvPr>
            <p:ph type="sldNum" sz="quarter" idx="12"/>
          </p:nvPr>
        </p:nvSpPr>
        <p:spPr/>
        <p:txBody>
          <a:bodyPr/>
          <a:lstStyle/>
          <a:p>
            <a:fld id="{91C58CF4-7B4A-4EA0-BA51-D55BA6C2A43B}" type="slidenum">
              <a:rPr lang="en-US" smtClean="0"/>
              <a:pPr/>
              <a:t>7</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6" y="915337"/>
            <a:ext cx="6798734" cy="1303867"/>
          </a:xfrm>
        </p:spPr>
        <p:txBody>
          <a:bodyPr>
            <a:normAutofit fontScale="90000"/>
          </a:bodyPr>
          <a:lstStyle/>
          <a:p>
            <a:r>
              <a:rPr lang="en-US" dirty="0"/>
              <a:t>Anterior (external) Intercostal Membrane</a:t>
            </a:r>
          </a:p>
        </p:txBody>
      </p:sp>
      <p:sp>
        <p:nvSpPr>
          <p:cNvPr id="3" name="Content Placeholder 2"/>
          <p:cNvSpPr>
            <a:spLocks noGrp="1"/>
          </p:cNvSpPr>
          <p:nvPr>
            <p:ph idx="1"/>
          </p:nvPr>
        </p:nvSpPr>
        <p:spPr>
          <a:xfrm>
            <a:off x="1176865" y="2490135"/>
            <a:ext cx="6798736" cy="3444997"/>
          </a:xfrm>
        </p:spPr>
        <p:txBody>
          <a:bodyPr>
            <a:noAutofit/>
          </a:bodyPr>
          <a:lstStyle/>
          <a:p>
            <a:r>
              <a:rPr lang="en-US" dirty="0"/>
              <a:t>The muscles extend around the thoracic wall from the regions of the tubercles of the ribs to the costal cartilages, where </a:t>
            </a:r>
            <a:r>
              <a:rPr lang="en-US" dirty="0" err="1"/>
              <a:t>where</a:t>
            </a:r>
            <a:r>
              <a:rPr lang="en-US" dirty="0"/>
              <a:t> it is substituted by a thin connective tissue </a:t>
            </a:r>
            <a:r>
              <a:rPr lang="en-US" dirty="0" err="1"/>
              <a:t>aponeurosis</a:t>
            </a:r>
            <a:r>
              <a:rPr lang="en-US" dirty="0"/>
              <a:t> called the anterior (external) </a:t>
            </a:r>
            <a:r>
              <a:rPr lang="en-US" dirty="0" err="1"/>
              <a:t>intercostal</a:t>
            </a:r>
            <a:r>
              <a:rPr lang="en-US" dirty="0"/>
              <a:t> membrane.</a:t>
            </a:r>
            <a:br>
              <a:rPr lang="en-US" dirty="0"/>
            </a:br>
            <a:endParaRPr lang="en-US" dirty="0"/>
          </a:p>
        </p:txBody>
      </p:sp>
      <p:sp>
        <p:nvSpPr>
          <p:cNvPr id="6" name="Footer Placeholder 5">
            <a:extLst>
              <a:ext uri="{FF2B5EF4-FFF2-40B4-BE49-F238E27FC236}">
                <a16:creationId xmlns:a16="http://schemas.microsoft.com/office/drawing/2014/main" id="{C53F902D-71CB-0D9C-36A0-C2F0F7D15800}"/>
              </a:ext>
            </a:extLst>
          </p:cNvPr>
          <p:cNvSpPr>
            <a:spLocks noGrp="1"/>
          </p:cNvSpPr>
          <p:nvPr>
            <p:ph type="ftr" sz="quarter" idx="11"/>
          </p:nvPr>
        </p:nvSpPr>
        <p:spPr/>
        <p:txBody>
          <a:bodyPr/>
          <a:lstStyle/>
          <a:p>
            <a:r>
              <a:rPr lang="en-US"/>
              <a:t>MBBSPPT.COM</a:t>
            </a:r>
          </a:p>
        </p:txBody>
      </p:sp>
      <p:sp>
        <p:nvSpPr>
          <p:cNvPr id="7" name="Slide Number Placeholder 6">
            <a:extLst>
              <a:ext uri="{FF2B5EF4-FFF2-40B4-BE49-F238E27FC236}">
                <a16:creationId xmlns:a16="http://schemas.microsoft.com/office/drawing/2014/main" id="{327C765C-258F-F621-A3B7-84B255F35DA9}"/>
              </a:ext>
            </a:extLst>
          </p:cNvPr>
          <p:cNvSpPr>
            <a:spLocks noGrp="1"/>
          </p:cNvSpPr>
          <p:nvPr>
            <p:ph type="sldNum" sz="quarter" idx="12"/>
          </p:nvPr>
        </p:nvSpPr>
        <p:spPr/>
        <p:txBody>
          <a:bodyPr/>
          <a:lstStyle/>
          <a:p>
            <a:fld id="{91C58CF4-7B4A-4EA0-BA51-D55BA6C2A43B}" type="slidenum">
              <a:rPr lang="en-US" smtClean="0"/>
              <a:pPr/>
              <a:t>8</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762001" y="1282065"/>
            <a:ext cx="7620000" cy="4293870"/>
          </a:xfrm>
          <a:prstGeom prst="rect">
            <a:avLst/>
          </a:prstGeom>
          <a:noFill/>
          <a:ln w="9525">
            <a:noFill/>
            <a:miter lim="800000"/>
            <a:headEnd/>
            <a:tailEnd/>
          </a:ln>
          <a:effectLst/>
        </p:spPr>
      </p:pic>
      <p:sp>
        <p:nvSpPr>
          <p:cNvPr id="2" name="Footer Placeholder 1">
            <a:extLst>
              <a:ext uri="{FF2B5EF4-FFF2-40B4-BE49-F238E27FC236}">
                <a16:creationId xmlns:a16="http://schemas.microsoft.com/office/drawing/2014/main" id="{A0140A61-F3CD-5834-1C65-8F186B604A44}"/>
              </a:ext>
            </a:extLst>
          </p:cNvPr>
          <p:cNvSpPr>
            <a:spLocks noGrp="1"/>
          </p:cNvSpPr>
          <p:nvPr>
            <p:ph type="ftr" sz="quarter" idx="11"/>
          </p:nvPr>
        </p:nvSpPr>
        <p:spPr/>
        <p:txBody>
          <a:bodyPr/>
          <a:lstStyle/>
          <a:p>
            <a:r>
              <a:rPr lang="en-US"/>
              <a:t>MBBSPPT.COM</a:t>
            </a:r>
          </a:p>
        </p:txBody>
      </p:sp>
      <p:sp>
        <p:nvSpPr>
          <p:cNvPr id="3" name="Slide Number Placeholder 2">
            <a:extLst>
              <a:ext uri="{FF2B5EF4-FFF2-40B4-BE49-F238E27FC236}">
                <a16:creationId xmlns:a16="http://schemas.microsoft.com/office/drawing/2014/main" id="{6EF13FF0-2589-92BB-7C4F-800766F27DA0}"/>
              </a:ext>
            </a:extLst>
          </p:cNvPr>
          <p:cNvSpPr>
            <a:spLocks noGrp="1"/>
          </p:cNvSpPr>
          <p:nvPr>
            <p:ph type="sldNum" sz="quarter" idx="12"/>
          </p:nvPr>
        </p:nvSpPr>
        <p:spPr/>
        <p:txBody>
          <a:bodyPr/>
          <a:lstStyle/>
          <a:p>
            <a:fld id="{91C58CF4-7B4A-4EA0-BA51-D55BA6C2A43B}" type="slidenum">
              <a:rPr lang="en-US" smtClean="0"/>
              <a:pPr/>
              <a:t>9</a:t>
            </a:fld>
            <a:endParaRPr lang="en-US"/>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Organic</Template>
  <TotalTime>348</TotalTime>
  <Words>1242</Words>
  <Application>Microsoft Office PowerPoint</Application>
  <PresentationFormat>On-screen Show (4:3)</PresentationFormat>
  <Paragraphs>163</Paragraphs>
  <Slides>30</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vt:i4>
      </vt:variant>
    </vt:vector>
  </HeadingPairs>
  <TitlesOfParts>
    <vt:vector size="34" baseType="lpstr">
      <vt:lpstr>Arial</vt:lpstr>
      <vt:lpstr>Calibri</vt:lpstr>
      <vt:lpstr>Garamond</vt:lpstr>
      <vt:lpstr>Organic</vt:lpstr>
      <vt:lpstr>Intercostal Muscles</vt:lpstr>
      <vt:lpstr>Intercostal Muscles</vt:lpstr>
      <vt:lpstr>PowerPoint Presentation</vt:lpstr>
      <vt:lpstr>Intercostal Muscles</vt:lpstr>
      <vt:lpstr>PowerPoint Presentation</vt:lpstr>
      <vt:lpstr>External Intercostals</vt:lpstr>
      <vt:lpstr>PowerPoint Presentation</vt:lpstr>
      <vt:lpstr>Anterior (external) Intercostal Membrane</vt:lpstr>
      <vt:lpstr>PowerPoint Presentation</vt:lpstr>
      <vt:lpstr>External Intercostal</vt:lpstr>
      <vt:lpstr>PowerPoint Presentation</vt:lpstr>
      <vt:lpstr>Internal Intercostals</vt:lpstr>
      <vt:lpstr>Internal Intercostal</vt:lpstr>
      <vt:lpstr>Internal Intercostal</vt:lpstr>
      <vt:lpstr>PowerPoint Presentation</vt:lpstr>
      <vt:lpstr>The posterior (internal) intercostal membrane</vt:lpstr>
      <vt:lpstr>The Transversus Thoracis Group</vt:lpstr>
      <vt:lpstr>The Subcotalis</vt:lpstr>
      <vt:lpstr>Subcostalis</vt:lpstr>
      <vt:lpstr>Innermost Intercostals</vt:lpstr>
      <vt:lpstr>Innermost Intercostals</vt:lpstr>
      <vt:lpstr>PowerPoint Presentation</vt:lpstr>
      <vt:lpstr>Transversus Thoracis</vt:lpstr>
      <vt:lpstr>PowerPoint Presentation</vt:lpstr>
      <vt:lpstr>Transversus Thoracis</vt:lpstr>
      <vt:lpstr>PowerPoint Presentation</vt:lpstr>
      <vt:lpstr>PowerPoint Presentation</vt:lpstr>
      <vt:lpstr>Sternalis</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INTERCOSTAL MUSCLES</dc:title>
  <dc:creator>Zone</dc:creator>
  <cp:lastModifiedBy>Rajesh Patel</cp:lastModifiedBy>
  <cp:revision>35</cp:revision>
  <dcterms:created xsi:type="dcterms:W3CDTF">2018-05-20T03:20:11Z</dcterms:created>
  <dcterms:modified xsi:type="dcterms:W3CDTF">2024-06-15T20:58:08Z</dcterms:modified>
</cp:coreProperties>
</file>