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85" r:id="rId3"/>
    <p:sldId id="257" r:id="rId4"/>
    <p:sldId id="259" r:id="rId5"/>
    <p:sldId id="258" r:id="rId6"/>
    <p:sldId id="278" r:id="rId7"/>
    <p:sldId id="286" r:id="rId8"/>
    <p:sldId id="261" r:id="rId9"/>
    <p:sldId id="269" r:id="rId10"/>
    <p:sldId id="270" r:id="rId11"/>
    <p:sldId id="268" r:id="rId12"/>
    <p:sldId id="265" r:id="rId13"/>
    <p:sldId id="266" r:id="rId14"/>
    <p:sldId id="279" r:id="rId15"/>
    <p:sldId id="282" r:id="rId16"/>
    <p:sldId id="283" r:id="rId17"/>
    <p:sldId id="267" r:id="rId18"/>
    <p:sldId id="295" r:id="rId19"/>
    <p:sldId id="296" r:id="rId20"/>
    <p:sldId id="298" r:id="rId21"/>
    <p:sldId id="299" r:id="rId22"/>
    <p:sldId id="280" r:id="rId23"/>
    <p:sldId id="281" r:id="rId24"/>
    <p:sldId id="300" r:id="rId25"/>
    <p:sldId id="271" r:id="rId26"/>
    <p:sldId id="302" r:id="rId27"/>
    <p:sldId id="303" r:id="rId28"/>
    <p:sldId id="301" r:id="rId29"/>
    <p:sldId id="276" r:id="rId30"/>
    <p:sldId id="272" r:id="rId31"/>
    <p:sldId id="274" r:id="rId32"/>
    <p:sldId id="273" r:id="rId33"/>
    <p:sldId id="288" r:id="rId34"/>
    <p:sldId id="275" r:id="rId35"/>
    <p:sldId id="297" r:id="rId36"/>
    <p:sldId id="289" r:id="rId37"/>
    <p:sldId id="290" r:id="rId38"/>
    <p:sldId id="291" r:id="rId39"/>
    <p:sldId id="30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24" autoAdjust="0"/>
  </p:normalViewPr>
  <p:slideViewPr>
    <p:cSldViewPr>
      <p:cViewPr varScale="1">
        <p:scale>
          <a:sx n="101" d="100"/>
          <a:sy n="101" d="100"/>
        </p:scale>
        <p:origin x="2028" y="108"/>
      </p:cViewPr>
      <p:guideLst>
        <p:guide orient="horz" pos="2160"/>
        <p:guide pos="2880"/>
      </p:guideLst>
    </p:cSldViewPr>
  </p:slideViewPr>
  <p:outlineViewPr>
    <p:cViewPr>
      <p:scale>
        <a:sx n="33" d="100"/>
        <a:sy n="33" d="100"/>
      </p:scale>
      <p:origin x="0" y="6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2F27B-A8F4-48AF-9FD3-A7C98671B136}" type="datetimeFigureOut">
              <a:rPr lang="en-IN" smtClean="0"/>
              <a:t>16-06-2024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DF718-7E86-465B-9B24-02938F41E6B7}" type="slidenum">
              <a:rPr lang="en-IN" smtClean="0"/>
              <a:t>‹#›</a:t>
            </a:fld>
            <a:endParaRPr lang="en-IN"/>
          </a:p>
        </p:txBody>
      </p:sp>
    </p:spTree>
    <p:extLst>
      <p:ext uri="{BB962C8B-B14F-4D97-AF65-F5344CB8AC3E}">
        <p14:creationId xmlns:p14="http://schemas.microsoft.com/office/powerpoint/2010/main" val="349319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87DC9DD-C7AB-4977-84DA-F3BE3A2F5500}" type="datetime1">
              <a:rPr lang="en-US" smtClean="0"/>
              <a:t>6/16/2024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A2B04C7F-1F24-44DF-BABF-2E72604F5FD1}"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38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133AF-28C3-496B-9C05-9F8F78EE8615}"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344349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C1D93-22B9-41FB-AF74-643165E4E971}"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65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F5E231-313D-4573-B86F-31F375DAB38E}"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29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E9D37-9A29-4D4B-93FC-62E5B3090152}"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277863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80A60B-0720-48D8-B7BA-A416EDD84751}"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49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1E7E1-7F05-4230-9585-B1A4A1177DA5}"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987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CB1BC-D626-4239-93CC-3D89338EB09C}"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86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4F919-E02A-4AEF-BEE0-322911EFEEE1}"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1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7A612-0320-40A8-B4FE-4905F35BCD26}"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163202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05A3B1-D00C-4F52-B9C8-4E76BB5641ED}" type="datetime1">
              <a:rPr lang="en-US" smtClean="0"/>
              <a:t>6/16/2024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A2B04C7F-1F24-44DF-BABF-2E72604F5FD1}"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65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20A8B-274F-4C2C-84A7-0CD15522D798}"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18318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27F64-CCB3-412A-976B-4A75A8BD8696}" type="datetime1">
              <a:rPr lang="en-US" smtClean="0"/>
              <a:t>6/16/2024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A2B04C7F-1F24-44DF-BABF-2E72604F5FD1}"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92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B43FA9-0359-4A0C-9030-15C2421CD02F}" type="datetime1">
              <a:rPr lang="en-US" smtClean="0"/>
              <a:t>6/16/2024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A2B04C7F-1F24-44DF-BABF-2E72604F5FD1}"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4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2FD92-DF30-43E1-B0F8-52F91812724F}" type="datetime1">
              <a:rPr lang="en-US" smtClean="0"/>
              <a:t>6/16/2024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374148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47A055-F682-4049-91D4-13C8DE658AD4}"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2B04C7F-1F24-44DF-BABF-2E72604F5FD1}"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55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AD9FB0-94B1-4978-BAE8-AC3D00BA0D89}" type="datetime1">
              <a:rPr lang="en-US" smtClean="0"/>
              <a:t>6/16/2024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A2B04C7F-1F24-44DF-BABF-2E72604F5FD1}" type="slidenum">
              <a:rPr lang="en-US" smtClean="0"/>
              <a:pPr/>
              <a:t>‹#›</a:t>
            </a:fld>
            <a:endParaRPr lang="en-US"/>
          </a:p>
        </p:txBody>
      </p:sp>
    </p:spTree>
    <p:extLst>
      <p:ext uri="{BB962C8B-B14F-4D97-AF65-F5344CB8AC3E}">
        <p14:creationId xmlns:p14="http://schemas.microsoft.com/office/powerpoint/2010/main" val="37335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452FA1-04A9-4C84-8A84-C984D99281D4}" type="datetime1">
              <a:rPr lang="en-US" smtClean="0"/>
              <a:t>6/16/2024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B04C7F-1F24-44DF-BABF-2E72604F5FD1}" type="slidenum">
              <a:rPr lang="en-US" smtClean="0"/>
              <a:pPr/>
              <a:t>‹#›</a:t>
            </a:fld>
            <a:endParaRPr lang="en-US"/>
          </a:p>
        </p:txBody>
      </p:sp>
    </p:spTree>
    <p:extLst>
      <p:ext uri="{BB962C8B-B14F-4D97-AF65-F5344CB8AC3E}">
        <p14:creationId xmlns:p14="http://schemas.microsoft.com/office/powerpoint/2010/main" val="1074366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Intercostal Space</a:t>
            </a:r>
          </a:p>
        </p:txBody>
      </p:sp>
      <p:sp>
        <p:nvSpPr>
          <p:cNvPr id="7" name="Subtitle 6">
            <a:extLst>
              <a:ext uri="{FF2B5EF4-FFF2-40B4-BE49-F238E27FC236}">
                <a16:creationId xmlns:a16="http://schemas.microsoft.com/office/drawing/2014/main" id="{057376B4-FA06-E765-A923-73C62D6BE0AD}"/>
              </a:ext>
            </a:extLst>
          </p:cNvPr>
          <p:cNvSpPr>
            <a:spLocks noGrp="1"/>
          </p:cNvSpPr>
          <p:nvPr>
            <p:ph type="subTitle" idx="1"/>
          </p:nvPr>
        </p:nvSpPr>
        <p:spPr>
          <a:xfrm>
            <a:off x="1921934" y="3598327"/>
            <a:ext cx="5308866" cy="1377651"/>
          </a:xfrm>
        </p:spPr>
        <p:txBody>
          <a:bodyPr>
            <a:normAutofit/>
          </a:bodyPr>
          <a:lstStyle/>
          <a:p>
            <a:r>
              <a:rPr lang="en-US" sz="1400" dirty="0"/>
              <a:t>BY MBBSPPT.COM</a:t>
            </a:r>
            <a:endParaRPr lang="en-IN"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Transverse Section</a:t>
            </a:r>
          </a:p>
        </p:txBody>
      </p:sp>
      <p:pic>
        <p:nvPicPr>
          <p:cNvPr id="5124" name="Picture 4"/>
          <p:cNvPicPr>
            <a:picLocks noGrp="1" noChangeAspect="1" noChangeArrowheads="1"/>
          </p:cNvPicPr>
          <p:nvPr>
            <p:ph idx="1"/>
          </p:nvPr>
        </p:nvPicPr>
        <p:blipFill>
          <a:blip r:embed="rId2"/>
          <a:srcRect/>
          <a:stretch>
            <a:fillRect/>
          </a:stretch>
        </p:blipFill>
        <p:spPr bwMode="auto">
          <a:xfrm>
            <a:off x="1670373" y="2490788"/>
            <a:ext cx="5811192" cy="3444875"/>
          </a:xfrm>
          <a:noFill/>
          <a:ln w="9525">
            <a:noFill/>
            <a:miter lim="800000"/>
            <a:headEnd/>
            <a:tailEnd/>
          </a:ln>
          <a:effectLst/>
        </p:spPr>
      </p:pic>
      <p:sp>
        <p:nvSpPr>
          <p:cNvPr id="5" name="Footer Placeholder 4">
            <a:extLst>
              <a:ext uri="{FF2B5EF4-FFF2-40B4-BE49-F238E27FC236}">
                <a16:creationId xmlns:a16="http://schemas.microsoft.com/office/drawing/2014/main" id="{37D42CBF-C456-4713-CDD3-9BEE9E66F5BD}"/>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14E67DFD-21DE-D1B9-CD79-49EF17A56B51}"/>
              </a:ext>
            </a:extLst>
          </p:cNvPr>
          <p:cNvSpPr>
            <a:spLocks noGrp="1"/>
          </p:cNvSpPr>
          <p:nvPr>
            <p:ph type="sldNum" sz="quarter" idx="12"/>
          </p:nvPr>
        </p:nvSpPr>
        <p:spPr/>
        <p:txBody>
          <a:bodyPr/>
          <a:lstStyle/>
          <a:p>
            <a:fld id="{A2B04C7F-1F24-44DF-BABF-2E72604F5FD1}"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Contents of a Typical Intercostal Space</a:t>
            </a:r>
          </a:p>
        </p:txBody>
      </p:sp>
      <p:sp>
        <p:nvSpPr>
          <p:cNvPr id="3" name="Content Placeholder 2"/>
          <p:cNvSpPr>
            <a:spLocks noGrp="1"/>
          </p:cNvSpPr>
          <p:nvPr>
            <p:ph idx="1"/>
          </p:nvPr>
        </p:nvSpPr>
        <p:spPr>
          <a:xfrm>
            <a:off x="1176865" y="2490135"/>
            <a:ext cx="6798736" cy="3444997"/>
          </a:xfrm>
        </p:spPr>
        <p:txBody>
          <a:bodyPr>
            <a:normAutofit/>
          </a:bodyPr>
          <a:lstStyle/>
          <a:p>
            <a:r>
              <a:rPr lang="pt-BR" dirty="0"/>
              <a:t>Intercostal Muscles</a:t>
            </a:r>
          </a:p>
          <a:p>
            <a:r>
              <a:rPr lang="en-US" dirty="0"/>
              <a:t>Intercostal Nerves</a:t>
            </a:r>
          </a:p>
          <a:p>
            <a:r>
              <a:rPr lang="en-US" dirty="0"/>
              <a:t>Intercostal Arteries</a:t>
            </a:r>
          </a:p>
          <a:p>
            <a:r>
              <a:rPr lang="en-US" dirty="0"/>
              <a:t>Intercostal Veins</a:t>
            </a:r>
          </a:p>
          <a:p>
            <a:r>
              <a:rPr lang="en-US" dirty="0"/>
              <a:t>Intercostal Lymph Vessels</a:t>
            </a:r>
          </a:p>
          <a:p>
            <a:endParaRPr lang="pt-BR" dirty="0"/>
          </a:p>
          <a:p>
            <a:endParaRPr lang="en-US" dirty="0"/>
          </a:p>
        </p:txBody>
      </p:sp>
      <p:sp>
        <p:nvSpPr>
          <p:cNvPr id="6" name="Footer Placeholder 5">
            <a:extLst>
              <a:ext uri="{FF2B5EF4-FFF2-40B4-BE49-F238E27FC236}">
                <a16:creationId xmlns:a16="http://schemas.microsoft.com/office/drawing/2014/main" id="{FF93476E-06C5-5937-5CAC-2F05B161C66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10929A4-BF3A-3DA9-62F3-F409E901320A}"/>
              </a:ext>
            </a:extLst>
          </p:cNvPr>
          <p:cNvSpPr>
            <a:spLocks noGrp="1"/>
          </p:cNvSpPr>
          <p:nvPr>
            <p:ph type="sldNum" sz="quarter" idx="12"/>
          </p:nvPr>
        </p:nvSpPr>
        <p:spPr/>
        <p:txBody>
          <a:bodyPr/>
          <a:lstStyle/>
          <a:p>
            <a:fld id="{A2B04C7F-1F24-44DF-BABF-2E72604F5FD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Contents of </a:t>
            </a:r>
            <a:br>
              <a:rPr lang="en-US" dirty="0"/>
            </a:br>
            <a:r>
              <a:rPr lang="en-US" dirty="0"/>
              <a:t>a Typical Intercostal Space</a:t>
            </a:r>
          </a:p>
        </p:txBody>
      </p:sp>
      <p:sp>
        <p:nvSpPr>
          <p:cNvPr id="3" name="Content Placeholder 2"/>
          <p:cNvSpPr>
            <a:spLocks noGrp="1"/>
          </p:cNvSpPr>
          <p:nvPr>
            <p:ph idx="1"/>
          </p:nvPr>
        </p:nvSpPr>
        <p:spPr>
          <a:xfrm>
            <a:off x="1176865" y="2490135"/>
            <a:ext cx="6798736" cy="3444997"/>
          </a:xfrm>
        </p:spPr>
        <p:txBody>
          <a:bodyPr>
            <a:noAutofit/>
          </a:bodyPr>
          <a:lstStyle/>
          <a:p>
            <a:r>
              <a:rPr lang="pt-BR" dirty="0"/>
              <a:t>INTERCOSTAL MUSCLES</a:t>
            </a:r>
          </a:p>
          <a:p>
            <a:pPr lvl="1"/>
            <a:r>
              <a:rPr lang="pt-BR" dirty="0"/>
              <a:t>External intercostal, </a:t>
            </a:r>
          </a:p>
          <a:p>
            <a:pPr lvl="1"/>
            <a:r>
              <a:rPr lang="pt-BR" dirty="0"/>
              <a:t>Internal intercostal and </a:t>
            </a:r>
          </a:p>
          <a:p>
            <a:pPr lvl="1"/>
            <a:r>
              <a:rPr lang="pt-BR" dirty="0"/>
              <a:t>Innermost intercostal (intercostalis intimus).</a:t>
            </a:r>
          </a:p>
          <a:p>
            <a:endParaRPr lang="en-US" dirty="0"/>
          </a:p>
        </p:txBody>
      </p:sp>
      <p:sp>
        <p:nvSpPr>
          <p:cNvPr id="6" name="Footer Placeholder 5">
            <a:extLst>
              <a:ext uri="{FF2B5EF4-FFF2-40B4-BE49-F238E27FC236}">
                <a16:creationId xmlns:a16="http://schemas.microsoft.com/office/drawing/2014/main" id="{530DB57B-E7B4-E77F-D443-866DBC51058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63054D8-570D-4096-7A75-D14DD0BADADD}"/>
              </a:ext>
            </a:extLst>
          </p:cNvPr>
          <p:cNvSpPr>
            <a:spLocks noGrp="1"/>
          </p:cNvSpPr>
          <p:nvPr>
            <p:ph type="sldNum" sz="quarter" idx="12"/>
          </p:nvPr>
        </p:nvSpPr>
        <p:spPr/>
        <p:txBody>
          <a:bodyPr/>
          <a:lstStyle/>
          <a:p>
            <a:fld id="{A2B04C7F-1F24-44DF-BABF-2E72604F5FD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Nerves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12 pairs of thoracic spinal nerves innervates the thoracic wall. When they leave, the </a:t>
            </a:r>
            <a:r>
              <a:rPr lang="en-US" dirty="0" err="1"/>
              <a:t>intervertebral</a:t>
            </a:r>
            <a:r>
              <a:rPr lang="en-US" dirty="0"/>
              <a:t> foramina they split into anterior and posterior </a:t>
            </a:r>
            <a:r>
              <a:rPr lang="en-US" dirty="0" err="1"/>
              <a:t>rami</a:t>
            </a:r>
            <a:r>
              <a:rPr lang="en-US" dirty="0"/>
              <a:t>. </a:t>
            </a:r>
          </a:p>
          <a:p>
            <a:r>
              <a:rPr lang="en-US" dirty="0"/>
              <a:t>The anterior primary </a:t>
            </a:r>
            <a:r>
              <a:rPr lang="en-US" dirty="0" err="1"/>
              <a:t>rami</a:t>
            </a:r>
            <a:r>
              <a:rPr lang="en-US" dirty="0"/>
              <a:t> of upper 11 thoracic spinal nerves (T1-T11) are named </a:t>
            </a:r>
            <a:r>
              <a:rPr lang="en-US" dirty="0" err="1"/>
              <a:t>intercostal</a:t>
            </a:r>
            <a:r>
              <a:rPr lang="en-US" dirty="0"/>
              <a:t> nerves as they course via the </a:t>
            </a:r>
            <a:r>
              <a:rPr lang="en-US" dirty="0" err="1"/>
              <a:t>intercostal</a:t>
            </a:r>
            <a:r>
              <a:rPr lang="en-US" dirty="0"/>
              <a:t> spaces. </a:t>
            </a:r>
          </a:p>
          <a:p>
            <a:r>
              <a:rPr lang="en-US" dirty="0"/>
              <a:t>The anterior primary ramus of the 12th thoracic spinal nerve runs in the abdominal wall inferior to the 12th rib, therefore it is known as subcostal nerve.</a:t>
            </a:r>
          </a:p>
        </p:txBody>
      </p:sp>
      <p:sp>
        <p:nvSpPr>
          <p:cNvPr id="6" name="Footer Placeholder 5">
            <a:extLst>
              <a:ext uri="{FF2B5EF4-FFF2-40B4-BE49-F238E27FC236}">
                <a16:creationId xmlns:a16="http://schemas.microsoft.com/office/drawing/2014/main" id="{86F606CA-797B-1966-5B6B-D429BA9696F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938AEB5-108A-8824-3E6E-E2092ED2BF3C}"/>
              </a:ext>
            </a:extLst>
          </p:cNvPr>
          <p:cNvSpPr>
            <a:spLocks noGrp="1"/>
          </p:cNvSpPr>
          <p:nvPr>
            <p:ph type="sldNum" sz="quarter" idx="12"/>
          </p:nvPr>
        </p:nvSpPr>
        <p:spPr/>
        <p:txBody>
          <a:bodyPr/>
          <a:lstStyle/>
          <a:p>
            <a:fld id="{A2B04C7F-1F24-44DF-BABF-2E72604F5FD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Distinct features </a:t>
            </a:r>
            <a:br>
              <a:rPr lang="en-US" dirty="0"/>
            </a:br>
            <a:r>
              <a:rPr lang="en-US" dirty="0"/>
              <a:t> The intercostal nerves </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They are segmental in character unlike the anterior primary </a:t>
            </a:r>
            <a:r>
              <a:rPr lang="en-US" dirty="0" err="1"/>
              <a:t>rami</a:t>
            </a:r>
            <a:r>
              <a:rPr lang="en-US" dirty="0"/>
              <a:t> from other regions of spinal cord.</a:t>
            </a:r>
          </a:p>
          <a:p>
            <a:r>
              <a:rPr lang="en-US" dirty="0"/>
              <a:t>In the posterior part of </a:t>
            </a:r>
            <a:r>
              <a:rPr lang="en-US" dirty="0" err="1"/>
              <a:t>intercostal</a:t>
            </a:r>
            <a:r>
              <a:rPr lang="en-US" dirty="0"/>
              <a:t> space, the </a:t>
            </a:r>
            <a:r>
              <a:rPr lang="en-US" dirty="0" err="1"/>
              <a:t>intercostal</a:t>
            </a:r>
            <a:r>
              <a:rPr lang="en-US" dirty="0"/>
              <a:t> nerve is located between the pleura and posterior </a:t>
            </a:r>
            <a:r>
              <a:rPr lang="en-US" dirty="0" err="1"/>
              <a:t>intercostal</a:t>
            </a:r>
            <a:r>
              <a:rPr lang="en-US" dirty="0"/>
              <a:t> membrane.</a:t>
            </a:r>
          </a:p>
          <a:p>
            <a:r>
              <a:rPr lang="en-US" dirty="0"/>
              <a:t>In greater part of intercostal space, it is located between the internal intercostal and </a:t>
            </a:r>
            <a:r>
              <a:rPr lang="en-US" dirty="0" err="1"/>
              <a:t>intercostalisintimus</a:t>
            </a:r>
            <a:r>
              <a:rPr lang="en-US" dirty="0"/>
              <a:t> muscles.</a:t>
            </a:r>
          </a:p>
          <a:p>
            <a:endParaRPr lang="en-US" dirty="0"/>
          </a:p>
          <a:p>
            <a:endParaRPr lang="en-US" dirty="0"/>
          </a:p>
        </p:txBody>
      </p:sp>
      <p:sp>
        <p:nvSpPr>
          <p:cNvPr id="6" name="Footer Placeholder 5">
            <a:extLst>
              <a:ext uri="{FF2B5EF4-FFF2-40B4-BE49-F238E27FC236}">
                <a16:creationId xmlns:a16="http://schemas.microsoft.com/office/drawing/2014/main" id="{9002A6A8-05CF-C66C-4980-F042E8558029}"/>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B64A0C1D-7E7E-6626-D201-93283882D575}"/>
              </a:ext>
            </a:extLst>
          </p:cNvPr>
          <p:cNvSpPr>
            <a:spLocks noGrp="1"/>
          </p:cNvSpPr>
          <p:nvPr>
            <p:ph type="sldNum" sz="quarter" idx="12"/>
          </p:nvPr>
        </p:nvSpPr>
        <p:spPr/>
        <p:txBody>
          <a:bodyPr/>
          <a:lstStyle/>
          <a:p>
            <a:fld id="{A2B04C7F-1F24-44DF-BABF-2E72604F5FD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762000" y="731722"/>
            <a:ext cx="7620000" cy="5394555"/>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B8C13EA5-DC3B-B154-3BBB-1CE723891222}"/>
              </a:ext>
            </a:extLst>
          </p:cNvPr>
          <p:cNvSpPr>
            <a:spLocks noGrp="1"/>
          </p:cNvSpPr>
          <p:nvPr>
            <p:ph type="sldNum" sz="quarter" idx="12"/>
          </p:nvPr>
        </p:nvSpPr>
        <p:spPr/>
        <p:txBody>
          <a:bodyPr/>
          <a:lstStyle/>
          <a:p>
            <a:fld id="{A2B04C7F-1F24-44DF-BABF-2E72604F5FD1}"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intercostal nerves"/>
          <p:cNvPicPr>
            <a:picLocks noChangeAspect="1" noChangeArrowheads="1"/>
          </p:cNvPicPr>
          <p:nvPr/>
        </p:nvPicPr>
        <p:blipFill>
          <a:blip r:embed="rId2"/>
          <a:srcRect/>
          <a:stretch>
            <a:fillRect/>
          </a:stretch>
        </p:blipFill>
        <p:spPr bwMode="auto">
          <a:xfrm>
            <a:off x="762001" y="762000"/>
            <a:ext cx="7620000" cy="5410200"/>
          </a:xfrm>
          <a:prstGeom prst="rect">
            <a:avLst/>
          </a:prstGeom>
          <a:noFill/>
        </p:spPr>
      </p:pic>
      <p:sp>
        <p:nvSpPr>
          <p:cNvPr id="3" name="Slide Number Placeholder 2">
            <a:extLst>
              <a:ext uri="{FF2B5EF4-FFF2-40B4-BE49-F238E27FC236}">
                <a16:creationId xmlns:a16="http://schemas.microsoft.com/office/drawing/2014/main" id="{B82DFD90-6CBD-257B-9D68-B51E14864259}"/>
              </a:ext>
            </a:extLst>
          </p:cNvPr>
          <p:cNvSpPr>
            <a:spLocks noGrp="1"/>
          </p:cNvSpPr>
          <p:nvPr>
            <p:ph type="sldNum" sz="quarter" idx="12"/>
          </p:nvPr>
        </p:nvSpPr>
        <p:spPr/>
        <p:txBody>
          <a:bodyPr/>
          <a:lstStyle/>
          <a:p>
            <a:fld id="{A2B04C7F-1F24-44DF-BABF-2E72604F5FD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Classification of Intercostal Nerves</a:t>
            </a:r>
          </a:p>
        </p:txBody>
      </p:sp>
      <p:sp>
        <p:nvSpPr>
          <p:cNvPr id="3" name="Content Placeholder 2"/>
          <p:cNvSpPr>
            <a:spLocks noGrp="1"/>
          </p:cNvSpPr>
          <p:nvPr>
            <p:ph idx="1"/>
          </p:nvPr>
        </p:nvSpPr>
        <p:spPr>
          <a:xfrm>
            <a:off x="1176865" y="2490135"/>
            <a:ext cx="6798736" cy="3444997"/>
          </a:xfrm>
        </p:spPr>
        <p:txBody>
          <a:bodyPr>
            <a:normAutofit/>
          </a:bodyPr>
          <a:lstStyle/>
          <a:p>
            <a:pPr marL="0" indent="0">
              <a:buNone/>
            </a:pPr>
            <a:r>
              <a:rPr lang="en-US" dirty="0"/>
              <a:t>1. Typical intercostal nerves </a:t>
            </a:r>
          </a:p>
          <a:p>
            <a:pPr lvl="1"/>
            <a:r>
              <a:rPr lang="en-US" dirty="0"/>
              <a:t>(3rd, 4th, 5th, and 6th). </a:t>
            </a:r>
          </a:p>
          <a:p>
            <a:pPr lvl="1"/>
            <a:r>
              <a:rPr lang="en-US" dirty="0"/>
              <a:t>The typical intercostal nerves are those which remain confined to their own intercostal spaces.</a:t>
            </a:r>
          </a:p>
          <a:p>
            <a:pPr marL="0" indent="0">
              <a:buNone/>
            </a:pPr>
            <a:r>
              <a:rPr lang="en-US" dirty="0"/>
              <a:t>2. Atypical intercostal nerves </a:t>
            </a:r>
          </a:p>
          <a:p>
            <a:pPr lvl="1"/>
            <a:r>
              <a:rPr lang="en-US" dirty="0"/>
              <a:t>(1st, 2nd, 7th, 8th, 9th, 10th, and 11th). </a:t>
            </a:r>
          </a:p>
          <a:p>
            <a:pPr lvl="1"/>
            <a:r>
              <a:rPr lang="en-US" dirty="0"/>
              <a:t>The atypical spinal nerves extend beyond the thoracic wall and partly or entirely supply the other regions</a:t>
            </a:r>
          </a:p>
        </p:txBody>
      </p:sp>
      <p:sp>
        <p:nvSpPr>
          <p:cNvPr id="6" name="Footer Placeholder 5">
            <a:extLst>
              <a:ext uri="{FF2B5EF4-FFF2-40B4-BE49-F238E27FC236}">
                <a16:creationId xmlns:a16="http://schemas.microsoft.com/office/drawing/2014/main" id="{8FD7BB4C-4010-787E-4F6E-2B07D73EFEC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46EAADD-8772-5427-B360-CFD74143E26E}"/>
              </a:ext>
            </a:extLst>
          </p:cNvPr>
          <p:cNvSpPr>
            <a:spLocks noGrp="1"/>
          </p:cNvSpPr>
          <p:nvPr>
            <p:ph type="sldNum" sz="quarter" idx="12"/>
          </p:nvPr>
        </p:nvSpPr>
        <p:spPr/>
        <p:txBody>
          <a:bodyPr/>
          <a:lstStyle/>
          <a:p>
            <a:fld id="{A2B04C7F-1F24-44DF-BABF-2E72604F5FD1}"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Special features of some atypical Intercostal Nerves</a:t>
            </a:r>
          </a:p>
        </p:txBody>
      </p:sp>
      <p:sp>
        <p:nvSpPr>
          <p:cNvPr id="3" name="Content Placeholder 2"/>
          <p:cNvSpPr>
            <a:spLocks noGrp="1"/>
          </p:cNvSpPr>
          <p:nvPr>
            <p:ph idx="1"/>
          </p:nvPr>
        </p:nvSpPr>
        <p:spPr>
          <a:xfrm>
            <a:off x="1176865" y="2490135"/>
            <a:ext cx="6798736" cy="3444997"/>
          </a:xfrm>
        </p:spPr>
        <p:txBody>
          <a:bodyPr>
            <a:normAutofit fontScale="92500"/>
          </a:bodyPr>
          <a:lstStyle/>
          <a:p>
            <a:pPr marL="0" indent="0">
              <a:buNone/>
            </a:pPr>
            <a:r>
              <a:rPr lang="en-US" b="1" dirty="0"/>
              <a:t>First Intercostal nerve: </a:t>
            </a:r>
          </a:p>
          <a:p>
            <a:r>
              <a:rPr lang="en-US" dirty="0"/>
              <a:t>The first intercostal nerve joins the brachial plexus through a branch.</a:t>
            </a:r>
          </a:p>
          <a:p>
            <a:pPr lvl="1"/>
            <a:r>
              <a:rPr lang="en-US" dirty="0"/>
              <a:t>Equivalent to the lateral cutaneous branches of remaining intercostal nerves. </a:t>
            </a:r>
          </a:p>
          <a:p>
            <a:r>
              <a:rPr lang="en-US" dirty="0"/>
              <a:t>Another exception with the first </a:t>
            </a:r>
            <a:r>
              <a:rPr lang="en-US" dirty="0" err="1"/>
              <a:t>intercostal</a:t>
            </a:r>
            <a:r>
              <a:rPr lang="en-US" dirty="0"/>
              <a:t> nerve is that there is no anterior </a:t>
            </a:r>
            <a:r>
              <a:rPr lang="en-US" dirty="0" err="1"/>
              <a:t>cutaneous</a:t>
            </a:r>
            <a:r>
              <a:rPr lang="en-US" dirty="0"/>
              <a:t> branch. </a:t>
            </a:r>
          </a:p>
          <a:p>
            <a:r>
              <a:rPr lang="en-US" dirty="0"/>
              <a:t>It is also very small as compared to the remaining nerves.</a:t>
            </a:r>
          </a:p>
          <a:p>
            <a:endParaRPr lang="en-US" dirty="0"/>
          </a:p>
        </p:txBody>
      </p:sp>
      <p:sp>
        <p:nvSpPr>
          <p:cNvPr id="6" name="Footer Placeholder 5">
            <a:extLst>
              <a:ext uri="{FF2B5EF4-FFF2-40B4-BE49-F238E27FC236}">
                <a16:creationId xmlns:a16="http://schemas.microsoft.com/office/drawing/2014/main" id="{B9C70689-CF10-7733-EBF1-ADD0CF5E8F7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7150C35-D96E-A624-B5D7-C1DE3CB657D9}"/>
              </a:ext>
            </a:extLst>
          </p:cNvPr>
          <p:cNvSpPr>
            <a:spLocks noGrp="1"/>
          </p:cNvSpPr>
          <p:nvPr>
            <p:ph type="sldNum" sz="quarter" idx="12"/>
          </p:nvPr>
        </p:nvSpPr>
        <p:spPr/>
        <p:txBody>
          <a:bodyPr/>
          <a:lstStyle/>
          <a:p>
            <a:fld id="{A2B04C7F-1F24-44DF-BABF-2E72604F5FD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Special features of some atypical intercostal nerves</a:t>
            </a:r>
          </a:p>
        </p:txBody>
      </p:sp>
      <p:sp>
        <p:nvSpPr>
          <p:cNvPr id="3" name="Content Placeholder 2"/>
          <p:cNvSpPr>
            <a:spLocks noGrp="1"/>
          </p:cNvSpPr>
          <p:nvPr>
            <p:ph idx="1"/>
          </p:nvPr>
        </p:nvSpPr>
        <p:spPr>
          <a:xfrm>
            <a:off x="1176865" y="2490135"/>
            <a:ext cx="6798736" cy="3444997"/>
          </a:xfrm>
        </p:spPr>
        <p:txBody>
          <a:bodyPr>
            <a:normAutofit/>
          </a:bodyPr>
          <a:lstStyle/>
          <a:p>
            <a:pPr marL="0" indent="0">
              <a:buNone/>
            </a:pPr>
            <a:r>
              <a:rPr lang="en-US" b="1" dirty="0"/>
              <a:t>Second Intercostal Nerve: </a:t>
            </a:r>
          </a:p>
          <a:p>
            <a:r>
              <a:rPr lang="en-US" dirty="0"/>
              <a:t>It joins the medial </a:t>
            </a:r>
            <a:r>
              <a:rPr lang="en-US" dirty="0" err="1"/>
              <a:t>cutaneuos</a:t>
            </a:r>
            <a:r>
              <a:rPr lang="en-US" dirty="0"/>
              <a:t> nerve of the arm by a branch called the intercostobrachial nerve. </a:t>
            </a:r>
          </a:p>
          <a:p>
            <a:pPr lvl="1"/>
            <a:r>
              <a:rPr lang="en-US" dirty="0"/>
              <a:t>This branch is equivalent to the lateral </a:t>
            </a:r>
            <a:r>
              <a:rPr lang="en-US" dirty="0" err="1"/>
              <a:t>cutaneuos</a:t>
            </a:r>
            <a:r>
              <a:rPr lang="en-US" dirty="0"/>
              <a:t> branch of the remaining nerves. In this way the second </a:t>
            </a:r>
            <a:r>
              <a:rPr lang="en-US" dirty="0" err="1"/>
              <a:t>intercostal</a:t>
            </a:r>
            <a:r>
              <a:rPr lang="en-US" dirty="0"/>
              <a:t> nerve supplies not only the second </a:t>
            </a:r>
            <a:r>
              <a:rPr lang="en-US" dirty="0" err="1"/>
              <a:t>intercostal</a:t>
            </a:r>
            <a:r>
              <a:rPr lang="en-US" dirty="0"/>
              <a:t> space, but also the skin of the armpit and the upper medial side of the arm.</a:t>
            </a:r>
          </a:p>
          <a:p>
            <a:endParaRPr lang="en-US" dirty="0"/>
          </a:p>
        </p:txBody>
      </p:sp>
      <p:sp>
        <p:nvSpPr>
          <p:cNvPr id="6" name="Footer Placeholder 5">
            <a:extLst>
              <a:ext uri="{FF2B5EF4-FFF2-40B4-BE49-F238E27FC236}">
                <a16:creationId xmlns:a16="http://schemas.microsoft.com/office/drawing/2014/main" id="{BFDC371D-FB46-6105-C076-C03D6AC12C7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B6D3B0F-BB2A-8923-CFBE-EF253B0E1424}"/>
              </a:ext>
            </a:extLst>
          </p:cNvPr>
          <p:cNvSpPr>
            <a:spLocks noGrp="1"/>
          </p:cNvSpPr>
          <p:nvPr>
            <p:ph type="sldNum" sz="quarter" idx="12"/>
          </p:nvPr>
        </p:nvSpPr>
        <p:spPr/>
        <p:txBody>
          <a:bodyPr/>
          <a:lstStyle/>
          <a:p>
            <a:fld id="{A2B04C7F-1F24-44DF-BABF-2E72604F5FD1}"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4294967295"/>
          </p:nvPr>
        </p:nvPicPr>
        <p:blipFill>
          <a:blip r:embed="rId2"/>
          <a:srcRect/>
          <a:stretch>
            <a:fillRect/>
          </a:stretch>
        </p:blipFill>
        <p:spPr bwMode="auto">
          <a:xfrm>
            <a:off x="838200" y="762000"/>
            <a:ext cx="7467600" cy="534932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Special features of some atypical intercostal nerves</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pPr marL="0" indent="0">
              <a:buNone/>
            </a:pPr>
            <a:r>
              <a:rPr lang="en-US" b="1" dirty="0"/>
              <a:t>The 7th to 11th intercostal nerves: </a:t>
            </a:r>
          </a:p>
          <a:p>
            <a:r>
              <a:rPr lang="en-US" dirty="0"/>
              <a:t>After giving rise to lateral cutaneous branches (lower five intercostal nerves) cross the costal margin posteriorly into the neurovascular plane of the abdominal wall, which they supply. </a:t>
            </a:r>
          </a:p>
          <a:p>
            <a:r>
              <a:rPr lang="en-US" dirty="0"/>
              <a:t>They now become the </a:t>
            </a:r>
            <a:r>
              <a:rPr lang="en-US" dirty="0" err="1"/>
              <a:t>thoracoabdominal</a:t>
            </a:r>
            <a:r>
              <a:rPr lang="en-US" dirty="0"/>
              <a:t> nerves of the anterior abdominal wall.</a:t>
            </a:r>
          </a:p>
          <a:p>
            <a:r>
              <a:rPr lang="en-US" dirty="0"/>
              <a:t>Their anterior </a:t>
            </a:r>
            <a:r>
              <a:rPr lang="en-US" dirty="0" err="1"/>
              <a:t>cutaneous</a:t>
            </a:r>
            <a:r>
              <a:rPr lang="en-US" dirty="0"/>
              <a:t> branches pierce the rectus sheath, becoming </a:t>
            </a:r>
            <a:r>
              <a:rPr lang="en-US" dirty="0" err="1"/>
              <a:t>cutaneous</a:t>
            </a:r>
            <a:r>
              <a:rPr lang="en-US" dirty="0"/>
              <a:t> close to the median plane.</a:t>
            </a:r>
          </a:p>
          <a:p>
            <a:endParaRPr lang="en-US" dirty="0"/>
          </a:p>
        </p:txBody>
      </p:sp>
      <p:sp>
        <p:nvSpPr>
          <p:cNvPr id="6" name="Footer Placeholder 5">
            <a:extLst>
              <a:ext uri="{FF2B5EF4-FFF2-40B4-BE49-F238E27FC236}">
                <a16:creationId xmlns:a16="http://schemas.microsoft.com/office/drawing/2014/main" id="{896689E6-D7E3-4A55-246B-203AE81130A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CAFE3EF-4E23-40C4-0B20-6D57E7E00109}"/>
              </a:ext>
            </a:extLst>
          </p:cNvPr>
          <p:cNvSpPr>
            <a:spLocks noGrp="1"/>
          </p:cNvSpPr>
          <p:nvPr>
            <p:ph type="sldNum" sz="quarter" idx="12"/>
          </p:nvPr>
        </p:nvSpPr>
        <p:spPr/>
        <p:txBody>
          <a:bodyPr/>
          <a:lstStyle/>
          <a:p>
            <a:fld id="{A2B04C7F-1F24-44DF-BABF-2E72604F5FD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741650" y="685800"/>
            <a:ext cx="7640350" cy="5194402"/>
          </a:xfrm>
          <a:prstGeom prst="rect">
            <a:avLst/>
          </a:prstGeom>
          <a:noFill/>
          <a:ln w="9525">
            <a:noFill/>
            <a:miter lim="800000"/>
            <a:headEnd/>
            <a:tailEnd/>
          </a:ln>
          <a:effectLst/>
        </p:spPr>
      </p:pic>
      <p:sp>
        <p:nvSpPr>
          <p:cNvPr id="3" name="Rectangle 2"/>
          <p:cNvSpPr/>
          <p:nvPr/>
        </p:nvSpPr>
        <p:spPr>
          <a:xfrm>
            <a:off x="2487711" y="5889727"/>
            <a:ext cx="4168577" cy="369332"/>
          </a:xfrm>
          <a:prstGeom prst="rect">
            <a:avLst/>
          </a:prstGeom>
        </p:spPr>
        <p:txBody>
          <a:bodyPr wrap="none">
            <a:spAutoFit/>
          </a:bodyPr>
          <a:lstStyle/>
          <a:p>
            <a:pPr algn="ctr"/>
            <a:r>
              <a:rPr lang="en-US" dirty="0"/>
              <a:t>Vertical section through an intercostal space.</a:t>
            </a:r>
          </a:p>
        </p:txBody>
      </p:sp>
      <p:sp>
        <p:nvSpPr>
          <p:cNvPr id="4" name="Slide Number Placeholder 3">
            <a:extLst>
              <a:ext uri="{FF2B5EF4-FFF2-40B4-BE49-F238E27FC236}">
                <a16:creationId xmlns:a16="http://schemas.microsoft.com/office/drawing/2014/main" id="{93E6A0A9-E6AE-E2C8-B88B-EF0A2846B596}"/>
              </a:ext>
            </a:extLst>
          </p:cNvPr>
          <p:cNvSpPr>
            <a:spLocks noGrp="1"/>
          </p:cNvSpPr>
          <p:nvPr>
            <p:ph type="sldNum" sz="quarter" idx="12"/>
          </p:nvPr>
        </p:nvSpPr>
        <p:spPr/>
        <p:txBody>
          <a:bodyPr/>
          <a:lstStyle/>
          <a:p>
            <a:fld id="{A2B04C7F-1F24-44DF-BABF-2E72604F5FD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Branches</a:t>
            </a:r>
          </a:p>
        </p:txBody>
      </p:sp>
      <p:sp>
        <p:nvSpPr>
          <p:cNvPr id="3" name="Content Placeholder 2"/>
          <p:cNvSpPr>
            <a:spLocks noGrp="1"/>
          </p:cNvSpPr>
          <p:nvPr>
            <p:ph idx="1"/>
          </p:nvPr>
        </p:nvSpPr>
        <p:spPr>
          <a:xfrm>
            <a:off x="1176865" y="2490135"/>
            <a:ext cx="6798736" cy="3444997"/>
          </a:xfrm>
        </p:spPr>
        <p:txBody>
          <a:bodyPr>
            <a:noAutofit/>
          </a:bodyPr>
          <a:lstStyle/>
          <a:p>
            <a:pPr marL="0" indent="0">
              <a:buNone/>
            </a:pPr>
            <a:r>
              <a:rPr lang="en-US" sz="1200" dirty="0"/>
              <a:t>(a) </a:t>
            </a:r>
            <a:r>
              <a:rPr lang="en-US" sz="1200" dirty="0" err="1"/>
              <a:t>Rami</a:t>
            </a:r>
            <a:r>
              <a:rPr lang="en-US" sz="1200" dirty="0"/>
              <a:t> </a:t>
            </a:r>
            <a:r>
              <a:rPr lang="en-US" sz="1200" dirty="0" err="1"/>
              <a:t>communicantes</a:t>
            </a:r>
            <a:r>
              <a:rPr lang="en-US" sz="1200" dirty="0"/>
              <a:t>: Every nerve interacts with all the corresponding thoracic ganglion by white and gray </a:t>
            </a:r>
            <a:r>
              <a:rPr lang="en-US" sz="1200" dirty="0" err="1"/>
              <a:t>rami</a:t>
            </a:r>
            <a:r>
              <a:rPr lang="en-US" sz="1200" dirty="0"/>
              <a:t> </a:t>
            </a:r>
            <a:r>
              <a:rPr lang="en-US" sz="1200" dirty="0" err="1"/>
              <a:t>communicantes</a:t>
            </a:r>
            <a:r>
              <a:rPr lang="en-US" sz="1200" dirty="0"/>
              <a:t>.</a:t>
            </a:r>
          </a:p>
          <a:p>
            <a:pPr marL="0" indent="0">
              <a:buNone/>
            </a:pPr>
            <a:r>
              <a:rPr lang="en-US" sz="1200" dirty="0"/>
              <a:t>(b) Muscular branches: All these are small tender branches from the nerve, which supply intercostal muscles and serratus posterior and superior.</a:t>
            </a:r>
          </a:p>
          <a:p>
            <a:pPr marL="0" indent="0">
              <a:buNone/>
            </a:pPr>
            <a:r>
              <a:rPr lang="en-US" sz="1200" dirty="0"/>
              <a:t>(c) Collateral branch: It appears in the posterior part of the intercostal space near the angle of the rib and runs in the lower part of the space along the upper border of the rib below in exactly the same neurovascular plane. </a:t>
            </a:r>
          </a:p>
          <a:p>
            <a:pPr lvl="1"/>
            <a:r>
              <a:rPr lang="en-US" sz="1100" dirty="0"/>
              <a:t>It supplies intercostal muscles, parietal pleura, and periosteum of the rib.</a:t>
            </a:r>
          </a:p>
          <a:p>
            <a:pPr marL="0" indent="0">
              <a:buNone/>
            </a:pPr>
            <a:r>
              <a:rPr lang="en-US" sz="1200" dirty="0"/>
              <a:t>(d) Lateral cutaneous branch: It appears in the posterior part of the intercostal space near the angle of the rib and accompanies the key nerve for some distance, then pierces the muscles of the lateral thoracic wall along the midaxillary line. </a:t>
            </a:r>
          </a:p>
          <a:p>
            <a:pPr lvl="1"/>
            <a:r>
              <a:rPr lang="en-US" sz="1100" dirty="0"/>
              <a:t>It divides into anterior and posterior branches to supplies the skin on the lateral thoracic wall.</a:t>
            </a:r>
          </a:p>
          <a:p>
            <a:pPr marL="0" indent="0">
              <a:buNone/>
            </a:pPr>
            <a:r>
              <a:rPr lang="en-US" sz="1200" dirty="0"/>
              <a:t>(e) Anterior cutaneous branch: It is the terminal branch of the nerve, which comes on the side of the sternum. </a:t>
            </a:r>
          </a:p>
          <a:p>
            <a:pPr lvl="1"/>
            <a:r>
              <a:rPr lang="en-US" sz="1100" dirty="0"/>
              <a:t>It splits into medial and lateral branches and supplies the skin on the very front of the thoracic wall.</a:t>
            </a:r>
          </a:p>
        </p:txBody>
      </p:sp>
      <p:sp>
        <p:nvSpPr>
          <p:cNvPr id="6" name="Footer Placeholder 5">
            <a:extLst>
              <a:ext uri="{FF2B5EF4-FFF2-40B4-BE49-F238E27FC236}">
                <a16:creationId xmlns:a16="http://schemas.microsoft.com/office/drawing/2014/main" id="{A3B4D15A-B393-0616-13B8-EB6047D8F535}"/>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B7938E1-D675-B6EE-C6C8-3C5FBB5CAD9C}"/>
              </a:ext>
            </a:extLst>
          </p:cNvPr>
          <p:cNvSpPr>
            <a:spLocks noGrp="1"/>
          </p:cNvSpPr>
          <p:nvPr>
            <p:ph type="sldNum" sz="quarter" idx="12"/>
          </p:nvPr>
        </p:nvSpPr>
        <p:spPr/>
        <p:txBody>
          <a:bodyPr/>
          <a:lstStyle/>
          <a:p>
            <a:fld id="{A2B04C7F-1F24-44DF-BABF-2E72604F5FD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ercostal nerves"/>
          <p:cNvPicPr>
            <a:picLocks noChangeAspect="1" noChangeArrowheads="1"/>
          </p:cNvPicPr>
          <p:nvPr/>
        </p:nvPicPr>
        <p:blipFill>
          <a:blip r:embed="rId2"/>
          <a:srcRect/>
          <a:stretch>
            <a:fillRect/>
          </a:stretch>
        </p:blipFill>
        <p:spPr bwMode="auto">
          <a:xfrm>
            <a:off x="770233" y="723900"/>
            <a:ext cx="7603534" cy="5410200"/>
          </a:xfrm>
          <a:prstGeom prst="rect">
            <a:avLst/>
          </a:prstGeom>
          <a:noFill/>
        </p:spPr>
      </p:pic>
      <p:sp>
        <p:nvSpPr>
          <p:cNvPr id="3" name="Slide Number Placeholder 2">
            <a:extLst>
              <a:ext uri="{FF2B5EF4-FFF2-40B4-BE49-F238E27FC236}">
                <a16:creationId xmlns:a16="http://schemas.microsoft.com/office/drawing/2014/main" id="{9F42EB95-551A-47E3-4635-08C378A4A163}"/>
              </a:ext>
            </a:extLst>
          </p:cNvPr>
          <p:cNvSpPr>
            <a:spLocks noGrp="1"/>
          </p:cNvSpPr>
          <p:nvPr>
            <p:ph type="sldNum" sz="quarter" idx="12"/>
          </p:nvPr>
        </p:nvSpPr>
        <p:spPr/>
        <p:txBody>
          <a:bodyPr/>
          <a:lstStyle/>
          <a:p>
            <a:fld id="{A2B04C7F-1F24-44DF-BABF-2E72604F5FD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Arterial supply of the Thoracic Wall</a:t>
            </a:r>
          </a:p>
        </p:txBody>
      </p:sp>
      <p:sp>
        <p:nvSpPr>
          <p:cNvPr id="3" name="Content Placeholder 2"/>
          <p:cNvSpPr>
            <a:spLocks noGrp="1"/>
          </p:cNvSpPr>
          <p:nvPr>
            <p:ph idx="1"/>
          </p:nvPr>
        </p:nvSpPr>
        <p:spPr>
          <a:xfrm>
            <a:off x="1176865" y="2490135"/>
            <a:ext cx="6798736" cy="3444997"/>
          </a:xfrm>
        </p:spPr>
        <p:txBody>
          <a:bodyPr>
            <a:normAutofit fontScale="85000" lnSpcReduction="20000"/>
          </a:bodyPr>
          <a:lstStyle/>
          <a:p>
            <a:r>
              <a:rPr lang="en-US" dirty="0"/>
              <a:t>The arterial supply to the thoracic wall derives from:</a:t>
            </a:r>
          </a:p>
          <a:p>
            <a:r>
              <a:rPr lang="en-US" dirty="0"/>
              <a:t>Thoracic aorta, through the posterior </a:t>
            </a:r>
            <a:r>
              <a:rPr lang="en-US" dirty="0" err="1"/>
              <a:t>intercostal</a:t>
            </a:r>
            <a:r>
              <a:rPr lang="en-US" dirty="0"/>
              <a:t> and </a:t>
            </a:r>
            <a:r>
              <a:rPr lang="en-US" dirty="0" err="1"/>
              <a:t>subcostal</a:t>
            </a:r>
            <a:r>
              <a:rPr lang="en-US" dirty="0"/>
              <a:t> arteries.</a:t>
            </a:r>
          </a:p>
          <a:p>
            <a:r>
              <a:rPr lang="en-US" dirty="0" err="1"/>
              <a:t>Subclavian</a:t>
            </a:r>
            <a:r>
              <a:rPr lang="en-US" dirty="0"/>
              <a:t> artery, through the internal thoracic and supreme </a:t>
            </a:r>
            <a:r>
              <a:rPr lang="en-US" dirty="0" err="1"/>
              <a:t>intercostal</a:t>
            </a:r>
            <a:r>
              <a:rPr lang="en-US" dirty="0"/>
              <a:t> arteries.</a:t>
            </a:r>
          </a:p>
          <a:p>
            <a:r>
              <a:rPr lang="en-US" dirty="0" err="1"/>
              <a:t>Axillary</a:t>
            </a:r>
            <a:r>
              <a:rPr lang="en-US" dirty="0"/>
              <a:t> artery, through the superior and lateral thoracic arteries.</a:t>
            </a:r>
          </a:p>
          <a:p>
            <a:r>
              <a:rPr lang="en-US" dirty="0"/>
              <a:t>With the exception of the 10th and 11th intercostal spaces, each intercostal space is supplied by three arteries: </a:t>
            </a:r>
          </a:p>
          <a:p>
            <a:pPr lvl="1"/>
            <a:r>
              <a:rPr lang="en-US" dirty="0"/>
              <a:t>A large posterior intercostal artery (and its collateral branch) </a:t>
            </a:r>
          </a:p>
          <a:p>
            <a:pPr lvl="1"/>
            <a:r>
              <a:rPr lang="en-US" dirty="0"/>
              <a:t>A small pair of anterior intercostal arteries.</a:t>
            </a:r>
          </a:p>
          <a:p>
            <a:endParaRPr lang="en-US" dirty="0"/>
          </a:p>
          <a:p>
            <a:endParaRPr lang="en-US" dirty="0"/>
          </a:p>
        </p:txBody>
      </p:sp>
      <p:sp>
        <p:nvSpPr>
          <p:cNvPr id="6" name="Footer Placeholder 5">
            <a:extLst>
              <a:ext uri="{FF2B5EF4-FFF2-40B4-BE49-F238E27FC236}">
                <a16:creationId xmlns:a16="http://schemas.microsoft.com/office/drawing/2014/main" id="{D4B92EB8-062C-A934-664C-27D50C0F6721}"/>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1E92678-26A7-4204-D801-EE482E84321C}"/>
              </a:ext>
            </a:extLst>
          </p:cNvPr>
          <p:cNvSpPr>
            <a:spLocks noGrp="1"/>
          </p:cNvSpPr>
          <p:nvPr>
            <p:ph type="sldNum" sz="quarter" idx="12"/>
          </p:nvPr>
        </p:nvSpPr>
        <p:spPr/>
        <p:txBody>
          <a:bodyPr/>
          <a:lstStyle/>
          <a:p>
            <a:fld id="{A2B04C7F-1F24-44DF-BABF-2E72604F5FD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Arteries</a:t>
            </a:r>
          </a:p>
        </p:txBody>
      </p:sp>
      <p:sp>
        <p:nvSpPr>
          <p:cNvPr id="3" name="Content Placeholder 2"/>
          <p:cNvSpPr>
            <a:spLocks noGrp="1"/>
          </p:cNvSpPr>
          <p:nvPr>
            <p:ph idx="1"/>
          </p:nvPr>
        </p:nvSpPr>
        <p:spPr>
          <a:xfrm>
            <a:off x="1176865" y="2490135"/>
            <a:ext cx="6798736" cy="3444997"/>
          </a:xfrm>
        </p:spPr>
        <p:txBody>
          <a:bodyPr>
            <a:normAutofit fontScale="62500" lnSpcReduction="20000"/>
          </a:bodyPr>
          <a:lstStyle/>
          <a:p>
            <a:r>
              <a:rPr lang="en-US" dirty="0"/>
              <a:t>The thoracic wall has rich blood supply. It is provided by the posterior and anterior intercostal arteries. </a:t>
            </a:r>
          </a:p>
          <a:p>
            <a:r>
              <a:rPr lang="en-US" dirty="0"/>
              <a:t>Each intercostal space contains one posterior and two anterior intercostal arteries (upper and lower).</a:t>
            </a:r>
          </a:p>
          <a:p>
            <a:pPr marL="0" indent="0">
              <a:buNone/>
            </a:pPr>
            <a:r>
              <a:rPr lang="en-US" b="1" dirty="0"/>
              <a:t>Posterior Intercostal Arteries:</a:t>
            </a:r>
          </a:p>
          <a:p>
            <a:r>
              <a:rPr lang="en-US" dirty="0"/>
              <a:t>Usually one posterior intercostal artery in each intercostal space</a:t>
            </a:r>
          </a:p>
          <a:p>
            <a:pPr lvl="1"/>
            <a:r>
              <a:rPr lang="en-US" dirty="0"/>
              <a:t>The 1st &amp; 2nd arteries descend to reach their spaces.</a:t>
            </a:r>
          </a:p>
          <a:p>
            <a:pPr lvl="1"/>
            <a:r>
              <a:rPr lang="en-US" dirty="0"/>
              <a:t>The 3rd &amp; 4th arteries ascend to reach their spaces.</a:t>
            </a:r>
          </a:p>
          <a:p>
            <a:pPr marL="0" indent="0">
              <a:buNone/>
            </a:pPr>
            <a:r>
              <a:rPr lang="en-US" b="1" dirty="0"/>
              <a:t>Anterior Intercostal Arteries:</a:t>
            </a:r>
          </a:p>
          <a:p>
            <a:r>
              <a:rPr lang="en-US" dirty="0"/>
              <a:t>Usually two anterior intercostal arteries in each of upper 9 intercostal space.</a:t>
            </a:r>
          </a:p>
          <a:p>
            <a:pPr lvl="1"/>
            <a:r>
              <a:rPr lang="en-US" dirty="0"/>
              <a:t>No </a:t>
            </a:r>
            <a:r>
              <a:rPr lang="en-US" dirty="0" err="1"/>
              <a:t>antrior</a:t>
            </a:r>
            <a:r>
              <a:rPr lang="en-US" dirty="0"/>
              <a:t> </a:t>
            </a:r>
            <a:r>
              <a:rPr lang="en-US" dirty="0" err="1"/>
              <a:t>intercostal</a:t>
            </a:r>
            <a:r>
              <a:rPr lang="en-US" dirty="0"/>
              <a:t> artery in last two(10 &amp; 11) </a:t>
            </a:r>
            <a:r>
              <a:rPr lang="en-US" dirty="0" err="1"/>
              <a:t>intercostal</a:t>
            </a:r>
            <a:r>
              <a:rPr lang="en-US" dirty="0"/>
              <a:t> spaces.</a:t>
            </a:r>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83461675-521F-AA7B-526D-6239F8F3A06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6B9C7DD-0F12-6FAB-5E15-0F39688443B2}"/>
              </a:ext>
            </a:extLst>
          </p:cNvPr>
          <p:cNvSpPr>
            <a:spLocks noGrp="1"/>
          </p:cNvSpPr>
          <p:nvPr>
            <p:ph type="sldNum" sz="quarter" idx="12"/>
          </p:nvPr>
        </p:nvSpPr>
        <p:spPr/>
        <p:txBody>
          <a:bodyPr/>
          <a:lstStyle/>
          <a:p>
            <a:fld id="{A2B04C7F-1F24-44DF-BABF-2E72604F5FD1}"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Autofit/>
          </a:bodyPr>
          <a:lstStyle/>
          <a:p>
            <a:r>
              <a:rPr lang="en-US" dirty="0"/>
              <a:t>Ipsilateral pairs of anterior intercostal arteries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These supply the anterior parts of the upper 9 </a:t>
            </a:r>
            <a:r>
              <a:rPr lang="en-US" dirty="0" err="1"/>
              <a:t>intercostal</a:t>
            </a:r>
            <a:r>
              <a:rPr lang="en-US" dirty="0"/>
              <a:t> spaces.</a:t>
            </a:r>
          </a:p>
          <a:p>
            <a:pPr lvl="1"/>
            <a:r>
              <a:rPr lang="en-US" dirty="0"/>
              <a:t>Pass laterally in the </a:t>
            </a:r>
            <a:r>
              <a:rPr lang="en-US" dirty="0" err="1"/>
              <a:t>intercostal</a:t>
            </a:r>
            <a:r>
              <a:rPr lang="en-US" dirty="0"/>
              <a:t> space.</a:t>
            </a:r>
          </a:p>
          <a:p>
            <a:pPr lvl="1"/>
            <a:r>
              <a:rPr lang="en-US" dirty="0"/>
              <a:t>Of the first 2 </a:t>
            </a:r>
            <a:r>
              <a:rPr lang="en-US" dirty="0" err="1"/>
              <a:t>intercostal</a:t>
            </a:r>
            <a:r>
              <a:rPr lang="en-US" dirty="0"/>
              <a:t> spaces lie between the parietal pleura and the internal </a:t>
            </a:r>
            <a:r>
              <a:rPr lang="en-US" dirty="0" err="1"/>
              <a:t>intercostal</a:t>
            </a:r>
            <a:r>
              <a:rPr lang="en-US" dirty="0"/>
              <a:t> muscles.</a:t>
            </a:r>
          </a:p>
          <a:p>
            <a:pPr lvl="1"/>
            <a:r>
              <a:rPr lang="en-US" dirty="0"/>
              <a:t>Supplying the 3rd to 6th intercostal spaces are separated from the pleura by slips of the transverse thoracic muscle.</a:t>
            </a:r>
          </a:p>
          <a:p>
            <a:pPr lvl="1"/>
            <a:r>
              <a:rPr lang="en-US" dirty="0"/>
              <a:t>Of the 7th to 9th intercostal spaces derive from the musculophrenic arteries, also branches of the internal thoracic arteries.</a:t>
            </a:r>
          </a:p>
          <a:p>
            <a:pPr lvl="1"/>
            <a:r>
              <a:rPr lang="en-US" dirty="0"/>
              <a:t>Supply the </a:t>
            </a:r>
            <a:r>
              <a:rPr lang="en-US" dirty="0" err="1"/>
              <a:t>intercostal</a:t>
            </a:r>
            <a:r>
              <a:rPr lang="en-US" dirty="0"/>
              <a:t> muscles.</a:t>
            </a:r>
          </a:p>
          <a:p>
            <a:pPr lvl="1"/>
            <a:r>
              <a:rPr lang="en-US" dirty="0"/>
              <a:t> Are absent from the inferior two </a:t>
            </a:r>
            <a:r>
              <a:rPr lang="en-US" dirty="0" err="1"/>
              <a:t>intercostal</a:t>
            </a:r>
            <a:r>
              <a:rPr lang="en-US" dirty="0"/>
              <a:t> spaces which are supplied only by the posterior </a:t>
            </a:r>
            <a:r>
              <a:rPr lang="en-US" dirty="0" err="1"/>
              <a:t>intercostal</a:t>
            </a:r>
            <a:r>
              <a:rPr lang="en-US" dirty="0"/>
              <a:t> arteries and their collateral branches.</a:t>
            </a:r>
          </a:p>
          <a:p>
            <a:pPr lvl="1"/>
            <a:endParaRPr lang="en-US" dirty="0"/>
          </a:p>
        </p:txBody>
      </p:sp>
      <p:sp>
        <p:nvSpPr>
          <p:cNvPr id="6" name="Footer Placeholder 5">
            <a:extLst>
              <a:ext uri="{FF2B5EF4-FFF2-40B4-BE49-F238E27FC236}">
                <a16:creationId xmlns:a16="http://schemas.microsoft.com/office/drawing/2014/main" id="{776565D1-A652-7BDB-5460-753C95A3833B}"/>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389CA51-05C4-A652-11A7-51DD72BFD519}"/>
              </a:ext>
            </a:extLst>
          </p:cNvPr>
          <p:cNvSpPr>
            <a:spLocks noGrp="1"/>
          </p:cNvSpPr>
          <p:nvPr>
            <p:ph type="sldNum" sz="quarter" idx="12"/>
          </p:nvPr>
        </p:nvSpPr>
        <p:spPr/>
        <p:txBody>
          <a:bodyPr/>
          <a:lstStyle/>
          <a:p>
            <a:fld id="{A2B04C7F-1F24-44DF-BABF-2E72604F5FD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ercostal arteries"/>
          <p:cNvPicPr>
            <a:picLocks noChangeAspect="1" noChangeArrowheads="1"/>
          </p:cNvPicPr>
          <p:nvPr/>
        </p:nvPicPr>
        <p:blipFill>
          <a:blip r:embed="rId2"/>
          <a:srcRect/>
          <a:stretch>
            <a:fillRect/>
          </a:stretch>
        </p:blipFill>
        <p:spPr bwMode="auto">
          <a:xfrm>
            <a:off x="762001" y="685800"/>
            <a:ext cx="7620000" cy="5486400"/>
          </a:xfrm>
          <a:prstGeom prst="rect">
            <a:avLst/>
          </a:prstGeom>
          <a:noFill/>
        </p:spPr>
      </p:pic>
      <p:sp>
        <p:nvSpPr>
          <p:cNvPr id="3" name="Slide Number Placeholder 2">
            <a:extLst>
              <a:ext uri="{FF2B5EF4-FFF2-40B4-BE49-F238E27FC236}">
                <a16:creationId xmlns:a16="http://schemas.microsoft.com/office/drawing/2014/main" id="{E6DE6BB8-A1FE-C558-3BB5-7B7A622674F9}"/>
              </a:ext>
            </a:extLst>
          </p:cNvPr>
          <p:cNvSpPr>
            <a:spLocks noGrp="1"/>
          </p:cNvSpPr>
          <p:nvPr>
            <p:ph type="sldNum" sz="quarter" idx="12"/>
          </p:nvPr>
        </p:nvSpPr>
        <p:spPr/>
        <p:txBody>
          <a:bodyPr/>
          <a:lstStyle/>
          <a:p>
            <a:fld id="{A2B04C7F-1F24-44DF-BABF-2E72604F5FD1}"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posterior Intercostal Arteries</a:t>
            </a:r>
          </a:p>
        </p:txBody>
      </p:sp>
      <p:sp>
        <p:nvSpPr>
          <p:cNvPr id="3" name="Content Placeholder 2"/>
          <p:cNvSpPr>
            <a:spLocks noGrp="1"/>
          </p:cNvSpPr>
          <p:nvPr>
            <p:ph idx="1"/>
          </p:nvPr>
        </p:nvSpPr>
        <p:spPr>
          <a:xfrm>
            <a:off x="1176865" y="2490135"/>
            <a:ext cx="6798736" cy="3444997"/>
          </a:xfrm>
        </p:spPr>
        <p:txBody>
          <a:bodyPr>
            <a:normAutofit fontScale="85000" lnSpcReduction="10000"/>
          </a:bodyPr>
          <a:lstStyle/>
          <a:p>
            <a:r>
              <a:rPr lang="en-US" dirty="0"/>
              <a:t>Of the 1st and 2nd </a:t>
            </a:r>
            <a:r>
              <a:rPr lang="en-US" dirty="0" err="1"/>
              <a:t>intercostal</a:t>
            </a:r>
            <a:r>
              <a:rPr lang="en-US" dirty="0"/>
              <a:t> spaces arise from the supreme (superior) </a:t>
            </a:r>
            <a:r>
              <a:rPr lang="en-US" dirty="0" err="1"/>
              <a:t>intercostal</a:t>
            </a:r>
            <a:r>
              <a:rPr lang="en-US" dirty="0"/>
              <a:t> artery, a branch of the </a:t>
            </a:r>
            <a:r>
              <a:rPr lang="en-US" dirty="0" err="1"/>
              <a:t>costocervical</a:t>
            </a:r>
            <a:r>
              <a:rPr lang="en-US" dirty="0"/>
              <a:t> trunk of the </a:t>
            </a:r>
            <a:r>
              <a:rPr lang="en-US" dirty="0" err="1"/>
              <a:t>subclavian</a:t>
            </a:r>
            <a:r>
              <a:rPr lang="en-US" dirty="0"/>
              <a:t> artery.</a:t>
            </a:r>
          </a:p>
          <a:p>
            <a:r>
              <a:rPr lang="en-US" dirty="0"/>
              <a:t>Of the 3rd to 11th </a:t>
            </a:r>
            <a:r>
              <a:rPr lang="en-US" dirty="0" err="1"/>
              <a:t>intercostal</a:t>
            </a:r>
            <a:r>
              <a:rPr lang="en-US" dirty="0"/>
              <a:t> spaces (and the </a:t>
            </a:r>
            <a:r>
              <a:rPr lang="en-US" dirty="0" err="1"/>
              <a:t>subcostal</a:t>
            </a:r>
            <a:r>
              <a:rPr lang="en-US" dirty="0"/>
              <a:t> arteries of the </a:t>
            </a:r>
            <a:r>
              <a:rPr lang="en-US" dirty="0" err="1"/>
              <a:t>subcostal</a:t>
            </a:r>
            <a:r>
              <a:rPr lang="en-US" dirty="0"/>
              <a:t> space) arise </a:t>
            </a:r>
            <a:r>
              <a:rPr lang="en-US" dirty="0" err="1"/>
              <a:t>posteriorly</a:t>
            </a:r>
            <a:r>
              <a:rPr lang="en-US" dirty="0"/>
              <a:t> from the thoracic aorta. </a:t>
            </a:r>
          </a:p>
          <a:p>
            <a:pPr lvl="1"/>
            <a:r>
              <a:rPr lang="en-US" dirty="0"/>
              <a:t>Because the aorta is slightly to the left of the vertebral column, the right 3rd to 11th </a:t>
            </a:r>
            <a:r>
              <a:rPr lang="en-US" dirty="0" err="1"/>
              <a:t>intercostal</a:t>
            </a:r>
            <a:r>
              <a:rPr lang="en-US" dirty="0"/>
              <a:t> arteries have a longer course than those on the left side. </a:t>
            </a:r>
          </a:p>
          <a:p>
            <a:pPr lvl="1"/>
            <a:r>
              <a:rPr lang="en-US" dirty="0"/>
              <a:t>The right arteries cross the vertebrae and pass posterior to the esophagus, thoracic duct, azygos vein, and the right lung and pleura.</a:t>
            </a:r>
          </a:p>
        </p:txBody>
      </p:sp>
      <p:sp>
        <p:nvSpPr>
          <p:cNvPr id="8" name="Footer Placeholder 7">
            <a:extLst>
              <a:ext uri="{FF2B5EF4-FFF2-40B4-BE49-F238E27FC236}">
                <a16:creationId xmlns:a16="http://schemas.microsoft.com/office/drawing/2014/main" id="{7CA80975-C52D-2CD5-BED0-75B03897ABD2}"/>
              </a:ext>
            </a:extLst>
          </p:cNvPr>
          <p:cNvSpPr>
            <a:spLocks noGrp="1"/>
          </p:cNvSpPr>
          <p:nvPr>
            <p:ph type="ftr" sz="quarter" idx="11"/>
          </p:nvPr>
        </p:nvSpPr>
        <p:spPr/>
        <p:txBody>
          <a:bodyPr/>
          <a:lstStyle/>
          <a:p>
            <a:r>
              <a:rPr lang="en-US"/>
              <a:t>MBBSPPT.COM</a:t>
            </a:r>
          </a:p>
        </p:txBody>
      </p:sp>
      <p:sp>
        <p:nvSpPr>
          <p:cNvPr id="9" name="Slide Number Placeholder 8">
            <a:extLst>
              <a:ext uri="{FF2B5EF4-FFF2-40B4-BE49-F238E27FC236}">
                <a16:creationId xmlns:a16="http://schemas.microsoft.com/office/drawing/2014/main" id="{878609E3-38C7-3F91-FE3E-EA8C1B3ADB77}"/>
              </a:ext>
            </a:extLst>
          </p:cNvPr>
          <p:cNvSpPr>
            <a:spLocks noGrp="1"/>
          </p:cNvSpPr>
          <p:nvPr>
            <p:ph type="sldNum" sz="quarter" idx="12"/>
          </p:nvPr>
        </p:nvSpPr>
        <p:spPr/>
        <p:txBody>
          <a:bodyPr/>
          <a:lstStyle/>
          <a:p>
            <a:fld id="{A2B04C7F-1F24-44DF-BABF-2E72604F5FD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4294967295"/>
          </p:nvPr>
        </p:nvPicPr>
        <p:blipFill>
          <a:blip r:embed="rId2"/>
          <a:srcRect/>
          <a:stretch>
            <a:fillRect/>
          </a:stretch>
        </p:blipFill>
        <p:spPr bwMode="auto">
          <a:xfrm>
            <a:off x="762000" y="685800"/>
            <a:ext cx="7620000" cy="5486400"/>
          </a:xfrm>
          <a:noFill/>
          <a:ln w="9525">
            <a:noFill/>
            <a:miter lim="800000"/>
            <a:headEnd/>
            <a:tailEnd/>
          </a:ln>
          <a:effectLst/>
        </p:spPr>
      </p:pic>
      <p:sp>
        <p:nvSpPr>
          <p:cNvPr id="5" name="Slide Number Placeholder 4">
            <a:extLst>
              <a:ext uri="{FF2B5EF4-FFF2-40B4-BE49-F238E27FC236}">
                <a16:creationId xmlns:a16="http://schemas.microsoft.com/office/drawing/2014/main" id="{B3701A85-E5C3-8D38-FA14-5FBAF7ED9AED}"/>
              </a:ext>
            </a:extLst>
          </p:cNvPr>
          <p:cNvSpPr>
            <a:spLocks noGrp="1"/>
          </p:cNvSpPr>
          <p:nvPr>
            <p:ph type="sldNum" sz="quarter" idx="12"/>
          </p:nvPr>
        </p:nvSpPr>
        <p:spPr/>
        <p:txBody>
          <a:bodyPr/>
          <a:lstStyle/>
          <a:p>
            <a:fld id="{A2B04C7F-1F24-44DF-BABF-2E72604F5FD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Space</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a:t>
            </a:r>
            <a:r>
              <a:rPr lang="en-US" dirty="0" err="1"/>
              <a:t>Intercostal</a:t>
            </a:r>
            <a:r>
              <a:rPr lang="en-US" dirty="0"/>
              <a:t> space (ICS) is the space in between the two adjacent ribs. </a:t>
            </a:r>
          </a:p>
          <a:p>
            <a:r>
              <a:rPr lang="en-US" dirty="0"/>
              <a:t>There are 11 </a:t>
            </a:r>
            <a:r>
              <a:rPr lang="en-US" dirty="0" err="1"/>
              <a:t>intercostal</a:t>
            </a:r>
            <a:r>
              <a:rPr lang="en-US" dirty="0"/>
              <a:t> spaces on each side, each </a:t>
            </a:r>
            <a:r>
              <a:rPr lang="en-US" dirty="0" err="1"/>
              <a:t>intercostal</a:t>
            </a:r>
            <a:r>
              <a:rPr lang="en-US" dirty="0"/>
              <a:t> space is numbered for the rib superior to it. </a:t>
            </a:r>
          </a:p>
          <a:p>
            <a:r>
              <a:rPr lang="en-US" dirty="0"/>
              <a:t>Every space consists of:</a:t>
            </a:r>
          </a:p>
          <a:p>
            <a:pPr lvl="1"/>
            <a:r>
              <a:rPr lang="en-US" dirty="0"/>
              <a:t>Intercostal muscles .</a:t>
            </a:r>
          </a:p>
          <a:p>
            <a:pPr lvl="1"/>
            <a:r>
              <a:rPr lang="en-US" dirty="0"/>
              <a:t>Neurovascular bundle.</a:t>
            </a:r>
          </a:p>
        </p:txBody>
      </p:sp>
      <p:sp>
        <p:nvSpPr>
          <p:cNvPr id="6" name="Footer Placeholder 5">
            <a:extLst>
              <a:ext uri="{FF2B5EF4-FFF2-40B4-BE49-F238E27FC236}">
                <a16:creationId xmlns:a16="http://schemas.microsoft.com/office/drawing/2014/main" id="{00168F3C-788A-7165-0C25-84ABE32E2FF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734A679-55E8-35B2-EF11-0E73E885B788}"/>
              </a:ext>
            </a:extLst>
          </p:cNvPr>
          <p:cNvSpPr>
            <a:spLocks noGrp="1"/>
          </p:cNvSpPr>
          <p:nvPr>
            <p:ph type="sldNum" sz="quarter" idx="12"/>
          </p:nvPr>
        </p:nvSpPr>
        <p:spPr/>
        <p:txBody>
          <a:bodyPr/>
          <a:lstStyle/>
          <a:p>
            <a:fld id="{A2B04C7F-1F24-44DF-BABF-2E72604F5FD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Veins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number of intercostal vein corresponds to the number of intercostal arteries, i.e., </a:t>
            </a:r>
          </a:p>
          <a:p>
            <a:pPr lvl="1"/>
            <a:r>
              <a:rPr lang="en-US" dirty="0"/>
              <a:t>Each intercostal space contains: </a:t>
            </a:r>
          </a:p>
          <a:p>
            <a:pPr lvl="2"/>
            <a:r>
              <a:rPr lang="en-US" dirty="0"/>
              <a:t>Two anterior intercostal veins and </a:t>
            </a:r>
          </a:p>
          <a:p>
            <a:pPr lvl="2"/>
            <a:r>
              <a:rPr lang="en-US" dirty="0"/>
              <a:t>One posterior intercostal vein. </a:t>
            </a:r>
          </a:p>
          <a:p>
            <a:r>
              <a:rPr lang="en-US" dirty="0"/>
              <a:t>Their tributaries correspond to the branches of the arteries</a:t>
            </a:r>
          </a:p>
          <a:p>
            <a:endParaRPr lang="en-US" dirty="0"/>
          </a:p>
        </p:txBody>
      </p:sp>
      <p:sp>
        <p:nvSpPr>
          <p:cNvPr id="6" name="Footer Placeholder 5">
            <a:extLst>
              <a:ext uri="{FF2B5EF4-FFF2-40B4-BE49-F238E27FC236}">
                <a16:creationId xmlns:a16="http://schemas.microsoft.com/office/drawing/2014/main" id="{C2928D79-88D7-4935-5ACB-5F76EBEA91A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753B8B1-C600-24DA-F9BB-418979F220C7}"/>
              </a:ext>
            </a:extLst>
          </p:cNvPr>
          <p:cNvSpPr>
            <a:spLocks noGrp="1"/>
          </p:cNvSpPr>
          <p:nvPr>
            <p:ph type="sldNum" sz="quarter" idx="12"/>
          </p:nvPr>
        </p:nvSpPr>
        <p:spPr/>
        <p:txBody>
          <a:bodyPr/>
          <a:lstStyle/>
          <a:p>
            <a:fld id="{A2B04C7F-1F24-44DF-BABF-2E72604F5FD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The Intercostal Veins</a:t>
            </a:r>
          </a:p>
        </p:txBody>
      </p:sp>
      <p:pic>
        <p:nvPicPr>
          <p:cNvPr id="7170" name="Picture 2"/>
          <p:cNvPicPr>
            <a:picLocks noGrp="1" noChangeAspect="1" noChangeArrowheads="1"/>
          </p:cNvPicPr>
          <p:nvPr>
            <p:ph idx="1"/>
          </p:nvPr>
        </p:nvPicPr>
        <p:blipFill>
          <a:blip r:embed="rId2"/>
          <a:srcRect/>
          <a:stretch>
            <a:fillRect/>
          </a:stretch>
        </p:blipFill>
        <p:spPr bwMode="auto">
          <a:xfrm>
            <a:off x="2543361" y="2490788"/>
            <a:ext cx="4065216" cy="3444875"/>
          </a:xfrm>
          <a:noFill/>
          <a:ln w="9525">
            <a:noFill/>
            <a:miter lim="800000"/>
            <a:headEnd/>
            <a:tailEnd/>
          </a:ln>
          <a:effectLst/>
        </p:spPr>
      </p:pic>
      <p:sp>
        <p:nvSpPr>
          <p:cNvPr id="5" name="Footer Placeholder 4">
            <a:extLst>
              <a:ext uri="{FF2B5EF4-FFF2-40B4-BE49-F238E27FC236}">
                <a16:creationId xmlns:a16="http://schemas.microsoft.com/office/drawing/2014/main" id="{247B40BA-FDFE-A9CD-1E40-BDCC7FE76B7F}"/>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8E27C68E-A7F5-BCE2-1F8D-A2C7B58ECD42}"/>
              </a:ext>
            </a:extLst>
          </p:cNvPr>
          <p:cNvSpPr>
            <a:spLocks noGrp="1"/>
          </p:cNvSpPr>
          <p:nvPr>
            <p:ph type="sldNum" sz="quarter" idx="12"/>
          </p:nvPr>
        </p:nvSpPr>
        <p:spPr/>
        <p:txBody>
          <a:bodyPr/>
          <a:lstStyle/>
          <a:p>
            <a:fld id="{A2B04C7F-1F24-44DF-BABF-2E72604F5FD1}"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Plane of neurovascular bundle in the Intercostal space</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The neurovascular bundle being composed of intercostal nerve and vessels is located between the internal intercostal and innermost intercostal muscles, i.e., between the intermediate and deepest layers of muscles. </a:t>
            </a:r>
          </a:p>
          <a:p>
            <a:r>
              <a:rPr lang="en-US" dirty="0"/>
              <a:t>They may be ordered in the following sequence from above downwards:</a:t>
            </a:r>
          </a:p>
          <a:p>
            <a:pPr lvl="1"/>
            <a:r>
              <a:rPr lang="en-US" dirty="0"/>
              <a:t>Intercostal Vein. V</a:t>
            </a:r>
          </a:p>
          <a:p>
            <a:pPr lvl="1"/>
            <a:r>
              <a:rPr lang="en-US" dirty="0"/>
              <a:t>Intercostal Artery. A</a:t>
            </a:r>
          </a:p>
          <a:p>
            <a:pPr lvl="1"/>
            <a:r>
              <a:rPr lang="en-US" dirty="0"/>
              <a:t>Intercostal Nerve. N</a:t>
            </a:r>
          </a:p>
          <a:p>
            <a:endParaRPr lang="en-US" dirty="0"/>
          </a:p>
          <a:p>
            <a:endParaRPr lang="en-US" dirty="0"/>
          </a:p>
        </p:txBody>
      </p:sp>
      <p:sp>
        <p:nvSpPr>
          <p:cNvPr id="6" name="Footer Placeholder 5">
            <a:extLst>
              <a:ext uri="{FF2B5EF4-FFF2-40B4-BE49-F238E27FC236}">
                <a16:creationId xmlns:a16="http://schemas.microsoft.com/office/drawing/2014/main" id="{7D2DFF18-7114-AF1E-072D-8DEF8877AF83}"/>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5AAE501-FFD2-9E4C-9969-C2B104C77831}"/>
              </a:ext>
            </a:extLst>
          </p:cNvPr>
          <p:cNvSpPr>
            <a:spLocks noGrp="1"/>
          </p:cNvSpPr>
          <p:nvPr>
            <p:ph type="sldNum" sz="quarter" idx="12"/>
          </p:nvPr>
        </p:nvSpPr>
        <p:spPr/>
        <p:txBody>
          <a:bodyPr/>
          <a:lstStyle/>
          <a:p>
            <a:fld id="{A2B04C7F-1F24-44DF-BABF-2E72604F5FD1}"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Sites of Eruption of Cold Abscess on The Body Wall</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Pus from the </a:t>
            </a:r>
            <a:r>
              <a:rPr lang="en-US" dirty="0" err="1"/>
              <a:t>tuberculous</a:t>
            </a:r>
            <a:r>
              <a:rPr lang="en-US" dirty="0"/>
              <a:t> thoracic vertebra/vertebrae (</a:t>
            </a:r>
            <a:r>
              <a:rPr lang="en-US" dirty="0" err="1"/>
              <a:t>Pott’s</a:t>
            </a:r>
            <a:r>
              <a:rPr lang="en-US" dirty="0"/>
              <a:t> disease) tends to track along the neurovascular plane of the space and might point at 3 sites of development of </a:t>
            </a:r>
            <a:r>
              <a:rPr lang="en-US" dirty="0" err="1"/>
              <a:t>cutaneous</a:t>
            </a:r>
            <a:r>
              <a:rPr lang="en-US" dirty="0"/>
              <a:t> branches of the thoracic spinal nerve, viz.</a:t>
            </a:r>
          </a:p>
          <a:p>
            <a:r>
              <a:rPr lang="en-US" dirty="0"/>
              <a:t>Just lateral to the sternum.</a:t>
            </a:r>
          </a:p>
          <a:p>
            <a:r>
              <a:rPr lang="en-US" dirty="0"/>
              <a:t>In the </a:t>
            </a:r>
            <a:r>
              <a:rPr lang="en-US" dirty="0" err="1"/>
              <a:t>midaxillary</a:t>
            </a:r>
            <a:r>
              <a:rPr lang="en-US" dirty="0"/>
              <a:t> line.</a:t>
            </a:r>
          </a:p>
          <a:p>
            <a:r>
              <a:rPr lang="en-US" dirty="0"/>
              <a:t>Lateral to the erector spinae muscle.</a:t>
            </a:r>
          </a:p>
        </p:txBody>
      </p:sp>
      <p:sp>
        <p:nvSpPr>
          <p:cNvPr id="6" name="Footer Placeholder 5">
            <a:extLst>
              <a:ext uri="{FF2B5EF4-FFF2-40B4-BE49-F238E27FC236}">
                <a16:creationId xmlns:a16="http://schemas.microsoft.com/office/drawing/2014/main" id="{8D88FB9F-EF28-694D-B79F-B35D87B600DD}"/>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236CF21-314E-5065-3F18-8339AB5A74A5}"/>
              </a:ext>
            </a:extLst>
          </p:cNvPr>
          <p:cNvSpPr>
            <a:spLocks noGrp="1"/>
          </p:cNvSpPr>
          <p:nvPr>
            <p:ph type="sldNum" sz="quarter" idx="12"/>
          </p:nvPr>
        </p:nvSpPr>
        <p:spPr/>
        <p:txBody>
          <a:bodyPr/>
          <a:lstStyle/>
          <a:p>
            <a:fld id="{A2B04C7F-1F24-44DF-BABF-2E72604F5FD1}"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62000" y="762000"/>
            <a:ext cx="7620000" cy="53340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B5E61FD3-2CF7-76C4-E072-49677AE02EAF}"/>
              </a:ext>
            </a:extLst>
          </p:cNvPr>
          <p:cNvSpPr>
            <a:spLocks noGrp="1"/>
          </p:cNvSpPr>
          <p:nvPr>
            <p:ph type="sldNum" sz="quarter" idx="12"/>
          </p:nvPr>
        </p:nvSpPr>
        <p:spPr/>
        <p:txBody>
          <a:bodyPr/>
          <a:lstStyle/>
          <a:p>
            <a:fld id="{A2B04C7F-1F24-44DF-BABF-2E72604F5FD1}"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751853" y="685800"/>
            <a:ext cx="7630147" cy="5486400"/>
          </a:xfrm>
          <a:prstGeom prst="rect">
            <a:avLst/>
          </a:prstGeom>
          <a:noFill/>
        </p:spPr>
      </p:pic>
      <p:sp>
        <p:nvSpPr>
          <p:cNvPr id="3" name="Slide Number Placeholder 2">
            <a:extLst>
              <a:ext uri="{FF2B5EF4-FFF2-40B4-BE49-F238E27FC236}">
                <a16:creationId xmlns:a16="http://schemas.microsoft.com/office/drawing/2014/main" id="{5A58DBBB-4D37-DD2C-9E59-A1DD68BF321F}"/>
              </a:ext>
            </a:extLst>
          </p:cNvPr>
          <p:cNvSpPr>
            <a:spLocks noGrp="1"/>
          </p:cNvSpPr>
          <p:nvPr>
            <p:ph type="sldNum" sz="quarter" idx="12"/>
          </p:nvPr>
        </p:nvSpPr>
        <p:spPr/>
        <p:txBody>
          <a:bodyPr/>
          <a:lstStyle/>
          <a:p>
            <a:fld id="{A2B04C7F-1F24-44DF-BABF-2E72604F5FD1}"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Herpes Zoster</a:t>
            </a:r>
          </a:p>
        </p:txBody>
      </p:sp>
      <p:sp>
        <p:nvSpPr>
          <p:cNvPr id="3" name="Content Placeholder 2"/>
          <p:cNvSpPr>
            <a:spLocks noGrp="1"/>
          </p:cNvSpPr>
          <p:nvPr>
            <p:ph idx="1"/>
          </p:nvPr>
        </p:nvSpPr>
        <p:spPr>
          <a:xfrm>
            <a:off x="1176338" y="2490788"/>
            <a:ext cx="3395662" cy="3444875"/>
          </a:xfrm>
        </p:spPr>
        <p:txBody>
          <a:bodyPr>
            <a:noAutofit/>
          </a:bodyPr>
          <a:lstStyle/>
          <a:p>
            <a:r>
              <a:rPr lang="en-US" sz="2000" dirty="0"/>
              <a:t>In herpes zoster (shingles) involving the thoracic spinal ganglia, the </a:t>
            </a:r>
            <a:r>
              <a:rPr lang="en-US" sz="2000" dirty="0" err="1"/>
              <a:t>cutaneous</a:t>
            </a:r>
            <a:r>
              <a:rPr lang="en-US" sz="2000" dirty="0"/>
              <a:t> vesicles appear in the </a:t>
            </a:r>
            <a:r>
              <a:rPr lang="en-US" sz="2000" dirty="0" err="1"/>
              <a:t>dermatomal</a:t>
            </a:r>
            <a:r>
              <a:rPr lang="en-US" sz="2000" dirty="0"/>
              <a:t> area of distribution of </a:t>
            </a:r>
            <a:r>
              <a:rPr lang="en-US" sz="2000" dirty="0" err="1"/>
              <a:t>intercostal</a:t>
            </a:r>
            <a:r>
              <a:rPr lang="en-US" sz="2000" dirty="0"/>
              <a:t> nerve. It’s an incredibly debilitating state.</a:t>
            </a:r>
          </a:p>
        </p:txBody>
      </p:sp>
      <p:pic>
        <p:nvPicPr>
          <p:cNvPr id="7169" name="Picture 1"/>
          <p:cNvPicPr>
            <a:picLocks noChangeAspect="1" noChangeArrowheads="1"/>
          </p:cNvPicPr>
          <p:nvPr/>
        </p:nvPicPr>
        <p:blipFill>
          <a:blip r:embed="rId2"/>
          <a:srcRect/>
          <a:stretch>
            <a:fillRect/>
          </a:stretch>
        </p:blipFill>
        <p:spPr bwMode="auto">
          <a:xfrm>
            <a:off x="4919962" y="2582863"/>
            <a:ext cx="3009600" cy="3352800"/>
          </a:xfrm>
          <a:prstGeom prst="rect">
            <a:avLst/>
          </a:prstGeom>
          <a:noFill/>
          <a:ln w="9525">
            <a:noFill/>
            <a:miter lim="800000"/>
            <a:headEnd/>
            <a:tailEnd/>
          </a:ln>
          <a:effectLst/>
        </p:spPr>
      </p:pic>
      <p:sp>
        <p:nvSpPr>
          <p:cNvPr id="6" name="Footer Placeholder 5">
            <a:extLst>
              <a:ext uri="{FF2B5EF4-FFF2-40B4-BE49-F238E27FC236}">
                <a16:creationId xmlns:a16="http://schemas.microsoft.com/office/drawing/2014/main" id="{92A7CE5F-89AE-085A-8830-D3E3DF2B781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AA85FD23-1AB3-750B-7F56-4474139CA9DD}"/>
              </a:ext>
            </a:extLst>
          </p:cNvPr>
          <p:cNvSpPr>
            <a:spLocks noGrp="1"/>
          </p:cNvSpPr>
          <p:nvPr>
            <p:ph type="sldNum" sz="quarter" idx="12"/>
          </p:nvPr>
        </p:nvSpPr>
        <p:spPr/>
        <p:txBody>
          <a:bodyPr/>
          <a:lstStyle/>
          <a:p>
            <a:fld id="{A2B04C7F-1F24-44DF-BABF-2E72604F5FD1}"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Nerve Block</a:t>
            </a:r>
          </a:p>
        </p:txBody>
      </p:sp>
      <p:sp>
        <p:nvSpPr>
          <p:cNvPr id="3" name="Content Placeholder 2"/>
          <p:cNvSpPr>
            <a:spLocks noGrp="1"/>
          </p:cNvSpPr>
          <p:nvPr>
            <p:ph idx="1"/>
          </p:nvPr>
        </p:nvSpPr>
        <p:spPr>
          <a:xfrm>
            <a:off x="1176338" y="2490788"/>
            <a:ext cx="3314700" cy="3444875"/>
          </a:xfrm>
        </p:spPr>
        <p:txBody>
          <a:bodyPr>
            <a:normAutofit/>
          </a:bodyPr>
          <a:lstStyle/>
          <a:p>
            <a:r>
              <a:rPr lang="en-US" dirty="0"/>
              <a:t>Intercostal nerve block is given to make local anesthesia in one or more intercostal spaces by injecting the anesthetic agent around the nerve trunk near its origin, i.e., just lateral to the vertebra.</a:t>
            </a:r>
          </a:p>
        </p:txBody>
      </p:sp>
      <p:pic>
        <p:nvPicPr>
          <p:cNvPr id="3074" name="Picture 2" descr="Related image"/>
          <p:cNvPicPr>
            <a:picLocks noChangeAspect="1" noChangeArrowheads="1"/>
          </p:cNvPicPr>
          <p:nvPr/>
        </p:nvPicPr>
        <p:blipFill>
          <a:blip r:embed="rId2"/>
          <a:srcRect/>
          <a:stretch>
            <a:fillRect/>
          </a:stretch>
        </p:blipFill>
        <p:spPr bwMode="auto">
          <a:xfrm>
            <a:off x="4572000" y="2519363"/>
            <a:ext cx="3314700" cy="3105150"/>
          </a:xfrm>
          <a:prstGeom prst="rect">
            <a:avLst/>
          </a:prstGeom>
          <a:noFill/>
        </p:spPr>
      </p:pic>
      <p:sp>
        <p:nvSpPr>
          <p:cNvPr id="6" name="Footer Placeholder 5">
            <a:extLst>
              <a:ext uri="{FF2B5EF4-FFF2-40B4-BE49-F238E27FC236}">
                <a16:creationId xmlns:a16="http://schemas.microsoft.com/office/drawing/2014/main" id="{067ED5C5-6E42-58B7-2219-94AF085B0850}"/>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265C996B-8BB4-AEA9-DC27-96D9290B4540}"/>
              </a:ext>
            </a:extLst>
          </p:cNvPr>
          <p:cNvSpPr>
            <a:spLocks noGrp="1"/>
          </p:cNvSpPr>
          <p:nvPr>
            <p:ph type="sldNum" sz="quarter" idx="12"/>
          </p:nvPr>
        </p:nvSpPr>
        <p:spPr/>
        <p:txBody>
          <a:bodyPr/>
          <a:lstStyle/>
          <a:p>
            <a:fld id="{A2B04C7F-1F24-44DF-BABF-2E72604F5FD1}"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Thoracotomy</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traditional </a:t>
            </a:r>
            <a:r>
              <a:rPr lang="en-US" dirty="0" err="1"/>
              <a:t>thoracotomy</a:t>
            </a:r>
            <a:r>
              <a:rPr lang="en-US" dirty="0"/>
              <a:t> (</a:t>
            </a:r>
            <a:r>
              <a:rPr lang="en-US" dirty="0" err="1"/>
              <a:t>postero</a:t>
            </a:r>
            <a:r>
              <a:rPr lang="en-US" dirty="0"/>
              <a:t>- lateral) is performed along the 6th rib. </a:t>
            </a:r>
          </a:p>
          <a:p>
            <a:r>
              <a:rPr lang="en-US" dirty="0"/>
              <a:t>The neurovascular bundle is shielded from injury by lifting the </a:t>
            </a:r>
            <a:r>
              <a:rPr lang="en-US" dirty="0" err="1"/>
              <a:t>periosteum</a:t>
            </a:r>
            <a:r>
              <a:rPr lang="en-US" dirty="0"/>
              <a:t> of the rib.</a:t>
            </a:r>
          </a:p>
          <a:p>
            <a:r>
              <a:rPr lang="en-US" dirty="0"/>
              <a:t>Considering the position of neurovascular bundle in the </a:t>
            </a:r>
            <a:r>
              <a:rPr lang="en-US" dirty="0" err="1"/>
              <a:t>intercostal</a:t>
            </a:r>
            <a:r>
              <a:rPr lang="en-US" dirty="0"/>
              <a:t> space, it is safe to add the needle, a little above the upper border of the rib below.</a:t>
            </a:r>
          </a:p>
          <a:p>
            <a:endParaRPr lang="en-US" dirty="0"/>
          </a:p>
        </p:txBody>
      </p:sp>
      <p:sp>
        <p:nvSpPr>
          <p:cNvPr id="8" name="Footer Placeholder 7">
            <a:extLst>
              <a:ext uri="{FF2B5EF4-FFF2-40B4-BE49-F238E27FC236}">
                <a16:creationId xmlns:a16="http://schemas.microsoft.com/office/drawing/2014/main" id="{5C3CA9C2-70D5-32FF-9F84-8859E78DE3A9}"/>
              </a:ext>
            </a:extLst>
          </p:cNvPr>
          <p:cNvSpPr>
            <a:spLocks noGrp="1"/>
          </p:cNvSpPr>
          <p:nvPr>
            <p:ph type="ftr" sz="quarter" idx="11"/>
          </p:nvPr>
        </p:nvSpPr>
        <p:spPr/>
        <p:txBody>
          <a:bodyPr/>
          <a:lstStyle/>
          <a:p>
            <a:r>
              <a:rPr lang="en-US"/>
              <a:t>MBBSPPT.COM</a:t>
            </a:r>
          </a:p>
        </p:txBody>
      </p:sp>
      <p:sp>
        <p:nvSpPr>
          <p:cNvPr id="9" name="Slide Number Placeholder 8">
            <a:extLst>
              <a:ext uri="{FF2B5EF4-FFF2-40B4-BE49-F238E27FC236}">
                <a16:creationId xmlns:a16="http://schemas.microsoft.com/office/drawing/2014/main" id="{DD57E204-1B04-A364-022C-97D301B94499}"/>
              </a:ext>
            </a:extLst>
          </p:cNvPr>
          <p:cNvSpPr>
            <a:spLocks noGrp="1"/>
          </p:cNvSpPr>
          <p:nvPr>
            <p:ph type="sldNum" sz="quarter" idx="12"/>
          </p:nvPr>
        </p:nvSpPr>
        <p:spPr/>
        <p:txBody>
          <a:bodyPr/>
          <a:lstStyle/>
          <a:p>
            <a:fld id="{A2B04C7F-1F24-44DF-BABF-2E72604F5FD1}"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207D-208F-F2FF-59F8-EFE706FCFCE9}"/>
              </a:ext>
            </a:extLst>
          </p:cNvPr>
          <p:cNvSpPr>
            <a:spLocks noGrp="1"/>
          </p:cNvSpPr>
          <p:nvPr>
            <p:ph type="title" idx="4294967295"/>
          </p:nvPr>
        </p:nvSpPr>
        <p:spPr>
          <a:xfrm>
            <a:off x="1172369" y="2777331"/>
            <a:ext cx="6799262" cy="1303337"/>
          </a:xfrm>
        </p:spPr>
        <p:txBody>
          <a:bodyPr/>
          <a:lstStyle/>
          <a:p>
            <a:r>
              <a:rPr lang="en-US" dirty="0"/>
              <a:t>THANK YOU!</a:t>
            </a:r>
            <a:endParaRPr lang="en-IN" dirty="0"/>
          </a:p>
        </p:txBody>
      </p:sp>
    </p:spTree>
    <p:extLst>
      <p:ext uri="{BB962C8B-B14F-4D97-AF65-F5344CB8AC3E}">
        <p14:creationId xmlns:p14="http://schemas.microsoft.com/office/powerpoint/2010/main" val="267384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Space</a:t>
            </a:r>
          </a:p>
        </p:txBody>
      </p:sp>
      <p:sp>
        <p:nvSpPr>
          <p:cNvPr id="3" name="Content Placeholder 2"/>
          <p:cNvSpPr>
            <a:spLocks noGrp="1"/>
          </p:cNvSpPr>
          <p:nvPr>
            <p:ph idx="1"/>
          </p:nvPr>
        </p:nvSpPr>
        <p:spPr>
          <a:xfrm>
            <a:off x="1176865" y="2490135"/>
            <a:ext cx="6798736" cy="3444997"/>
          </a:xfrm>
        </p:spPr>
        <p:txBody>
          <a:bodyPr>
            <a:normAutofit fontScale="85000" lnSpcReduction="20000"/>
          </a:bodyPr>
          <a:lstStyle/>
          <a:p>
            <a:r>
              <a:rPr lang="en-US" dirty="0"/>
              <a:t>In each space, the vein is the most superior structure and is thus highest in the costal groove.</a:t>
            </a:r>
          </a:p>
          <a:p>
            <a:r>
              <a:rPr lang="en-US" dirty="0"/>
              <a:t>The </a:t>
            </a:r>
            <a:r>
              <a:rPr lang="en-US" dirty="0" err="1"/>
              <a:t>nervovascular</a:t>
            </a:r>
            <a:r>
              <a:rPr lang="en-US" dirty="0"/>
              <a:t> bundle is in such a an order that vein is at the top, then the artery and then the nerve and they are generally not guarded by the groove.</a:t>
            </a:r>
          </a:p>
          <a:p>
            <a:pPr lvl="1"/>
            <a:r>
              <a:rPr lang="en-US" dirty="0"/>
              <a:t>For that reason, the nerve is the structure which is in most danger when objects perforate the upper part of an intercostal space.</a:t>
            </a:r>
          </a:p>
          <a:p>
            <a:r>
              <a:rPr lang="en-US" dirty="0"/>
              <a:t>Small collateral branches of the major intercostal nerves and vessels are often found above the inferior rib below.</a:t>
            </a:r>
          </a:p>
          <a:p>
            <a:pPr lvl="1"/>
            <a:r>
              <a:rPr lang="en-US" dirty="0"/>
              <a:t>(Mnemonic: VAN).</a:t>
            </a:r>
            <a:br>
              <a:rPr lang="en-US" dirty="0"/>
            </a:br>
            <a:endParaRPr lang="en-US" dirty="0"/>
          </a:p>
        </p:txBody>
      </p:sp>
      <p:sp>
        <p:nvSpPr>
          <p:cNvPr id="6" name="Footer Placeholder 5">
            <a:extLst>
              <a:ext uri="{FF2B5EF4-FFF2-40B4-BE49-F238E27FC236}">
                <a16:creationId xmlns:a16="http://schemas.microsoft.com/office/drawing/2014/main" id="{CC77A364-7309-F0F5-C720-C7CC62DC62D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1CD7064-8F87-128E-F9A3-1F693ECB1769}"/>
              </a:ext>
            </a:extLst>
          </p:cNvPr>
          <p:cNvSpPr>
            <a:spLocks noGrp="1"/>
          </p:cNvSpPr>
          <p:nvPr>
            <p:ph type="sldNum" sz="quarter" idx="12"/>
          </p:nvPr>
        </p:nvSpPr>
        <p:spPr/>
        <p:txBody>
          <a:bodyPr/>
          <a:lstStyle/>
          <a:p>
            <a:fld id="{A2B04C7F-1F24-44DF-BABF-2E72604F5FD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Space</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Deep to the intercostal spaces and ribs, and separating such structures from the underlying pleura, is a layer of loose connective tissue, know as endothoracic fascia, which consists of variable amounts of fat.</a:t>
            </a:r>
          </a:p>
          <a:p>
            <a:r>
              <a:rPr lang="en-US" dirty="0"/>
              <a:t>Superficial to the spaces are deep fascia, superficial fascia, and skin. </a:t>
            </a:r>
          </a:p>
          <a:p>
            <a:pPr lvl="2"/>
            <a:r>
              <a:rPr lang="en-US" dirty="0"/>
              <a:t>Muscles related to the upper limbs and back overlap the spaces.</a:t>
            </a:r>
          </a:p>
          <a:p>
            <a:endParaRPr lang="en-US" dirty="0"/>
          </a:p>
        </p:txBody>
      </p:sp>
      <p:sp>
        <p:nvSpPr>
          <p:cNvPr id="6" name="Footer Placeholder 5">
            <a:extLst>
              <a:ext uri="{FF2B5EF4-FFF2-40B4-BE49-F238E27FC236}">
                <a16:creationId xmlns:a16="http://schemas.microsoft.com/office/drawing/2014/main" id="{2AB357F8-7C7B-FD52-1666-5DFA52BE701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09DDC39-160E-35F6-AE91-87654B6AD876}"/>
              </a:ext>
            </a:extLst>
          </p:cNvPr>
          <p:cNvSpPr>
            <a:spLocks noGrp="1"/>
          </p:cNvSpPr>
          <p:nvPr>
            <p:ph type="sldNum" sz="quarter" idx="12"/>
          </p:nvPr>
        </p:nvSpPr>
        <p:spPr/>
        <p:txBody>
          <a:bodyPr/>
          <a:lstStyle/>
          <a:p>
            <a:fld id="{A2B04C7F-1F24-44DF-BABF-2E72604F5FD1}"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Intercostal Space</a:t>
            </a:r>
          </a:p>
        </p:txBody>
      </p:sp>
      <p:sp>
        <p:nvSpPr>
          <p:cNvPr id="3" name="Content Placeholder 2"/>
          <p:cNvSpPr>
            <a:spLocks noGrp="1"/>
          </p:cNvSpPr>
          <p:nvPr>
            <p:ph idx="1"/>
          </p:nvPr>
        </p:nvSpPr>
        <p:spPr>
          <a:xfrm>
            <a:off x="1176865" y="2490135"/>
            <a:ext cx="6798736" cy="3444997"/>
          </a:xfrm>
        </p:spPr>
        <p:txBody>
          <a:bodyPr>
            <a:noAutofit/>
          </a:bodyPr>
          <a:lstStyle/>
          <a:p>
            <a:r>
              <a:rPr lang="en-US" dirty="0"/>
              <a:t>Typical INTERCOSTAL SPACE:</a:t>
            </a:r>
          </a:p>
          <a:p>
            <a:pPr lvl="1"/>
            <a:r>
              <a:rPr lang="en-US" dirty="0"/>
              <a:t>3rd, 4th, 5th &amp; 6th spaces are typical </a:t>
            </a:r>
            <a:r>
              <a:rPr lang="en-US" dirty="0" err="1"/>
              <a:t>intercostal</a:t>
            </a:r>
            <a:r>
              <a:rPr lang="en-US" dirty="0"/>
              <a:t> spaces.</a:t>
            </a:r>
          </a:p>
          <a:p>
            <a:r>
              <a:rPr lang="en-US" dirty="0"/>
              <a:t>Atypical INTERCOSTAL SPACE:</a:t>
            </a:r>
          </a:p>
          <a:p>
            <a:pPr lvl="1"/>
            <a:r>
              <a:rPr lang="en-US" dirty="0"/>
              <a:t>1st , 2nd and 7th to 12th are atypical intercostal spaces. </a:t>
            </a:r>
          </a:p>
          <a:p>
            <a:pPr lvl="1"/>
            <a:r>
              <a:rPr lang="en-US" dirty="0"/>
              <a:t>This </a:t>
            </a:r>
            <a:r>
              <a:rPr lang="en-US" dirty="0" err="1"/>
              <a:t>diffentiation</a:t>
            </a:r>
            <a:r>
              <a:rPr lang="en-US" dirty="0"/>
              <a:t> depends upon the blood supply and nerve supply of the intercostal spaces.</a:t>
            </a:r>
            <a:br>
              <a:rPr lang="en-US" dirty="0"/>
            </a:br>
            <a:br>
              <a:rPr lang="en-US" dirty="0"/>
            </a:br>
            <a:endParaRPr lang="en-US" dirty="0"/>
          </a:p>
        </p:txBody>
      </p:sp>
      <p:sp>
        <p:nvSpPr>
          <p:cNvPr id="6" name="Footer Placeholder 5">
            <a:extLst>
              <a:ext uri="{FF2B5EF4-FFF2-40B4-BE49-F238E27FC236}">
                <a16:creationId xmlns:a16="http://schemas.microsoft.com/office/drawing/2014/main" id="{6792F382-7006-FB7F-958F-DCDEDE61B16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4F5B61A-7B25-C9BE-2FDB-2BD4C7E58432}"/>
              </a:ext>
            </a:extLst>
          </p:cNvPr>
          <p:cNvSpPr>
            <a:spLocks noGrp="1"/>
          </p:cNvSpPr>
          <p:nvPr>
            <p:ph type="sldNum" sz="quarter" idx="12"/>
          </p:nvPr>
        </p:nvSpPr>
        <p:spPr/>
        <p:txBody>
          <a:bodyPr/>
          <a:lstStyle/>
          <a:p>
            <a:fld id="{A2B04C7F-1F24-44DF-BABF-2E72604F5FD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Intercostal Space</a:t>
            </a:r>
          </a:p>
        </p:txBody>
      </p:sp>
      <p:pic>
        <p:nvPicPr>
          <p:cNvPr id="1026" name="Picture 2"/>
          <p:cNvPicPr>
            <a:picLocks noGrp="1" noChangeAspect="1" noChangeArrowheads="1"/>
          </p:cNvPicPr>
          <p:nvPr>
            <p:ph idx="1"/>
          </p:nvPr>
        </p:nvPicPr>
        <p:blipFill>
          <a:blip r:embed="rId2"/>
          <a:srcRect/>
          <a:stretch>
            <a:fillRect/>
          </a:stretch>
        </p:blipFill>
        <p:spPr bwMode="auto">
          <a:xfrm>
            <a:off x="2434433" y="2446867"/>
            <a:ext cx="4275134" cy="381000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C89CFDD1-FB97-80D6-D3F3-3DC3CC1267F3}"/>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367EB9F-4967-EC1F-E008-FB81611C6A6F}"/>
              </a:ext>
            </a:extLst>
          </p:cNvPr>
          <p:cNvSpPr>
            <a:spLocks noGrp="1"/>
          </p:cNvSpPr>
          <p:nvPr>
            <p:ph type="sldNum" sz="quarter" idx="12"/>
          </p:nvPr>
        </p:nvSpPr>
        <p:spPr/>
        <p:txBody>
          <a:bodyPr/>
          <a:lstStyle/>
          <a:p>
            <a:fld id="{A2B04C7F-1F24-44DF-BABF-2E72604F5FD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Anterolateral View</a:t>
            </a:r>
          </a:p>
        </p:txBody>
      </p:sp>
      <p:pic>
        <p:nvPicPr>
          <p:cNvPr id="2050" name="Picture 2"/>
          <p:cNvPicPr>
            <a:picLocks noGrp="1" noChangeAspect="1" noChangeArrowheads="1"/>
          </p:cNvPicPr>
          <p:nvPr>
            <p:ph idx="1"/>
          </p:nvPr>
        </p:nvPicPr>
        <p:blipFill>
          <a:blip r:embed="rId2"/>
          <a:stretch>
            <a:fillRect/>
          </a:stretch>
        </p:blipFill>
        <p:spPr bwMode="auto">
          <a:xfrm>
            <a:off x="1923726" y="2497137"/>
            <a:ext cx="5296548" cy="3444875"/>
          </a:xfrm>
          <a:noFill/>
          <a:ln w="9525">
            <a:noFill/>
            <a:miter lim="800000"/>
            <a:headEnd/>
            <a:tailEnd/>
          </a:ln>
          <a:effectLst/>
        </p:spPr>
      </p:pic>
      <p:sp>
        <p:nvSpPr>
          <p:cNvPr id="5" name="Footer Placeholder 4">
            <a:extLst>
              <a:ext uri="{FF2B5EF4-FFF2-40B4-BE49-F238E27FC236}">
                <a16:creationId xmlns:a16="http://schemas.microsoft.com/office/drawing/2014/main" id="{F3D5E4A8-DA81-F29E-9421-A6D9B58F05B4}"/>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880400F5-2BEB-3ECE-AFA5-84FF3A66836C}"/>
              </a:ext>
            </a:extLst>
          </p:cNvPr>
          <p:cNvSpPr>
            <a:spLocks noGrp="1"/>
          </p:cNvSpPr>
          <p:nvPr>
            <p:ph type="sldNum" sz="quarter" idx="12"/>
          </p:nvPr>
        </p:nvSpPr>
        <p:spPr/>
        <p:txBody>
          <a:bodyPr/>
          <a:lstStyle/>
          <a:p>
            <a:fld id="{A2B04C7F-1F24-44DF-BABF-2E72604F5FD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Intercostal Spaces: Anterolateral View</a:t>
            </a:r>
          </a:p>
        </p:txBody>
      </p:sp>
      <p:pic>
        <p:nvPicPr>
          <p:cNvPr id="6146" name="Picture 2"/>
          <p:cNvPicPr>
            <a:picLocks noGrp="1" noChangeAspect="1" noChangeArrowheads="1"/>
          </p:cNvPicPr>
          <p:nvPr>
            <p:ph idx="1"/>
          </p:nvPr>
        </p:nvPicPr>
        <p:blipFill>
          <a:blip r:embed="rId2"/>
          <a:srcRect/>
          <a:stretch>
            <a:fillRect/>
          </a:stretch>
        </p:blipFill>
        <p:spPr bwMode="auto">
          <a:xfrm>
            <a:off x="1298881" y="2490788"/>
            <a:ext cx="6554176" cy="3444875"/>
          </a:xfrm>
          <a:noFill/>
          <a:ln w="9525">
            <a:noFill/>
            <a:miter lim="800000"/>
            <a:headEnd/>
            <a:tailEnd/>
          </a:ln>
          <a:effectLst/>
        </p:spPr>
      </p:pic>
      <p:sp>
        <p:nvSpPr>
          <p:cNvPr id="5" name="Footer Placeholder 4">
            <a:extLst>
              <a:ext uri="{FF2B5EF4-FFF2-40B4-BE49-F238E27FC236}">
                <a16:creationId xmlns:a16="http://schemas.microsoft.com/office/drawing/2014/main" id="{A50E8847-0456-19EB-60B7-05C7AFDDD96B}"/>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CEFAC83D-A64E-8482-6FF1-9C4C64815536}"/>
              </a:ext>
            </a:extLst>
          </p:cNvPr>
          <p:cNvSpPr>
            <a:spLocks noGrp="1"/>
          </p:cNvSpPr>
          <p:nvPr>
            <p:ph type="sldNum" sz="quarter" idx="12"/>
          </p:nvPr>
        </p:nvSpPr>
        <p:spPr/>
        <p:txBody>
          <a:bodyPr/>
          <a:lstStyle/>
          <a:p>
            <a:fld id="{A2B04C7F-1F24-44DF-BABF-2E72604F5FD1}"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696</TotalTime>
  <Words>1835</Words>
  <Application>Microsoft Office PowerPoint</Application>
  <PresentationFormat>On-screen Show (4:3)</PresentationFormat>
  <Paragraphs>202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Garamond</vt:lpstr>
      <vt:lpstr>Organic</vt:lpstr>
      <vt:lpstr>Intercostal Space</vt:lpstr>
      <vt:lpstr>PowerPoint Presentation</vt:lpstr>
      <vt:lpstr>Intercostal Space</vt:lpstr>
      <vt:lpstr>Intercostal Space</vt:lpstr>
      <vt:lpstr>Intercostal Space</vt:lpstr>
      <vt:lpstr>Intercostal Space</vt:lpstr>
      <vt:lpstr>Intercostal Space</vt:lpstr>
      <vt:lpstr>Anterolateral View</vt:lpstr>
      <vt:lpstr>Intercostal Spaces: Anterolateral View</vt:lpstr>
      <vt:lpstr>Transverse Section</vt:lpstr>
      <vt:lpstr>Contents of a Typical Intercostal Space</vt:lpstr>
      <vt:lpstr>Contents of  a Typical Intercostal Space</vt:lpstr>
      <vt:lpstr>Intercostal Nerves</vt:lpstr>
      <vt:lpstr>Distinct features   The intercostal nerves </vt:lpstr>
      <vt:lpstr>PowerPoint Presentation</vt:lpstr>
      <vt:lpstr>PowerPoint Presentation</vt:lpstr>
      <vt:lpstr>Classification of Intercostal Nerves</vt:lpstr>
      <vt:lpstr>Special features of some atypical Intercostal Nerves</vt:lpstr>
      <vt:lpstr>Special features of some atypical intercostal nerves</vt:lpstr>
      <vt:lpstr>Special features of some atypical intercostal nerves</vt:lpstr>
      <vt:lpstr>PowerPoint Presentation</vt:lpstr>
      <vt:lpstr>Branches</vt:lpstr>
      <vt:lpstr>PowerPoint Presentation</vt:lpstr>
      <vt:lpstr>Arterial supply of the Thoracic Wall</vt:lpstr>
      <vt:lpstr>Intercostal Arteries</vt:lpstr>
      <vt:lpstr>Ipsilateral pairs of anterior intercostal arteries</vt:lpstr>
      <vt:lpstr>PowerPoint Presentation</vt:lpstr>
      <vt:lpstr>The posterior Intercostal Arteries</vt:lpstr>
      <vt:lpstr>PowerPoint Presentation</vt:lpstr>
      <vt:lpstr>Intercostal Veins</vt:lpstr>
      <vt:lpstr>The Intercostal Veins</vt:lpstr>
      <vt:lpstr>Plane of neurovascular bundle in the Intercostal space</vt:lpstr>
      <vt:lpstr>Sites of Eruption of Cold Abscess on The Body Wall</vt:lpstr>
      <vt:lpstr>PowerPoint Presentation</vt:lpstr>
      <vt:lpstr>PowerPoint Presentation</vt:lpstr>
      <vt:lpstr>Herpes Zoster</vt:lpstr>
      <vt:lpstr>Intercostal Nerve Block</vt:lpstr>
      <vt:lpstr>Thoracotomy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INTERCOSTAL SPACE</dc:title>
  <dc:creator>Zone</dc:creator>
  <cp:lastModifiedBy>Rajesh Patel</cp:lastModifiedBy>
  <cp:revision>41</cp:revision>
  <dcterms:created xsi:type="dcterms:W3CDTF">2018-05-20T03:52:16Z</dcterms:created>
  <dcterms:modified xsi:type="dcterms:W3CDTF">2024-06-15T20:43:24Z</dcterms:modified>
</cp:coreProperties>
</file>