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60"/>
  </p:notesMasterIdLst>
  <p:sldIdLst>
    <p:sldId id="256" r:id="rId2"/>
    <p:sldId id="290" r:id="rId3"/>
    <p:sldId id="309" r:id="rId4"/>
    <p:sldId id="362" r:id="rId5"/>
    <p:sldId id="298" r:id="rId6"/>
    <p:sldId id="335" r:id="rId7"/>
    <p:sldId id="363" r:id="rId8"/>
    <p:sldId id="364" r:id="rId9"/>
    <p:sldId id="365" r:id="rId10"/>
    <p:sldId id="293" r:id="rId11"/>
    <p:sldId id="366" r:id="rId12"/>
    <p:sldId id="295" r:id="rId13"/>
    <p:sldId id="322" r:id="rId14"/>
    <p:sldId id="367" r:id="rId15"/>
    <p:sldId id="368" r:id="rId16"/>
    <p:sldId id="369" r:id="rId17"/>
    <p:sldId id="259" r:id="rId18"/>
    <p:sldId id="370" r:id="rId19"/>
    <p:sldId id="371" r:id="rId20"/>
    <p:sldId id="372" r:id="rId21"/>
    <p:sldId id="373" r:id="rId22"/>
    <p:sldId id="374" r:id="rId23"/>
    <p:sldId id="375" r:id="rId24"/>
    <p:sldId id="376" r:id="rId25"/>
    <p:sldId id="352" r:id="rId26"/>
    <p:sldId id="377" r:id="rId27"/>
    <p:sldId id="269" r:id="rId28"/>
    <p:sldId id="378" r:id="rId29"/>
    <p:sldId id="379" r:id="rId30"/>
    <p:sldId id="380" r:id="rId31"/>
    <p:sldId id="381" r:id="rId32"/>
    <p:sldId id="358" r:id="rId33"/>
    <p:sldId id="382" r:id="rId34"/>
    <p:sldId id="383" r:id="rId35"/>
    <p:sldId id="357" r:id="rId36"/>
    <p:sldId id="384" r:id="rId37"/>
    <p:sldId id="385" r:id="rId38"/>
    <p:sldId id="386" r:id="rId39"/>
    <p:sldId id="266" r:id="rId40"/>
    <p:sldId id="320" r:id="rId41"/>
    <p:sldId id="270" r:id="rId42"/>
    <p:sldId id="274" r:id="rId43"/>
    <p:sldId id="387" r:id="rId44"/>
    <p:sldId id="281" r:id="rId45"/>
    <p:sldId id="282" r:id="rId46"/>
    <p:sldId id="388" r:id="rId47"/>
    <p:sldId id="389" r:id="rId48"/>
    <p:sldId id="390" r:id="rId49"/>
    <p:sldId id="288" r:id="rId50"/>
    <p:sldId id="321" r:id="rId51"/>
    <p:sldId id="391" r:id="rId52"/>
    <p:sldId id="356" r:id="rId53"/>
    <p:sldId id="392" r:id="rId54"/>
    <p:sldId id="393" r:id="rId55"/>
    <p:sldId id="394" r:id="rId56"/>
    <p:sldId id="395" r:id="rId57"/>
    <p:sldId id="396" r:id="rId58"/>
    <p:sldId id="397" r:id="rId5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79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57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CA2D15-EC4B-4AF7-8DEF-D6E1BDF7A008}" type="datetimeFigureOut">
              <a:rPr lang="en-US" smtClean="0"/>
              <a:pPr/>
              <a:t>2/28/2025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53398C-147A-491B-ADDB-F943A20DA02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C2B6A9C4-E426-4783-840F-B81AC0A907E0}" type="datetimeFigureOut">
              <a:rPr lang="en-US" smtClean="0"/>
              <a:pPr/>
              <a:t>2/28/2025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36A4CB-7888-4B2F-8D40-67BB05BBC980}"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670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B6A9C4-E426-4783-840F-B81AC0A907E0}" type="datetimeFigureOut">
              <a:rPr lang="en-US" smtClean="0"/>
              <a:pPr/>
              <a:t>2/28/2025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36A4CB-7888-4B2F-8D40-67BB05BBC980}" type="slidenum">
              <a:rPr lang="en-US" smtClean="0"/>
              <a:pPr/>
              <a:t>‹#›</a:t>
            </a:fld>
            <a:endParaRPr lang="en-US"/>
          </a:p>
        </p:txBody>
      </p:sp>
    </p:spTree>
    <p:extLst>
      <p:ext uri="{BB962C8B-B14F-4D97-AF65-F5344CB8AC3E}">
        <p14:creationId xmlns:p14="http://schemas.microsoft.com/office/powerpoint/2010/main" val="933953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B6A9C4-E426-4783-840F-B81AC0A907E0}" type="datetimeFigureOut">
              <a:rPr lang="en-US" smtClean="0"/>
              <a:pPr/>
              <a:t>2/28/2025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36A4CB-7888-4B2F-8D40-67BB05BBC980}" type="slidenum">
              <a:rPr lang="en-US" smtClean="0"/>
              <a:pPr/>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0993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B6A9C4-E426-4783-840F-B81AC0A907E0}" type="datetimeFigureOut">
              <a:rPr lang="en-US" smtClean="0"/>
              <a:pPr/>
              <a:t>2/28/2025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36A4CB-7888-4B2F-8D40-67BB05BBC980}" type="slidenum">
              <a:rPr lang="en-US" smtClean="0"/>
              <a:pPr/>
              <a:t>‹#›</a:t>
            </a:fld>
            <a:endParaRPr lang="en-US"/>
          </a:p>
        </p:txBody>
      </p:sp>
    </p:spTree>
    <p:extLst>
      <p:ext uri="{BB962C8B-B14F-4D97-AF65-F5344CB8AC3E}">
        <p14:creationId xmlns:p14="http://schemas.microsoft.com/office/powerpoint/2010/main" val="1928472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9144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457189" indent="0">
              <a:buNone/>
              <a:defRPr sz="16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B6A9C4-E426-4783-840F-B81AC0A907E0}" type="datetimeFigureOut">
              <a:rPr lang="en-US" smtClean="0"/>
              <a:pPr/>
              <a:t>2/28/2025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36A4CB-7888-4B2F-8D40-67BB05BBC980}"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126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2B6A9C4-E426-4783-840F-B81AC0A907E0}" type="datetimeFigureOut">
              <a:rPr lang="en-US" smtClean="0"/>
              <a:pPr/>
              <a:t>2/28/2025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36A4CB-7888-4B2F-8D40-67BB05BBC980}" type="slidenum">
              <a:rPr lang="en-US" smtClean="0"/>
              <a:pPr/>
              <a:t>‹#›</a:t>
            </a:fld>
            <a:endParaRPr lang="en-US"/>
          </a:p>
        </p:txBody>
      </p:sp>
    </p:spTree>
    <p:extLst>
      <p:ext uri="{BB962C8B-B14F-4D97-AF65-F5344CB8AC3E}">
        <p14:creationId xmlns:p14="http://schemas.microsoft.com/office/powerpoint/2010/main" val="2545253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2">
                    <a:lumMod val="75000"/>
                  </a:schemeClr>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2">
                    <a:lumMod val="75000"/>
                  </a:schemeClr>
                </a:solidFill>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algn="l" defTabSz="914377"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2B6A9C4-E426-4783-840F-B81AC0A907E0}" type="datetimeFigureOut">
              <a:rPr lang="en-US" smtClean="0"/>
              <a:pPr/>
              <a:t>2/28/2025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36A4CB-7888-4B2F-8D40-67BB05BBC980}" type="slidenum">
              <a:rPr lang="en-US" smtClean="0"/>
              <a:pPr/>
              <a:t>‹#›</a:t>
            </a:fld>
            <a:endParaRPr lang="en-US"/>
          </a:p>
        </p:txBody>
      </p:sp>
    </p:spTree>
    <p:extLst>
      <p:ext uri="{BB962C8B-B14F-4D97-AF65-F5344CB8AC3E}">
        <p14:creationId xmlns:p14="http://schemas.microsoft.com/office/powerpoint/2010/main" val="3512237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2B6A9C4-E426-4783-840F-B81AC0A907E0}" type="datetimeFigureOut">
              <a:rPr lang="en-US" smtClean="0"/>
              <a:pPr/>
              <a:t>2/28/2025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36A4CB-7888-4B2F-8D40-67BB05BBC980}" type="slidenum">
              <a:rPr lang="en-US" smtClean="0"/>
              <a:pPr/>
              <a:t>‹#›</a:t>
            </a:fld>
            <a:endParaRPr lang="en-US"/>
          </a:p>
        </p:txBody>
      </p:sp>
    </p:spTree>
    <p:extLst>
      <p:ext uri="{BB962C8B-B14F-4D97-AF65-F5344CB8AC3E}">
        <p14:creationId xmlns:p14="http://schemas.microsoft.com/office/powerpoint/2010/main" val="1188769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B6A9C4-E426-4783-840F-B81AC0A907E0}" type="datetimeFigureOut">
              <a:rPr lang="en-US" smtClean="0"/>
              <a:pPr/>
              <a:t>2/28/2025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36A4CB-7888-4B2F-8D40-67BB05BBC980}" type="slidenum">
              <a:rPr lang="en-US" smtClean="0"/>
              <a:pPr/>
              <a:t>‹#›</a:t>
            </a:fld>
            <a:endParaRPr lang="en-US"/>
          </a:p>
        </p:txBody>
      </p:sp>
    </p:spTree>
    <p:extLst>
      <p:ext uri="{BB962C8B-B14F-4D97-AF65-F5344CB8AC3E}">
        <p14:creationId xmlns:p14="http://schemas.microsoft.com/office/powerpoint/2010/main" val="734869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B6A9C4-E426-4783-840F-B81AC0A907E0}" type="datetimeFigureOut">
              <a:rPr lang="en-US" smtClean="0"/>
              <a:pPr/>
              <a:t>2/28/2025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36A4CB-7888-4B2F-8D40-67BB05BBC980}" type="slidenum">
              <a:rPr lang="en-US" smtClean="0"/>
              <a:pPr/>
              <a:t>‹#›</a:t>
            </a:fld>
            <a:endParaRPr lang="en-US"/>
          </a:p>
        </p:txBody>
      </p:sp>
    </p:spTree>
    <p:extLst>
      <p:ext uri="{BB962C8B-B14F-4D97-AF65-F5344CB8AC3E}">
        <p14:creationId xmlns:p14="http://schemas.microsoft.com/office/powerpoint/2010/main" val="3174877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2">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2B6A9C4-E426-4783-840F-B81AC0A907E0}" type="datetimeFigureOut">
              <a:rPr lang="en-US" smtClean="0"/>
              <a:pPr/>
              <a:t>2/28/2025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36A4CB-7888-4B2F-8D40-67BB05BBC980}" type="slidenum">
              <a:rPr lang="en-US" smtClean="0"/>
              <a:pPr/>
              <a:t>‹#›</a:t>
            </a:fld>
            <a:endParaRPr lang="en-US"/>
          </a:p>
        </p:txBody>
      </p:sp>
      <p:cxnSp>
        <p:nvCxnSpPr>
          <p:cNvPr id="9" name="Straight Connector 8"/>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4653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C2B6A9C4-E426-4783-840F-B81AC0A907E0}" type="datetimeFigureOut">
              <a:rPr lang="en-US" smtClean="0"/>
              <a:pPr/>
              <a:t>2/28/2025</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4536A4CB-7888-4B2F-8D40-67BB05BBC980}" type="slidenum">
              <a:rPr lang="en-US" smtClean="0"/>
              <a:pPr/>
              <a:t>‹#›</a:t>
            </a:fld>
            <a:endParaRPr lang="en-US"/>
          </a:p>
        </p:txBody>
      </p:sp>
      <p:cxnSp>
        <p:nvCxnSpPr>
          <p:cNvPr id="7" name="Straight Connector 6"/>
          <p:cNvCxnSpPr/>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496855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p:titleStyle>
    <p:body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C141CD0-39EA-C645-BC4C-D8A51E94D258}"/>
              </a:ext>
            </a:extLst>
          </p:cNvPr>
          <p:cNvSpPr txBox="1">
            <a:spLocks/>
          </p:cNvSpPr>
          <p:nvPr/>
        </p:nvSpPr>
        <p:spPr>
          <a:xfrm>
            <a:off x="-381000" y="5034156"/>
            <a:ext cx="6553200" cy="1463040"/>
          </a:xfrm>
          <a:prstGeom prst="rect">
            <a:avLst/>
          </a:prstGeom>
        </p:spPr>
        <p:txBody>
          <a:bodyPr vert="horz" lIns="91440" tIns="45720" rIns="91440" bIns="45720" rtlCol="0" anchor="ctr">
            <a:normAutofit/>
          </a:bodyPr>
          <a:lstStyle>
            <a:lvl1pPr algn="r" defTabSz="914400" rtl="0" eaLnBrk="1" latinLnBrk="0" hangingPunct="1">
              <a:lnSpc>
                <a:spcPct val="80000"/>
              </a:lnSpc>
              <a:spcBef>
                <a:spcPct val="0"/>
              </a:spcBef>
              <a:buNone/>
              <a:defRPr sz="4400" kern="1200" cap="all" spc="200" baseline="0">
                <a:solidFill>
                  <a:schemeClr val="tx1">
                    <a:lumMod val="95000"/>
                    <a:lumOff val="5000"/>
                  </a:schemeClr>
                </a:solidFill>
                <a:latin typeface="+mj-lt"/>
                <a:ea typeface="+mj-ea"/>
                <a:cs typeface="+mj-cs"/>
              </a:defRPr>
            </a:lvl1pPr>
          </a:lstStyle>
          <a:p>
            <a:r>
              <a:rPr lang="en-US" cap="all" dirty="0"/>
              <a:t>KNEE JOINT</a:t>
            </a:r>
            <a:endParaRPr lang="en-US" sz="1200" dirty="0"/>
          </a:p>
        </p:txBody>
      </p:sp>
      <p:sp>
        <p:nvSpPr>
          <p:cNvPr id="9" name="Subtitle 2">
            <a:extLst>
              <a:ext uri="{FF2B5EF4-FFF2-40B4-BE49-F238E27FC236}">
                <a16:creationId xmlns:a16="http://schemas.microsoft.com/office/drawing/2014/main" id="{8C87AB59-4658-E923-6BFE-05A0A5069381}"/>
              </a:ext>
            </a:extLst>
          </p:cNvPr>
          <p:cNvSpPr txBox="1">
            <a:spLocks/>
          </p:cNvSpPr>
          <p:nvPr/>
        </p:nvSpPr>
        <p:spPr>
          <a:xfrm>
            <a:off x="6610350" y="5112537"/>
            <a:ext cx="2400300" cy="1463040"/>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0"/>
              </a:spcBef>
              <a:spcAft>
                <a:spcPts val="200"/>
              </a:spcAft>
              <a:buClr>
                <a:schemeClr val="accent1"/>
              </a:buClr>
              <a:buSzPct val="100000"/>
              <a:buFont typeface="Tw Cen MT" panose="020B0602020104020603" pitchFamily="34" charset="0"/>
              <a:buNone/>
              <a:defRPr sz="1600" kern="1200">
                <a:solidFill>
                  <a:schemeClr val="tx1">
                    <a:lumMod val="95000"/>
                    <a:lumOff val="5000"/>
                  </a:schemeClr>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9pPr>
          </a:lstStyle>
          <a:p>
            <a:r>
              <a:rPr lang="en-US" dirty="0"/>
              <a:t>BY MBBSPPT.COM</a:t>
            </a:r>
          </a:p>
        </p:txBody>
      </p:sp>
      <p:pic>
        <p:nvPicPr>
          <p:cNvPr id="3" name="Picture 2">
            <a:extLst>
              <a:ext uri="{FF2B5EF4-FFF2-40B4-BE49-F238E27FC236}">
                <a16:creationId xmlns:a16="http://schemas.microsoft.com/office/drawing/2014/main" id="{08221BFF-5055-0C52-A0EF-37BE63C621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8277" y="762000"/>
            <a:ext cx="3200019" cy="320001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Image result for tibia"/>
          <p:cNvPicPr>
            <a:picLocks noChangeAspect="1" noChangeArrowheads="1"/>
          </p:cNvPicPr>
          <p:nvPr/>
        </p:nvPicPr>
        <p:blipFill>
          <a:blip r:embed="rId2"/>
          <a:srcRect/>
          <a:stretch>
            <a:fillRect/>
          </a:stretch>
        </p:blipFill>
        <p:spPr bwMode="auto">
          <a:xfrm>
            <a:off x="1168400" y="876299"/>
            <a:ext cx="6807200" cy="5105401"/>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703CA0-C3AA-8842-A10F-62F1FE044AD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A65A17C-C9AB-5056-F8B5-AFB2589A2C87}"/>
              </a:ext>
            </a:extLst>
          </p:cNvPr>
          <p:cNvSpPr>
            <a:spLocks noGrp="1"/>
          </p:cNvSpPr>
          <p:nvPr>
            <p:ph type="title"/>
          </p:nvPr>
        </p:nvSpPr>
        <p:spPr/>
        <p:txBody>
          <a:bodyPr/>
          <a:lstStyle/>
          <a:p>
            <a:r>
              <a:rPr lang="en-US" dirty="0"/>
              <a:t>Upper End of the tibia</a:t>
            </a:r>
          </a:p>
        </p:txBody>
      </p:sp>
      <p:pic>
        <p:nvPicPr>
          <p:cNvPr id="4" name="Picture 2">
            <a:extLst>
              <a:ext uri="{FF2B5EF4-FFF2-40B4-BE49-F238E27FC236}">
                <a16:creationId xmlns:a16="http://schemas.microsoft.com/office/drawing/2014/main" id="{1EE828CC-8AB2-570A-058A-0FBFB61E1210}"/>
              </a:ext>
            </a:extLst>
          </p:cNvPr>
          <p:cNvPicPr>
            <a:picLocks noChangeAspect="1" noChangeArrowheads="1"/>
          </p:cNvPicPr>
          <p:nvPr/>
        </p:nvPicPr>
        <p:blipFill>
          <a:blip r:embed="rId2"/>
          <a:srcRect/>
          <a:stretch>
            <a:fillRect/>
          </a:stretch>
        </p:blipFill>
        <p:spPr bwMode="auto">
          <a:xfrm>
            <a:off x="1179762" y="4267200"/>
            <a:ext cx="6784475" cy="2209800"/>
          </a:xfrm>
          <a:prstGeom prst="rect">
            <a:avLst/>
          </a:prstGeom>
          <a:noFill/>
          <a:ln w="9525">
            <a:noFill/>
            <a:miter lim="800000"/>
            <a:headEnd/>
            <a:tailEnd/>
          </a:ln>
          <a:effectLst/>
        </p:spPr>
      </p:pic>
      <p:pic>
        <p:nvPicPr>
          <p:cNvPr id="7" name="Picture 2">
            <a:extLst>
              <a:ext uri="{FF2B5EF4-FFF2-40B4-BE49-F238E27FC236}">
                <a16:creationId xmlns:a16="http://schemas.microsoft.com/office/drawing/2014/main" id="{298DB1DE-1491-5E45-7113-3A823708012B}"/>
              </a:ext>
            </a:extLst>
          </p:cNvPr>
          <p:cNvPicPr>
            <a:picLocks noChangeAspect="1" noChangeArrowheads="1"/>
          </p:cNvPicPr>
          <p:nvPr/>
        </p:nvPicPr>
        <p:blipFill>
          <a:blip r:embed="rId3"/>
          <a:srcRect/>
          <a:stretch>
            <a:fillRect/>
          </a:stretch>
        </p:blipFill>
        <p:spPr bwMode="auto">
          <a:xfrm>
            <a:off x="3047999" y="1676400"/>
            <a:ext cx="3048000" cy="2606566"/>
          </a:xfrm>
          <a:prstGeom prst="rect">
            <a:avLst/>
          </a:prstGeom>
          <a:noFill/>
          <a:ln w="9525">
            <a:noFill/>
            <a:miter lim="800000"/>
            <a:headEnd/>
            <a:tailEnd/>
          </a:ln>
          <a:effectLst/>
        </p:spPr>
      </p:pic>
    </p:spTree>
    <p:extLst>
      <p:ext uri="{BB962C8B-B14F-4D97-AF65-F5344CB8AC3E}">
        <p14:creationId xmlns:p14="http://schemas.microsoft.com/office/powerpoint/2010/main" val="1561128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a:srcRect/>
          <a:stretch>
            <a:fillRect/>
          </a:stretch>
        </p:blipFill>
        <p:spPr bwMode="auto">
          <a:xfrm>
            <a:off x="1279644" y="726016"/>
            <a:ext cx="6584711" cy="5405967"/>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714953-CE57-71E6-2296-7920D064B9EE}"/>
              </a:ext>
            </a:extLst>
          </p:cNvPr>
          <p:cNvPicPr>
            <a:picLocks noChangeAspect="1"/>
          </p:cNvPicPr>
          <p:nvPr/>
        </p:nvPicPr>
        <p:blipFill>
          <a:blip r:embed="rId2"/>
          <a:stretch>
            <a:fillRect/>
          </a:stretch>
        </p:blipFill>
        <p:spPr>
          <a:xfrm>
            <a:off x="893840" y="1335706"/>
            <a:ext cx="7356319" cy="418658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FE5C3C-C802-A197-8CBE-8FB3F6391A4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9371049-D1DA-E993-8DA3-4FA7FB2349B3}"/>
              </a:ext>
            </a:extLst>
          </p:cNvPr>
          <p:cNvSpPr>
            <a:spLocks noGrp="1"/>
          </p:cNvSpPr>
          <p:nvPr>
            <p:ph type="title"/>
          </p:nvPr>
        </p:nvSpPr>
        <p:spPr/>
        <p:txBody>
          <a:bodyPr/>
          <a:lstStyle/>
          <a:p>
            <a:r>
              <a:rPr lang="en-US" dirty="0"/>
              <a:t>Tibial plateau</a:t>
            </a:r>
          </a:p>
        </p:txBody>
      </p:sp>
      <p:sp>
        <p:nvSpPr>
          <p:cNvPr id="2" name="Content Placeholder 1">
            <a:extLst>
              <a:ext uri="{FF2B5EF4-FFF2-40B4-BE49-F238E27FC236}">
                <a16:creationId xmlns:a16="http://schemas.microsoft.com/office/drawing/2014/main" id="{1B32D5CE-C4EC-F9C0-CF5C-05AC92CFE8F1}"/>
              </a:ext>
            </a:extLst>
          </p:cNvPr>
          <p:cNvSpPr>
            <a:spLocks noGrp="1"/>
          </p:cNvSpPr>
          <p:nvPr>
            <p:ph idx="1"/>
          </p:nvPr>
        </p:nvSpPr>
        <p:spPr>
          <a:xfrm>
            <a:off x="768096" y="2084832"/>
            <a:ext cx="7537703" cy="4187952"/>
          </a:xfrm>
        </p:spPr>
        <p:txBody>
          <a:bodyPr>
            <a:noAutofit/>
          </a:bodyPr>
          <a:lstStyle/>
          <a:p>
            <a:pPr marL="92075" indent="0">
              <a:buNone/>
            </a:pPr>
            <a:r>
              <a:rPr lang="en-US" sz="1800" dirty="0"/>
              <a:t>The condyles form a flat surface, known as the tibial plateau. </a:t>
            </a:r>
          </a:p>
          <a:p>
            <a:pPr marL="92075" indent="0">
              <a:buNone/>
            </a:pPr>
            <a:r>
              <a:rPr lang="en-US" sz="1800" dirty="0"/>
              <a:t>This structure articulates with the femoral condyles to form the major articulation of the knee joint.</a:t>
            </a:r>
          </a:p>
        </p:txBody>
      </p:sp>
    </p:spTree>
    <p:extLst>
      <p:ext uri="{BB962C8B-B14F-4D97-AF65-F5344CB8AC3E}">
        <p14:creationId xmlns:p14="http://schemas.microsoft.com/office/powerpoint/2010/main" val="2367691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5E9041-717D-AF55-2844-4D1E9DA88EA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64F85EA-3999-7942-22D6-8B7810C2BC7D}"/>
              </a:ext>
            </a:extLst>
          </p:cNvPr>
          <p:cNvSpPr>
            <a:spLocks noGrp="1"/>
          </p:cNvSpPr>
          <p:nvPr>
            <p:ph type="title"/>
          </p:nvPr>
        </p:nvSpPr>
        <p:spPr/>
        <p:txBody>
          <a:bodyPr/>
          <a:lstStyle/>
          <a:p>
            <a:r>
              <a:rPr lang="en-US" dirty="0"/>
              <a:t>The tibial condyles</a:t>
            </a:r>
          </a:p>
        </p:txBody>
      </p:sp>
      <p:sp>
        <p:nvSpPr>
          <p:cNvPr id="2" name="Content Placeholder 1">
            <a:extLst>
              <a:ext uri="{FF2B5EF4-FFF2-40B4-BE49-F238E27FC236}">
                <a16:creationId xmlns:a16="http://schemas.microsoft.com/office/drawing/2014/main" id="{C58B624C-D4C5-6A2F-8710-129CBDB9C538}"/>
              </a:ext>
            </a:extLst>
          </p:cNvPr>
          <p:cNvSpPr>
            <a:spLocks noGrp="1"/>
          </p:cNvSpPr>
          <p:nvPr>
            <p:ph idx="1"/>
          </p:nvPr>
        </p:nvSpPr>
        <p:spPr>
          <a:xfrm>
            <a:off x="768096" y="2084832"/>
            <a:ext cx="7537703" cy="4187952"/>
          </a:xfrm>
        </p:spPr>
        <p:txBody>
          <a:bodyPr>
            <a:noAutofit/>
          </a:bodyPr>
          <a:lstStyle/>
          <a:p>
            <a:pPr marL="92075" indent="0">
              <a:buNone/>
            </a:pPr>
            <a:r>
              <a:rPr lang="en-US" sz="1800" dirty="0"/>
              <a:t>Medial condyle (two main feature):</a:t>
            </a:r>
          </a:p>
          <a:p>
            <a:pPr marL="377825" indent="-285750">
              <a:buFont typeface="Arial" panose="020B0604020202020204" pitchFamily="34" charset="0"/>
              <a:buChar char="•"/>
            </a:pPr>
            <a:r>
              <a:rPr lang="en-US" sz="1800" dirty="0"/>
              <a:t>Surface on the medial condyle is oval (long axis anteroposterior) in conformity with the medial femoral condyle and meniscus. </a:t>
            </a:r>
          </a:p>
          <a:p>
            <a:pPr marL="377825" indent="-285750">
              <a:buFont typeface="Arial" panose="020B0604020202020204" pitchFamily="34" charset="0"/>
              <a:buChar char="•"/>
            </a:pPr>
            <a:r>
              <a:rPr lang="en-US" sz="1800" dirty="0"/>
              <a:t>The peripheral flattened part is covered by the fibrocartilaginous plate, the medial meniscus.</a:t>
            </a:r>
          </a:p>
          <a:p>
            <a:pPr marL="92075" indent="0">
              <a:buNone/>
            </a:pPr>
            <a:r>
              <a:rPr lang="en-US" sz="1800" dirty="0"/>
              <a:t>Lateral condyle (two main feature):</a:t>
            </a:r>
          </a:p>
          <a:p>
            <a:pPr marL="377825" indent="-285750">
              <a:buFont typeface="Arial" panose="020B0604020202020204" pitchFamily="34" charset="0"/>
              <a:buChar char="•"/>
            </a:pPr>
            <a:r>
              <a:rPr lang="en-US" sz="1800" dirty="0"/>
              <a:t>The lateral surface is a little smaller and more nearly circular, in conformity with the lateral femoral condyle and meniscus.</a:t>
            </a:r>
          </a:p>
          <a:p>
            <a:pPr marL="377825" indent="-285750">
              <a:buFont typeface="Wingdings" panose="05000000000000000000" pitchFamily="2" charset="2"/>
              <a:buChar char="Ø"/>
            </a:pPr>
            <a:r>
              <a:rPr lang="en-US" sz="1200" dirty="0"/>
              <a:t>It has a smaller facet for the head of fibula. </a:t>
            </a:r>
          </a:p>
          <a:p>
            <a:pPr marL="377825" indent="-285750">
              <a:buFont typeface="Arial" panose="020B0604020202020204" pitchFamily="34" charset="0"/>
              <a:buChar char="•"/>
            </a:pPr>
            <a:r>
              <a:rPr lang="en-US" sz="1800" dirty="0"/>
              <a:t>It is separated from the femur by the lateral meniscus.</a:t>
            </a:r>
          </a:p>
        </p:txBody>
      </p:sp>
    </p:spTree>
    <p:extLst>
      <p:ext uri="{BB962C8B-B14F-4D97-AF65-F5344CB8AC3E}">
        <p14:creationId xmlns:p14="http://schemas.microsoft.com/office/powerpoint/2010/main" val="914429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DBE92C-1A37-98E2-6D33-951C305C791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3212D07-54A5-8A1B-6738-D5415BED8171}"/>
              </a:ext>
            </a:extLst>
          </p:cNvPr>
          <p:cNvSpPr>
            <a:spLocks noGrp="1"/>
          </p:cNvSpPr>
          <p:nvPr>
            <p:ph type="title"/>
          </p:nvPr>
        </p:nvSpPr>
        <p:spPr/>
        <p:txBody>
          <a:bodyPr>
            <a:normAutofit/>
          </a:bodyPr>
          <a:lstStyle/>
          <a:p>
            <a:r>
              <a:rPr lang="en-US" dirty="0"/>
              <a:t>Posterior Surface of the patella</a:t>
            </a:r>
          </a:p>
        </p:txBody>
      </p:sp>
      <p:sp>
        <p:nvSpPr>
          <p:cNvPr id="2" name="Content Placeholder 1">
            <a:extLst>
              <a:ext uri="{FF2B5EF4-FFF2-40B4-BE49-F238E27FC236}">
                <a16:creationId xmlns:a16="http://schemas.microsoft.com/office/drawing/2014/main" id="{0087F9A2-F3A9-495D-AF2F-E93E56E3CFAB}"/>
              </a:ext>
            </a:extLst>
          </p:cNvPr>
          <p:cNvSpPr>
            <a:spLocks noGrp="1"/>
          </p:cNvSpPr>
          <p:nvPr>
            <p:ph idx="1"/>
          </p:nvPr>
        </p:nvSpPr>
        <p:spPr>
          <a:xfrm>
            <a:off x="768096" y="2084832"/>
            <a:ext cx="7537703" cy="4187952"/>
          </a:xfrm>
        </p:spPr>
        <p:txBody>
          <a:bodyPr>
            <a:noAutofit/>
          </a:bodyPr>
          <a:lstStyle/>
          <a:p>
            <a:pPr marL="92075" indent="0">
              <a:buNone/>
            </a:pPr>
            <a:r>
              <a:rPr lang="en-US" sz="1800" dirty="0"/>
              <a:t>The large articular area is divided mainly by a vertical ridge into a bigger lateral and a smaller medial area to fit with the mutual articular surfaces of the femur. </a:t>
            </a:r>
          </a:p>
          <a:p>
            <a:pPr marL="92075" indent="0">
              <a:buNone/>
            </a:pPr>
            <a:r>
              <a:rPr lang="en-US" sz="1800" dirty="0"/>
              <a:t>The vertical ridge itself takes up the groove on the patellar surface of femoral lower end.</a:t>
            </a:r>
          </a:p>
          <a:p>
            <a:pPr marL="92075" indent="0">
              <a:buNone/>
            </a:pPr>
            <a:r>
              <a:rPr lang="en-US" sz="1800" dirty="0"/>
              <a:t>Larger lateral articular area is located in contact with the lateral femoral condyle.</a:t>
            </a:r>
          </a:p>
        </p:txBody>
      </p:sp>
    </p:spTree>
    <p:extLst>
      <p:ext uri="{BB962C8B-B14F-4D97-AF65-F5344CB8AC3E}">
        <p14:creationId xmlns:p14="http://schemas.microsoft.com/office/powerpoint/2010/main" val="24547095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881227" y="952500"/>
            <a:ext cx="5381546" cy="4953000"/>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0BE01A-F399-CDC5-89C5-FC1E2C961DE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65F4F90-0D76-3C76-2148-2110CBF5209F}"/>
              </a:ext>
            </a:extLst>
          </p:cNvPr>
          <p:cNvSpPr>
            <a:spLocks noGrp="1"/>
          </p:cNvSpPr>
          <p:nvPr>
            <p:ph type="title"/>
          </p:nvPr>
        </p:nvSpPr>
        <p:spPr/>
        <p:txBody>
          <a:bodyPr>
            <a:normAutofit/>
          </a:bodyPr>
          <a:lstStyle/>
          <a:p>
            <a:r>
              <a:rPr lang="en-US" dirty="0"/>
              <a:t>Intercondylar Area</a:t>
            </a:r>
          </a:p>
        </p:txBody>
      </p:sp>
      <p:sp>
        <p:nvSpPr>
          <p:cNvPr id="2" name="Content Placeholder 1">
            <a:extLst>
              <a:ext uri="{FF2B5EF4-FFF2-40B4-BE49-F238E27FC236}">
                <a16:creationId xmlns:a16="http://schemas.microsoft.com/office/drawing/2014/main" id="{414AB575-7459-D0A4-A8FB-2BDA74B9BD57}"/>
              </a:ext>
            </a:extLst>
          </p:cNvPr>
          <p:cNvSpPr>
            <a:spLocks noGrp="1"/>
          </p:cNvSpPr>
          <p:nvPr>
            <p:ph idx="1"/>
          </p:nvPr>
        </p:nvSpPr>
        <p:spPr>
          <a:xfrm>
            <a:off x="768096" y="2084832"/>
            <a:ext cx="7537703" cy="4187952"/>
          </a:xfrm>
        </p:spPr>
        <p:txBody>
          <a:bodyPr>
            <a:noAutofit/>
          </a:bodyPr>
          <a:lstStyle/>
          <a:p>
            <a:pPr marL="92075" indent="0">
              <a:buNone/>
            </a:pPr>
            <a:r>
              <a:rPr lang="en-US" sz="1800" dirty="0"/>
              <a:t>1. It is the rough area on the superior surface of the upper end of tibia between the articular surfaces of 2 condyles.</a:t>
            </a:r>
          </a:p>
          <a:p>
            <a:pPr marL="92075" indent="0">
              <a:buNone/>
            </a:pPr>
            <a:r>
              <a:rPr lang="en-US" sz="1800" dirty="0"/>
              <a:t>2. The middle of intercondylar area is narrow and marked by an elevation referred to as intercondylar eminence.</a:t>
            </a:r>
          </a:p>
          <a:p>
            <a:pPr marL="377825" indent="-285750">
              <a:buFont typeface="Arial" panose="020B0604020202020204" pitchFamily="34" charset="0"/>
              <a:buChar char="•"/>
            </a:pPr>
            <a:r>
              <a:rPr lang="en-US" sz="1800" dirty="0"/>
              <a:t>This consists of two tubercles and a roughened area. </a:t>
            </a:r>
          </a:p>
          <a:p>
            <a:pPr marL="377825" indent="-285750">
              <a:buFont typeface="Arial" panose="020B0604020202020204" pitchFamily="34" charset="0"/>
              <a:buChar char="•"/>
            </a:pPr>
            <a:r>
              <a:rPr lang="en-US" sz="1800" dirty="0"/>
              <a:t>This area is the main site of attachment for the ligaments and the menisci of the knee joint. </a:t>
            </a:r>
          </a:p>
          <a:p>
            <a:pPr marL="377825" indent="-285750">
              <a:buFont typeface="Arial" panose="020B0604020202020204" pitchFamily="34" charset="0"/>
              <a:buChar char="•"/>
            </a:pPr>
            <a:r>
              <a:rPr lang="en-US" sz="1800" dirty="0"/>
              <a:t>The tibial intercondylar tubercles fit into the intercondylar fossa of the femur.</a:t>
            </a:r>
          </a:p>
          <a:p>
            <a:pPr marL="92075" indent="0">
              <a:buNone/>
            </a:pPr>
            <a:r>
              <a:rPr lang="en-US" sz="1800" dirty="0"/>
              <a:t>3. From before backwards, the intercondylar area gives attachments to 6 structures.</a:t>
            </a:r>
          </a:p>
          <a:p>
            <a:pPr marL="92075" indent="0">
              <a:buNone/>
            </a:pPr>
            <a:endParaRPr lang="en-US" sz="1800" dirty="0"/>
          </a:p>
          <a:p>
            <a:pPr marL="92075" indent="0">
              <a:buNone/>
            </a:pPr>
            <a:r>
              <a:rPr lang="en-US" sz="1800" dirty="0"/>
              <a:t>Cont.</a:t>
            </a:r>
          </a:p>
        </p:txBody>
      </p:sp>
    </p:spTree>
    <p:extLst>
      <p:ext uri="{BB962C8B-B14F-4D97-AF65-F5344CB8AC3E}">
        <p14:creationId xmlns:p14="http://schemas.microsoft.com/office/powerpoint/2010/main" val="23259464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3DF728-E6BA-8E6D-96AB-E05D8C4793A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FEB307E-D6AD-23CE-7940-4EAAEA68101B}"/>
              </a:ext>
            </a:extLst>
          </p:cNvPr>
          <p:cNvSpPr>
            <a:spLocks noGrp="1"/>
          </p:cNvSpPr>
          <p:nvPr>
            <p:ph type="title"/>
          </p:nvPr>
        </p:nvSpPr>
        <p:spPr/>
        <p:txBody>
          <a:bodyPr>
            <a:normAutofit/>
          </a:bodyPr>
          <a:lstStyle/>
          <a:p>
            <a:r>
              <a:rPr lang="en-US" dirty="0"/>
              <a:t>Intercondylar Area</a:t>
            </a:r>
          </a:p>
        </p:txBody>
      </p:sp>
      <p:sp>
        <p:nvSpPr>
          <p:cNvPr id="2" name="Content Placeholder 1">
            <a:extLst>
              <a:ext uri="{FF2B5EF4-FFF2-40B4-BE49-F238E27FC236}">
                <a16:creationId xmlns:a16="http://schemas.microsoft.com/office/drawing/2014/main" id="{06EC0B8F-4E71-01E2-5369-B209F6CDDEF0}"/>
              </a:ext>
            </a:extLst>
          </p:cNvPr>
          <p:cNvSpPr>
            <a:spLocks noGrp="1"/>
          </p:cNvSpPr>
          <p:nvPr>
            <p:ph idx="1"/>
          </p:nvPr>
        </p:nvSpPr>
        <p:spPr>
          <a:xfrm>
            <a:off x="768096" y="2084832"/>
            <a:ext cx="7537703" cy="4187952"/>
          </a:xfrm>
        </p:spPr>
        <p:txBody>
          <a:bodyPr>
            <a:noAutofit/>
          </a:bodyPr>
          <a:lstStyle/>
          <a:p>
            <a:pPr marL="92075" indent="0">
              <a:buNone/>
            </a:pPr>
            <a:r>
              <a:rPr lang="en-US" sz="1800" dirty="0"/>
              <a:t>The condyles form a flat surface, known as the tibial plateau. This structure articulates with the femoral condyles.</a:t>
            </a:r>
          </a:p>
          <a:p>
            <a:pPr marL="92075" indent="0">
              <a:buNone/>
            </a:pPr>
            <a:r>
              <a:rPr lang="en-US" sz="1800" dirty="0"/>
              <a:t> </a:t>
            </a:r>
          </a:p>
        </p:txBody>
      </p:sp>
      <p:pic>
        <p:nvPicPr>
          <p:cNvPr id="4" name="Content Placeholder 3" descr="https://www.earthslab.com/wp-content/uploads/2017/07/mnemonic.jpg">
            <a:extLst>
              <a:ext uri="{FF2B5EF4-FFF2-40B4-BE49-F238E27FC236}">
                <a16:creationId xmlns:a16="http://schemas.microsoft.com/office/drawing/2014/main" id="{B8C2C5AD-62B1-1372-D2FF-81BE66F78A63}"/>
              </a:ext>
            </a:extLst>
          </p:cNvPr>
          <p:cNvPicPr>
            <a:picLocks/>
          </p:cNvPicPr>
          <p:nvPr/>
        </p:nvPicPr>
        <p:blipFill>
          <a:blip r:embed="rId2"/>
          <a:stretch>
            <a:fillRect/>
          </a:stretch>
        </p:blipFill>
        <p:spPr bwMode="auto">
          <a:xfrm>
            <a:off x="892047" y="2819400"/>
            <a:ext cx="7289800" cy="2991733"/>
          </a:xfrm>
          <a:prstGeom prst="rect">
            <a:avLst/>
          </a:prstGeom>
          <a:noFill/>
          <a:ln w="9525">
            <a:noFill/>
            <a:miter lim="800000"/>
            <a:headEnd/>
            <a:tailEnd/>
          </a:ln>
        </p:spPr>
      </p:pic>
    </p:spTree>
    <p:extLst>
      <p:ext uri="{BB962C8B-B14F-4D97-AF65-F5344CB8AC3E}">
        <p14:creationId xmlns:p14="http://schemas.microsoft.com/office/powerpoint/2010/main" val="3971491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161308" y="876299"/>
            <a:ext cx="6821383" cy="5105401"/>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8242DA-0CAA-550E-704F-B20A351F05D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CC1A669-5EF7-438B-F8EE-E5176995EAF8}"/>
              </a:ext>
            </a:extLst>
          </p:cNvPr>
          <p:cNvSpPr>
            <a:spLocks noGrp="1"/>
          </p:cNvSpPr>
          <p:nvPr>
            <p:ph type="title"/>
          </p:nvPr>
        </p:nvSpPr>
        <p:spPr/>
        <p:txBody>
          <a:bodyPr>
            <a:normAutofit/>
          </a:bodyPr>
          <a:lstStyle/>
          <a:p>
            <a:r>
              <a:rPr lang="en-US" dirty="0"/>
              <a:t>Intercondylar Area</a:t>
            </a:r>
          </a:p>
        </p:txBody>
      </p:sp>
      <p:sp>
        <p:nvSpPr>
          <p:cNvPr id="2" name="Content Placeholder 1">
            <a:extLst>
              <a:ext uri="{FF2B5EF4-FFF2-40B4-BE49-F238E27FC236}">
                <a16:creationId xmlns:a16="http://schemas.microsoft.com/office/drawing/2014/main" id="{7B24979A-5F24-7660-3B3E-8A418C325FC9}"/>
              </a:ext>
            </a:extLst>
          </p:cNvPr>
          <p:cNvSpPr>
            <a:spLocks noGrp="1"/>
          </p:cNvSpPr>
          <p:nvPr>
            <p:ph idx="1"/>
          </p:nvPr>
        </p:nvSpPr>
        <p:spPr>
          <a:xfrm>
            <a:off x="768096" y="2084832"/>
            <a:ext cx="7537703" cy="4187952"/>
          </a:xfrm>
        </p:spPr>
        <p:txBody>
          <a:bodyPr>
            <a:noAutofit/>
          </a:bodyPr>
          <a:lstStyle/>
          <a:p>
            <a:pPr marL="0" indent="0">
              <a:buNone/>
            </a:pPr>
            <a:r>
              <a:rPr lang="en-US" sz="1800" dirty="0"/>
              <a:t>The intercondylar area gives attachments to 6 structures:</a:t>
            </a:r>
          </a:p>
          <a:p>
            <a:pPr marL="514350" lvl="0" indent="-514350" algn="l">
              <a:buFont typeface="+mj-lt"/>
              <a:buAutoNum type="arabicPeriod"/>
            </a:pPr>
            <a:r>
              <a:rPr lang="en-US" sz="1800" dirty="0"/>
              <a:t>Anterior horn of Medial meniscus.</a:t>
            </a:r>
          </a:p>
          <a:p>
            <a:pPr marL="514350" lvl="0" indent="-514350" algn="l">
              <a:buFont typeface="+mj-lt"/>
              <a:buAutoNum type="arabicPeriod"/>
            </a:pPr>
            <a:r>
              <a:rPr lang="en-US" sz="1800" dirty="0"/>
              <a:t>Anterior Cruciate ligament.</a:t>
            </a:r>
          </a:p>
          <a:p>
            <a:pPr marL="514350" lvl="0" indent="-514350" algn="l">
              <a:buFont typeface="+mj-lt"/>
              <a:buAutoNum type="arabicPeriod"/>
            </a:pPr>
            <a:r>
              <a:rPr lang="en-US" sz="1800" dirty="0"/>
              <a:t>Anterior horn of Lateral meniscus.</a:t>
            </a:r>
          </a:p>
          <a:p>
            <a:pPr marL="514350" lvl="0" indent="-514350">
              <a:buFont typeface="+mj-lt"/>
              <a:buAutoNum type="arabicPeriod" startAt="4"/>
            </a:pPr>
            <a:r>
              <a:rPr lang="en-US" sz="1800" dirty="0"/>
              <a:t>Posterior horn of Lateral meniscus.</a:t>
            </a:r>
          </a:p>
          <a:p>
            <a:pPr marL="514350" lvl="0" indent="-514350">
              <a:buFont typeface="+mj-lt"/>
              <a:buAutoNum type="arabicPeriod" startAt="4"/>
            </a:pPr>
            <a:r>
              <a:rPr lang="en-US" sz="1800" dirty="0"/>
              <a:t>Posterior horn of Medial meniscus.</a:t>
            </a:r>
          </a:p>
          <a:p>
            <a:pPr marL="514350" lvl="0" indent="-514350">
              <a:buFont typeface="+mj-lt"/>
              <a:buAutoNum type="arabicPeriod" startAt="4"/>
            </a:pPr>
            <a:r>
              <a:rPr lang="en-US" sz="1800" dirty="0"/>
              <a:t>Posterior Cruciate ligament.</a:t>
            </a:r>
          </a:p>
          <a:p>
            <a:pPr algn="l"/>
            <a:endParaRPr lang="en-US" sz="1800" dirty="0"/>
          </a:p>
          <a:p>
            <a:pPr marL="92075" indent="0">
              <a:buNone/>
            </a:pPr>
            <a:endParaRPr lang="en-US" sz="1800" dirty="0"/>
          </a:p>
        </p:txBody>
      </p:sp>
    </p:spTree>
    <p:extLst>
      <p:ext uri="{BB962C8B-B14F-4D97-AF65-F5344CB8AC3E}">
        <p14:creationId xmlns:p14="http://schemas.microsoft.com/office/powerpoint/2010/main" val="10007757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2D12A3-3133-1708-4B0B-E1E928FFBE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90B5B8D-8E08-0FE3-C88F-DAD56A161963}"/>
              </a:ext>
            </a:extLst>
          </p:cNvPr>
          <p:cNvSpPr>
            <a:spLocks noGrp="1"/>
          </p:cNvSpPr>
          <p:nvPr>
            <p:ph type="title"/>
          </p:nvPr>
        </p:nvSpPr>
        <p:spPr/>
        <p:txBody>
          <a:bodyPr>
            <a:normAutofit/>
          </a:bodyPr>
          <a:lstStyle/>
          <a:p>
            <a:r>
              <a:rPr lang="en-US" dirty="0"/>
              <a:t>Joint capsule</a:t>
            </a:r>
          </a:p>
        </p:txBody>
      </p:sp>
      <p:sp>
        <p:nvSpPr>
          <p:cNvPr id="2" name="Content Placeholder 1">
            <a:extLst>
              <a:ext uri="{FF2B5EF4-FFF2-40B4-BE49-F238E27FC236}">
                <a16:creationId xmlns:a16="http://schemas.microsoft.com/office/drawing/2014/main" id="{1D7727CB-FBC4-FD61-5957-834D2BE1AC0D}"/>
              </a:ext>
            </a:extLst>
          </p:cNvPr>
          <p:cNvSpPr>
            <a:spLocks noGrp="1"/>
          </p:cNvSpPr>
          <p:nvPr>
            <p:ph idx="1"/>
          </p:nvPr>
        </p:nvSpPr>
        <p:spPr>
          <a:xfrm>
            <a:off x="768096" y="2084832"/>
            <a:ext cx="7537703" cy="4187952"/>
          </a:xfrm>
        </p:spPr>
        <p:txBody>
          <a:bodyPr>
            <a:noAutofit/>
          </a:bodyPr>
          <a:lstStyle/>
          <a:p>
            <a:pPr marL="92075" indent="0">
              <a:buNone/>
            </a:pPr>
            <a:r>
              <a:rPr lang="en-US" sz="1800" dirty="0"/>
              <a:t>The joint capsule consists of the external fibrous layer and the internal synovial membrane.</a:t>
            </a:r>
          </a:p>
          <a:p>
            <a:pPr marL="92075" indent="0">
              <a:buNone/>
            </a:pPr>
            <a:r>
              <a:rPr lang="en-US" sz="1800" dirty="0"/>
              <a:t>The fibrous layer is thin, except for the thickened parts that make up the intrinsic ligaments of the knee. </a:t>
            </a:r>
          </a:p>
          <a:p>
            <a:pPr marL="92075" indent="0">
              <a:buNone/>
            </a:pPr>
            <a:r>
              <a:rPr lang="en-US" sz="1800" dirty="0"/>
              <a:t>It encapsulates the knee joint while at the same time making adjustment for the important structures.</a:t>
            </a:r>
          </a:p>
          <a:p>
            <a:pPr marL="92075" indent="0">
              <a:buNone/>
            </a:pPr>
            <a:r>
              <a:rPr lang="en-US" sz="1800" dirty="0"/>
              <a:t>It is attached about 0.5-1 cm beyond the articular margins on femur and tibia both.</a:t>
            </a:r>
          </a:p>
        </p:txBody>
      </p:sp>
    </p:spTree>
    <p:extLst>
      <p:ext uri="{BB962C8B-B14F-4D97-AF65-F5344CB8AC3E}">
        <p14:creationId xmlns:p14="http://schemas.microsoft.com/office/powerpoint/2010/main" val="6823376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A5580B-3ED5-B665-5C2B-3EFCD4E1707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15DDEB2-A1B9-7D87-2B2E-5986FA62A768}"/>
              </a:ext>
            </a:extLst>
          </p:cNvPr>
          <p:cNvSpPr>
            <a:spLocks noGrp="1"/>
          </p:cNvSpPr>
          <p:nvPr>
            <p:ph type="title"/>
          </p:nvPr>
        </p:nvSpPr>
        <p:spPr/>
        <p:txBody>
          <a:bodyPr>
            <a:normAutofit/>
          </a:bodyPr>
          <a:lstStyle/>
          <a:p>
            <a:r>
              <a:rPr lang="en-US" dirty="0"/>
              <a:t>Joint capsule attachments </a:t>
            </a:r>
          </a:p>
        </p:txBody>
      </p:sp>
      <p:sp>
        <p:nvSpPr>
          <p:cNvPr id="2" name="Content Placeholder 1">
            <a:extLst>
              <a:ext uri="{FF2B5EF4-FFF2-40B4-BE49-F238E27FC236}">
                <a16:creationId xmlns:a16="http://schemas.microsoft.com/office/drawing/2014/main" id="{5E4BAEB0-4BF2-06F5-25C2-A832E1F37907}"/>
              </a:ext>
            </a:extLst>
          </p:cNvPr>
          <p:cNvSpPr>
            <a:spLocks noGrp="1"/>
          </p:cNvSpPr>
          <p:nvPr>
            <p:ph idx="1"/>
          </p:nvPr>
        </p:nvSpPr>
        <p:spPr>
          <a:xfrm>
            <a:off x="768096" y="2084832"/>
            <a:ext cx="7537703" cy="4187952"/>
          </a:xfrm>
        </p:spPr>
        <p:txBody>
          <a:bodyPr>
            <a:noAutofit/>
          </a:bodyPr>
          <a:lstStyle/>
          <a:p>
            <a:pPr marL="92075" indent="0">
              <a:buNone/>
            </a:pPr>
            <a:r>
              <a:rPr lang="en-US" sz="1800" b="1" dirty="0"/>
              <a:t>On Femoral Side</a:t>
            </a:r>
          </a:p>
          <a:p>
            <a:pPr marL="377825" indent="-285750">
              <a:buFont typeface="Arial" panose="020B0604020202020204" pitchFamily="34" charset="0"/>
              <a:buChar char="•"/>
            </a:pPr>
            <a:r>
              <a:rPr lang="en-US" sz="1800" dirty="0"/>
              <a:t>It is deficient anteriorly, where it is replaced by the quadriceps femoris, the patella and the ligamentum patellae.</a:t>
            </a:r>
          </a:p>
          <a:p>
            <a:pPr marL="377825" indent="-285750">
              <a:buFont typeface="Arial" panose="020B0604020202020204" pitchFamily="34" charset="0"/>
              <a:buChar char="•"/>
            </a:pPr>
            <a:r>
              <a:rPr lang="en-US" sz="1800" dirty="0"/>
              <a:t>Posteriorly, it is attached to the intercondylar line.</a:t>
            </a:r>
          </a:p>
          <a:p>
            <a:pPr marL="377825" indent="-285750">
              <a:buFont typeface="Arial" panose="020B0604020202020204" pitchFamily="34" charset="0"/>
              <a:buChar char="•"/>
            </a:pPr>
            <a:r>
              <a:rPr lang="en-US" sz="1800" dirty="0"/>
              <a:t>Laterally, it encloses the origin of the popliteus.</a:t>
            </a:r>
          </a:p>
          <a:p>
            <a:pPr marL="92075" indent="0">
              <a:buNone/>
            </a:pPr>
            <a:r>
              <a:rPr lang="en-US" sz="1800" b="1" dirty="0"/>
              <a:t>On Tibial Side</a:t>
            </a:r>
          </a:p>
          <a:p>
            <a:pPr marL="377825" indent="-285750">
              <a:buFont typeface="Arial" panose="020B0604020202020204" pitchFamily="34" charset="0"/>
              <a:buChar char="•"/>
            </a:pPr>
            <a:r>
              <a:rPr lang="en-US" sz="1800" dirty="0"/>
              <a:t>Anteriorly descends along the margins of the condyles to tibial tuberosity, where it is deficient.</a:t>
            </a:r>
          </a:p>
          <a:p>
            <a:pPr marL="377825" indent="-285750">
              <a:buFont typeface="Arial" panose="020B0604020202020204" pitchFamily="34" charset="0"/>
              <a:buChar char="•"/>
            </a:pPr>
            <a:r>
              <a:rPr lang="en-US" sz="1800" dirty="0"/>
              <a:t>Posteriorly, it is attached to the intercondylar ridge which limits the attachment of the posterior cruciate ligament.</a:t>
            </a:r>
          </a:p>
          <a:p>
            <a:pPr marL="377825" indent="-285750">
              <a:buFont typeface="Arial" panose="020B0604020202020204" pitchFamily="34" charset="0"/>
              <a:buChar char="•"/>
            </a:pPr>
            <a:r>
              <a:rPr lang="en-US" sz="1800" dirty="0" err="1"/>
              <a:t>Posterolaterally</a:t>
            </a:r>
            <a:r>
              <a:rPr lang="en-US" sz="1800" dirty="0"/>
              <a:t>, there is a gap behind the lateral condyle for passage of the tendon of the popliteus.</a:t>
            </a:r>
          </a:p>
          <a:p>
            <a:pPr marL="92075" indent="0">
              <a:buNone/>
            </a:pPr>
            <a:endParaRPr lang="en-US" sz="1800" dirty="0"/>
          </a:p>
        </p:txBody>
      </p:sp>
    </p:spTree>
    <p:extLst>
      <p:ext uri="{BB962C8B-B14F-4D97-AF65-F5344CB8AC3E}">
        <p14:creationId xmlns:p14="http://schemas.microsoft.com/office/powerpoint/2010/main" val="17614236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F1750E-9831-9BA3-34C2-DD5D510ABDD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315C648-85F4-A95A-3C6F-B7FD4E66CA99}"/>
              </a:ext>
            </a:extLst>
          </p:cNvPr>
          <p:cNvSpPr>
            <a:spLocks noGrp="1"/>
          </p:cNvSpPr>
          <p:nvPr>
            <p:ph type="title"/>
          </p:nvPr>
        </p:nvSpPr>
        <p:spPr/>
        <p:txBody>
          <a:bodyPr>
            <a:normAutofit/>
          </a:bodyPr>
          <a:lstStyle/>
          <a:p>
            <a:r>
              <a:rPr lang="en-US" dirty="0"/>
              <a:t>The capsule</a:t>
            </a:r>
          </a:p>
        </p:txBody>
      </p:sp>
      <p:sp>
        <p:nvSpPr>
          <p:cNvPr id="2" name="Content Placeholder 1">
            <a:extLst>
              <a:ext uri="{FF2B5EF4-FFF2-40B4-BE49-F238E27FC236}">
                <a16:creationId xmlns:a16="http://schemas.microsoft.com/office/drawing/2014/main" id="{E4C9D8A2-64A6-C255-F9B5-0C77D4236C53}"/>
              </a:ext>
            </a:extLst>
          </p:cNvPr>
          <p:cNvSpPr>
            <a:spLocks noGrp="1"/>
          </p:cNvSpPr>
          <p:nvPr>
            <p:ph idx="1"/>
          </p:nvPr>
        </p:nvSpPr>
        <p:spPr>
          <a:xfrm>
            <a:off x="768096" y="2084832"/>
            <a:ext cx="7537703" cy="4187952"/>
          </a:xfrm>
        </p:spPr>
        <p:txBody>
          <a:bodyPr>
            <a:noAutofit/>
          </a:bodyPr>
          <a:lstStyle/>
          <a:p>
            <a:pPr marL="92075" indent="0">
              <a:buNone/>
            </a:pPr>
            <a:r>
              <a:rPr lang="en-US" sz="1800" b="1" dirty="0"/>
              <a:t>The capsular ligament is weak but is strengthened by:</a:t>
            </a:r>
          </a:p>
          <a:p>
            <a:pPr marL="377825" indent="-285750">
              <a:buFont typeface="Arial" panose="020B0604020202020204" pitchFamily="34" charset="0"/>
              <a:buChar char="•"/>
            </a:pPr>
            <a:r>
              <a:rPr lang="en-US" sz="1800" dirty="0"/>
              <a:t>Anteriorly – medial and lateral patellar retinacula which are extensions from the vastus medialis and lateralis.</a:t>
            </a:r>
          </a:p>
          <a:p>
            <a:pPr marL="377825" indent="-285750">
              <a:buFont typeface="Arial" panose="020B0604020202020204" pitchFamily="34" charset="0"/>
              <a:buChar char="•"/>
            </a:pPr>
            <a:r>
              <a:rPr lang="en-US" sz="1800" dirty="0"/>
              <a:t>Laterally by the iliotibial tract.</a:t>
            </a:r>
          </a:p>
          <a:p>
            <a:pPr marL="377825" indent="-285750">
              <a:buFont typeface="Arial" panose="020B0604020202020204" pitchFamily="34" charset="0"/>
              <a:buChar char="•"/>
            </a:pPr>
            <a:r>
              <a:rPr lang="en-US" sz="1800" dirty="0"/>
              <a:t>Medially by expansions from the tendons of the Sartorius and semimembranosus.</a:t>
            </a:r>
          </a:p>
          <a:p>
            <a:pPr marL="377825" indent="-285750">
              <a:buFont typeface="Arial" panose="020B0604020202020204" pitchFamily="34" charset="0"/>
              <a:buChar char="•"/>
            </a:pPr>
            <a:r>
              <a:rPr lang="en-US" sz="1800" dirty="0"/>
              <a:t>Posteriorly, by the oblique popliteal ligament.</a:t>
            </a:r>
          </a:p>
        </p:txBody>
      </p:sp>
    </p:spTree>
    <p:extLst>
      <p:ext uri="{BB962C8B-B14F-4D97-AF65-F5344CB8AC3E}">
        <p14:creationId xmlns:p14="http://schemas.microsoft.com/office/powerpoint/2010/main" val="24608061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21E108-82C7-005F-7C81-DE04E664235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C5D8741-76DA-EB3A-1274-2FA26ADF8570}"/>
              </a:ext>
            </a:extLst>
          </p:cNvPr>
          <p:cNvSpPr>
            <a:spLocks noGrp="1"/>
          </p:cNvSpPr>
          <p:nvPr>
            <p:ph type="title"/>
          </p:nvPr>
        </p:nvSpPr>
        <p:spPr/>
        <p:txBody>
          <a:bodyPr>
            <a:normAutofit/>
          </a:bodyPr>
          <a:lstStyle/>
          <a:p>
            <a:r>
              <a:rPr lang="en-US" dirty="0"/>
              <a:t>Gaps in capsule of knee joint </a:t>
            </a:r>
          </a:p>
        </p:txBody>
      </p:sp>
      <p:sp>
        <p:nvSpPr>
          <p:cNvPr id="2" name="Content Placeholder 1">
            <a:extLst>
              <a:ext uri="{FF2B5EF4-FFF2-40B4-BE49-F238E27FC236}">
                <a16:creationId xmlns:a16="http://schemas.microsoft.com/office/drawing/2014/main" id="{3B96C60B-6490-CF9E-2B75-A240EE28AFCE}"/>
              </a:ext>
            </a:extLst>
          </p:cNvPr>
          <p:cNvSpPr>
            <a:spLocks noGrp="1"/>
          </p:cNvSpPr>
          <p:nvPr>
            <p:ph idx="1"/>
          </p:nvPr>
        </p:nvSpPr>
        <p:spPr>
          <a:xfrm>
            <a:off x="768096" y="2084832"/>
            <a:ext cx="7537703" cy="4187952"/>
          </a:xfrm>
        </p:spPr>
        <p:txBody>
          <a:bodyPr>
            <a:noAutofit/>
          </a:bodyPr>
          <a:lstStyle/>
          <a:p>
            <a:pPr marL="92075" indent="0">
              <a:buNone/>
            </a:pPr>
            <a:r>
              <a:rPr lang="en-US" sz="1800" dirty="0"/>
              <a:t>The capsule has two constant gaps:</a:t>
            </a:r>
          </a:p>
          <a:p>
            <a:pPr marL="434975" indent="-342900">
              <a:buFont typeface="+mj-lt"/>
              <a:buAutoNum type="arabicPeriod"/>
            </a:pPr>
            <a:r>
              <a:rPr lang="en-US" sz="1800" dirty="0"/>
              <a:t>One for the suprapatellar bursa</a:t>
            </a:r>
          </a:p>
          <a:p>
            <a:pPr marL="434975" indent="-342900">
              <a:buFont typeface="+mj-lt"/>
              <a:buAutoNum type="arabicPeriod"/>
            </a:pPr>
            <a:r>
              <a:rPr lang="en-US" sz="1800" dirty="0"/>
              <a:t>Another for the exit of the tendon of the popliteus.</a:t>
            </a:r>
          </a:p>
          <a:p>
            <a:pPr marL="377825" indent="-285750">
              <a:buFont typeface="Arial" panose="020B0604020202020204" pitchFamily="34" charset="0"/>
              <a:buChar char="•"/>
            </a:pPr>
            <a:r>
              <a:rPr lang="en-US" sz="1800" dirty="0"/>
              <a:t>Sometimes there are gaps that communicate with the bursae deep to the medial head of the gastrocnemius , and deep to the semimembranosus.</a:t>
            </a:r>
          </a:p>
        </p:txBody>
      </p:sp>
    </p:spTree>
    <p:extLst>
      <p:ext uri="{BB962C8B-B14F-4D97-AF65-F5344CB8AC3E}">
        <p14:creationId xmlns:p14="http://schemas.microsoft.com/office/powerpoint/2010/main" val="14764553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srcRect/>
          <a:stretch>
            <a:fillRect/>
          </a:stretch>
        </p:blipFill>
        <p:spPr bwMode="auto">
          <a:xfrm>
            <a:off x="740092" y="1371600"/>
            <a:ext cx="7663816" cy="4114800"/>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B8951F-6785-2319-15F3-98E9F9ABD79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A5FFA8F-0DE9-6A9A-BB2E-0686F02AA36B}"/>
              </a:ext>
            </a:extLst>
          </p:cNvPr>
          <p:cNvSpPr>
            <a:spLocks noGrp="1"/>
          </p:cNvSpPr>
          <p:nvPr>
            <p:ph type="title"/>
          </p:nvPr>
        </p:nvSpPr>
        <p:spPr/>
        <p:txBody>
          <a:bodyPr>
            <a:normAutofit/>
          </a:bodyPr>
          <a:lstStyle/>
          <a:p>
            <a:r>
              <a:rPr lang="en-US" dirty="0"/>
              <a:t>The synovial membrane </a:t>
            </a:r>
          </a:p>
        </p:txBody>
      </p:sp>
      <p:sp>
        <p:nvSpPr>
          <p:cNvPr id="2" name="Content Placeholder 1">
            <a:extLst>
              <a:ext uri="{FF2B5EF4-FFF2-40B4-BE49-F238E27FC236}">
                <a16:creationId xmlns:a16="http://schemas.microsoft.com/office/drawing/2014/main" id="{22B73DA5-D6AC-6B52-E860-D761E355A37B}"/>
              </a:ext>
            </a:extLst>
          </p:cNvPr>
          <p:cNvSpPr>
            <a:spLocks noGrp="1"/>
          </p:cNvSpPr>
          <p:nvPr>
            <p:ph idx="1"/>
          </p:nvPr>
        </p:nvSpPr>
        <p:spPr>
          <a:xfrm>
            <a:off x="768096" y="2084832"/>
            <a:ext cx="7537703" cy="4187952"/>
          </a:xfrm>
        </p:spPr>
        <p:txBody>
          <a:bodyPr>
            <a:noAutofit/>
          </a:bodyPr>
          <a:lstStyle/>
          <a:p>
            <a:pPr marL="92075" indent="0">
              <a:buNone/>
            </a:pPr>
            <a:r>
              <a:rPr lang="en-US" sz="1800" dirty="0"/>
              <a:t>The synovial membrane of the knee joint lines the capsule, except posteriorly where it is reflected forwards by the cruciate ligaments, forming a common covering for both ligaments.</a:t>
            </a:r>
          </a:p>
          <a:p>
            <a:pPr marL="92075" indent="0">
              <a:buNone/>
            </a:pPr>
            <a:r>
              <a:rPr lang="en-US" sz="1800" dirty="0"/>
              <a:t>In front, it is absent from the patella. Above the patella, it is prolonged upwards for 5 cm or more as the suprapatellar bursa. Below the patella, it covers the deep surface of the infrapatellar pad of fat, which separates it from the patellar ligament.</a:t>
            </a:r>
          </a:p>
          <a:p>
            <a:pPr marL="92075" indent="0">
              <a:buNone/>
            </a:pPr>
            <a:r>
              <a:rPr lang="en-US" sz="1800" dirty="0"/>
              <a:t>A median fold, the infrapatellar synovial fold, extends backwards from the fat pad to the intercondylar fossa of the femur. An alar fold diverges on each side from the median fold to reach the lateral edges of the patella.</a:t>
            </a:r>
          </a:p>
          <a:p>
            <a:pPr marL="92075" indent="0">
              <a:buNone/>
            </a:pPr>
            <a:r>
              <a:rPr lang="en-US" sz="1200" dirty="0"/>
              <a:t>*The synovial membrane does not cover the surfaces of the menisci. RJL page 139.</a:t>
            </a:r>
          </a:p>
          <a:p>
            <a:pPr marL="92075" indent="0">
              <a:buNone/>
            </a:pPr>
            <a:endParaRPr lang="en-US" sz="1800" b="1" dirty="0"/>
          </a:p>
        </p:txBody>
      </p:sp>
    </p:spTree>
    <p:extLst>
      <p:ext uri="{BB962C8B-B14F-4D97-AF65-F5344CB8AC3E}">
        <p14:creationId xmlns:p14="http://schemas.microsoft.com/office/powerpoint/2010/main" val="5327307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1103844" y="1274293"/>
            <a:ext cx="6936311" cy="4309413"/>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8A23C5-3377-9FE3-B361-3DA89C598E1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CD72CD1-2D4F-ABB5-8CF5-396409D8CB7A}"/>
              </a:ext>
            </a:extLst>
          </p:cNvPr>
          <p:cNvSpPr>
            <a:spLocks noGrp="1"/>
          </p:cNvSpPr>
          <p:nvPr>
            <p:ph type="title"/>
          </p:nvPr>
        </p:nvSpPr>
        <p:spPr/>
        <p:txBody>
          <a:bodyPr>
            <a:normAutofit/>
          </a:bodyPr>
          <a:lstStyle/>
          <a:p>
            <a:r>
              <a:rPr lang="en-US" dirty="0"/>
              <a:t>Connecting structures</a:t>
            </a:r>
          </a:p>
        </p:txBody>
      </p:sp>
      <p:sp>
        <p:nvSpPr>
          <p:cNvPr id="2" name="Content Placeholder 1">
            <a:extLst>
              <a:ext uri="{FF2B5EF4-FFF2-40B4-BE49-F238E27FC236}">
                <a16:creationId xmlns:a16="http://schemas.microsoft.com/office/drawing/2014/main" id="{5BF81064-7797-35A9-3E2F-CDB79A7F892A}"/>
              </a:ext>
            </a:extLst>
          </p:cNvPr>
          <p:cNvSpPr>
            <a:spLocks noGrp="1"/>
          </p:cNvSpPr>
          <p:nvPr>
            <p:ph idx="1"/>
          </p:nvPr>
        </p:nvSpPr>
        <p:spPr>
          <a:xfrm>
            <a:off x="768096" y="2084832"/>
            <a:ext cx="7537703" cy="4187952"/>
          </a:xfrm>
        </p:spPr>
        <p:txBody>
          <a:bodyPr>
            <a:noAutofit/>
          </a:bodyPr>
          <a:lstStyle/>
          <a:p>
            <a:pPr marL="92075" indent="0">
              <a:buNone/>
            </a:pPr>
            <a:r>
              <a:rPr lang="en-US" sz="1800" b="1" dirty="0"/>
              <a:t>Extracapsular (capsule of knee joint): </a:t>
            </a:r>
          </a:p>
          <a:p>
            <a:pPr marL="377825" indent="-285750">
              <a:buFont typeface="Arial" panose="020B0604020202020204" pitchFamily="34" charset="0"/>
              <a:buChar char="•"/>
            </a:pPr>
            <a:r>
              <a:rPr lang="en-US" sz="1600" dirty="0"/>
              <a:t>Medial (tibial) collateral ligament</a:t>
            </a:r>
          </a:p>
          <a:p>
            <a:pPr marL="377825" indent="-285750">
              <a:buFont typeface="Arial" panose="020B0604020202020204" pitchFamily="34" charset="0"/>
              <a:buChar char="•"/>
            </a:pPr>
            <a:r>
              <a:rPr lang="en-US" sz="1600" dirty="0"/>
              <a:t>Lateral (fibular) collateral ligament</a:t>
            </a:r>
          </a:p>
          <a:p>
            <a:pPr marL="377825" indent="-285750">
              <a:buFont typeface="Arial" panose="020B0604020202020204" pitchFamily="34" charset="0"/>
              <a:buChar char="•"/>
            </a:pPr>
            <a:r>
              <a:rPr lang="en-US" sz="1600" dirty="0"/>
              <a:t>Ligamentum patellae</a:t>
            </a:r>
          </a:p>
          <a:p>
            <a:pPr marL="377825" indent="-285750">
              <a:buFont typeface="Arial" panose="020B0604020202020204" pitchFamily="34" charset="0"/>
              <a:buChar char="•"/>
            </a:pPr>
            <a:r>
              <a:rPr lang="en-US" sz="1600" dirty="0"/>
              <a:t>Oblique popliteal ligament</a:t>
            </a:r>
          </a:p>
          <a:p>
            <a:pPr marL="92075" indent="0">
              <a:buNone/>
            </a:pPr>
            <a:r>
              <a:rPr lang="en-US" sz="1800" b="1" dirty="0"/>
              <a:t>Intracapsular ligament:</a:t>
            </a:r>
          </a:p>
          <a:p>
            <a:pPr marL="377825" indent="-285750">
              <a:buFont typeface="Arial" panose="020B0604020202020204" pitchFamily="34" charset="0"/>
              <a:buChar char="•"/>
            </a:pPr>
            <a:r>
              <a:rPr lang="en-US" sz="1600" dirty="0"/>
              <a:t>Anterior Cruciate Ligament</a:t>
            </a:r>
          </a:p>
          <a:p>
            <a:pPr marL="377825" indent="-285750">
              <a:buFont typeface="Arial" panose="020B0604020202020204" pitchFamily="34" charset="0"/>
              <a:buChar char="•"/>
            </a:pPr>
            <a:r>
              <a:rPr lang="en-US" sz="1600" dirty="0"/>
              <a:t>Posterior Cruciate Ligament</a:t>
            </a:r>
          </a:p>
          <a:p>
            <a:pPr marL="377825" indent="-285750">
              <a:buFont typeface="Arial" panose="020B0604020202020204" pitchFamily="34" charset="0"/>
              <a:buChar char="•"/>
            </a:pPr>
            <a:r>
              <a:rPr lang="en-US" sz="1600" dirty="0"/>
              <a:t>Medial Meniscus</a:t>
            </a:r>
          </a:p>
          <a:p>
            <a:pPr marL="377825" indent="-285750">
              <a:buFont typeface="Arial" panose="020B0604020202020204" pitchFamily="34" charset="0"/>
              <a:buChar char="•"/>
            </a:pPr>
            <a:r>
              <a:rPr lang="en-US" sz="1600" dirty="0"/>
              <a:t>Lateral Meniscus</a:t>
            </a:r>
          </a:p>
        </p:txBody>
      </p:sp>
    </p:spTree>
    <p:extLst>
      <p:ext uri="{BB962C8B-B14F-4D97-AF65-F5344CB8AC3E}">
        <p14:creationId xmlns:p14="http://schemas.microsoft.com/office/powerpoint/2010/main" val="33807959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0C2007-69B0-BE78-56D7-AC587557FED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9373640-E6DB-E18F-0E3C-08CD8780ACE2}"/>
              </a:ext>
            </a:extLst>
          </p:cNvPr>
          <p:cNvSpPr>
            <a:spLocks noGrp="1"/>
          </p:cNvSpPr>
          <p:nvPr>
            <p:ph type="title"/>
          </p:nvPr>
        </p:nvSpPr>
        <p:spPr/>
        <p:txBody>
          <a:bodyPr>
            <a:normAutofit/>
          </a:bodyPr>
          <a:lstStyle/>
          <a:p>
            <a:r>
              <a:rPr lang="en-US" dirty="0"/>
              <a:t>The cruciate ligaments of the knee</a:t>
            </a:r>
          </a:p>
        </p:txBody>
      </p:sp>
      <p:sp>
        <p:nvSpPr>
          <p:cNvPr id="2" name="Content Placeholder 1">
            <a:extLst>
              <a:ext uri="{FF2B5EF4-FFF2-40B4-BE49-F238E27FC236}">
                <a16:creationId xmlns:a16="http://schemas.microsoft.com/office/drawing/2014/main" id="{39E353D8-6AB7-BD2E-6196-FDA8E34EBC18}"/>
              </a:ext>
            </a:extLst>
          </p:cNvPr>
          <p:cNvSpPr>
            <a:spLocks noGrp="1"/>
          </p:cNvSpPr>
          <p:nvPr>
            <p:ph idx="1"/>
          </p:nvPr>
        </p:nvSpPr>
        <p:spPr>
          <a:xfrm>
            <a:off x="768096" y="2084832"/>
            <a:ext cx="7537703" cy="4187952"/>
          </a:xfrm>
        </p:spPr>
        <p:txBody>
          <a:bodyPr>
            <a:noAutofit/>
          </a:bodyPr>
          <a:lstStyle/>
          <a:p>
            <a:pPr marL="92075" indent="0">
              <a:buNone/>
            </a:pPr>
            <a:r>
              <a:rPr lang="en-US" sz="1800" dirty="0"/>
              <a:t>There are the anterior cruciate ligament (ACL) and the posterior cruciate ligament (PCL). </a:t>
            </a:r>
          </a:p>
          <a:p>
            <a:pPr marL="92075" indent="0">
              <a:buNone/>
            </a:pPr>
            <a:r>
              <a:rPr lang="en-US" sz="1800" dirty="0"/>
              <a:t>These ligaments are two strong, rounded bands that extend from the head of the tibia to the </a:t>
            </a:r>
            <a:r>
              <a:rPr lang="en-US" sz="1800" dirty="0" err="1"/>
              <a:t>intercondyloid</a:t>
            </a:r>
            <a:r>
              <a:rPr lang="en-US" sz="1800" dirty="0"/>
              <a:t> notch of the femur. </a:t>
            </a:r>
          </a:p>
          <a:p>
            <a:pPr marL="92075" indent="0">
              <a:buNone/>
            </a:pPr>
            <a:r>
              <a:rPr lang="en-US" sz="1800" dirty="0"/>
              <a:t>The ACL is lateral and the PCL is medial.</a:t>
            </a:r>
          </a:p>
          <a:p>
            <a:pPr marL="92075" indent="0">
              <a:buNone/>
            </a:pPr>
            <a:r>
              <a:rPr lang="en-US" sz="1800" dirty="0"/>
              <a:t>The PCL is larger and stronger than the ACL.</a:t>
            </a:r>
          </a:p>
          <a:p>
            <a:pPr marL="92075" indent="0">
              <a:buNone/>
            </a:pPr>
            <a:r>
              <a:rPr lang="en-US" sz="1800" dirty="0"/>
              <a:t>These form a cross arrangement(X) as these are named as. </a:t>
            </a:r>
          </a:p>
        </p:txBody>
      </p:sp>
    </p:spTree>
    <p:extLst>
      <p:ext uri="{BB962C8B-B14F-4D97-AF65-F5344CB8AC3E}">
        <p14:creationId xmlns:p14="http://schemas.microsoft.com/office/powerpoint/2010/main" val="4035221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Knee Joint</a:t>
            </a:r>
          </a:p>
        </p:txBody>
      </p:sp>
      <p:sp>
        <p:nvSpPr>
          <p:cNvPr id="2" name="Content Placeholder 1"/>
          <p:cNvSpPr>
            <a:spLocks noGrp="1"/>
          </p:cNvSpPr>
          <p:nvPr>
            <p:ph idx="1"/>
          </p:nvPr>
        </p:nvSpPr>
        <p:spPr>
          <a:xfrm>
            <a:off x="768096" y="2084832"/>
            <a:ext cx="7537703" cy="582168"/>
          </a:xfrm>
        </p:spPr>
        <p:txBody>
          <a:bodyPr>
            <a:noAutofit/>
          </a:bodyPr>
          <a:lstStyle/>
          <a:p>
            <a:pPr marL="92075" indent="0">
              <a:buNone/>
            </a:pPr>
            <a:r>
              <a:rPr lang="en-US" sz="1800" dirty="0"/>
              <a:t>The Knee Joint is a synovial joint, the largest in the body and most complex joint.</a:t>
            </a:r>
          </a:p>
        </p:txBody>
      </p:sp>
      <p:pic>
        <p:nvPicPr>
          <p:cNvPr id="4" name="Picture 3">
            <a:extLst>
              <a:ext uri="{FF2B5EF4-FFF2-40B4-BE49-F238E27FC236}">
                <a16:creationId xmlns:a16="http://schemas.microsoft.com/office/drawing/2014/main" id="{E8478535-C669-2419-D744-1753988B77FD}"/>
              </a:ext>
            </a:extLst>
          </p:cNvPr>
          <p:cNvPicPr>
            <a:picLocks noChangeAspect="1" noChangeArrowheads="1"/>
          </p:cNvPicPr>
          <p:nvPr/>
        </p:nvPicPr>
        <p:blipFill>
          <a:blip r:embed="rId2"/>
          <a:srcRect/>
          <a:stretch>
            <a:fillRect/>
          </a:stretch>
        </p:blipFill>
        <p:spPr bwMode="auto">
          <a:xfrm>
            <a:off x="5177633" y="2530640"/>
            <a:ext cx="3198270" cy="3031960"/>
          </a:xfrm>
          <a:prstGeom prst="rect">
            <a:avLst/>
          </a:prstGeom>
          <a:noFill/>
          <a:ln w="9525">
            <a:noFill/>
            <a:miter lim="800000"/>
            <a:headEnd/>
            <a:tailEnd/>
          </a:ln>
          <a:effectLst/>
        </p:spPr>
      </p:pic>
      <p:sp>
        <p:nvSpPr>
          <p:cNvPr id="5" name="Content Placeholder 1">
            <a:extLst>
              <a:ext uri="{FF2B5EF4-FFF2-40B4-BE49-F238E27FC236}">
                <a16:creationId xmlns:a16="http://schemas.microsoft.com/office/drawing/2014/main" id="{2F5F9B11-A05C-B7A9-D34E-ADDE4481E346}"/>
              </a:ext>
            </a:extLst>
          </p:cNvPr>
          <p:cNvSpPr txBox="1">
            <a:spLocks/>
          </p:cNvSpPr>
          <p:nvPr/>
        </p:nvSpPr>
        <p:spPr>
          <a:xfrm>
            <a:off x="768097" y="2530640"/>
            <a:ext cx="4337303" cy="3565359"/>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92075" indent="0">
              <a:buFont typeface="Tw Cen MT" panose="020B0602020104020603" pitchFamily="34" charset="0"/>
              <a:buNone/>
            </a:pPr>
            <a:r>
              <a:rPr lang="en-US" sz="1800" dirty="0"/>
              <a:t>It is a modified hinge joint.</a:t>
            </a:r>
          </a:p>
          <a:p>
            <a:pPr marL="92075" indent="0">
              <a:buFont typeface="Tw Cen MT" panose="020B0602020104020603" pitchFamily="34" charset="0"/>
              <a:buNone/>
            </a:pPr>
            <a:r>
              <a:rPr lang="en-US" sz="1800" dirty="0"/>
              <a:t>In addition to flexion and extension a small amount of rotation of the leg is possible in the flexed position of the knee.</a:t>
            </a:r>
          </a:p>
          <a:p>
            <a:pPr marL="92075" indent="0">
              <a:buFont typeface="Tw Cen MT" panose="020B0602020104020603" pitchFamily="34" charset="0"/>
              <a:buNone/>
            </a:pPr>
            <a:r>
              <a:rPr lang="en-US" sz="1800" dirty="0"/>
              <a:t>It is a compound joint that includes two condylar joints between the femur and the tibia and a </a:t>
            </a:r>
            <a:r>
              <a:rPr lang="en-US" sz="1800" dirty="0" err="1"/>
              <a:t>sellar</a:t>
            </a:r>
            <a:r>
              <a:rPr lang="en-US" sz="1800" dirty="0"/>
              <a:t> (saddle) joint between the patella.</a:t>
            </a:r>
          </a:p>
          <a:p>
            <a:pPr marL="377825" indent="-285750">
              <a:lnSpc>
                <a:spcPct val="50000"/>
              </a:lnSpc>
              <a:buFont typeface="Arial" panose="020B0604020202020204" pitchFamily="34" charset="0"/>
              <a:buChar char="•"/>
            </a:pPr>
            <a:r>
              <a:rPr lang="en-US" sz="1600" dirty="0"/>
              <a:t>Lateral Femorotibial Joint</a:t>
            </a:r>
          </a:p>
          <a:p>
            <a:pPr marL="377825" indent="-285750">
              <a:lnSpc>
                <a:spcPct val="50000"/>
              </a:lnSpc>
              <a:buFont typeface="Arial" panose="020B0604020202020204" pitchFamily="34" charset="0"/>
              <a:buChar char="•"/>
            </a:pPr>
            <a:r>
              <a:rPr lang="en-US" sz="1600" dirty="0"/>
              <a:t>Medial Femorotibial Joint</a:t>
            </a:r>
          </a:p>
          <a:p>
            <a:pPr marL="377825" indent="-285750">
              <a:lnSpc>
                <a:spcPct val="50000"/>
              </a:lnSpc>
              <a:buFont typeface="Arial" panose="020B0604020202020204" pitchFamily="34" charset="0"/>
              <a:buChar char="•"/>
            </a:pPr>
            <a:r>
              <a:rPr lang="en-US" sz="1600" dirty="0" err="1"/>
              <a:t>Femoropetellar</a:t>
            </a:r>
            <a:r>
              <a:rPr lang="en-US" sz="1600" dirty="0"/>
              <a:t> Joint</a:t>
            </a:r>
          </a:p>
        </p:txBody>
      </p:sp>
    </p:spTree>
    <p:extLst>
      <p:ext uri="{BB962C8B-B14F-4D97-AF65-F5344CB8AC3E}">
        <p14:creationId xmlns:p14="http://schemas.microsoft.com/office/powerpoint/2010/main" val="17662232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D2D376-B670-A1DE-5185-30E8A4A937A6}"/>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D260B90C-79FA-CFD0-FCA2-CF0C0932E66E}"/>
              </a:ext>
            </a:extLst>
          </p:cNvPr>
          <p:cNvPicPr>
            <a:picLocks noChangeAspect="1" noChangeArrowheads="1"/>
          </p:cNvPicPr>
          <p:nvPr/>
        </p:nvPicPr>
        <p:blipFill>
          <a:blip r:embed="rId2"/>
          <a:stretch>
            <a:fillRect/>
          </a:stretch>
        </p:blipFill>
        <p:spPr bwMode="auto">
          <a:xfrm>
            <a:off x="2795587" y="1519237"/>
            <a:ext cx="3552825" cy="3819525"/>
          </a:xfrm>
          <a:prstGeom prst="rect">
            <a:avLst/>
          </a:prstGeom>
          <a:noFill/>
          <a:ln w="9525">
            <a:noFill/>
            <a:miter lim="800000"/>
            <a:headEnd/>
            <a:tailEnd/>
          </a:ln>
          <a:effectLst/>
        </p:spPr>
      </p:pic>
    </p:spTree>
    <p:extLst>
      <p:ext uri="{BB962C8B-B14F-4D97-AF65-F5344CB8AC3E}">
        <p14:creationId xmlns:p14="http://schemas.microsoft.com/office/powerpoint/2010/main" val="24635591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5F14D-47DC-63EC-6B72-D54AB6442F8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99C65AD-F582-A11A-1F88-7BDBDE5A8192}"/>
              </a:ext>
            </a:extLst>
          </p:cNvPr>
          <p:cNvSpPr>
            <a:spLocks noGrp="1"/>
          </p:cNvSpPr>
          <p:nvPr>
            <p:ph type="title"/>
          </p:nvPr>
        </p:nvSpPr>
        <p:spPr/>
        <p:txBody>
          <a:bodyPr>
            <a:normAutofit/>
          </a:bodyPr>
          <a:lstStyle/>
          <a:p>
            <a:r>
              <a:rPr lang="en-US" dirty="0"/>
              <a:t>Cruciate Ligaments</a:t>
            </a:r>
          </a:p>
        </p:txBody>
      </p:sp>
      <p:graphicFrame>
        <p:nvGraphicFramePr>
          <p:cNvPr id="6" name="Content Placeholder 3">
            <a:extLst>
              <a:ext uri="{FF2B5EF4-FFF2-40B4-BE49-F238E27FC236}">
                <a16:creationId xmlns:a16="http://schemas.microsoft.com/office/drawing/2014/main" id="{2AC2602B-65E9-E1C1-913B-FCCEA5488F63}"/>
              </a:ext>
            </a:extLst>
          </p:cNvPr>
          <p:cNvGraphicFramePr>
            <a:graphicFrameLocks noGrp="1"/>
          </p:cNvGraphicFramePr>
          <p:nvPr>
            <p:ph idx="1"/>
            <p:extLst>
              <p:ext uri="{D42A27DB-BD31-4B8C-83A1-F6EECF244321}">
                <p14:modId xmlns:p14="http://schemas.microsoft.com/office/powerpoint/2010/main" val="4041118804"/>
              </p:ext>
            </p:extLst>
          </p:nvPr>
        </p:nvGraphicFramePr>
        <p:xfrm>
          <a:off x="590550" y="2084832"/>
          <a:ext cx="7962900" cy="3815080"/>
        </p:xfrm>
        <a:graphic>
          <a:graphicData uri="http://schemas.openxmlformats.org/drawingml/2006/table">
            <a:tbl>
              <a:tblPr firstRow="1" bandRow="1">
                <a:tableStyleId>{5C22544A-7EE6-4342-B048-85BDC9FD1C3A}</a:tableStyleId>
              </a:tblPr>
              <a:tblGrid>
                <a:gridCol w="3981450">
                  <a:extLst>
                    <a:ext uri="{9D8B030D-6E8A-4147-A177-3AD203B41FA5}">
                      <a16:colId xmlns:a16="http://schemas.microsoft.com/office/drawing/2014/main" val="20000"/>
                    </a:ext>
                  </a:extLst>
                </a:gridCol>
                <a:gridCol w="3981450">
                  <a:extLst>
                    <a:ext uri="{9D8B030D-6E8A-4147-A177-3AD203B41FA5}">
                      <a16:colId xmlns:a16="http://schemas.microsoft.com/office/drawing/2014/main" val="20001"/>
                    </a:ext>
                  </a:extLst>
                </a:gridCol>
              </a:tblGrid>
              <a:tr h="370840">
                <a:tc>
                  <a:txBody>
                    <a:bodyPr/>
                    <a:lstStyle/>
                    <a:p>
                      <a:pPr algn="ctr"/>
                      <a:r>
                        <a:rPr lang="en-US" sz="1400" b="1" kern="1200" baseline="0" dirty="0">
                          <a:solidFill>
                            <a:schemeClr val="lt1"/>
                          </a:solidFill>
                          <a:latin typeface="+mn-lt"/>
                          <a:ea typeface="+mn-ea"/>
                          <a:cs typeface="+mn-cs"/>
                        </a:rPr>
                        <a:t>Anterior Cruciate Ligament</a:t>
                      </a:r>
                      <a:endParaRPr lang="en-US" sz="1400" dirty="0"/>
                    </a:p>
                  </a:txBody>
                  <a:tcPr/>
                </a:tc>
                <a:tc>
                  <a:txBody>
                    <a:bodyPr/>
                    <a:lstStyle/>
                    <a:p>
                      <a:pPr algn="ctr"/>
                      <a:r>
                        <a:rPr lang="en-US" sz="1400" b="1" kern="1200" baseline="0" dirty="0">
                          <a:solidFill>
                            <a:schemeClr val="lt1"/>
                          </a:solidFill>
                          <a:latin typeface="+mn-lt"/>
                          <a:ea typeface="+mn-ea"/>
                          <a:cs typeface="+mn-cs"/>
                        </a:rPr>
                        <a:t>Posterior Cruciate Ligament</a:t>
                      </a:r>
                      <a:endParaRPr lang="en-US" sz="1400" dirty="0"/>
                    </a:p>
                  </a:txBody>
                  <a:tcPr/>
                </a:tc>
                <a:extLst>
                  <a:ext uri="{0D108BD9-81ED-4DB2-BD59-A6C34878D82A}">
                    <a16:rowId xmlns:a16="http://schemas.microsoft.com/office/drawing/2014/main" val="10000"/>
                  </a:ext>
                </a:extLst>
              </a:tr>
              <a:tr h="370840">
                <a:tc>
                  <a:txBody>
                    <a:bodyPr/>
                    <a:lstStyle/>
                    <a:p>
                      <a:r>
                        <a:rPr lang="en-US" sz="1400" kern="1200" baseline="0" dirty="0">
                          <a:solidFill>
                            <a:schemeClr val="dk1"/>
                          </a:solidFill>
                          <a:latin typeface="+mn-lt"/>
                          <a:ea typeface="+mn-ea"/>
                          <a:cs typeface="+mn-cs"/>
                        </a:rPr>
                        <a:t>Lies outside the synovial cavity of the joint but inside the knee joint capsule.</a:t>
                      </a:r>
                      <a:endParaRPr lang="en-US" sz="1400" dirty="0"/>
                    </a:p>
                  </a:txBody>
                  <a:tcPr/>
                </a:tc>
                <a:tc>
                  <a:txBody>
                    <a:bodyPr/>
                    <a:lstStyle/>
                    <a:p>
                      <a:r>
                        <a:rPr lang="en-US" sz="1400" kern="1200" baseline="0" dirty="0">
                          <a:solidFill>
                            <a:schemeClr val="dk1"/>
                          </a:solidFill>
                          <a:latin typeface="+mn-lt"/>
                          <a:ea typeface="+mn-ea"/>
                          <a:cs typeface="+mn-cs"/>
                        </a:rPr>
                        <a:t>Lies outside the synovial cavity but within the fibrous joint capsule.</a:t>
                      </a:r>
                      <a:endParaRPr lang="en-US" sz="1400" dirty="0"/>
                    </a:p>
                  </a:txBody>
                  <a:tcPr/>
                </a:tc>
                <a:extLst>
                  <a:ext uri="{0D108BD9-81ED-4DB2-BD59-A6C34878D82A}">
                    <a16:rowId xmlns:a16="http://schemas.microsoft.com/office/drawing/2014/main" val="10001"/>
                  </a:ext>
                </a:extLst>
              </a:tr>
              <a:tr h="370840">
                <a:tc>
                  <a:txBody>
                    <a:bodyPr/>
                    <a:lstStyle/>
                    <a:p>
                      <a:r>
                        <a:rPr lang="en-US" sz="1400" kern="1200" baseline="0" dirty="0">
                          <a:solidFill>
                            <a:schemeClr val="dk1"/>
                          </a:solidFill>
                          <a:latin typeface="+mn-lt"/>
                          <a:ea typeface="+mn-ea"/>
                          <a:cs typeface="+mn-cs"/>
                        </a:rPr>
                        <a:t>Arises from the anterior </a:t>
                      </a:r>
                      <a:r>
                        <a:rPr lang="en-US" sz="1400" kern="1200" baseline="0" dirty="0" err="1">
                          <a:solidFill>
                            <a:schemeClr val="dk1"/>
                          </a:solidFill>
                          <a:latin typeface="+mn-lt"/>
                          <a:ea typeface="+mn-ea"/>
                          <a:cs typeface="+mn-cs"/>
                        </a:rPr>
                        <a:t>intercondylar</a:t>
                      </a:r>
                      <a:r>
                        <a:rPr lang="en-US" sz="1400" kern="1200" baseline="0" dirty="0">
                          <a:solidFill>
                            <a:schemeClr val="dk1"/>
                          </a:solidFill>
                          <a:latin typeface="+mn-lt"/>
                          <a:ea typeface="+mn-ea"/>
                          <a:cs typeface="+mn-cs"/>
                        </a:rPr>
                        <a:t> area of the tibia and passes upward, backward, and laterally to insert into the medial surface of the </a:t>
                      </a:r>
                      <a:r>
                        <a:rPr lang="en-US" sz="1400" b="1" kern="1200" baseline="0" dirty="0">
                          <a:solidFill>
                            <a:schemeClr val="dk1"/>
                          </a:solidFill>
                          <a:latin typeface="+mn-lt"/>
                          <a:ea typeface="+mn-ea"/>
                          <a:cs typeface="+mn-cs"/>
                        </a:rPr>
                        <a:t>lateral femoral </a:t>
                      </a:r>
                      <a:r>
                        <a:rPr lang="en-US" sz="1400" b="1" kern="1200" baseline="0" dirty="0" err="1">
                          <a:solidFill>
                            <a:schemeClr val="dk1"/>
                          </a:solidFill>
                          <a:latin typeface="+mn-lt"/>
                          <a:ea typeface="+mn-ea"/>
                          <a:cs typeface="+mn-cs"/>
                        </a:rPr>
                        <a:t>condyle</a:t>
                      </a:r>
                      <a:r>
                        <a:rPr lang="en-US" sz="1400" b="1" kern="1200" baseline="0" dirty="0">
                          <a:solidFill>
                            <a:schemeClr val="dk1"/>
                          </a:solidFill>
                          <a:latin typeface="+mn-lt"/>
                          <a:ea typeface="+mn-ea"/>
                          <a:cs typeface="+mn-cs"/>
                        </a:rPr>
                        <a:t>.</a:t>
                      </a:r>
                      <a:endParaRPr lang="en-US" sz="1400" dirty="0"/>
                    </a:p>
                  </a:txBody>
                  <a:tcPr/>
                </a:tc>
                <a:tc>
                  <a:txBody>
                    <a:bodyPr/>
                    <a:lstStyle/>
                    <a:p>
                      <a:r>
                        <a:rPr lang="en-US" sz="1400" kern="1200" baseline="0" dirty="0">
                          <a:solidFill>
                            <a:schemeClr val="dk1"/>
                          </a:solidFill>
                          <a:latin typeface="+mn-lt"/>
                          <a:ea typeface="+mn-ea"/>
                          <a:cs typeface="+mn-cs"/>
                        </a:rPr>
                        <a:t>Arises from the posterior intercondylar area of the tibia and passes upward, forward, and medially to insert into the lateral surface of the </a:t>
                      </a:r>
                      <a:r>
                        <a:rPr lang="en-US" sz="1400" b="1" kern="1200" baseline="0" dirty="0">
                          <a:solidFill>
                            <a:schemeClr val="dk1"/>
                          </a:solidFill>
                          <a:latin typeface="+mn-lt"/>
                          <a:ea typeface="+mn-ea"/>
                          <a:cs typeface="+mn-cs"/>
                        </a:rPr>
                        <a:t>medial femoral condyle.</a:t>
                      </a:r>
                      <a:endParaRPr lang="en-US" sz="1400" dirty="0"/>
                    </a:p>
                  </a:txBody>
                  <a:tcPr/>
                </a:tc>
                <a:extLst>
                  <a:ext uri="{0D108BD9-81ED-4DB2-BD59-A6C34878D82A}">
                    <a16:rowId xmlns:a16="http://schemas.microsoft.com/office/drawing/2014/main" val="10002"/>
                  </a:ext>
                </a:extLst>
              </a:tr>
              <a:tr h="370840">
                <a:tc>
                  <a:txBody>
                    <a:bodyPr/>
                    <a:lstStyle/>
                    <a:p>
                      <a:r>
                        <a:rPr lang="en-US" sz="1400" b="1" kern="1200" baseline="0" dirty="0">
                          <a:solidFill>
                            <a:schemeClr val="dk1"/>
                          </a:solidFill>
                          <a:latin typeface="+mn-lt"/>
                          <a:ea typeface="+mn-ea"/>
                          <a:cs typeface="+mn-cs"/>
                        </a:rPr>
                        <a:t>Prevents forward sliding of the tibia on the femur (or posterior displacement of the femur on the tibia)</a:t>
                      </a:r>
                      <a:r>
                        <a:rPr lang="en-US" sz="1400" kern="1200" baseline="0" dirty="0">
                          <a:solidFill>
                            <a:schemeClr val="dk1"/>
                          </a:solidFill>
                          <a:latin typeface="+mn-lt"/>
                          <a:ea typeface="+mn-ea"/>
                          <a:cs typeface="+mn-cs"/>
                        </a:rPr>
                        <a:t> and prevents hyperextension of the knee joint.</a:t>
                      </a:r>
                      <a:endParaRPr lang="en-US" sz="1400" dirty="0"/>
                    </a:p>
                  </a:txBody>
                  <a:tcPr/>
                </a:tc>
                <a:tc>
                  <a:txBody>
                    <a:bodyPr/>
                    <a:lstStyle/>
                    <a:p>
                      <a:r>
                        <a:rPr lang="en-US" sz="1400" b="1" kern="1200" baseline="0" dirty="0">
                          <a:solidFill>
                            <a:schemeClr val="dk1"/>
                          </a:solidFill>
                          <a:latin typeface="+mn-lt"/>
                          <a:ea typeface="+mn-ea"/>
                          <a:cs typeface="+mn-cs"/>
                        </a:rPr>
                        <a:t>Prevents backward sliding of the tibia on the femur (or anterior displacement of the femur on the tibia) </a:t>
                      </a:r>
                      <a:r>
                        <a:rPr lang="en-US" sz="1400" kern="1200" baseline="0" dirty="0">
                          <a:solidFill>
                            <a:schemeClr val="dk1"/>
                          </a:solidFill>
                          <a:latin typeface="+mn-lt"/>
                          <a:ea typeface="+mn-ea"/>
                          <a:cs typeface="+mn-cs"/>
                        </a:rPr>
                        <a:t>and limits </a:t>
                      </a:r>
                      <a:r>
                        <a:rPr lang="en-US" sz="1400" kern="1200" baseline="0" dirty="0" err="1">
                          <a:solidFill>
                            <a:schemeClr val="dk1"/>
                          </a:solidFill>
                          <a:latin typeface="+mn-lt"/>
                          <a:ea typeface="+mn-ea"/>
                          <a:cs typeface="+mn-cs"/>
                        </a:rPr>
                        <a:t>hyperflexion</a:t>
                      </a:r>
                      <a:r>
                        <a:rPr lang="en-US" sz="1400" kern="1200" baseline="0" dirty="0">
                          <a:solidFill>
                            <a:schemeClr val="dk1"/>
                          </a:solidFill>
                          <a:latin typeface="+mn-lt"/>
                          <a:ea typeface="+mn-ea"/>
                          <a:cs typeface="+mn-cs"/>
                        </a:rPr>
                        <a:t> of the knee.</a:t>
                      </a:r>
                      <a:endParaRPr lang="en-US" sz="1400" dirty="0"/>
                    </a:p>
                  </a:txBody>
                  <a:tcPr/>
                </a:tc>
                <a:extLst>
                  <a:ext uri="{0D108BD9-81ED-4DB2-BD59-A6C34878D82A}">
                    <a16:rowId xmlns:a16="http://schemas.microsoft.com/office/drawing/2014/main" val="10003"/>
                  </a:ext>
                </a:extLst>
              </a:tr>
              <a:tr h="370840">
                <a:tc>
                  <a:txBody>
                    <a:bodyPr/>
                    <a:lstStyle/>
                    <a:p>
                      <a:r>
                        <a:rPr lang="en-US" sz="1400" kern="1200" baseline="0" dirty="0">
                          <a:solidFill>
                            <a:schemeClr val="dk1"/>
                          </a:solidFill>
                          <a:latin typeface="+mn-lt"/>
                          <a:ea typeface="+mn-ea"/>
                          <a:cs typeface="+mn-cs"/>
                        </a:rPr>
                        <a:t>Is </a:t>
                      </a:r>
                      <a:r>
                        <a:rPr lang="en-US" sz="1400" b="1" kern="1200" baseline="0" dirty="0">
                          <a:solidFill>
                            <a:schemeClr val="dk1"/>
                          </a:solidFill>
                          <a:latin typeface="+mn-lt"/>
                          <a:ea typeface="+mn-ea"/>
                          <a:cs typeface="+mn-cs"/>
                        </a:rPr>
                        <a:t>slightly longer </a:t>
                      </a:r>
                      <a:r>
                        <a:rPr lang="en-US" sz="1400" kern="1200" baseline="0" dirty="0">
                          <a:solidFill>
                            <a:schemeClr val="dk1"/>
                          </a:solidFill>
                          <a:latin typeface="+mn-lt"/>
                          <a:ea typeface="+mn-ea"/>
                          <a:cs typeface="+mn-cs"/>
                        </a:rPr>
                        <a:t>than the posterior </a:t>
                      </a:r>
                      <a:r>
                        <a:rPr lang="en-US" sz="1400" kern="1200" baseline="0" dirty="0" err="1">
                          <a:solidFill>
                            <a:schemeClr val="dk1"/>
                          </a:solidFill>
                          <a:latin typeface="+mn-lt"/>
                          <a:ea typeface="+mn-ea"/>
                          <a:cs typeface="+mn-cs"/>
                        </a:rPr>
                        <a:t>cruciate</a:t>
                      </a:r>
                      <a:r>
                        <a:rPr lang="en-US" sz="1400" kern="1200" baseline="0" dirty="0">
                          <a:solidFill>
                            <a:schemeClr val="dk1"/>
                          </a:solidFill>
                          <a:latin typeface="+mn-lt"/>
                          <a:ea typeface="+mn-ea"/>
                          <a:cs typeface="+mn-cs"/>
                        </a:rPr>
                        <a:t> ligament.</a:t>
                      </a:r>
                      <a:endParaRPr lang="en-US" sz="1400" dirty="0"/>
                    </a:p>
                  </a:txBody>
                  <a:tcPr/>
                </a:tc>
                <a:tc>
                  <a:txBody>
                    <a:bodyPr/>
                    <a:lstStyle/>
                    <a:p>
                      <a:r>
                        <a:rPr lang="en-US" sz="1400" kern="1200" baseline="0" dirty="0">
                          <a:solidFill>
                            <a:schemeClr val="dk1"/>
                          </a:solidFill>
                          <a:latin typeface="+mn-lt"/>
                          <a:ea typeface="+mn-ea"/>
                          <a:cs typeface="+mn-cs"/>
                        </a:rPr>
                        <a:t>Is </a:t>
                      </a:r>
                      <a:r>
                        <a:rPr lang="en-US" sz="1400" b="1" kern="1200" baseline="0" dirty="0">
                          <a:solidFill>
                            <a:schemeClr val="dk1"/>
                          </a:solidFill>
                          <a:latin typeface="+mn-lt"/>
                          <a:ea typeface="+mn-ea"/>
                          <a:cs typeface="+mn-cs"/>
                        </a:rPr>
                        <a:t>shorter, straighter, and stronger than the anterior </a:t>
                      </a:r>
                      <a:r>
                        <a:rPr lang="en-US" sz="1400" b="1" kern="1200" baseline="0" dirty="0" err="1">
                          <a:solidFill>
                            <a:schemeClr val="dk1"/>
                          </a:solidFill>
                          <a:latin typeface="+mn-lt"/>
                          <a:ea typeface="+mn-ea"/>
                          <a:cs typeface="+mn-cs"/>
                        </a:rPr>
                        <a:t>cruciate</a:t>
                      </a:r>
                      <a:r>
                        <a:rPr lang="en-US" sz="1400" b="1" kern="1200" baseline="0" dirty="0">
                          <a:solidFill>
                            <a:schemeClr val="dk1"/>
                          </a:solidFill>
                          <a:latin typeface="+mn-lt"/>
                          <a:ea typeface="+mn-ea"/>
                          <a:cs typeface="+mn-cs"/>
                        </a:rPr>
                        <a:t> ligament.</a:t>
                      </a:r>
                      <a:endParaRPr lang="en-US" sz="1400" dirty="0"/>
                    </a:p>
                  </a:txBody>
                  <a:tcPr/>
                </a:tc>
                <a:extLst>
                  <a:ext uri="{0D108BD9-81ED-4DB2-BD59-A6C34878D82A}">
                    <a16:rowId xmlns:a16="http://schemas.microsoft.com/office/drawing/2014/main" val="10004"/>
                  </a:ext>
                </a:extLst>
              </a:tr>
              <a:tr h="370840">
                <a:tc>
                  <a:txBody>
                    <a:bodyPr/>
                    <a:lstStyle/>
                    <a:p>
                      <a:r>
                        <a:rPr lang="en-US" sz="1400" kern="1200" baseline="0" dirty="0">
                          <a:solidFill>
                            <a:schemeClr val="dk1"/>
                          </a:solidFill>
                          <a:latin typeface="+mn-lt"/>
                          <a:ea typeface="+mn-ea"/>
                          <a:cs typeface="+mn-cs"/>
                        </a:rPr>
                        <a:t>Is </a:t>
                      </a:r>
                      <a:r>
                        <a:rPr lang="en-US" sz="1400" b="1" kern="1200" baseline="0" dirty="0">
                          <a:solidFill>
                            <a:schemeClr val="dk1"/>
                          </a:solidFill>
                          <a:latin typeface="+mn-lt"/>
                          <a:ea typeface="+mn-ea"/>
                          <a:cs typeface="+mn-cs"/>
                        </a:rPr>
                        <a:t>taut during extension of the knee and is lax during flexion. (The small, more anterior band is taut during flexion.)</a:t>
                      </a:r>
                      <a:endParaRPr lang="en-US" sz="1400" b="1" dirty="0"/>
                    </a:p>
                  </a:txBody>
                  <a:tcPr/>
                </a:tc>
                <a:tc>
                  <a:txBody>
                    <a:bodyPr/>
                    <a:lstStyle/>
                    <a:p>
                      <a:r>
                        <a:rPr lang="en-US" sz="1400" kern="1200" baseline="0" dirty="0">
                          <a:solidFill>
                            <a:schemeClr val="dk1"/>
                          </a:solidFill>
                          <a:latin typeface="+mn-lt"/>
                          <a:ea typeface="+mn-ea"/>
                          <a:cs typeface="+mn-cs"/>
                        </a:rPr>
                        <a:t>Is </a:t>
                      </a:r>
                      <a:r>
                        <a:rPr lang="en-US" sz="1400" b="1" kern="1200" baseline="0" dirty="0">
                          <a:solidFill>
                            <a:schemeClr val="dk1"/>
                          </a:solidFill>
                          <a:latin typeface="+mn-lt"/>
                          <a:ea typeface="+mn-ea"/>
                          <a:cs typeface="+mn-cs"/>
                        </a:rPr>
                        <a:t>taut during flexion of the knee and is lax during extension. (The small posterior band is lax during flexion and taut during extension.)</a:t>
                      </a:r>
                      <a:endParaRPr lang="en-US" sz="1400" b="1" dirty="0"/>
                    </a:p>
                  </a:txBody>
                  <a:tcPr/>
                </a:tc>
                <a:extLst>
                  <a:ext uri="{0D108BD9-81ED-4DB2-BD59-A6C34878D82A}">
                    <a16:rowId xmlns:a16="http://schemas.microsoft.com/office/drawing/2014/main" val="10005"/>
                  </a:ext>
                </a:extLst>
              </a:tr>
            </a:tbl>
          </a:graphicData>
        </a:graphic>
      </p:graphicFrame>
      <p:sp>
        <p:nvSpPr>
          <p:cNvPr id="8" name="TextBox 7">
            <a:extLst>
              <a:ext uri="{FF2B5EF4-FFF2-40B4-BE49-F238E27FC236}">
                <a16:creationId xmlns:a16="http://schemas.microsoft.com/office/drawing/2014/main" id="{19C2E54E-ABFB-AB7C-ECA3-BE2A1747F799}"/>
              </a:ext>
            </a:extLst>
          </p:cNvPr>
          <p:cNvSpPr txBox="1"/>
          <p:nvPr/>
        </p:nvSpPr>
        <p:spPr>
          <a:xfrm>
            <a:off x="590550" y="5908070"/>
            <a:ext cx="7962900" cy="369332"/>
          </a:xfrm>
          <a:prstGeom prst="rect">
            <a:avLst/>
          </a:prstGeom>
          <a:noFill/>
        </p:spPr>
        <p:txBody>
          <a:bodyPr wrap="square">
            <a:spAutoFit/>
          </a:bodyPr>
          <a:lstStyle/>
          <a:p>
            <a:pPr fontAlgn="t"/>
            <a:r>
              <a:rPr lang="en-US" dirty="0"/>
              <a:t>*Anterior Cruciate Ligamentum may be torn when the knee is hyperextended.</a:t>
            </a:r>
          </a:p>
        </p:txBody>
      </p:sp>
    </p:spTree>
    <p:extLst>
      <p:ext uri="{BB962C8B-B14F-4D97-AF65-F5344CB8AC3E}">
        <p14:creationId xmlns:p14="http://schemas.microsoft.com/office/powerpoint/2010/main" val="42470567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1940232" y="647700"/>
            <a:ext cx="5263536" cy="5562600"/>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FDF7DC-99F8-5249-AB0B-0DAEA66B4AC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1D76E74-FA6E-B568-8119-DF18DF7D1344}"/>
              </a:ext>
            </a:extLst>
          </p:cNvPr>
          <p:cNvSpPr>
            <a:spLocks noGrp="1"/>
          </p:cNvSpPr>
          <p:nvPr>
            <p:ph type="title"/>
          </p:nvPr>
        </p:nvSpPr>
        <p:spPr/>
        <p:txBody>
          <a:bodyPr>
            <a:normAutofit/>
          </a:bodyPr>
          <a:lstStyle/>
          <a:p>
            <a:r>
              <a:rPr lang="en-US" dirty="0"/>
              <a:t>Menisci</a:t>
            </a:r>
          </a:p>
        </p:txBody>
      </p:sp>
      <p:sp>
        <p:nvSpPr>
          <p:cNvPr id="2" name="Content Placeholder 1">
            <a:extLst>
              <a:ext uri="{FF2B5EF4-FFF2-40B4-BE49-F238E27FC236}">
                <a16:creationId xmlns:a16="http://schemas.microsoft.com/office/drawing/2014/main" id="{A6745F54-A37B-9A2D-4679-81ED6811AA87}"/>
              </a:ext>
            </a:extLst>
          </p:cNvPr>
          <p:cNvSpPr>
            <a:spLocks noGrp="1"/>
          </p:cNvSpPr>
          <p:nvPr>
            <p:ph idx="1"/>
          </p:nvPr>
        </p:nvSpPr>
        <p:spPr>
          <a:xfrm>
            <a:off x="768096" y="1981200"/>
            <a:ext cx="7537703" cy="4291584"/>
          </a:xfrm>
        </p:spPr>
        <p:txBody>
          <a:bodyPr>
            <a:noAutofit/>
          </a:bodyPr>
          <a:lstStyle/>
          <a:p>
            <a:pPr marL="92075" indent="0">
              <a:buNone/>
            </a:pPr>
            <a:r>
              <a:rPr lang="en-US" sz="1800" dirty="0"/>
              <a:t>Menisci (semilunar cartilages) are flattened crescent-shaped discs inside the knee joint (one medial, one lateral), wedged between the articular surfaces (condyles) of the femur and the tibia and thickest at the periphery.</a:t>
            </a:r>
          </a:p>
          <a:p>
            <a:pPr marL="377825" indent="-285750">
              <a:buFont typeface="Arial" panose="020B0604020202020204" pitchFamily="34" charset="0"/>
              <a:buChar char="•"/>
            </a:pPr>
            <a:r>
              <a:rPr lang="en-US" sz="1800" dirty="0"/>
              <a:t>Medial meniscus</a:t>
            </a:r>
          </a:p>
          <a:p>
            <a:pPr marL="377825" indent="-285750">
              <a:buFont typeface="Arial" panose="020B0604020202020204" pitchFamily="34" charset="0"/>
              <a:buChar char="•"/>
            </a:pPr>
            <a:r>
              <a:rPr lang="en-US" sz="1800" dirty="0"/>
              <a:t>Lateral meniscus</a:t>
            </a:r>
          </a:p>
          <a:p>
            <a:pPr marL="92075" indent="0">
              <a:buNone/>
            </a:pPr>
            <a:r>
              <a:rPr lang="en-US" sz="1800" dirty="0"/>
              <a:t>Each meniscus has:</a:t>
            </a:r>
          </a:p>
          <a:p>
            <a:pPr marL="377825" indent="-285750">
              <a:buFont typeface="Arial" panose="020B0604020202020204" pitchFamily="34" charset="0"/>
              <a:buChar char="•"/>
            </a:pPr>
            <a:r>
              <a:rPr lang="en-US" sz="1800" dirty="0"/>
              <a:t>Two ends, both attached to the tibia</a:t>
            </a:r>
          </a:p>
          <a:p>
            <a:pPr marL="377825" indent="-285750">
              <a:buFont typeface="Arial" panose="020B0604020202020204" pitchFamily="34" charset="0"/>
              <a:buChar char="•"/>
            </a:pPr>
            <a:r>
              <a:rPr lang="en-US" sz="1800" dirty="0"/>
              <a:t>Two borders – Outer border is thick, convex and fixed to the fibrous capsule, inner border is thin, concave and free.</a:t>
            </a:r>
          </a:p>
          <a:p>
            <a:pPr marL="377825" indent="-285750">
              <a:buFont typeface="Arial" panose="020B0604020202020204" pitchFamily="34" charset="0"/>
              <a:buChar char="•"/>
            </a:pPr>
            <a:r>
              <a:rPr lang="en-US" sz="1800" dirty="0"/>
              <a:t>Two surfaces – The upper surface is concave for articulation with the femur. The lower surface is flat and rests on the peripheral two thirds of the tibial condyle. The peripheral thick part is vascular. The inner part is avascular and is nourished by synovial fluid.</a:t>
            </a:r>
          </a:p>
          <a:p>
            <a:pPr marL="377825" indent="-285750">
              <a:buFont typeface="Arial" panose="020B0604020202020204" pitchFamily="34" charset="0"/>
              <a:buChar char="•"/>
            </a:pPr>
            <a:endParaRPr lang="en-US" sz="1800" dirty="0"/>
          </a:p>
          <a:p>
            <a:pPr marL="377825" indent="-285750">
              <a:buFont typeface="Arial" panose="020B0604020202020204" pitchFamily="34" charset="0"/>
              <a:buChar char="•"/>
            </a:pPr>
            <a:endParaRPr lang="en-US" sz="1800" dirty="0"/>
          </a:p>
        </p:txBody>
      </p:sp>
    </p:spTree>
    <p:extLst>
      <p:ext uri="{BB962C8B-B14F-4D97-AF65-F5344CB8AC3E}">
        <p14:creationId xmlns:p14="http://schemas.microsoft.com/office/powerpoint/2010/main" val="4788883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BCDCF1-2A86-18AB-75F4-1358951255C1}"/>
            </a:ext>
          </a:extLst>
        </p:cNvPr>
        <p:cNvGrpSpPr/>
        <p:nvPr/>
      </p:nvGrpSpPr>
      <p:grpSpPr>
        <a:xfrm>
          <a:off x="0" y="0"/>
          <a:ext cx="0" cy="0"/>
          <a:chOff x="0" y="0"/>
          <a:chExt cx="0" cy="0"/>
        </a:xfrm>
      </p:grpSpPr>
      <p:graphicFrame>
        <p:nvGraphicFramePr>
          <p:cNvPr id="3" name="Content Placeholder 3">
            <a:extLst>
              <a:ext uri="{FF2B5EF4-FFF2-40B4-BE49-F238E27FC236}">
                <a16:creationId xmlns:a16="http://schemas.microsoft.com/office/drawing/2014/main" id="{F49AFDA0-3709-FFA4-5254-AF23D538C973}"/>
              </a:ext>
            </a:extLst>
          </p:cNvPr>
          <p:cNvGraphicFramePr>
            <a:graphicFrameLocks/>
          </p:cNvGraphicFramePr>
          <p:nvPr>
            <p:extLst>
              <p:ext uri="{D42A27DB-BD31-4B8C-83A1-F6EECF244321}">
                <p14:modId xmlns:p14="http://schemas.microsoft.com/office/powerpoint/2010/main" val="61791945"/>
              </p:ext>
            </p:extLst>
          </p:nvPr>
        </p:nvGraphicFramePr>
        <p:xfrm>
          <a:off x="935831" y="838200"/>
          <a:ext cx="7272338" cy="3098800"/>
        </p:xfrm>
        <a:graphic>
          <a:graphicData uri="http://schemas.openxmlformats.org/drawingml/2006/table">
            <a:tbl>
              <a:tblPr firstRow="1" bandRow="1">
                <a:tableStyleId>{5C22544A-7EE6-4342-B048-85BDC9FD1C3A}</a:tableStyleId>
              </a:tblPr>
              <a:tblGrid>
                <a:gridCol w="3636169">
                  <a:extLst>
                    <a:ext uri="{9D8B030D-6E8A-4147-A177-3AD203B41FA5}">
                      <a16:colId xmlns:a16="http://schemas.microsoft.com/office/drawing/2014/main" val="20000"/>
                    </a:ext>
                  </a:extLst>
                </a:gridCol>
                <a:gridCol w="3636169">
                  <a:extLst>
                    <a:ext uri="{9D8B030D-6E8A-4147-A177-3AD203B41FA5}">
                      <a16:colId xmlns:a16="http://schemas.microsoft.com/office/drawing/2014/main" val="20001"/>
                    </a:ext>
                  </a:extLst>
                </a:gridCol>
              </a:tblGrid>
              <a:tr h="370840">
                <a:tc>
                  <a:txBody>
                    <a:bodyPr/>
                    <a:lstStyle/>
                    <a:p>
                      <a:pPr algn="ctr"/>
                      <a:r>
                        <a:rPr lang="en-US" sz="1400" b="1" kern="1200" baseline="0" dirty="0">
                          <a:solidFill>
                            <a:schemeClr val="lt1"/>
                          </a:solidFill>
                          <a:latin typeface="+mn-lt"/>
                          <a:ea typeface="+mn-ea"/>
                          <a:cs typeface="+mn-cs"/>
                        </a:rPr>
                        <a:t>Medial Meniscus</a:t>
                      </a:r>
                      <a:endParaRPr lang="en-US" sz="1400" dirty="0"/>
                    </a:p>
                  </a:txBody>
                  <a:tcPr/>
                </a:tc>
                <a:tc>
                  <a:txBody>
                    <a:bodyPr/>
                    <a:lstStyle/>
                    <a:p>
                      <a:pPr algn="ctr"/>
                      <a:r>
                        <a:rPr lang="en-US" sz="1400" b="1" kern="1200" baseline="0" dirty="0">
                          <a:solidFill>
                            <a:schemeClr val="lt1"/>
                          </a:solidFill>
                          <a:latin typeface="+mn-lt"/>
                          <a:ea typeface="+mn-ea"/>
                          <a:cs typeface="+mn-cs"/>
                        </a:rPr>
                        <a:t>Lateral Meniscus</a:t>
                      </a:r>
                      <a:endParaRPr lang="en-US" sz="1400" dirty="0"/>
                    </a:p>
                  </a:txBody>
                  <a:tcPr/>
                </a:tc>
                <a:extLst>
                  <a:ext uri="{0D108BD9-81ED-4DB2-BD59-A6C34878D82A}">
                    <a16:rowId xmlns:a16="http://schemas.microsoft.com/office/drawing/2014/main" val="10000"/>
                  </a:ext>
                </a:extLst>
              </a:tr>
              <a:tr h="838200">
                <a:tc>
                  <a:txBody>
                    <a:bodyPr/>
                    <a:lstStyle/>
                    <a:p>
                      <a:r>
                        <a:rPr lang="en-US" sz="1400" b="0" kern="1200" baseline="0" dirty="0">
                          <a:solidFill>
                            <a:schemeClr val="dk1"/>
                          </a:solidFill>
                          <a:latin typeface="+mn-lt"/>
                          <a:ea typeface="+mn-ea"/>
                          <a:cs typeface="+mn-cs"/>
                        </a:rPr>
                        <a:t>Lies outside the synovial cavity but within the joint capsule.*</a:t>
                      </a:r>
                      <a:endParaRPr lang="en-US" sz="1400" b="0" dirty="0"/>
                    </a:p>
                  </a:txBody>
                  <a:tcPr/>
                </a:tc>
                <a:tc>
                  <a:txBody>
                    <a:bodyPr/>
                    <a:lstStyle/>
                    <a:p>
                      <a:r>
                        <a:rPr lang="en-US" sz="1400" b="0" kern="1200" baseline="0" dirty="0">
                          <a:solidFill>
                            <a:schemeClr val="dk1"/>
                          </a:solidFill>
                          <a:latin typeface="+mn-lt"/>
                          <a:ea typeface="+mn-ea"/>
                          <a:cs typeface="+mn-cs"/>
                        </a:rPr>
                        <a:t>Lies outside the synovial cavity but within the joint capsule.*</a:t>
                      </a:r>
                      <a:endParaRPr lang="en-US" sz="1400" b="0" dirty="0"/>
                    </a:p>
                  </a:txBody>
                  <a:tcPr/>
                </a:tc>
                <a:extLst>
                  <a:ext uri="{0D108BD9-81ED-4DB2-BD59-A6C34878D82A}">
                    <a16:rowId xmlns:a16="http://schemas.microsoft.com/office/drawing/2014/main" val="10001"/>
                  </a:ext>
                </a:extLst>
              </a:tr>
              <a:tr h="370840">
                <a:tc>
                  <a:txBody>
                    <a:bodyPr/>
                    <a:lstStyle/>
                    <a:p>
                      <a:r>
                        <a:rPr lang="en-US" sz="1400" b="0" kern="1200" baseline="0" dirty="0">
                          <a:solidFill>
                            <a:schemeClr val="dk1"/>
                          </a:solidFill>
                          <a:latin typeface="+mn-lt"/>
                          <a:ea typeface="+mn-ea"/>
                          <a:cs typeface="+mn-cs"/>
                        </a:rPr>
                        <a:t>C-shaped (i.e., forms a semicircle) and is attached to the medial collateral ligament and interarticular area of the tibia.</a:t>
                      </a:r>
                      <a:endParaRPr lang="en-US" sz="1400" b="0" dirty="0"/>
                    </a:p>
                  </a:txBody>
                  <a:tcPr/>
                </a:tc>
                <a:tc>
                  <a:txBody>
                    <a:bodyPr/>
                    <a:lstStyle/>
                    <a:p>
                      <a:r>
                        <a:rPr lang="en-US" sz="1400" b="0" kern="1200" baseline="0" dirty="0">
                          <a:solidFill>
                            <a:schemeClr val="dk1"/>
                          </a:solidFill>
                          <a:latin typeface="+mn-lt"/>
                          <a:ea typeface="+mn-ea"/>
                          <a:cs typeface="+mn-cs"/>
                        </a:rPr>
                        <a:t>Nearly circular, acts as a cushion, and facilitates lubrication.</a:t>
                      </a:r>
                      <a:endParaRPr lang="en-US" sz="1400" b="0" dirty="0"/>
                    </a:p>
                  </a:txBody>
                  <a:tcPr/>
                </a:tc>
                <a:extLst>
                  <a:ext uri="{0D108BD9-81ED-4DB2-BD59-A6C34878D82A}">
                    <a16:rowId xmlns:a16="http://schemas.microsoft.com/office/drawing/2014/main" val="10002"/>
                  </a:ext>
                </a:extLst>
              </a:tr>
              <a:tr h="370840">
                <a:tc>
                  <a:txBody>
                    <a:bodyPr/>
                    <a:lstStyle/>
                    <a:p>
                      <a:r>
                        <a:rPr lang="en-US" sz="1400" b="0" kern="1200" baseline="0" dirty="0">
                          <a:solidFill>
                            <a:schemeClr val="dk1"/>
                          </a:solidFill>
                          <a:latin typeface="+mn-lt"/>
                          <a:ea typeface="+mn-ea"/>
                          <a:cs typeface="+mn-cs"/>
                        </a:rPr>
                        <a:t>Acts as a cushion or shock absorber and lubricates the articular surfaces by distributing synovial fluid in a windshield-wiper manner.</a:t>
                      </a:r>
                      <a:endParaRPr lang="en-US" sz="1400" b="0" dirty="0"/>
                    </a:p>
                  </a:txBody>
                  <a:tcPr/>
                </a:tc>
                <a:tc>
                  <a:txBody>
                    <a:bodyPr/>
                    <a:lstStyle/>
                    <a:p>
                      <a:r>
                        <a:rPr lang="en-US" sz="1400" b="0" kern="1200" baseline="0" dirty="0">
                          <a:solidFill>
                            <a:schemeClr val="dk1"/>
                          </a:solidFill>
                          <a:latin typeface="+mn-lt"/>
                          <a:ea typeface="+mn-ea"/>
                          <a:cs typeface="+mn-cs"/>
                        </a:rPr>
                        <a:t>Separated laterally from the </a:t>
                      </a:r>
                    </a:p>
                    <a:p>
                      <a:r>
                        <a:rPr lang="en-US" sz="1400" b="0" kern="1200" baseline="0" dirty="0">
                          <a:solidFill>
                            <a:schemeClr val="dk1"/>
                          </a:solidFill>
                          <a:latin typeface="+mn-lt"/>
                          <a:ea typeface="+mn-ea"/>
                          <a:cs typeface="+mn-cs"/>
                        </a:rPr>
                        <a:t>fibular (or lateral) collateral ligament by the tendon of the popliteal muscle and aids in forming a more stable base for the articulation of the femoral condyle.</a:t>
                      </a:r>
                      <a:endParaRPr lang="en-US" sz="1400" b="0" dirty="0"/>
                    </a:p>
                  </a:txBody>
                  <a:tcPr/>
                </a:tc>
                <a:extLst>
                  <a:ext uri="{0D108BD9-81ED-4DB2-BD59-A6C34878D82A}">
                    <a16:rowId xmlns:a16="http://schemas.microsoft.com/office/drawing/2014/main" val="10003"/>
                  </a:ext>
                </a:extLst>
              </a:tr>
            </a:tbl>
          </a:graphicData>
        </a:graphic>
      </p:graphicFrame>
      <p:sp>
        <p:nvSpPr>
          <p:cNvPr id="5" name="TextBox 4">
            <a:extLst>
              <a:ext uri="{FF2B5EF4-FFF2-40B4-BE49-F238E27FC236}">
                <a16:creationId xmlns:a16="http://schemas.microsoft.com/office/drawing/2014/main" id="{351A11EE-7332-B40B-FB5D-64D2A4BCF80B}"/>
              </a:ext>
            </a:extLst>
          </p:cNvPr>
          <p:cNvSpPr txBox="1"/>
          <p:nvPr/>
        </p:nvSpPr>
        <p:spPr>
          <a:xfrm>
            <a:off x="935831" y="4191000"/>
            <a:ext cx="7272338" cy="1384995"/>
          </a:xfrm>
          <a:prstGeom prst="rect">
            <a:avLst/>
          </a:prstGeom>
          <a:noFill/>
        </p:spPr>
        <p:txBody>
          <a:bodyPr wrap="square">
            <a:spAutoFit/>
          </a:bodyPr>
          <a:lstStyle/>
          <a:p>
            <a:r>
              <a:rPr lang="en-US" sz="1800" b="1" dirty="0"/>
              <a:t>Transverse Ligament</a:t>
            </a:r>
          </a:p>
          <a:p>
            <a:r>
              <a:rPr lang="en-US" sz="1600" dirty="0"/>
              <a:t>■ Binds the anterior horns (ends) of the lateral and medial semilunar cartilages (menisci).</a:t>
            </a:r>
          </a:p>
          <a:p>
            <a:r>
              <a:rPr lang="en-US" sz="1600" dirty="0"/>
              <a:t>*The synovial membrane does not cover the surfaces of the menisci. RJL page 139.</a:t>
            </a:r>
          </a:p>
          <a:p>
            <a:endParaRPr lang="en-US" sz="1800" dirty="0"/>
          </a:p>
        </p:txBody>
      </p:sp>
    </p:spTree>
    <p:extLst>
      <p:ext uri="{BB962C8B-B14F-4D97-AF65-F5344CB8AC3E}">
        <p14:creationId xmlns:p14="http://schemas.microsoft.com/office/powerpoint/2010/main" val="12362749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2100813" y="609600"/>
            <a:ext cx="4942374" cy="5638799"/>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B0DBBB-450D-683F-0C68-1369FBC7426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8D99BD2-3DCF-53FC-2868-611420B9EE03}"/>
              </a:ext>
            </a:extLst>
          </p:cNvPr>
          <p:cNvSpPr>
            <a:spLocks noGrp="1"/>
          </p:cNvSpPr>
          <p:nvPr>
            <p:ph type="title"/>
          </p:nvPr>
        </p:nvSpPr>
        <p:spPr/>
        <p:txBody>
          <a:bodyPr>
            <a:normAutofit/>
          </a:bodyPr>
          <a:lstStyle/>
          <a:p>
            <a:r>
              <a:rPr lang="en-US" dirty="0"/>
              <a:t>Movements of the </a:t>
            </a:r>
            <a:r>
              <a:rPr lang="en-US" dirty="0" err="1"/>
              <a:t>minisci</a:t>
            </a:r>
            <a:endParaRPr lang="en-US" dirty="0"/>
          </a:p>
        </p:txBody>
      </p:sp>
      <p:sp>
        <p:nvSpPr>
          <p:cNvPr id="2" name="Content Placeholder 1">
            <a:extLst>
              <a:ext uri="{FF2B5EF4-FFF2-40B4-BE49-F238E27FC236}">
                <a16:creationId xmlns:a16="http://schemas.microsoft.com/office/drawing/2014/main" id="{4F052865-41BA-61CF-42A4-D7873AA0254D}"/>
              </a:ext>
            </a:extLst>
          </p:cNvPr>
          <p:cNvSpPr>
            <a:spLocks noGrp="1"/>
          </p:cNvSpPr>
          <p:nvPr>
            <p:ph idx="1"/>
          </p:nvPr>
        </p:nvSpPr>
        <p:spPr>
          <a:xfrm>
            <a:off x="768096" y="2084832"/>
            <a:ext cx="7537703" cy="4187952"/>
          </a:xfrm>
        </p:spPr>
        <p:txBody>
          <a:bodyPr>
            <a:noAutofit/>
          </a:bodyPr>
          <a:lstStyle/>
          <a:p>
            <a:pPr marL="92075" indent="0">
              <a:buNone/>
            </a:pPr>
            <a:r>
              <a:rPr lang="en-US" sz="1800" dirty="0" err="1"/>
              <a:t>Minisci</a:t>
            </a:r>
            <a:r>
              <a:rPr lang="en-US" sz="1800" dirty="0"/>
              <a:t> are moved passively by displacement between tibial &amp; femoral condyles.</a:t>
            </a:r>
          </a:p>
          <a:p>
            <a:pPr marL="92075" indent="0">
              <a:buNone/>
            </a:pPr>
            <a:r>
              <a:rPr lang="en-US" sz="1800" dirty="0" err="1"/>
              <a:t>Minisci</a:t>
            </a:r>
            <a:r>
              <a:rPr lang="en-US" sz="1800" dirty="0"/>
              <a:t> are moved actively as a result of their attachments to muscles and ligaments.</a:t>
            </a:r>
          </a:p>
          <a:p>
            <a:pPr marL="92075" indent="0">
              <a:buNone/>
            </a:pPr>
            <a:r>
              <a:rPr lang="en-US" sz="1800" dirty="0" err="1"/>
              <a:t>Minisci</a:t>
            </a:r>
            <a:r>
              <a:rPr lang="en-US" sz="1800" dirty="0"/>
              <a:t> are pushed anteriorly as knee extends.</a:t>
            </a:r>
          </a:p>
          <a:p>
            <a:pPr marL="92075" indent="0">
              <a:buNone/>
            </a:pPr>
            <a:r>
              <a:rPr lang="en-US" sz="1800" dirty="0" err="1"/>
              <a:t>Minisci</a:t>
            </a:r>
            <a:r>
              <a:rPr lang="en-US" sz="1800" dirty="0"/>
              <a:t> are pushed posteriorly during flexion.</a:t>
            </a:r>
          </a:p>
          <a:p>
            <a:pPr marL="92075" indent="0">
              <a:buNone/>
            </a:pPr>
            <a:r>
              <a:rPr lang="en-US" sz="1800" dirty="0"/>
              <a:t>During axial rotation </a:t>
            </a:r>
            <a:r>
              <a:rPr lang="en-US" sz="1800" dirty="0" err="1"/>
              <a:t>minisci</a:t>
            </a:r>
            <a:r>
              <a:rPr lang="en-US" sz="1800" dirty="0"/>
              <a:t> follow movements of femoral condyles.</a:t>
            </a:r>
          </a:p>
        </p:txBody>
      </p:sp>
    </p:spTree>
    <p:extLst>
      <p:ext uri="{BB962C8B-B14F-4D97-AF65-F5344CB8AC3E}">
        <p14:creationId xmlns:p14="http://schemas.microsoft.com/office/powerpoint/2010/main" val="16939572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2E06A8-06E9-4DF9-378A-E8D00E46308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F678ED6-048F-86A7-DA32-3173EEDBC43F}"/>
              </a:ext>
            </a:extLst>
          </p:cNvPr>
          <p:cNvSpPr>
            <a:spLocks noGrp="1"/>
          </p:cNvSpPr>
          <p:nvPr>
            <p:ph type="title"/>
          </p:nvPr>
        </p:nvSpPr>
        <p:spPr/>
        <p:txBody>
          <a:bodyPr>
            <a:normAutofit/>
          </a:bodyPr>
          <a:lstStyle/>
          <a:p>
            <a:r>
              <a:rPr lang="en-US" dirty="0"/>
              <a:t>Extracapsular Ligaments</a:t>
            </a:r>
          </a:p>
        </p:txBody>
      </p:sp>
      <p:graphicFrame>
        <p:nvGraphicFramePr>
          <p:cNvPr id="6" name="Content Placeholder 3">
            <a:extLst>
              <a:ext uri="{FF2B5EF4-FFF2-40B4-BE49-F238E27FC236}">
                <a16:creationId xmlns:a16="http://schemas.microsoft.com/office/drawing/2014/main" id="{2B4ECC39-9258-31E4-7001-F6F6A07BFBF4}"/>
              </a:ext>
            </a:extLst>
          </p:cNvPr>
          <p:cNvGraphicFramePr>
            <a:graphicFrameLocks noGrp="1"/>
          </p:cNvGraphicFramePr>
          <p:nvPr>
            <p:ph idx="1"/>
            <p:extLst>
              <p:ext uri="{D42A27DB-BD31-4B8C-83A1-F6EECF244321}">
                <p14:modId xmlns:p14="http://schemas.microsoft.com/office/powerpoint/2010/main" val="3211919943"/>
              </p:ext>
            </p:extLst>
          </p:nvPr>
        </p:nvGraphicFramePr>
        <p:xfrm>
          <a:off x="886492" y="2084832"/>
          <a:ext cx="7053262" cy="3596640"/>
        </p:xfrm>
        <a:graphic>
          <a:graphicData uri="http://schemas.openxmlformats.org/drawingml/2006/table">
            <a:tbl>
              <a:tblPr firstRow="1" bandRow="1">
                <a:tableStyleId>{5C22544A-7EE6-4342-B048-85BDC9FD1C3A}</a:tableStyleId>
              </a:tblPr>
              <a:tblGrid>
                <a:gridCol w="2115979">
                  <a:extLst>
                    <a:ext uri="{9D8B030D-6E8A-4147-A177-3AD203B41FA5}">
                      <a16:colId xmlns:a16="http://schemas.microsoft.com/office/drawing/2014/main" val="20000"/>
                    </a:ext>
                  </a:extLst>
                </a:gridCol>
                <a:gridCol w="4937283">
                  <a:extLst>
                    <a:ext uri="{9D8B030D-6E8A-4147-A177-3AD203B41FA5}">
                      <a16:colId xmlns:a16="http://schemas.microsoft.com/office/drawing/2014/main" val="20001"/>
                    </a:ext>
                  </a:extLst>
                </a:gridCol>
              </a:tblGrid>
              <a:tr h="1447800">
                <a:tc>
                  <a:txBody>
                    <a:bodyPr/>
                    <a:lstStyle/>
                    <a:p>
                      <a:r>
                        <a:rPr lang="en-US" sz="1400" b="1" kern="1200" baseline="0" dirty="0">
                          <a:solidFill>
                            <a:schemeClr val="lt1"/>
                          </a:solidFill>
                          <a:latin typeface="+mn-lt"/>
                          <a:ea typeface="+mn-ea"/>
                          <a:cs typeface="+mn-cs"/>
                        </a:rPr>
                        <a:t>Medial (Tibial) Collateral Ligament</a:t>
                      </a:r>
                      <a:endParaRPr lang="en-US" sz="1400" dirty="0"/>
                    </a:p>
                  </a:txBody>
                  <a:tcPr/>
                </a:tc>
                <a:tc>
                  <a:txBody>
                    <a:bodyPr/>
                    <a:lstStyle/>
                    <a:p>
                      <a:pPr>
                        <a:buFont typeface="Wingdings" pitchFamily="2" charset="2"/>
                        <a:buChar char="§"/>
                      </a:pPr>
                      <a:r>
                        <a:rPr lang="en-US" sz="1400" b="1" kern="1200" baseline="0" dirty="0">
                          <a:solidFill>
                            <a:schemeClr val="lt1"/>
                          </a:solidFill>
                          <a:latin typeface="+mn-lt"/>
                          <a:ea typeface="+mn-ea"/>
                          <a:cs typeface="+mn-cs"/>
                        </a:rPr>
                        <a:t>Is a broad band that extends from the medial femoral epicondyle to the medial tibial condyle.</a:t>
                      </a:r>
                    </a:p>
                    <a:p>
                      <a:r>
                        <a:rPr lang="en-US" sz="1400" b="1" kern="1200" baseline="0" dirty="0">
                          <a:solidFill>
                            <a:schemeClr val="lt1"/>
                          </a:solidFill>
                          <a:latin typeface="+mn-lt"/>
                          <a:ea typeface="+mn-ea"/>
                          <a:cs typeface="+mn-cs"/>
                        </a:rPr>
                        <a:t> ■ Is firmly attached to the medial meniscus, and its attachment is of clinical significance because injury to the ligament results in concomitant damage to the medial meniscus.</a:t>
                      </a:r>
                    </a:p>
                    <a:p>
                      <a:r>
                        <a:rPr lang="en-US" sz="1400" b="1" kern="1200" baseline="0" dirty="0">
                          <a:solidFill>
                            <a:schemeClr val="lt1"/>
                          </a:solidFill>
                          <a:latin typeface="+mn-lt"/>
                          <a:ea typeface="+mn-ea"/>
                          <a:cs typeface="+mn-cs"/>
                        </a:rPr>
                        <a:t>■ Prevents medial displacement of the two long bones and thus abduction of the leg at the knee.</a:t>
                      </a:r>
                    </a:p>
                    <a:p>
                      <a:r>
                        <a:rPr lang="en-US" sz="1400" b="1" kern="1200" baseline="0" dirty="0">
                          <a:solidFill>
                            <a:schemeClr val="lt1"/>
                          </a:solidFill>
                          <a:latin typeface="+mn-lt"/>
                          <a:ea typeface="+mn-ea"/>
                          <a:cs typeface="+mn-cs"/>
                        </a:rPr>
                        <a:t>■ Becomes taut on extension and thus limits extension and abduction of the leg.</a:t>
                      </a:r>
                      <a:endParaRPr lang="en-US" sz="1400" dirty="0"/>
                    </a:p>
                  </a:txBody>
                  <a:tcPr/>
                </a:tc>
                <a:extLst>
                  <a:ext uri="{0D108BD9-81ED-4DB2-BD59-A6C34878D82A}">
                    <a16:rowId xmlns:a16="http://schemas.microsoft.com/office/drawing/2014/main" val="10000"/>
                  </a:ext>
                </a:extLst>
              </a:tr>
              <a:tr h="807720">
                <a:tc>
                  <a:txBody>
                    <a:bodyPr/>
                    <a:lstStyle/>
                    <a:p>
                      <a:r>
                        <a:rPr lang="en-US" sz="1400" b="1" kern="1200" baseline="0" dirty="0">
                          <a:solidFill>
                            <a:schemeClr val="dk1"/>
                          </a:solidFill>
                          <a:latin typeface="+mn-lt"/>
                          <a:ea typeface="+mn-ea"/>
                          <a:cs typeface="+mn-cs"/>
                        </a:rPr>
                        <a:t>Lateral (Fibular) Collateral Ligament</a:t>
                      </a:r>
                      <a:endParaRPr lang="en-US" sz="1400" dirty="0"/>
                    </a:p>
                  </a:txBody>
                  <a:tcPr/>
                </a:tc>
                <a:tc>
                  <a:txBody>
                    <a:bodyPr/>
                    <a:lstStyle/>
                    <a:p>
                      <a:pPr>
                        <a:buFont typeface="Wingdings" pitchFamily="2" charset="2"/>
                        <a:buChar char="§"/>
                      </a:pPr>
                      <a:r>
                        <a:rPr lang="en-US" sz="1400" kern="1200" baseline="0" dirty="0">
                          <a:solidFill>
                            <a:schemeClr val="dk1"/>
                          </a:solidFill>
                          <a:latin typeface="+mn-lt"/>
                          <a:ea typeface="+mn-ea"/>
                          <a:cs typeface="+mn-cs"/>
                        </a:rPr>
                        <a:t>Is a rounded cord that is separated from the lateral meniscus by the tendon of the popliteus muscle and also from the capsule of the joint.</a:t>
                      </a:r>
                    </a:p>
                    <a:p>
                      <a:r>
                        <a:rPr lang="en-US" sz="1400" kern="1200" baseline="0" dirty="0">
                          <a:solidFill>
                            <a:schemeClr val="dk1"/>
                          </a:solidFill>
                          <a:latin typeface="+mn-lt"/>
                          <a:ea typeface="+mn-ea"/>
                          <a:cs typeface="+mn-cs"/>
                        </a:rPr>
                        <a:t>■ Extends between the lateral femoral epicondyle and the head of the fibula.</a:t>
                      </a:r>
                    </a:p>
                    <a:p>
                      <a:r>
                        <a:rPr lang="en-US" sz="1400" kern="1200" baseline="0" dirty="0">
                          <a:solidFill>
                            <a:schemeClr val="dk1"/>
                          </a:solidFill>
                          <a:latin typeface="+mn-lt"/>
                          <a:ea typeface="+mn-ea"/>
                          <a:cs typeface="+mn-cs"/>
                        </a:rPr>
                        <a:t>■ Becomes </a:t>
                      </a:r>
                      <a:r>
                        <a:rPr lang="en-US" sz="1400" b="1" kern="1200" baseline="0" dirty="0">
                          <a:solidFill>
                            <a:schemeClr val="dk1"/>
                          </a:solidFill>
                          <a:latin typeface="+mn-lt"/>
                          <a:ea typeface="+mn-ea"/>
                          <a:cs typeface="+mn-cs"/>
                        </a:rPr>
                        <a:t>taut on extension and limits extension and adduction of the leg.</a:t>
                      </a:r>
                      <a:endParaRPr lang="en-US" sz="14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0004139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6275E2-CE9C-0593-DA0F-4F0C19E8EF7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FDF064A-1F85-9D33-FCAF-183C09CCB200}"/>
              </a:ext>
            </a:extLst>
          </p:cNvPr>
          <p:cNvSpPr>
            <a:spLocks noGrp="1"/>
          </p:cNvSpPr>
          <p:nvPr>
            <p:ph type="title"/>
          </p:nvPr>
        </p:nvSpPr>
        <p:spPr/>
        <p:txBody>
          <a:bodyPr>
            <a:normAutofit/>
          </a:bodyPr>
          <a:lstStyle/>
          <a:p>
            <a:r>
              <a:rPr lang="en-US" dirty="0"/>
              <a:t>Extracapsular Ligaments</a:t>
            </a:r>
          </a:p>
        </p:txBody>
      </p:sp>
      <p:graphicFrame>
        <p:nvGraphicFramePr>
          <p:cNvPr id="5" name="Content Placeholder 3">
            <a:extLst>
              <a:ext uri="{FF2B5EF4-FFF2-40B4-BE49-F238E27FC236}">
                <a16:creationId xmlns:a16="http://schemas.microsoft.com/office/drawing/2014/main" id="{DDFF769D-D366-0637-F2DF-FE67321E1491}"/>
              </a:ext>
            </a:extLst>
          </p:cNvPr>
          <p:cNvGraphicFramePr>
            <a:graphicFrameLocks noGrp="1"/>
          </p:cNvGraphicFramePr>
          <p:nvPr>
            <p:ph idx="1"/>
            <p:extLst>
              <p:ext uri="{D42A27DB-BD31-4B8C-83A1-F6EECF244321}">
                <p14:modId xmlns:p14="http://schemas.microsoft.com/office/powerpoint/2010/main" val="3476583723"/>
              </p:ext>
            </p:extLst>
          </p:nvPr>
        </p:nvGraphicFramePr>
        <p:xfrm>
          <a:off x="882586" y="1793840"/>
          <a:ext cx="7378827" cy="4488180"/>
        </p:xfrm>
        <a:graphic>
          <a:graphicData uri="http://schemas.openxmlformats.org/drawingml/2006/table">
            <a:tbl>
              <a:tblPr firstRow="1" bandRow="1">
                <a:tableStyleId>{5C22544A-7EE6-4342-B048-85BDC9FD1C3A}</a:tableStyleId>
              </a:tblPr>
              <a:tblGrid>
                <a:gridCol w="3013021">
                  <a:extLst>
                    <a:ext uri="{9D8B030D-6E8A-4147-A177-3AD203B41FA5}">
                      <a16:colId xmlns:a16="http://schemas.microsoft.com/office/drawing/2014/main" val="20000"/>
                    </a:ext>
                  </a:extLst>
                </a:gridCol>
                <a:gridCol w="4365806">
                  <a:extLst>
                    <a:ext uri="{9D8B030D-6E8A-4147-A177-3AD203B41FA5}">
                      <a16:colId xmlns:a16="http://schemas.microsoft.com/office/drawing/2014/main" val="20001"/>
                    </a:ext>
                  </a:extLst>
                </a:gridCol>
              </a:tblGrid>
              <a:tr h="1285874">
                <a:tc>
                  <a:txBody>
                    <a:bodyPr/>
                    <a:lstStyle/>
                    <a:p>
                      <a:r>
                        <a:rPr lang="en-US" sz="1400" b="1" kern="1200" baseline="0" dirty="0">
                          <a:solidFill>
                            <a:schemeClr val="dk1"/>
                          </a:solidFill>
                          <a:latin typeface="+mn-lt"/>
                          <a:ea typeface="+mn-ea"/>
                          <a:cs typeface="+mn-cs"/>
                        </a:rPr>
                        <a:t>Patellar Ligament (Tendon)</a:t>
                      </a:r>
                      <a:endParaRPr lang="en-US" sz="1400" dirty="0"/>
                    </a:p>
                  </a:txBody>
                  <a:tcPr>
                    <a:solidFill>
                      <a:schemeClr val="bg1">
                        <a:lumMod val="95000"/>
                      </a:schemeClr>
                    </a:solidFill>
                  </a:tcPr>
                </a:tc>
                <a:tc>
                  <a:txBody>
                    <a:bodyPr/>
                    <a:lstStyle/>
                    <a:p>
                      <a:pPr>
                        <a:buFont typeface="Wingdings" pitchFamily="2" charset="2"/>
                        <a:buChar char="§"/>
                      </a:pPr>
                      <a:r>
                        <a:rPr lang="en-US" sz="1400" b="0" kern="1200" baseline="0" dirty="0">
                          <a:solidFill>
                            <a:schemeClr val="dk1"/>
                          </a:solidFill>
                          <a:latin typeface="+mn-lt"/>
                          <a:ea typeface="+mn-ea"/>
                          <a:cs typeface="+mn-cs"/>
                        </a:rPr>
                        <a:t>Is a strong flattened fibrous band that is the continuation of the quadriceps femoris tendon. Its portion may be used for repair of the anterior cruciate ligament.</a:t>
                      </a:r>
                    </a:p>
                    <a:p>
                      <a:r>
                        <a:rPr lang="en-US" sz="1400" b="0" kern="1200" baseline="0" dirty="0">
                          <a:solidFill>
                            <a:schemeClr val="dk1"/>
                          </a:solidFill>
                          <a:latin typeface="+mn-lt"/>
                          <a:ea typeface="+mn-ea"/>
                          <a:cs typeface="+mn-cs"/>
                        </a:rPr>
                        <a:t>■ Extends from the apex of the patella to the tuberosity of the tibia.</a:t>
                      </a:r>
                      <a:endParaRPr lang="en-US" sz="1400" b="0" dirty="0"/>
                    </a:p>
                  </a:txBody>
                  <a:tcPr>
                    <a:solidFill>
                      <a:schemeClr val="bg1">
                        <a:lumMod val="95000"/>
                      </a:schemeClr>
                    </a:solidFill>
                  </a:tcPr>
                </a:tc>
                <a:extLst>
                  <a:ext uri="{0D108BD9-81ED-4DB2-BD59-A6C34878D82A}">
                    <a16:rowId xmlns:a16="http://schemas.microsoft.com/office/drawing/2014/main" val="10000"/>
                  </a:ext>
                </a:extLst>
              </a:tr>
              <a:tr h="885826">
                <a:tc>
                  <a:txBody>
                    <a:bodyPr/>
                    <a:lstStyle/>
                    <a:p>
                      <a:r>
                        <a:rPr lang="en-US" sz="1400" b="1" kern="1200" baseline="0" dirty="0">
                          <a:solidFill>
                            <a:schemeClr val="dk1"/>
                          </a:solidFill>
                          <a:latin typeface="+mn-lt"/>
                          <a:ea typeface="+mn-ea"/>
                          <a:cs typeface="+mn-cs"/>
                        </a:rPr>
                        <a:t>Arcuate Popliteal Ligament</a:t>
                      </a:r>
                      <a:endParaRPr lang="en-US" sz="1400" dirty="0"/>
                    </a:p>
                  </a:txBody>
                  <a:tcPr/>
                </a:tc>
                <a:tc>
                  <a:txBody>
                    <a:bodyPr/>
                    <a:lstStyle/>
                    <a:p>
                      <a:pPr>
                        <a:buFont typeface="Wingdings" pitchFamily="2" charset="2"/>
                        <a:buChar char="§"/>
                      </a:pPr>
                      <a:r>
                        <a:rPr lang="en-US" sz="1400" kern="1200" baseline="0" dirty="0">
                          <a:solidFill>
                            <a:schemeClr val="dk1"/>
                          </a:solidFill>
                          <a:latin typeface="+mn-lt"/>
                          <a:ea typeface="+mn-ea"/>
                          <a:cs typeface="+mn-cs"/>
                        </a:rPr>
                        <a:t>Arises from the head of the fibula, arches superiorly and medially over the tendon of the popliteus muscle on the back of the knee joint, and fuses with the articular capsule.</a:t>
                      </a:r>
                      <a:endParaRPr lang="en-US" sz="1400" dirty="0"/>
                    </a:p>
                  </a:txBody>
                  <a:tcPr/>
                </a:tc>
                <a:extLst>
                  <a:ext uri="{0D108BD9-81ED-4DB2-BD59-A6C34878D82A}">
                    <a16:rowId xmlns:a16="http://schemas.microsoft.com/office/drawing/2014/main" val="10001"/>
                  </a:ext>
                </a:extLst>
              </a:tr>
              <a:tr h="1285874">
                <a:tc>
                  <a:txBody>
                    <a:bodyPr/>
                    <a:lstStyle/>
                    <a:p>
                      <a:r>
                        <a:rPr lang="en-US" sz="1400" b="1" kern="1200" baseline="0" dirty="0">
                          <a:solidFill>
                            <a:schemeClr val="dk1"/>
                          </a:solidFill>
                          <a:latin typeface="+mn-lt"/>
                          <a:ea typeface="+mn-ea"/>
                          <a:cs typeface="+mn-cs"/>
                        </a:rPr>
                        <a:t>Oblique </a:t>
                      </a:r>
                      <a:r>
                        <a:rPr lang="en-US" sz="1400" b="1" kern="1200" baseline="0" dirty="0" err="1">
                          <a:solidFill>
                            <a:schemeClr val="dk1"/>
                          </a:solidFill>
                          <a:latin typeface="+mn-lt"/>
                          <a:ea typeface="+mn-ea"/>
                          <a:cs typeface="+mn-cs"/>
                        </a:rPr>
                        <a:t>Popliteal</a:t>
                      </a:r>
                      <a:r>
                        <a:rPr lang="en-US" sz="1400" b="1" kern="1200" baseline="0" dirty="0">
                          <a:solidFill>
                            <a:schemeClr val="dk1"/>
                          </a:solidFill>
                          <a:latin typeface="+mn-lt"/>
                          <a:ea typeface="+mn-ea"/>
                          <a:cs typeface="+mn-cs"/>
                        </a:rPr>
                        <a:t> Ligament</a:t>
                      </a:r>
                      <a:endParaRPr lang="en-US" sz="1400" dirty="0"/>
                    </a:p>
                  </a:txBody>
                  <a:tcPr/>
                </a:tc>
                <a:tc>
                  <a:txBody>
                    <a:bodyPr/>
                    <a:lstStyle/>
                    <a:p>
                      <a:pPr>
                        <a:buFont typeface="Wingdings" pitchFamily="2" charset="2"/>
                        <a:buChar char="§"/>
                      </a:pPr>
                      <a:r>
                        <a:rPr lang="en-US" sz="1400" kern="1200" baseline="0" dirty="0">
                          <a:solidFill>
                            <a:schemeClr val="dk1"/>
                          </a:solidFill>
                          <a:latin typeface="+mn-lt"/>
                          <a:ea typeface="+mn-ea"/>
                          <a:cs typeface="+mn-cs"/>
                        </a:rPr>
                        <a:t>Is an oblique expansion of the </a:t>
                      </a:r>
                      <a:r>
                        <a:rPr lang="en-US" sz="1400" b="1" kern="1200" baseline="0" dirty="0">
                          <a:solidFill>
                            <a:schemeClr val="dk1"/>
                          </a:solidFill>
                          <a:latin typeface="+mn-lt"/>
                          <a:ea typeface="+mn-ea"/>
                          <a:cs typeface="+mn-cs"/>
                        </a:rPr>
                        <a:t>semimembranosus tendon and passes upward </a:t>
                      </a:r>
                      <a:r>
                        <a:rPr lang="en-US" sz="1400" kern="1200" baseline="0" dirty="0">
                          <a:solidFill>
                            <a:schemeClr val="dk1"/>
                          </a:solidFill>
                          <a:latin typeface="+mn-lt"/>
                          <a:ea typeface="+mn-ea"/>
                          <a:cs typeface="+mn-cs"/>
                        </a:rPr>
                        <a:t>obliquely across the posterior surface of the knee joint from the medial condyle of the tibia.</a:t>
                      </a:r>
                    </a:p>
                    <a:p>
                      <a:r>
                        <a:rPr lang="en-US" sz="1400" kern="1200" baseline="0" dirty="0">
                          <a:solidFill>
                            <a:schemeClr val="dk1"/>
                          </a:solidFill>
                          <a:latin typeface="+mn-lt"/>
                          <a:ea typeface="+mn-ea"/>
                          <a:cs typeface="+mn-cs"/>
                        </a:rPr>
                        <a:t>■ Resists hyperextension of the leg and lateral rotation during the final phase of extension.</a:t>
                      </a:r>
                      <a:endParaRPr lang="en-US" sz="1400" dirty="0"/>
                    </a:p>
                  </a:txBody>
                  <a:tcPr/>
                </a:tc>
                <a:extLst>
                  <a:ext uri="{0D108BD9-81ED-4DB2-BD59-A6C34878D82A}">
                    <a16:rowId xmlns:a16="http://schemas.microsoft.com/office/drawing/2014/main" val="10002"/>
                  </a:ext>
                </a:extLst>
              </a:tr>
              <a:tr h="885826">
                <a:tc>
                  <a:txBody>
                    <a:bodyPr/>
                    <a:lstStyle/>
                    <a:p>
                      <a:r>
                        <a:rPr lang="en-US" sz="1400" b="1" kern="1200" baseline="0" dirty="0" err="1">
                          <a:solidFill>
                            <a:schemeClr val="dk1"/>
                          </a:solidFill>
                          <a:latin typeface="+mn-lt"/>
                          <a:ea typeface="+mn-ea"/>
                          <a:cs typeface="+mn-cs"/>
                        </a:rPr>
                        <a:t>Popliteus</a:t>
                      </a:r>
                      <a:r>
                        <a:rPr lang="en-US" sz="1400" b="1" kern="1200" baseline="0" dirty="0">
                          <a:solidFill>
                            <a:schemeClr val="dk1"/>
                          </a:solidFill>
                          <a:latin typeface="+mn-lt"/>
                          <a:ea typeface="+mn-ea"/>
                          <a:cs typeface="+mn-cs"/>
                        </a:rPr>
                        <a:t> Tendon</a:t>
                      </a:r>
                      <a:endParaRPr lang="en-US" sz="1400" dirty="0"/>
                    </a:p>
                  </a:txBody>
                  <a:tcPr/>
                </a:tc>
                <a:tc>
                  <a:txBody>
                    <a:bodyPr/>
                    <a:lstStyle/>
                    <a:p>
                      <a:pPr>
                        <a:buFont typeface="Wingdings" pitchFamily="2" charset="2"/>
                        <a:buChar char="§"/>
                      </a:pPr>
                      <a:r>
                        <a:rPr lang="en-US" sz="1400" kern="1200" baseline="0" dirty="0">
                          <a:solidFill>
                            <a:schemeClr val="dk1"/>
                          </a:solidFill>
                          <a:latin typeface="+mn-lt"/>
                          <a:ea typeface="+mn-ea"/>
                          <a:cs typeface="+mn-cs"/>
                        </a:rPr>
                        <a:t>Arises as a strong cord-like tendon from the lateral aspect of the lateral femoral condyle and runs between the lateral meniscus and the capsule of the knee joint deep to the fibular collateral ligament.</a:t>
                      </a:r>
                      <a:endParaRPr lang="en-US" sz="14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2741613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2157433" y="762000"/>
            <a:ext cx="4829134" cy="5333999"/>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7D4243-E8E8-49D8-BAA7-1359BF32E74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DCF4E6D-2E60-7637-F196-95BE30854B52}"/>
              </a:ext>
            </a:extLst>
          </p:cNvPr>
          <p:cNvSpPr>
            <a:spLocks noGrp="1"/>
          </p:cNvSpPr>
          <p:nvPr>
            <p:ph type="title"/>
          </p:nvPr>
        </p:nvSpPr>
        <p:spPr/>
        <p:txBody>
          <a:bodyPr/>
          <a:lstStyle/>
          <a:p>
            <a:r>
              <a:rPr lang="en-US" dirty="0"/>
              <a:t>Articulating surfaces </a:t>
            </a:r>
          </a:p>
        </p:txBody>
      </p:sp>
      <p:sp>
        <p:nvSpPr>
          <p:cNvPr id="2" name="Content Placeholder 1">
            <a:extLst>
              <a:ext uri="{FF2B5EF4-FFF2-40B4-BE49-F238E27FC236}">
                <a16:creationId xmlns:a16="http://schemas.microsoft.com/office/drawing/2014/main" id="{4CD3DAC2-F5A8-516D-2C29-1447ECCC905C}"/>
              </a:ext>
            </a:extLst>
          </p:cNvPr>
          <p:cNvSpPr>
            <a:spLocks noGrp="1"/>
          </p:cNvSpPr>
          <p:nvPr>
            <p:ph idx="1"/>
          </p:nvPr>
        </p:nvSpPr>
        <p:spPr>
          <a:xfrm>
            <a:off x="768096" y="2084832"/>
            <a:ext cx="7537703" cy="2944368"/>
          </a:xfrm>
        </p:spPr>
        <p:txBody>
          <a:bodyPr>
            <a:noAutofit/>
          </a:bodyPr>
          <a:lstStyle/>
          <a:p>
            <a:pPr marL="92075" indent="0">
              <a:buNone/>
            </a:pPr>
            <a:r>
              <a:rPr lang="en-US" sz="1800" b="1" dirty="0"/>
              <a:t>Tibiofemoral:</a:t>
            </a:r>
          </a:p>
          <a:p>
            <a:pPr marL="377825" indent="-285750">
              <a:buFont typeface="Arial" panose="020B0604020202020204" pitchFamily="34" charset="0"/>
              <a:buChar char="•"/>
            </a:pPr>
            <a:r>
              <a:rPr lang="en-US" sz="1800" dirty="0"/>
              <a:t>The medial condyles of the femur </a:t>
            </a:r>
          </a:p>
          <a:p>
            <a:pPr marL="377825" indent="-285750">
              <a:buFont typeface="Arial" panose="020B0604020202020204" pitchFamily="34" charset="0"/>
              <a:buChar char="•"/>
            </a:pPr>
            <a:r>
              <a:rPr lang="en-US" sz="1800" dirty="0"/>
              <a:t>The lateral condyles of the femur </a:t>
            </a:r>
          </a:p>
          <a:p>
            <a:pPr marL="377825" indent="-285750">
              <a:buFont typeface="Wingdings" panose="05000000000000000000" pitchFamily="2" charset="2"/>
              <a:buChar char="Ø"/>
            </a:pPr>
            <a:r>
              <a:rPr lang="en-US" sz="1200" dirty="0"/>
              <a:t>Articulating with the tibial condyles.</a:t>
            </a:r>
          </a:p>
          <a:p>
            <a:pPr marL="92075" indent="0">
              <a:buNone/>
            </a:pPr>
            <a:r>
              <a:rPr lang="en-US" sz="1800" b="1" dirty="0"/>
              <a:t>Patellofemoral:</a:t>
            </a:r>
          </a:p>
          <a:p>
            <a:pPr marL="377825" indent="-285750">
              <a:buFont typeface="Arial" panose="020B0604020202020204" pitchFamily="34" charset="0"/>
              <a:buChar char="•"/>
            </a:pPr>
            <a:r>
              <a:rPr lang="en-US" sz="1800" dirty="0"/>
              <a:t>The anterior and distal part of the femur articulating with the patella.</a:t>
            </a:r>
          </a:p>
          <a:p>
            <a:pPr marL="92075" indent="0">
              <a:buNone/>
            </a:pPr>
            <a:endParaRPr lang="en-US" sz="1800" dirty="0"/>
          </a:p>
        </p:txBody>
      </p:sp>
    </p:spTree>
    <p:extLst>
      <p:ext uri="{BB962C8B-B14F-4D97-AF65-F5344CB8AC3E}">
        <p14:creationId xmlns:p14="http://schemas.microsoft.com/office/powerpoint/2010/main" val="36459974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826994" y="1876193"/>
            <a:ext cx="7490011" cy="3105614"/>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909609" y="1419225"/>
            <a:ext cx="7324782" cy="4019550"/>
          </a:xfrm>
          <a:prstGeom prst="rect">
            <a:avLst/>
          </a:prstGeom>
          <a:noFill/>
          <a:ln w="9525">
            <a:noFill/>
            <a:miter lim="800000"/>
            <a:headEnd/>
            <a:tailEnd/>
          </a:ln>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srcRect/>
          <a:stretch>
            <a:fillRect/>
          </a:stretch>
        </p:blipFill>
        <p:spPr bwMode="auto">
          <a:xfrm>
            <a:off x="1712410" y="800099"/>
            <a:ext cx="5719180" cy="5257801"/>
          </a:xfrm>
          <a:prstGeom prst="rect">
            <a:avLst/>
          </a:prstGeom>
          <a:noFill/>
          <a:ln w="9525">
            <a:noFill/>
            <a:miter lim="800000"/>
            <a:headEnd/>
            <a:tailEnd/>
          </a:ln>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492757-6B7A-AB7B-6D70-D11769B0130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13ED0DE-46EE-7A6B-65AE-29D443C25965}"/>
              </a:ext>
            </a:extLst>
          </p:cNvPr>
          <p:cNvSpPr>
            <a:spLocks noGrp="1"/>
          </p:cNvSpPr>
          <p:nvPr>
            <p:ph type="title"/>
          </p:nvPr>
        </p:nvSpPr>
        <p:spPr/>
        <p:txBody>
          <a:bodyPr>
            <a:normAutofit/>
          </a:bodyPr>
          <a:lstStyle/>
          <a:p>
            <a:r>
              <a:rPr lang="en-US" dirty="0"/>
              <a:t>Relations </a:t>
            </a:r>
          </a:p>
        </p:txBody>
      </p:sp>
      <p:graphicFrame>
        <p:nvGraphicFramePr>
          <p:cNvPr id="6" name="Content Placeholder 3">
            <a:extLst>
              <a:ext uri="{FF2B5EF4-FFF2-40B4-BE49-F238E27FC236}">
                <a16:creationId xmlns:a16="http://schemas.microsoft.com/office/drawing/2014/main" id="{472A664D-7EC5-1C86-3C2A-ABD8A7B090B6}"/>
              </a:ext>
            </a:extLst>
          </p:cNvPr>
          <p:cNvGraphicFramePr>
            <a:graphicFrameLocks noGrp="1"/>
          </p:cNvGraphicFramePr>
          <p:nvPr>
            <p:ph idx="1"/>
            <p:extLst>
              <p:ext uri="{D42A27DB-BD31-4B8C-83A1-F6EECF244321}">
                <p14:modId xmlns:p14="http://schemas.microsoft.com/office/powerpoint/2010/main" val="3629827770"/>
              </p:ext>
            </p:extLst>
          </p:nvPr>
        </p:nvGraphicFramePr>
        <p:xfrm>
          <a:off x="1159669" y="2289049"/>
          <a:ext cx="6824662" cy="2484120"/>
        </p:xfrm>
        <a:graphic>
          <a:graphicData uri="http://schemas.openxmlformats.org/drawingml/2006/table">
            <a:tbl>
              <a:tblPr firstRow="1" bandRow="1">
                <a:tableStyleId>{5C22544A-7EE6-4342-B048-85BDC9FD1C3A}</a:tableStyleId>
              </a:tblPr>
              <a:tblGrid>
                <a:gridCol w="1327018">
                  <a:extLst>
                    <a:ext uri="{9D8B030D-6E8A-4147-A177-3AD203B41FA5}">
                      <a16:colId xmlns:a16="http://schemas.microsoft.com/office/drawing/2014/main" val="20000"/>
                    </a:ext>
                  </a:extLst>
                </a:gridCol>
                <a:gridCol w="5497644">
                  <a:extLst>
                    <a:ext uri="{9D8B030D-6E8A-4147-A177-3AD203B41FA5}">
                      <a16:colId xmlns:a16="http://schemas.microsoft.com/office/drawing/2014/main" val="20001"/>
                    </a:ext>
                  </a:extLst>
                </a:gridCol>
              </a:tblGrid>
              <a:tr h="370840">
                <a:tc>
                  <a:txBody>
                    <a:bodyPr/>
                    <a:lstStyle/>
                    <a:p>
                      <a:r>
                        <a:rPr lang="en-US" sz="1400" b="0" dirty="0">
                          <a:solidFill>
                            <a:schemeClr val="tx1"/>
                          </a:solidFill>
                        </a:rPr>
                        <a:t>Anteriorly</a:t>
                      </a:r>
                    </a:p>
                  </a:txBody>
                  <a:tcPr>
                    <a:solidFill>
                      <a:schemeClr val="tx2">
                        <a:lumMod val="20000"/>
                        <a:lumOff val="80000"/>
                      </a:schemeClr>
                    </a:solidFill>
                  </a:tcPr>
                </a:tc>
                <a:tc>
                  <a:txBody>
                    <a:bodyPr/>
                    <a:lstStyle/>
                    <a:p>
                      <a:r>
                        <a:rPr lang="en-US" sz="1400" b="0" dirty="0">
                          <a:solidFill>
                            <a:schemeClr val="tx1"/>
                          </a:solidFill>
                        </a:rPr>
                        <a:t>The </a:t>
                      </a:r>
                      <a:r>
                        <a:rPr lang="en-US" sz="1400" b="0" dirty="0" err="1">
                          <a:solidFill>
                            <a:schemeClr val="tx1"/>
                          </a:solidFill>
                        </a:rPr>
                        <a:t>prepatellar</a:t>
                      </a:r>
                      <a:r>
                        <a:rPr lang="en-US" sz="1400" b="0" dirty="0">
                          <a:solidFill>
                            <a:schemeClr val="tx1"/>
                          </a:solidFill>
                        </a:rPr>
                        <a:t> bursa </a:t>
                      </a:r>
                    </a:p>
                  </a:txBody>
                  <a:tcPr>
                    <a:solidFill>
                      <a:schemeClr val="tx2">
                        <a:lumMod val="20000"/>
                        <a:lumOff val="80000"/>
                      </a:schemeClr>
                    </a:solidFill>
                  </a:tcPr>
                </a:tc>
                <a:extLst>
                  <a:ext uri="{0D108BD9-81ED-4DB2-BD59-A6C34878D82A}">
                    <a16:rowId xmlns:a16="http://schemas.microsoft.com/office/drawing/2014/main" val="10000"/>
                  </a:ext>
                </a:extLst>
              </a:tr>
              <a:tr h="370840">
                <a:tc>
                  <a:txBody>
                    <a:bodyPr/>
                    <a:lstStyle/>
                    <a:p>
                      <a:r>
                        <a:rPr lang="en-US" sz="1400" dirty="0" err="1"/>
                        <a:t>Posteriorly</a:t>
                      </a:r>
                      <a:endParaRPr lang="en-US" sz="1400" dirty="0"/>
                    </a:p>
                  </a:txBody>
                  <a:tcPr/>
                </a:tc>
                <a:tc>
                  <a:txBody>
                    <a:bodyPr/>
                    <a:lstStyle/>
                    <a:p>
                      <a:r>
                        <a:rPr lang="en-US" sz="1400" dirty="0"/>
                        <a:t>The </a:t>
                      </a:r>
                      <a:r>
                        <a:rPr lang="en-US" sz="1400" dirty="0" err="1"/>
                        <a:t>popliteal</a:t>
                      </a:r>
                      <a:r>
                        <a:rPr lang="en-US" sz="1400" dirty="0"/>
                        <a:t> vessels; </a:t>
                      </a:r>
                    </a:p>
                    <a:p>
                      <a:r>
                        <a:rPr lang="en-US" sz="1400" dirty="0"/>
                        <a:t>Tibial and common peroneal nerves; </a:t>
                      </a:r>
                    </a:p>
                    <a:p>
                      <a:r>
                        <a:rPr lang="en-US" sz="1400" dirty="0"/>
                        <a:t>Lymph nodes; and </a:t>
                      </a:r>
                    </a:p>
                    <a:p>
                      <a:r>
                        <a:rPr lang="en-US" sz="1400" dirty="0"/>
                        <a:t>The muscles that form the boundaries of the popliteal fossa, namely, the semimembranosus, the semitendinosus, the biceps femoris, the two heads of the gastrocnemius, and the plantaris </a:t>
                      </a:r>
                    </a:p>
                  </a:txBody>
                  <a:tcPr/>
                </a:tc>
                <a:extLst>
                  <a:ext uri="{0D108BD9-81ED-4DB2-BD59-A6C34878D82A}">
                    <a16:rowId xmlns:a16="http://schemas.microsoft.com/office/drawing/2014/main" val="10001"/>
                  </a:ext>
                </a:extLst>
              </a:tr>
              <a:tr h="370840">
                <a:tc>
                  <a:txBody>
                    <a:bodyPr/>
                    <a:lstStyle/>
                    <a:p>
                      <a:r>
                        <a:rPr lang="en-US" sz="1400" dirty="0"/>
                        <a:t>Medially</a:t>
                      </a:r>
                    </a:p>
                  </a:txBody>
                  <a:tcPr/>
                </a:tc>
                <a:tc>
                  <a:txBody>
                    <a:bodyPr/>
                    <a:lstStyle/>
                    <a:p>
                      <a:r>
                        <a:rPr lang="en-US" sz="1400" dirty="0"/>
                        <a:t>Sartorius, </a:t>
                      </a:r>
                      <a:r>
                        <a:rPr lang="en-US" sz="1400" dirty="0" err="1"/>
                        <a:t>gracilis</a:t>
                      </a:r>
                      <a:r>
                        <a:rPr lang="en-US" sz="1400" dirty="0"/>
                        <a:t>, and </a:t>
                      </a:r>
                      <a:r>
                        <a:rPr lang="en-US" sz="1400" dirty="0" err="1"/>
                        <a:t>semitendinosus</a:t>
                      </a:r>
                      <a:r>
                        <a:rPr lang="en-US" sz="1400" dirty="0"/>
                        <a:t> muscles </a:t>
                      </a:r>
                    </a:p>
                  </a:txBody>
                  <a:tcPr/>
                </a:tc>
                <a:extLst>
                  <a:ext uri="{0D108BD9-81ED-4DB2-BD59-A6C34878D82A}">
                    <a16:rowId xmlns:a16="http://schemas.microsoft.com/office/drawing/2014/main" val="10002"/>
                  </a:ext>
                </a:extLst>
              </a:tr>
              <a:tr h="370840">
                <a:tc>
                  <a:txBody>
                    <a:bodyPr/>
                    <a:lstStyle/>
                    <a:p>
                      <a:r>
                        <a:rPr lang="en-US" sz="1400" dirty="0"/>
                        <a:t>Laterally</a:t>
                      </a:r>
                    </a:p>
                  </a:txBody>
                  <a:tcPr/>
                </a:tc>
                <a:tc>
                  <a:txBody>
                    <a:bodyPr/>
                    <a:lstStyle/>
                    <a:p>
                      <a:r>
                        <a:rPr lang="en-US" sz="1400" dirty="0"/>
                        <a:t>Biceps </a:t>
                      </a:r>
                      <a:r>
                        <a:rPr lang="en-US" sz="1400" dirty="0" err="1"/>
                        <a:t>femoris</a:t>
                      </a:r>
                      <a:r>
                        <a:rPr lang="en-US" sz="1400" dirty="0"/>
                        <a:t> and common </a:t>
                      </a:r>
                      <a:r>
                        <a:rPr lang="en-US" sz="1400" dirty="0" err="1"/>
                        <a:t>peroneal</a:t>
                      </a:r>
                      <a:r>
                        <a:rPr lang="en-US" sz="1400" dirty="0"/>
                        <a:t> nerve</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2909974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srcRect/>
          <a:stretch>
            <a:fillRect/>
          </a:stretch>
        </p:blipFill>
        <p:spPr bwMode="auto">
          <a:xfrm>
            <a:off x="1086647" y="914400"/>
            <a:ext cx="6970705" cy="5029200"/>
          </a:xfrm>
          <a:prstGeom prst="rect">
            <a:avLst/>
          </a:prstGeom>
          <a:noFill/>
          <a:ln w="9525">
            <a:noFill/>
            <a:miter lim="800000"/>
            <a:headEnd/>
            <a:tailEnd/>
          </a:ln>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967698" y="723900"/>
            <a:ext cx="7208604" cy="5410200"/>
          </a:xfrm>
          <a:prstGeom prst="rect">
            <a:avLst/>
          </a:prstGeom>
          <a:noFill/>
          <a:ln w="9525">
            <a:noFill/>
            <a:miter lim="800000"/>
            <a:headEnd/>
            <a:tailEnd/>
          </a:ln>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EAF2BD-EB0E-C968-D129-780506FDA28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05657A7-2FE1-9A4F-6B8C-30A31128FED7}"/>
              </a:ext>
            </a:extLst>
          </p:cNvPr>
          <p:cNvSpPr>
            <a:spLocks noGrp="1"/>
          </p:cNvSpPr>
          <p:nvPr>
            <p:ph type="title"/>
          </p:nvPr>
        </p:nvSpPr>
        <p:spPr/>
        <p:txBody>
          <a:bodyPr>
            <a:normAutofit/>
          </a:bodyPr>
          <a:lstStyle/>
          <a:p>
            <a:r>
              <a:rPr lang="en-US" dirty="0"/>
              <a:t>Locking mechanism </a:t>
            </a:r>
          </a:p>
        </p:txBody>
      </p:sp>
      <p:sp>
        <p:nvSpPr>
          <p:cNvPr id="2" name="Content Placeholder 1">
            <a:extLst>
              <a:ext uri="{FF2B5EF4-FFF2-40B4-BE49-F238E27FC236}">
                <a16:creationId xmlns:a16="http://schemas.microsoft.com/office/drawing/2014/main" id="{C7930D14-F337-3D04-C694-84D3EDD53C06}"/>
              </a:ext>
            </a:extLst>
          </p:cNvPr>
          <p:cNvSpPr>
            <a:spLocks noGrp="1"/>
          </p:cNvSpPr>
          <p:nvPr>
            <p:ph idx="1"/>
          </p:nvPr>
        </p:nvSpPr>
        <p:spPr>
          <a:xfrm>
            <a:off x="768097" y="2084832"/>
            <a:ext cx="6089903" cy="4187952"/>
          </a:xfrm>
        </p:spPr>
        <p:txBody>
          <a:bodyPr>
            <a:noAutofit/>
          </a:bodyPr>
          <a:lstStyle/>
          <a:p>
            <a:pPr marL="0" indent="0">
              <a:buNone/>
            </a:pPr>
            <a:r>
              <a:rPr lang="en-US" sz="1800" dirty="0"/>
              <a:t>When standing, the knee joint is 'locked'. </a:t>
            </a:r>
          </a:p>
          <a:p>
            <a:pPr marL="0" indent="0">
              <a:buNone/>
            </a:pPr>
            <a:r>
              <a:rPr lang="en-US" sz="1800" dirty="0"/>
              <a:t>One component of the locking mechanism is a change in the shape and size of the femoral surfaces that articulate with the tibia: </a:t>
            </a:r>
          </a:p>
          <a:p>
            <a:pPr marL="0" indent="0">
              <a:buNone/>
            </a:pPr>
            <a:r>
              <a:rPr lang="en-US" sz="1200" dirty="0"/>
              <a:t>*The joint surfaces become larger and more stable in extension. </a:t>
            </a:r>
          </a:p>
          <a:p>
            <a:pPr marL="0" indent="0">
              <a:buNone/>
            </a:pPr>
            <a:r>
              <a:rPr lang="en-US" sz="1800" dirty="0"/>
              <a:t>Another component of the locking mechanism is medial rotation of the femur on the tibia during extension. </a:t>
            </a:r>
          </a:p>
          <a:p>
            <a:pPr marL="0" indent="0">
              <a:buNone/>
            </a:pPr>
            <a:r>
              <a:rPr lang="en-US" sz="1800" dirty="0"/>
              <a:t>Medial rotation and full extension tighten all the associated ligaments. </a:t>
            </a:r>
          </a:p>
          <a:p>
            <a:pPr marL="0" indent="0">
              <a:buNone/>
            </a:pPr>
            <a:r>
              <a:rPr lang="en-US" sz="1800" dirty="0"/>
              <a:t>Another feature that keeps the knee extended when standing is that the body's center of gravity is positioned along a vertical line that passes anterior to the knee joint.</a:t>
            </a:r>
          </a:p>
          <a:p>
            <a:pPr marL="0" indent="0">
              <a:buNone/>
            </a:pPr>
            <a:r>
              <a:rPr lang="en-US" sz="1800" dirty="0"/>
              <a:t>The popliteus muscle unlocks the knee by initiating lateral rotation of the femur on the tibia.</a:t>
            </a:r>
          </a:p>
        </p:txBody>
      </p:sp>
      <p:pic>
        <p:nvPicPr>
          <p:cNvPr id="4" name="Picture 2">
            <a:extLst>
              <a:ext uri="{FF2B5EF4-FFF2-40B4-BE49-F238E27FC236}">
                <a16:creationId xmlns:a16="http://schemas.microsoft.com/office/drawing/2014/main" id="{AC6D9EFA-DA3E-A3AD-6094-5BECF167E208}"/>
              </a:ext>
            </a:extLst>
          </p:cNvPr>
          <p:cNvPicPr>
            <a:picLocks noChangeAspect="1" noChangeArrowheads="1"/>
          </p:cNvPicPr>
          <p:nvPr/>
        </p:nvPicPr>
        <p:blipFill>
          <a:blip r:embed="rId2"/>
          <a:srcRect/>
          <a:stretch>
            <a:fillRect/>
          </a:stretch>
        </p:blipFill>
        <p:spPr bwMode="auto">
          <a:xfrm>
            <a:off x="6858000" y="2084832"/>
            <a:ext cx="2220617" cy="4187952"/>
          </a:xfrm>
          <a:prstGeom prst="rect">
            <a:avLst/>
          </a:prstGeom>
          <a:noFill/>
          <a:ln w="9525">
            <a:noFill/>
            <a:miter lim="800000"/>
            <a:headEnd/>
            <a:tailEnd/>
          </a:ln>
          <a:effectLst/>
        </p:spPr>
      </p:pic>
    </p:spTree>
    <p:extLst>
      <p:ext uri="{BB962C8B-B14F-4D97-AF65-F5344CB8AC3E}">
        <p14:creationId xmlns:p14="http://schemas.microsoft.com/office/powerpoint/2010/main" val="30235071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98C938-5841-8E52-83E0-668644712BD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4D28B10-B9BC-979E-F19F-7BCAE0651591}"/>
              </a:ext>
            </a:extLst>
          </p:cNvPr>
          <p:cNvSpPr>
            <a:spLocks noGrp="1"/>
          </p:cNvSpPr>
          <p:nvPr>
            <p:ph type="title"/>
          </p:nvPr>
        </p:nvSpPr>
        <p:spPr/>
        <p:txBody>
          <a:bodyPr>
            <a:normAutofit/>
          </a:bodyPr>
          <a:lstStyle/>
          <a:p>
            <a:r>
              <a:rPr lang="en-US" dirty="0"/>
              <a:t>Bursae around knee joint</a:t>
            </a:r>
          </a:p>
        </p:txBody>
      </p:sp>
      <p:pic>
        <p:nvPicPr>
          <p:cNvPr id="6" name="Picture 3">
            <a:extLst>
              <a:ext uri="{FF2B5EF4-FFF2-40B4-BE49-F238E27FC236}">
                <a16:creationId xmlns:a16="http://schemas.microsoft.com/office/drawing/2014/main" id="{760C51B5-F6DB-4088-48CD-E90C2E99A603}"/>
              </a:ext>
            </a:extLst>
          </p:cNvPr>
          <p:cNvPicPr>
            <a:picLocks noChangeAspect="1" noChangeArrowheads="1"/>
          </p:cNvPicPr>
          <p:nvPr/>
        </p:nvPicPr>
        <p:blipFill>
          <a:blip r:embed="rId2"/>
          <a:srcRect/>
          <a:stretch>
            <a:fillRect/>
          </a:stretch>
        </p:blipFill>
        <p:spPr bwMode="auto">
          <a:xfrm>
            <a:off x="1046648" y="1752600"/>
            <a:ext cx="7050704" cy="4572000"/>
          </a:xfrm>
          <a:prstGeom prst="rect">
            <a:avLst/>
          </a:prstGeom>
          <a:noFill/>
          <a:ln w="9525">
            <a:noFill/>
            <a:miter lim="800000"/>
            <a:headEnd/>
            <a:tailEnd/>
          </a:ln>
          <a:effectLst/>
        </p:spPr>
      </p:pic>
    </p:spTree>
    <p:extLst>
      <p:ext uri="{BB962C8B-B14F-4D97-AF65-F5344CB8AC3E}">
        <p14:creationId xmlns:p14="http://schemas.microsoft.com/office/powerpoint/2010/main" val="37617125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DD4D2A-1AF2-5230-7DA3-D9A80466557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CCEE34E-395A-481F-617F-12FDE8E08264}"/>
              </a:ext>
            </a:extLst>
          </p:cNvPr>
          <p:cNvSpPr>
            <a:spLocks noGrp="1"/>
          </p:cNvSpPr>
          <p:nvPr>
            <p:ph type="title"/>
          </p:nvPr>
        </p:nvSpPr>
        <p:spPr/>
        <p:txBody>
          <a:bodyPr>
            <a:normAutofit/>
          </a:bodyPr>
          <a:lstStyle/>
          <a:p>
            <a:r>
              <a:rPr lang="en-US" dirty="0"/>
              <a:t>Bursae around knee joint</a:t>
            </a:r>
          </a:p>
        </p:txBody>
      </p:sp>
      <p:graphicFrame>
        <p:nvGraphicFramePr>
          <p:cNvPr id="5" name="Content Placeholder 3">
            <a:extLst>
              <a:ext uri="{FF2B5EF4-FFF2-40B4-BE49-F238E27FC236}">
                <a16:creationId xmlns:a16="http://schemas.microsoft.com/office/drawing/2014/main" id="{A7F2F953-C8F6-930C-7489-C1C8C7668AE6}"/>
              </a:ext>
            </a:extLst>
          </p:cNvPr>
          <p:cNvGraphicFramePr>
            <a:graphicFrameLocks noGrp="1"/>
          </p:cNvGraphicFramePr>
          <p:nvPr>
            <p:ph idx="1"/>
            <p:extLst>
              <p:ext uri="{D42A27DB-BD31-4B8C-83A1-F6EECF244321}">
                <p14:modId xmlns:p14="http://schemas.microsoft.com/office/powerpoint/2010/main" val="2020177909"/>
              </p:ext>
            </p:extLst>
          </p:nvPr>
        </p:nvGraphicFramePr>
        <p:xfrm>
          <a:off x="561975" y="1752600"/>
          <a:ext cx="8020050" cy="4693920"/>
        </p:xfrm>
        <a:graphic>
          <a:graphicData uri="http://schemas.openxmlformats.org/drawingml/2006/table">
            <a:tbl>
              <a:tblPr firstRow="1" bandRow="1">
                <a:tableStyleId>{5C22544A-7EE6-4342-B048-85BDC9FD1C3A}</a:tableStyleId>
              </a:tblPr>
              <a:tblGrid>
                <a:gridCol w="1670844">
                  <a:extLst>
                    <a:ext uri="{9D8B030D-6E8A-4147-A177-3AD203B41FA5}">
                      <a16:colId xmlns:a16="http://schemas.microsoft.com/office/drawing/2014/main" val="20000"/>
                    </a:ext>
                  </a:extLst>
                </a:gridCol>
                <a:gridCol w="3378818">
                  <a:extLst>
                    <a:ext uri="{9D8B030D-6E8A-4147-A177-3AD203B41FA5}">
                      <a16:colId xmlns:a16="http://schemas.microsoft.com/office/drawing/2014/main" val="20001"/>
                    </a:ext>
                  </a:extLst>
                </a:gridCol>
                <a:gridCol w="2970388">
                  <a:extLst>
                    <a:ext uri="{9D8B030D-6E8A-4147-A177-3AD203B41FA5}">
                      <a16:colId xmlns:a16="http://schemas.microsoft.com/office/drawing/2014/main" val="20002"/>
                    </a:ext>
                  </a:extLst>
                </a:gridCol>
              </a:tblGrid>
              <a:tr h="304801">
                <a:tc>
                  <a:txBody>
                    <a:bodyPr/>
                    <a:lstStyle/>
                    <a:p>
                      <a:pPr marL="0" lvl="1" algn="ctr" rtl="0"/>
                      <a:r>
                        <a:rPr lang="en-US" sz="1400" dirty="0" err="1"/>
                        <a:t>Bursae</a:t>
                      </a:r>
                      <a:endParaRPr lang="en-US" sz="1400" dirty="0"/>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a:p>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t>Locations</a:t>
                      </a:r>
                    </a:p>
                    <a:p>
                      <a:pPr algn="ctr"/>
                      <a:endParaRPr lang="en-US" sz="1400" dirty="0"/>
                    </a:p>
                  </a:txBody>
                  <a:tcPr marL="0" marR="0" marT="0" marB="0" anchor="b"/>
                </a:tc>
                <a:tc>
                  <a:txBody>
                    <a:bodyPr/>
                    <a:lstStyle/>
                    <a:p>
                      <a:pPr algn="ctr"/>
                      <a:r>
                        <a:rPr lang="en-US" sz="1400" dirty="0"/>
                        <a:t>Comments</a:t>
                      </a:r>
                    </a:p>
                  </a:txBody>
                  <a:tcPr marL="0" marR="0" marT="0" marB="0" anchor="ctr"/>
                </a:tc>
                <a:extLst>
                  <a:ext uri="{0D108BD9-81ED-4DB2-BD59-A6C34878D82A}">
                    <a16:rowId xmlns:a16="http://schemas.microsoft.com/office/drawing/2014/main" val="10000"/>
                  </a:ext>
                </a:extLst>
              </a:tr>
              <a:tr h="370840">
                <a:tc>
                  <a:txBody>
                    <a:bodyPr/>
                    <a:lstStyle/>
                    <a:p>
                      <a:pPr algn="l"/>
                      <a:r>
                        <a:rPr lang="en-US" sz="1400" b="1" dirty="0" err="1"/>
                        <a:t>Suprapatellar</a:t>
                      </a:r>
                      <a:endParaRPr lang="en-US" sz="1400" b="1" dirty="0"/>
                    </a:p>
                  </a:txBody>
                  <a:tcPr marL="0" marR="0" marT="0" marB="0" anchor="ctr"/>
                </a:tc>
                <a:tc>
                  <a:txBody>
                    <a:bodyPr/>
                    <a:lstStyle/>
                    <a:p>
                      <a:r>
                        <a:rPr lang="en-US" sz="1400" dirty="0"/>
                        <a:t>Between femur and tendon of quadriceps femoris</a:t>
                      </a:r>
                    </a:p>
                  </a:txBody>
                  <a:tcPr marL="0" marR="0" marT="0" marB="0"/>
                </a:tc>
                <a:tc>
                  <a:txBody>
                    <a:bodyPr/>
                    <a:lstStyle/>
                    <a:p>
                      <a:r>
                        <a:rPr lang="en-US" sz="1400"/>
                        <a:t>Held in position by articularis genu muscles; communicates freely with (superior extension of) synovial cavity of knee joint</a:t>
                      </a:r>
                    </a:p>
                  </a:txBody>
                  <a:tcPr marL="0" marR="0" marT="0" marB="0"/>
                </a:tc>
                <a:extLst>
                  <a:ext uri="{0D108BD9-81ED-4DB2-BD59-A6C34878D82A}">
                    <a16:rowId xmlns:a16="http://schemas.microsoft.com/office/drawing/2014/main" val="10001"/>
                  </a:ext>
                </a:extLst>
              </a:tr>
              <a:tr h="370840">
                <a:tc>
                  <a:txBody>
                    <a:bodyPr/>
                    <a:lstStyle/>
                    <a:p>
                      <a:pPr algn="l"/>
                      <a:r>
                        <a:rPr lang="en-US" sz="1400" b="1" dirty="0" err="1"/>
                        <a:t>Popliteus</a:t>
                      </a:r>
                      <a:endParaRPr lang="en-US" sz="1400" b="1" dirty="0"/>
                    </a:p>
                  </a:txBody>
                  <a:tcPr marL="0" marR="0" marT="0" marB="0" anchor="ctr"/>
                </a:tc>
                <a:tc>
                  <a:txBody>
                    <a:bodyPr/>
                    <a:lstStyle/>
                    <a:p>
                      <a:r>
                        <a:rPr lang="en-US" sz="1400"/>
                        <a:t>Between tendon of popliteus and lateral condyle of tibia</a:t>
                      </a:r>
                    </a:p>
                  </a:txBody>
                  <a:tcPr marL="0" marR="0" marT="0" marB="0"/>
                </a:tc>
                <a:tc>
                  <a:txBody>
                    <a:bodyPr/>
                    <a:lstStyle/>
                    <a:p>
                      <a:r>
                        <a:rPr lang="en-US" sz="1400"/>
                        <a:t>Opens into synovial cavity of knee joint inferior to lateral meniscus</a:t>
                      </a:r>
                    </a:p>
                  </a:txBody>
                  <a:tcPr marL="0" marR="0" marT="0" marB="0"/>
                </a:tc>
                <a:extLst>
                  <a:ext uri="{0D108BD9-81ED-4DB2-BD59-A6C34878D82A}">
                    <a16:rowId xmlns:a16="http://schemas.microsoft.com/office/drawing/2014/main" val="10002"/>
                  </a:ext>
                </a:extLst>
              </a:tr>
              <a:tr h="370840">
                <a:tc>
                  <a:txBody>
                    <a:bodyPr/>
                    <a:lstStyle/>
                    <a:p>
                      <a:pPr algn="l"/>
                      <a:r>
                        <a:rPr lang="en-US" sz="1400" b="1" dirty="0"/>
                        <a:t>Anserine</a:t>
                      </a:r>
                    </a:p>
                  </a:txBody>
                  <a:tcPr marL="0" marR="0" marT="0" marB="0" anchor="ctr"/>
                </a:tc>
                <a:tc>
                  <a:txBody>
                    <a:bodyPr/>
                    <a:lstStyle/>
                    <a:p>
                      <a:r>
                        <a:rPr lang="en-US" sz="1400" dirty="0"/>
                        <a:t>Separates tendons of </a:t>
                      </a:r>
                      <a:r>
                        <a:rPr lang="en-US" sz="1400" dirty="0" err="1"/>
                        <a:t>sartorius</a:t>
                      </a:r>
                      <a:r>
                        <a:rPr lang="en-US" sz="1400" dirty="0"/>
                        <a:t>, </a:t>
                      </a:r>
                      <a:r>
                        <a:rPr lang="en-US" sz="1400" dirty="0" err="1"/>
                        <a:t>gracilis</a:t>
                      </a:r>
                      <a:r>
                        <a:rPr lang="en-US" sz="1400" dirty="0"/>
                        <a:t>, and </a:t>
                      </a:r>
                      <a:r>
                        <a:rPr lang="en-US" sz="1400" dirty="0" err="1"/>
                        <a:t>semitendinosus</a:t>
                      </a:r>
                      <a:r>
                        <a:rPr lang="en-US" sz="1400" dirty="0"/>
                        <a:t> from tibia and </a:t>
                      </a:r>
                      <a:r>
                        <a:rPr lang="en-US" sz="1400" dirty="0" err="1"/>
                        <a:t>tibial</a:t>
                      </a:r>
                      <a:r>
                        <a:rPr lang="en-US" sz="1400" dirty="0"/>
                        <a:t> collateral ligament</a:t>
                      </a:r>
                    </a:p>
                  </a:txBody>
                  <a:tcPr marL="0" marR="0" marT="0" marB="0"/>
                </a:tc>
                <a:tc>
                  <a:txBody>
                    <a:bodyPr/>
                    <a:lstStyle/>
                    <a:p>
                      <a:r>
                        <a:rPr lang="en-US" sz="1400"/>
                        <a:t>Area where tendons of these muscles attach to tibia; resembles a goose's foot (L. </a:t>
                      </a:r>
                      <a:r>
                        <a:rPr lang="en-US" sz="1400" i="1"/>
                        <a:t>pes anserinus</a:t>
                      </a:r>
                      <a:r>
                        <a:rPr lang="en-US" sz="1400"/>
                        <a:t>)</a:t>
                      </a:r>
                    </a:p>
                  </a:txBody>
                  <a:tcPr marL="0" marR="0" marT="0" marB="0"/>
                </a:tc>
                <a:extLst>
                  <a:ext uri="{0D108BD9-81ED-4DB2-BD59-A6C34878D82A}">
                    <a16:rowId xmlns:a16="http://schemas.microsoft.com/office/drawing/2014/main" val="10003"/>
                  </a:ext>
                </a:extLst>
              </a:tr>
              <a:tr h="294641">
                <a:tc>
                  <a:txBody>
                    <a:bodyPr/>
                    <a:lstStyle/>
                    <a:p>
                      <a:pPr algn="l"/>
                      <a:r>
                        <a:rPr lang="en-US" sz="1400" b="1" dirty="0" err="1"/>
                        <a:t>Gastrocnemius</a:t>
                      </a:r>
                      <a:endParaRPr lang="en-US" sz="1400" b="1" dirty="0"/>
                    </a:p>
                  </a:txBody>
                  <a:tcPr marL="0" marR="0" marT="0" marB="0" anchor="ctr"/>
                </a:tc>
                <a:tc>
                  <a:txBody>
                    <a:bodyPr/>
                    <a:lstStyle/>
                    <a:p>
                      <a:r>
                        <a:rPr lang="en-US" sz="1400" dirty="0"/>
                        <a:t>Deep to proximal attachment of tendon of medial head of </a:t>
                      </a:r>
                      <a:r>
                        <a:rPr lang="en-US" sz="1400" dirty="0" err="1"/>
                        <a:t>gastrocnemius</a:t>
                      </a:r>
                      <a:endParaRPr lang="en-US" sz="1400" dirty="0"/>
                    </a:p>
                  </a:txBody>
                  <a:tcPr marL="0" marR="0" marT="0" marB="0"/>
                </a:tc>
                <a:tc>
                  <a:txBody>
                    <a:bodyPr/>
                    <a:lstStyle/>
                    <a:p>
                      <a:r>
                        <a:rPr lang="en-US" sz="1400"/>
                        <a:t>An extension of synovial cavity of knee joint</a:t>
                      </a:r>
                    </a:p>
                  </a:txBody>
                  <a:tcPr marL="0" marR="0" marT="0" marB="0"/>
                </a:tc>
                <a:extLst>
                  <a:ext uri="{0D108BD9-81ED-4DB2-BD59-A6C34878D82A}">
                    <a16:rowId xmlns:a16="http://schemas.microsoft.com/office/drawing/2014/main" val="10004"/>
                  </a:ext>
                </a:extLst>
              </a:tr>
              <a:tr h="370840">
                <a:tc>
                  <a:txBody>
                    <a:bodyPr/>
                    <a:lstStyle/>
                    <a:p>
                      <a:pPr algn="l"/>
                      <a:r>
                        <a:rPr lang="en-US" sz="1400" b="1" dirty="0" err="1"/>
                        <a:t>Semimembranosus</a:t>
                      </a:r>
                      <a:endParaRPr lang="en-US" sz="1400" b="1" dirty="0"/>
                    </a:p>
                  </a:txBody>
                  <a:tcPr marL="0" marR="0" marT="0" marB="0" anchor="ctr"/>
                </a:tc>
                <a:tc>
                  <a:txBody>
                    <a:bodyPr/>
                    <a:lstStyle/>
                    <a:p>
                      <a:r>
                        <a:rPr lang="en-US" sz="1400"/>
                        <a:t>Between medial head of gastrocnemius and semimembranosus tendon</a:t>
                      </a:r>
                    </a:p>
                  </a:txBody>
                  <a:tcPr marL="0" marR="0" marT="0" marB="0"/>
                </a:tc>
                <a:tc>
                  <a:txBody>
                    <a:bodyPr/>
                    <a:lstStyle/>
                    <a:p>
                      <a:r>
                        <a:rPr lang="en-US" sz="1400"/>
                        <a:t>Related to distal attachment of semimembranosus</a:t>
                      </a:r>
                    </a:p>
                  </a:txBody>
                  <a:tcPr marL="0" marR="0" marT="0" marB="0"/>
                </a:tc>
                <a:extLst>
                  <a:ext uri="{0D108BD9-81ED-4DB2-BD59-A6C34878D82A}">
                    <a16:rowId xmlns:a16="http://schemas.microsoft.com/office/drawing/2014/main" val="10005"/>
                  </a:ext>
                </a:extLst>
              </a:tr>
              <a:tr h="370840">
                <a:tc>
                  <a:txBody>
                    <a:bodyPr/>
                    <a:lstStyle/>
                    <a:p>
                      <a:pPr algn="l"/>
                      <a:r>
                        <a:rPr lang="en-US" sz="1400" b="1" dirty="0"/>
                        <a:t>Subcutaneous </a:t>
                      </a:r>
                      <a:r>
                        <a:rPr lang="en-US" sz="1400" b="1" dirty="0" err="1"/>
                        <a:t>prepatellar</a:t>
                      </a:r>
                      <a:endParaRPr lang="en-US" sz="1400" b="1" dirty="0"/>
                    </a:p>
                  </a:txBody>
                  <a:tcPr marL="0" marR="0" marT="0" marB="0" anchor="ctr"/>
                </a:tc>
                <a:tc>
                  <a:txBody>
                    <a:bodyPr/>
                    <a:lstStyle/>
                    <a:p>
                      <a:r>
                        <a:rPr lang="en-US" sz="1400"/>
                        <a:t>Between skin and anterior surface of patella</a:t>
                      </a:r>
                    </a:p>
                  </a:txBody>
                  <a:tcPr marL="0" marR="0" marT="0" marB="0"/>
                </a:tc>
                <a:tc>
                  <a:txBody>
                    <a:bodyPr/>
                    <a:lstStyle/>
                    <a:p>
                      <a:r>
                        <a:rPr lang="en-US" sz="1400"/>
                        <a:t>Allows free movement of skin over patella during movements of leg</a:t>
                      </a:r>
                    </a:p>
                  </a:txBody>
                  <a:tcPr marL="0" marR="0" marT="0" marB="0"/>
                </a:tc>
                <a:extLst>
                  <a:ext uri="{0D108BD9-81ED-4DB2-BD59-A6C34878D82A}">
                    <a16:rowId xmlns:a16="http://schemas.microsoft.com/office/drawing/2014/main" val="10006"/>
                  </a:ext>
                </a:extLst>
              </a:tr>
              <a:tr h="370840">
                <a:tc>
                  <a:txBody>
                    <a:bodyPr/>
                    <a:lstStyle/>
                    <a:p>
                      <a:pPr algn="l"/>
                      <a:r>
                        <a:rPr lang="en-US" sz="1400" b="1" dirty="0"/>
                        <a:t>Subcutaneous </a:t>
                      </a:r>
                      <a:r>
                        <a:rPr lang="en-US" sz="1400" b="1" dirty="0" err="1"/>
                        <a:t>infrapatellar</a:t>
                      </a:r>
                      <a:endParaRPr lang="en-US" sz="1400" b="1" dirty="0"/>
                    </a:p>
                  </a:txBody>
                  <a:tcPr marL="0" marR="0" marT="0" marB="0" anchor="ctr"/>
                </a:tc>
                <a:tc>
                  <a:txBody>
                    <a:bodyPr/>
                    <a:lstStyle/>
                    <a:p>
                      <a:r>
                        <a:rPr lang="en-US" sz="1400"/>
                        <a:t>Between skin and tibial tuberosity</a:t>
                      </a:r>
                    </a:p>
                  </a:txBody>
                  <a:tcPr marL="0" marR="0" marT="0" marB="0"/>
                </a:tc>
                <a:tc>
                  <a:txBody>
                    <a:bodyPr/>
                    <a:lstStyle/>
                    <a:p>
                      <a:r>
                        <a:rPr lang="en-US" sz="1400"/>
                        <a:t>Helps knee withstand pressure when kneeling</a:t>
                      </a:r>
                    </a:p>
                  </a:txBody>
                  <a:tcPr marL="0" marR="0" marT="0" marB="0"/>
                </a:tc>
                <a:extLst>
                  <a:ext uri="{0D108BD9-81ED-4DB2-BD59-A6C34878D82A}">
                    <a16:rowId xmlns:a16="http://schemas.microsoft.com/office/drawing/2014/main" val="10007"/>
                  </a:ext>
                </a:extLst>
              </a:tr>
              <a:tr h="370840">
                <a:tc>
                  <a:txBody>
                    <a:bodyPr/>
                    <a:lstStyle/>
                    <a:p>
                      <a:pPr algn="l"/>
                      <a:r>
                        <a:rPr lang="en-US" sz="1400" b="1" dirty="0"/>
                        <a:t>Deep </a:t>
                      </a:r>
                      <a:r>
                        <a:rPr lang="en-US" sz="1400" b="1" dirty="0" err="1"/>
                        <a:t>infrapatellar</a:t>
                      </a:r>
                      <a:endParaRPr lang="en-US" sz="1400" b="1" dirty="0"/>
                    </a:p>
                  </a:txBody>
                  <a:tcPr marL="0" marR="0" marT="0" marB="0" anchor="ctr"/>
                </a:tc>
                <a:tc>
                  <a:txBody>
                    <a:bodyPr/>
                    <a:lstStyle/>
                    <a:p>
                      <a:r>
                        <a:rPr lang="en-US" sz="1400"/>
                        <a:t>Between patellar ligament and anterior surface of tibia</a:t>
                      </a:r>
                    </a:p>
                  </a:txBody>
                  <a:tcPr marL="0" marR="0" marT="0" marB="0"/>
                </a:tc>
                <a:tc>
                  <a:txBody>
                    <a:bodyPr/>
                    <a:lstStyle/>
                    <a:p>
                      <a:r>
                        <a:rPr lang="en-US" sz="1400" dirty="0"/>
                        <a:t>Separated from knee joint by </a:t>
                      </a:r>
                      <a:r>
                        <a:rPr lang="en-US" sz="1400" dirty="0" err="1"/>
                        <a:t>infrapatellar</a:t>
                      </a:r>
                      <a:r>
                        <a:rPr lang="en-US" sz="1400" dirty="0"/>
                        <a:t> fat pad</a:t>
                      </a:r>
                    </a:p>
                  </a:txBody>
                  <a:tcPr marL="0" marR="0" marT="0" marB="0"/>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6135500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srcRect/>
          <a:stretch>
            <a:fillRect/>
          </a:stretch>
        </p:blipFill>
        <p:spPr bwMode="auto">
          <a:xfrm>
            <a:off x="708476" y="990600"/>
            <a:ext cx="7727048" cy="487680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a:srcRect b="1099"/>
          <a:stretch/>
        </p:blipFill>
        <p:spPr bwMode="auto">
          <a:xfrm>
            <a:off x="1016000" y="762000"/>
            <a:ext cx="7112000" cy="5334000"/>
          </a:xfrm>
          <a:prstGeom prst="rect">
            <a:avLst/>
          </a:prstGeom>
          <a:noFill/>
          <a:ln w="9525">
            <a:noFill/>
            <a:miter lim="800000"/>
            <a:headEnd/>
            <a:tailEnd/>
          </a:ln>
          <a:effec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882649" y="1295400"/>
            <a:ext cx="7378701" cy="4267200"/>
          </a:xfrm>
          <a:prstGeom prst="rect">
            <a:avLst/>
          </a:prstGeom>
          <a:noFill/>
          <a:ln w="9525">
            <a:noFill/>
            <a:miter lim="800000"/>
            <a:headEnd/>
            <a:tailEnd/>
          </a:ln>
          <a:effec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27FCE1-20CE-1AB3-5EA0-4069B11DCAB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1632744-E439-A1C1-7D24-72EC14D5B140}"/>
              </a:ext>
            </a:extLst>
          </p:cNvPr>
          <p:cNvSpPr>
            <a:spLocks noGrp="1"/>
          </p:cNvSpPr>
          <p:nvPr>
            <p:ph type="title"/>
          </p:nvPr>
        </p:nvSpPr>
        <p:spPr/>
        <p:txBody>
          <a:bodyPr>
            <a:normAutofit/>
          </a:bodyPr>
          <a:lstStyle/>
          <a:p>
            <a:r>
              <a:rPr lang="en-US" dirty="0"/>
              <a:t>Blood Supply of Knee Joint</a:t>
            </a:r>
          </a:p>
        </p:txBody>
      </p:sp>
      <p:sp>
        <p:nvSpPr>
          <p:cNvPr id="2" name="Content Placeholder 1">
            <a:extLst>
              <a:ext uri="{FF2B5EF4-FFF2-40B4-BE49-F238E27FC236}">
                <a16:creationId xmlns:a16="http://schemas.microsoft.com/office/drawing/2014/main" id="{BBD57912-8002-A446-32F4-1816D5DB7BF2}"/>
              </a:ext>
            </a:extLst>
          </p:cNvPr>
          <p:cNvSpPr>
            <a:spLocks noGrp="1"/>
          </p:cNvSpPr>
          <p:nvPr>
            <p:ph idx="1"/>
          </p:nvPr>
        </p:nvSpPr>
        <p:spPr>
          <a:xfrm>
            <a:off x="768097" y="2084832"/>
            <a:ext cx="7766303" cy="4187952"/>
          </a:xfrm>
        </p:spPr>
        <p:txBody>
          <a:bodyPr>
            <a:noAutofit/>
          </a:bodyPr>
          <a:lstStyle/>
          <a:p>
            <a:r>
              <a:rPr lang="en-US" sz="1800" dirty="0"/>
              <a:t>The knee joint is supplied by the anastomosis around it which is formed by contribution from:</a:t>
            </a:r>
          </a:p>
        </p:txBody>
      </p:sp>
      <p:pic>
        <p:nvPicPr>
          <p:cNvPr id="4" name="Picture 2">
            <a:extLst>
              <a:ext uri="{FF2B5EF4-FFF2-40B4-BE49-F238E27FC236}">
                <a16:creationId xmlns:a16="http://schemas.microsoft.com/office/drawing/2014/main" id="{C1AC8BFE-AC52-F5B7-2E0D-D80E1AF57CE6}"/>
              </a:ext>
            </a:extLst>
          </p:cNvPr>
          <p:cNvPicPr>
            <a:picLocks noChangeAspect="1" noChangeArrowheads="1"/>
          </p:cNvPicPr>
          <p:nvPr/>
        </p:nvPicPr>
        <p:blipFill>
          <a:blip r:embed="rId2"/>
          <a:stretch>
            <a:fillRect/>
          </a:stretch>
        </p:blipFill>
        <p:spPr bwMode="auto">
          <a:xfrm>
            <a:off x="4572000" y="2670048"/>
            <a:ext cx="4117827" cy="3730752"/>
          </a:xfrm>
          <a:prstGeom prst="rect">
            <a:avLst/>
          </a:prstGeom>
          <a:noFill/>
          <a:ln w="9525">
            <a:noFill/>
            <a:miter lim="800000"/>
            <a:headEnd/>
            <a:tailEnd/>
          </a:ln>
          <a:effectLst/>
        </p:spPr>
      </p:pic>
      <p:sp>
        <p:nvSpPr>
          <p:cNvPr id="5" name="Content Placeholder 1">
            <a:extLst>
              <a:ext uri="{FF2B5EF4-FFF2-40B4-BE49-F238E27FC236}">
                <a16:creationId xmlns:a16="http://schemas.microsoft.com/office/drawing/2014/main" id="{F088D46F-20D0-FCE8-C919-AA47042065B6}"/>
              </a:ext>
            </a:extLst>
          </p:cNvPr>
          <p:cNvSpPr txBox="1">
            <a:spLocks/>
          </p:cNvSpPr>
          <p:nvPr/>
        </p:nvSpPr>
        <p:spPr>
          <a:xfrm>
            <a:off x="768097" y="2670048"/>
            <a:ext cx="3530020" cy="4187952"/>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a:buFont typeface="Arial" panose="020B0604020202020204" pitchFamily="34" charset="0"/>
              <a:buChar char="•"/>
            </a:pPr>
            <a:r>
              <a:rPr lang="en-US" sz="1400" dirty="0"/>
              <a:t>Five genicular branches of the popliteal artery</a:t>
            </a:r>
          </a:p>
          <a:p>
            <a:pPr>
              <a:buFont typeface="Arial" panose="020B0604020202020204" pitchFamily="34" charset="0"/>
              <a:buChar char="•"/>
            </a:pPr>
            <a:r>
              <a:rPr lang="en-US" sz="1400" dirty="0"/>
              <a:t>Descending genicular branch of the femoral artery</a:t>
            </a:r>
          </a:p>
          <a:p>
            <a:pPr>
              <a:buFont typeface="Arial" panose="020B0604020202020204" pitchFamily="34" charset="0"/>
              <a:buChar char="•"/>
            </a:pPr>
            <a:r>
              <a:rPr lang="en-US" sz="1400" dirty="0"/>
              <a:t>Descending branch of the lateral circumflex femoral artery</a:t>
            </a:r>
          </a:p>
          <a:p>
            <a:pPr>
              <a:buFont typeface="Arial" panose="020B0604020202020204" pitchFamily="34" charset="0"/>
              <a:buChar char="•"/>
            </a:pPr>
            <a:r>
              <a:rPr lang="en-US" sz="1400" dirty="0"/>
              <a:t>Two recurrent branches of the anterior tibial artery</a:t>
            </a:r>
          </a:p>
          <a:p>
            <a:pPr>
              <a:buFont typeface="Arial" panose="020B0604020202020204" pitchFamily="34" charset="0"/>
              <a:buChar char="•"/>
            </a:pPr>
            <a:r>
              <a:rPr lang="en-US" sz="1400" dirty="0"/>
              <a:t>Circumflex fibular branch of the posterior tibial artery.</a:t>
            </a:r>
          </a:p>
          <a:p>
            <a:r>
              <a:rPr lang="en-US" sz="1800" dirty="0"/>
              <a:t>The anastomosis supplies the patella, the femoral and tibial condyles, bone marrow, articular capsule, and synovial membrane.</a:t>
            </a:r>
          </a:p>
        </p:txBody>
      </p:sp>
    </p:spTree>
    <p:extLst>
      <p:ext uri="{BB962C8B-B14F-4D97-AF65-F5344CB8AC3E}">
        <p14:creationId xmlns:p14="http://schemas.microsoft.com/office/powerpoint/2010/main" val="3768762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a:stretch>
            <a:fillRect/>
          </a:stretch>
        </p:blipFill>
        <p:spPr bwMode="auto">
          <a:xfrm>
            <a:off x="2612571" y="685799"/>
            <a:ext cx="3918858" cy="5486401"/>
          </a:xfrm>
          <a:prstGeom prst="rect">
            <a:avLst/>
          </a:prstGeom>
          <a:noFill/>
          <a:ln w="9525">
            <a:noFill/>
            <a:miter lim="800000"/>
            <a:headEnd/>
            <a:tailEnd/>
          </a:ln>
          <a:effec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38B6C3-AF55-306B-18BF-F7F98E385B4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C17929E-9CF8-26BC-15CE-993A9A99D397}"/>
              </a:ext>
            </a:extLst>
          </p:cNvPr>
          <p:cNvSpPr>
            <a:spLocks noGrp="1"/>
          </p:cNvSpPr>
          <p:nvPr>
            <p:ph type="title"/>
          </p:nvPr>
        </p:nvSpPr>
        <p:spPr/>
        <p:txBody>
          <a:bodyPr>
            <a:normAutofit/>
          </a:bodyPr>
          <a:lstStyle/>
          <a:p>
            <a:r>
              <a:rPr lang="en-US" dirty="0"/>
              <a:t>The venous system of the knee joint</a:t>
            </a:r>
          </a:p>
        </p:txBody>
      </p:sp>
      <p:sp>
        <p:nvSpPr>
          <p:cNvPr id="2" name="Content Placeholder 1">
            <a:extLst>
              <a:ext uri="{FF2B5EF4-FFF2-40B4-BE49-F238E27FC236}">
                <a16:creationId xmlns:a16="http://schemas.microsoft.com/office/drawing/2014/main" id="{FF12E063-989F-6C8E-6C12-BB5D4C1222F8}"/>
              </a:ext>
            </a:extLst>
          </p:cNvPr>
          <p:cNvSpPr>
            <a:spLocks noGrp="1"/>
          </p:cNvSpPr>
          <p:nvPr>
            <p:ph idx="1"/>
          </p:nvPr>
        </p:nvSpPr>
        <p:spPr>
          <a:xfrm>
            <a:off x="768096" y="2084832"/>
            <a:ext cx="7537703" cy="4187952"/>
          </a:xfrm>
        </p:spPr>
        <p:txBody>
          <a:bodyPr>
            <a:noAutofit/>
          </a:bodyPr>
          <a:lstStyle/>
          <a:p>
            <a:r>
              <a:rPr lang="en-US" sz="1800" dirty="0"/>
              <a:t>The venous system of the knee joint is primarily composed of the popliteal and femoral veins. These veins simply run with their corresponding arteries and drain deoxygenated blood from the arterial anastomosis.</a:t>
            </a:r>
          </a:p>
        </p:txBody>
      </p:sp>
    </p:spTree>
    <p:extLst>
      <p:ext uri="{BB962C8B-B14F-4D97-AF65-F5344CB8AC3E}">
        <p14:creationId xmlns:p14="http://schemas.microsoft.com/office/powerpoint/2010/main" val="13821730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AB6B83-9CD6-704A-50A9-E2385FF9B61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59864D6-ECD3-0749-5E0D-2C924E5DE8A8}"/>
              </a:ext>
            </a:extLst>
          </p:cNvPr>
          <p:cNvSpPr>
            <a:spLocks noGrp="1"/>
          </p:cNvSpPr>
          <p:nvPr>
            <p:ph type="title"/>
          </p:nvPr>
        </p:nvSpPr>
        <p:spPr/>
        <p:txBody>
          <a:bodyPr>
            <a:normAutofit/>
          </a:bodyPr>
          <a:lstStyle/>
          <a:p>
            <a:r>
              <a:rPr lang="en-US" dirty="0"/>
              <a:t>Nerve Supply of Knee Joint</a:t>
            </a:r>
          </a:p>
        </p:txBody>
      </p:sp>
      <p:sp>
        <p:nvSpPr>
          <p:cNvPr id="2" name="Content Placeholder 1">
            <a:extLst>
              <a:ext uri="{FF2B5EF4-FFF2-40B4-BE49-F238E27FC236}">
                <a16:creationId xmlns:a16="http://schemas.microsoft.com/office/drawing/2014/main" id="{27C2CF6A-7EA2-642F-9E81-3BD8DA512395}"/>
              </a:ext>
            </a:extLst>
          </p:cNvPr>
          <p:cNvSpPr>
            <a:spLocks noGrp="1"/>
          </p:cNvSpPr>
          <p:nvPr>
            <p:ph idx="1"/>
          </p:nvPr>
        </p:nvSpPr>
        <p:spPr>
          <a:xfrm>
            <a:off x="768096" y="2084832"/>
            <a:ext cx="7537703" cy="4187952"/>
          </a:xfrm>
        </p:spPr>
        <p:txBody>
          <a:bodyPr>
            <a:noAutofit/>
          </a:bodyPr>
          <a:lstStyle/>
          <a:p>
            <a:r>
              <a:rPr lang="en-US" sz="1800" dirty="0"/>
              <a:t>Femoral nerve, through its branches to the </a:t>
            </a:r>
            <a:r>
              <a:rPr lang="en-US" sz="1800" dirty="0" err="1"/>
              <a:t>vasti</a:t>
            </a:r>
            <a:r>
              <a:rPr lang="en-US" sz="1800" dirty="0"/>
              <a:t>, especially the vastus medialis.</a:t>
            </a:r>
          </a:p>
          <a:p>
            <a:r>
              <a:rPr lang="en-US" sz="1800" dirty="0"/>
              <a:t>Sciatic nerve, through the genicular branches of the tibial and common peroneal nerves.</a:t>
            </a:r>
          </a:p>
          <a:p>
            <a:r>
              <a:rPr lang="en-US" sz="1800" dirty="0"/>
              <a:t>Obturator nerve through its posterior division.</a:t>
            </a:r>
          </a:p>
          <a:p>
            <a:r>
              <a:rPr lang="en-US" sz="1800" dirty="0"/>
              <a:t>Infrapatellar branch of the saphenous nerve provides cutaneous sensation to the medial anterior aspect of the knee.</a:t>
            </a:r>
          </a:p>
          <a:p>
            <a:r>
              <a:rPr lang="en-US" sz="1800" dirty="0"/>
              <a:t>Peripatellar plexus is composed of branches from anterior cutaneous branches of the femoral nerve and the lateral femoral cutaneous nerve to provide cutaneous sensation to the rest of the knee.</a:t>
            </a:r>
          </a:p>
        </p:txBody>
      </p:sp>
    </p:spTree>
    <p:extLst>
      <p:ext uri="{BB962C8B-B14F-4D97-AF65-F5344CB8AC3E}">
        <p14:creationId xmlns:p14="http://schemas.microsoft.com/office/powerpoint/2010/main" val="21567161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9B802F-E272-3851-A0CD-ACD384D53C1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0F1E704-E201-F465-808F-5D306C6D5725}"/>
              </a:ext>
            </a:extLst>
          </p:cNvPr>
          <p:cNvSpPr>
            <a:spLocks noGrp="1"/>
          </p:cNvSpPr>
          <p:nvPr>
            <p:ph type="title"/>
          </p:nvPr>
        </p:nvSpPr>
        <p:spPr/>
        <p:txBody>
          <a:bodyPr>
            <a:normAutofit/>
          </a:bodyPr>
          <a:lstStyle/>
          <a:p>
            <a:r>
              <a:rPr lang="en-US" dirty="0"/>
              <a:t>Lymphatic drainage of Knee joint</a:t>
            </a:r>
          </a:p>
        </p:txBody>
      </p:sp>
      <p:sp>
        <p:nvSpPr>
          <p:cNvPr id="2" name="Content Placeholder 1">
            <a:extLst>
              <a:ext uri="{FF2B5EF4-FFF2-40B4-BE49-F238E27FC236}">
                <a16:creationId xmlns:a16="http://schemas.microsoft.com/office/drawing/2014/main" id="{70AFEE88-7F78-F6BF-5205-6B4AE2D8BBFD}"/>
              </a:ext>
            </a:extLst>
          </p:cNvPr>
          <p:cNvSpPr>
            <a:spLocks noGrp="1"/>
          </p:cNvSpPr>
          <p:nvPr>
            <p:ph idx="1"/>
          </p:nvPr>
        </p:nvSpPr>
        <p:spPr>
          <a:xfrm>
            <a:off x="768096" y="2084832"/>
            <a:ext cx="7537703" cy="4187952"/>
          </a:xfrm>
        </p:spPr>
        <p:txBody>
          <a:bodyPr>
            <a:noAutofit/>
          </a:bodyPr>
          <a:lstStyle/>
          <a:p>
            <a:r>
              <a:rPr lang="en-US" sz="1800" dirty="0"/>
              <a:t>The lymphatic drainage of knee joint is to popliteal nodes. </a:t>
            </a:r>
          </a:p>
          <a:p>
            <a:r>
              <a:rPr lang="en-US" sz="1800" dirty="0"/>
              <a:t>Most of the lymph vessels accompany the genicular arteries. </a:t>
            </a:r>
          </a:p>
          <a:p>
            <a:r>
              <a:rPr lang="en-US" sz="1800" dirty="0"/>
              <a:t>The popliteal nodes drain into the inguinal group of lymph node.</a:t>
            </a:r>
          </a:p>
        </p:txBody>
      </p:sp>
    </p:spTree>
    <p:extLst>
      <p:ext uri="{BB962C8B-B14F-4D97-AF65-F5344CB8AC3E}">
        <p14:creationId xmlns:p14="http://schemas.microsoft.com/office/powerpoint/2010/main" val="23256379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8615A4-293E-B07E-C53E-DFA3C0AA9B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1813361-FC47-1EC9-BAF0-604E8DF4975C}"/>
              </a:ext>
            </a:extLst>
          </p:cNvPr>
          <p:cNvSpPr>
            <a:spLocks noGrp="1"/>
          </p:cNvSpPr>
          <p:nvPr>
            <p:ph type="title"/>
          </p:nvPr>
        </p:nvSpPr>
        <p:spPr/>
        <p:txBody>
          <a:bodyPr>
            <a:normAutofit/>
          </a:bodyPr>
          <a:lstStyle/>
          <a:p>
            <a:r>
              <a:rPr lang="en-US" dirty="0"/>
              <a:t>Stability of Knee Joint</a:t>
            </a:r>
          </a:p>
        </p:txBody>
      </p:sp>
      <p:sp>
        <p:nvSpPr>
          <p:cNvPr id="2" name="Content Placeholder 1">
            <a:extLst>
              <a:ext uri="{FF2B5EF4-FFF2-40B4-BE49-F238E27FC236}">
                <a16:creationId xmlns:a16="http://schemas.microsoft.com/office/drawing/2014/main" id="{762B98F0-2338-0E74-6D5D-FF8FC39DE983}"/>
              </a:ext>
            </a:extLst>
          </p:cNvPr>
          <p:cNvSpPr>
            <a:spLocks noGrp="1"/>
          </p:cNvSpPr>
          <p:nvPr>
            <p:ph idx="1"/>
          </p:nvPr>
        </p:nvSpPr>
        <p:spPr>
          <a:xfrm>
            <a:off x="768096" y="2084832"/>
            <a:ext cx="7537703" cy="4187952"/>
          </a:xfrm>
        </p:spPr>
        <p:txBody>
          <a:bodyPr>
            <a:noAutofit/>
          </a:bodyPr>
          <a:lstStyle/>
          <a:p>
            <a:r>
              <a:rPr lang="en-US" sz="1800" dirty="0"/>
              <a:t>Structurally, the knee is a week joint because the articular surfaces are not congruent. The tibial condyles are too small and shallow to hold the large, convex, femoral condyles in place. The </a:t>
            </a:r>
            <a:r>
              <a:rPr lang="en-US" sz="1800" dirty="0" err="1"/>
              <a:t>femoropatellar</a:t>
            </a:r>
            <a:r>
              <a:rPr lang="en-US" sz="1800" dirty="0"/>
              <a:t> articulation is not inherently stable because shallow articular surfaces, and because of the outward angulation between the long axis of thigh and of the leg.</a:t>
            </a:r>
          </a:p>
          <a:p>
            <a:r>
              <a:rPr lang="en-US" sz="1800" dirty="0"/>
              <a:t>Stability to the joint is imparted by</a:t>
            </a:r>
          </a:p>
          <a:p>
            <a:pPr>
              <a:buFont typeface="Arial" panose="020B0604020202020204" pitchFamily="34" charset="0"/>
              <a:buChar char="•"/>
            </a:pPr>
            <a:r>
              <a:rPr lang="en-US" sz="1800" dirty="0"/>
              <a:t>Cruciate ligaments – maintain anteroposterior stability.</a:t>
            </a:r>
          </a:p>
          <a:p>
            <a:pPr>
              <a:buFont typeface="Arial" panose="020B0604020202020204" pitchFamily="34" charset="0"/>
              <a:buChar char="•"/>
            </a:pPr>
            <a:r>
              <a:rPr lang="en-US" sz="1800" dirty="0"/>
              <a:t>Collateral ligament – maintain side to side stability.</a:t>
            </a:r>
          </a:p>
          <a:p>
            <a:pPr>
              <a:buFont typeface="Arial" panose="020B0604020202020204" pitchFamily="34" charset="0"/>
              <a:buChar char="•"/>
            </a:pPr>
            <a:r>
              <a:rPr lang="en-US" sz="1800" dirty="0"/>
              <a:t>Capsule thickenings as note before.</a:t>
            </a:r>
          </a:p>
          <a:p>
            <a:pPr>
              <a:buFont typeface="Arial" panose="020B0604020202020204" pitchFamily="34" charset="0"/>
              <a:buChar char="•"/>
            </a:pPr>
            <a:r>
              <a:rPr lang="en-US" sz="1800" dirty="0"/>
              <a:t>Iliotibial tract plays an important role in stabilizing the knee.</a:t>
            </a:r>
          </a:p>
          <a:p>
            <a:pPr>
              <a:buFont typeface="Arial" panose="020B0604020202020204" pitchFamily="34" charset="0"/>
              <a:buChar char="•"/>
            </a:pPr>
            <a:r>
              <a:rPr lang="en-US" sz="1800" dirty="0"/>
              <a:t>Patellar retinacula.</a:t>
            </a:r>
          </a:p>
        </p:txBody>
      </p:sp>
    </p:spTree>
    <p:extLst>
      <p:ext uri="{BB962C8B-B14F-4D97-AF65-F5344CB8AC3E}">
        <p14:creationId xmlns:p14="http://schemas.microsoft.com/office/powerpoint/2010/main" val="38103172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179DE8-D157-7FF5-A0A1-918EE3F9C204}"/>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1EE7DF42-6A21-9470-9900-01FB851DE313}"/>
              </a:ext>
            </a:extLst>
          </p:cNvPr>
          <p:cNvPicPr>
            <a:picLocks noChangeAspect="1" noChangeArrowheads="1"/>
          </p:cNvPicPr>
          <p:nvPr/>
        </p:nvPicPr>
        <p:blipFill>
          <a:blip r:embed="rId2"/>
          <a:srcRect/>
          <a:stretch>
            <a:fillRect/>
          </a:stretch>
        </p:blipFill>
        <p:spPr bwMode="auto">
          <a:xfrm>
            <a:off x="2170844" y="723900"/>
            <a:ext cx="4802311" cy="5410199"/>
          </a:xfrm>
          <a:prstGeom prst="rect">
            <a:avLst/>
          </a:prstGeom>
          <a:noFill/>
          <a:ln w="9525">
            <a:noFill/>
            <a:miter lim="800000"/>
            <a:headEnd/>
            <a:tailEnd/>
          </a:ln>
          <a:effectLst/>
        </p:spPr>
      </p:pic>
    </p:spTree>
    <p:extLst>
      <p:ext uri="{BB962C8B-B14F-4D97-AF65-F5344CB8AC3E}">
        <p14:creationId xmlns:p14="http://schemas.microsoft.com/office/powerpoint/2010/main" val="7659873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93084" y="2875002"/>
            <a:ext cx="3557832" cy="110799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660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Thank You</a:t>
            </a:r>
            <a:endParaRPr lang="en-US" sz="6600"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style.rotation</p:attrName>
                                        </p:attrNameLst>
                                      </p:cBhvr>
                                      <p:tavLst>
                                        <p:tav tm="0">
                                          <p:val>
                                            <p:fltVal val="720"/>
                                          </p:val>
                                        </p:tav>
                                        <p:tav tm="100000">
                                          <p:val>
                                            <p:fltVal val="0"/>
                                          </p:val>
                                        </p:tav>
                                      </p:tavLst>
                                    </p:anim>
                                    <p:anim calcmode="lin" valueType="num">
                                      <p:cBhvr>
                                        <p:cTn id="9" dur="2000" fill="hold"/>
                                        <p:tgtEl>
                                          <p:spTgt spid="3"/>
                                        </p:tgtEl>
                                        <p:attrNameLst>
                                          <p:attrName>ppt_h</p:attrName>
                                        </p:attrNameLst>
                                      </p:cBhvr>
                                      <p:tavLst>
                                        <p:tav tm="0">
                                          <p:val>
                                            <p:fltVal val="0"/>
                                          </p:val>
                                        </p:tav>
                                        <p:tav tm="100000">
                                          <p:val>
                                            <p:strVal val="#ppt_h"/>
                                          </p:val>
                                        </p:tav>
                                      </p:tavLst>
                                    </p:anim>
                                    <p:anim calcmode="lin" valueType="num">
                                      <p:cBhvr>
                                        <p:cTn id="10" dur="2000" fill="hold"/>
                                        <p:tgtEl>
                                          <p:spTgt spid="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965200" y="723900"/>
            <a:ext cx="7213600" cy="541020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0AB49B-966F-F2ED-E615-8DAF6425044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09F38B0-D177-B7F1-FB91-E3D2E9CCCA34}"/>
              </a:ext>
            </a:extLst>
          </p:cNvPr>
          <p:cNvSpPr>
            <a:spLocks noGrp="1"/>
          </p:cNvSpPr>
          <p:nvPr>
            <p:ph type="title"/>
          </p:nvPr>
        </p:nvSpPr>
        <p:spPr/>
        <p:txBody>
          <a:bodyPr/>
          <a:lstStyle/>
          <a:p>
            <a:r>
              <a:rPr lang="en-US" dirty="0"/>
              <a:t>Lower end of the femur</a:t>
            </a:r>
          </a:p>
        </p:txBody>
      </p:sp>
      <p:sp>
        <p:nvSpPr>
          <p:cNvPr id="2" name="Content Placeholder 1">
            <a:extLst>
              <a:ext uri="{FF2B5EF4-FFF2-40B4-BE49-F238E27FC236}">
                <a16:creationId xmlns:a16="http://schemas.microsoft.com/office/drawing/2014/main" id="{29DBF304-B580-78AF-42FA-93C0A2B5DC88}"/>
              </a:ext>
            </a:extLst>
          </p:cNvPr>
          <p:cNvSpPr>
            <a:spLocks noGrp="1"/>
          </p:cNvSpPr>
          <p:nvPr>
            <p:ph idx="1"/>
          </p:nvPr>
        </p:nvSpPr>
        <p:spPr>
          <a:xfrm>
            <a:off x="768096" y="2084832"/>
            <a:ext cx="7537703" cy="4187952"/>
          </a:xfrm>
        </p:spPr>
        <p:txBody>
          <a:bodyPr>
            <a:noAutofit/>
          </a:bodyPr>
          <a:lstStyle/>
          <a:p>
            <a:pPr marL="92075" indent="0">
              <a:buNone/>
            </a:pPr>
            <a:r>
              <a:rPr lang="en-US" sz="1800" b="1" dirty="0"/>
              <a:t>Lateral Condyle</a:t>
            </a:r>
          </a:p>
          <a:p>
            <a:pPr marL="92075" indent="0">
              <a:buNone/>
            </a:pPr>
            <a:r>
              <a:rPr lang="en-US" sz="1800" dirty="0"/>
              <a:t>It is stouter and more powerful in relation to the medial condyle (outer is </a:t>
            </a:r>
            <a:r>
              <a:rPr lang="en-US" sz="1800" dirty="0" err="1"/>
              <a:t>strouter</a:t>
            </a:r>
            <a:r>
              <a:rPr lang="en-US" sz="1800" dirty="0"/>
              <a:t>, inner is thinner).</a:t>
            </a:r>
          </a:p>
          <a:p>
            <a:pPr marL="92075" indent="0">
              <a:buNone/>
            </a:pPr>
            <a:r>
              <a:rPr lang="en-US" sz="1800" dirty="0"/>
              <a:t>Its medial surface creates the lateral boundary of intercondylar fossa. </a:t>
            </a:r>
          </a:p>
          <a:p>
            <a:pPr marL="263525" indent="-171450">
              <a:buFont typeface="Arial" panose="020B0604020202020204" pitchFamily="34" charset="0"/>
              <a:buChar char="•"/>
            </a:pPr>
            <a:r>
              <a:rPr lang="en-US" sz="1200" dirty="0"/>
              <a:t>A groove below and behind the lateral epicondyle gives connection to popliteus in its anterior part. </a:t>
            </a:r>
          </a:p>
          <a:p>
            <a:pPr marL="92075" indent="0">
              <a:buNone/>
            </a:pPr>
            <a:r>
              <a:rPr lang="en-US" sz="1800" b="1" dirty="0"/>
              <a:t>Medial Condyle</a:t>
            </a:r>
          </a:p>
          <a:p>
            <a:pPr marL="263525" indent="-171450">
              <a:buFont typeface="Arial" panose="020B0604020202020204" pitchFamily="34" charset="0"/>
              <a:buChar char="•"/>
            </a:pPr>
            <a:r>
              <a:rPr lang="en-US" sz="1200" dirty="0"/>
              <a:t>Its lateral surface creates medial boundary of intercondylar fossa.</a:t>
            </a:r>
          </a:p>
          <a:p>
            <a:pPr marL="263525" indent="-171450">
              <a:buFont typeface="Arial" panose="020B0604020202020204" pitchFamily="34" charset="0"/>
              <a:buChar char="•"/>
            </a:pPr>
            <a:r>
              <a:rPr lang="en-US" sz="1200" dirty="0"/>
              <a:t>About 1 cm is longer than medial condyle of the femur.</a:t>
            </a:r>
          </a:p>
          <a:p>
            <a:pPr marL="92075" indent="0">
              <a:buNone/>
            </a:pPr>
            <a:r>
              <a:rPr lang="en-US" sz="1800" dirty="0"/>
              <a:t>The patellar surface of the lower end of femur V-shaped &amp; saddle-shaped. Its lateral portion is wider and extends to a higher level in relation to the medial portion, corresponding to articular outermost layer of the patella.</a:t>
            </a:r>
          </a:p>
          <a:p>
            <a:pPr marL="92075" indent="0">
              <a:buNone/>
            </a:pPr>
            <a:endParaRPr lang="en-US" sz="1800" b="1" dirty="0"/>
          </a:p>
          <a:p>
            <a:pPr marL="92075" indent="0">
              <a:buNone/>
            </a:pPr>
            <a:endParaRPr lang="en-US" sz="1800" b="1" dirty="0"/>
          </a:p>
          <a:p>
            <a:pPr marL="92075" indent="0">
              <a:buNone/>
            </a:pPr>
            <a:br>
              <a:rPr lang="en-US" sz="1800" b="1" dirty="0"/>
            </a:br>
            <a:endParaRPr lang="en-US" sz="1800" b="1" dirty="0"/>
          </a:p>
        </p:txBody>
      </p:sp>
    </p:spTree>
    <p:extLst>
      <p:ext uri="{BB962C8B-B14F-4D97-AF65-F5344CB8AC3E}">
        <p14:creationId xmlns:p14="http://schemas.microsoft.com/office/powerpoint/2010/main" val="3038722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DD7719-2A0F-1262-F9AC-768826BF4BC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996F701-0ED2-3F8F-34E9-B8CD370BE58A}"/>
              </a:ext>
            </a:extLst>
          </p:cNvPr>
          <p:cNvSpPr>
            <a:spLocks noGrp="1"/>
          </p:cNvSpPr>
          <p:nvPr>
            <p:ph type="title"/>
          </p:nvPr>
        </p:nvSpPr>
        <p:spPr/>
        <p:txBody>
          <a:bodyPr/>
          <a:lstStyle/>
          <a:p>
            <a:r>
              <a:rPr lang="en-US" dirty="0"/>
              <a:t>Intercondylar Fossa (Notch)</a:t>
            </a:r>
          </a:p>
        </p:txBody>
      </p:sp>
      <p:sp>
        <p:nvSpPr>
          <p:cNvPr id="2" name="Content Placeholder 1">
            <a:extLst>
              <a:ext uri="{FF2B5EF4-FFF2-40B4-BE49-F238E27FC236}">
                <a16:creationId xmlns:a16="http://schemas.microsoft.com/office/drawing/2014/main" id="{DDB368F5-2F1A-7275-3B12-08D627094871}"/>
              </a:ext>
            </a:extLst>
          </p:cNvPr>
          <p:cNvSpPr>
            <a:spLocks noGrp="1"/>
          </p:cNvSpPr>
          <p:nvPr>
            <p:ph idx="1"/>
          </p:nvPr>
        </p:nvSpPr>
        <p:spPr>
          <a:xfrm>
            <a:off x="768096" y="2084832"/>
            <a:ext cx="7537703" cy="4187952"/>
          </a:xfrm>
        </p:spPr>
        <p:txBody>
          <a:bodyPr>
            <a:noAutofit/>
          </a:bodyPr>
          <a:lstStyle/>
          <a:p>
            <a:pPr marL="92075" indent="0">
              <a:buNone/>
            </a:pPr>
            <a:r>
              <a:rPr lang="en-US" sz="1800" dirty="0"/>
              <a:t>It is a deep notch, which divides 2 condyles posteriorly.</a:t>
            </a:r>
          </a:p>
          <a:p>
            <a:pPr marL="92075" indent="0">
              <a:buNone/>
            </a:pPr>
            <a:r>
              <a:rPr lang="en-US" sz="1800" dirty="0"/>
              <a:t>It is restricted posteriorly above by intercondylar path.</a:t>
            </a:r>
          </a:p>
          <a:p>
            <a:pPr marL="92075" indent="0">
              <a:buNone/>
            </a:pPr>
            <a:r>
              <a:rPr lang="en-US" sz="1800" dirty="0"/>
              <a:t>It presents medial and lateral walls and floor.</a:t>
            </a:r>
          </a:p>
          <a:p>
            <a:pPr marL="377825" indent="-285750">
              <a:buFont typeface="Arial" panose="020B0604020202020204" pitchFamily="34" charset="0"/>
              <a:buChar char="•"/>
            </a:pPr>
            <a:r>
              <a:rPr lang="en-US" sz="1800" dirty="0"/>
              <a:t>Medial wall of the fossa gives attachments to the upper end of posterior cruciate ligament in its anteroinferior part.</a:t>
            </a:r>
          </a:p>
          <a:p>
            <a:pPr marL="377825" indent="-285750">
              <a:buFont typeface="Arial" panose="020B0604020202020204" pitchFamily="34" charset="0"/>
              <a:buChar char="•"/>
            </a:pPr>
            <a:r>
              <a:rPr lang="en-US" sz="1800" dirty="0"/>
              <a:t>Lateral wall of the fossa gives connection to the upper end of anterior cruciate ligament in its posterosuperior part.</a:t>
            </a:r>
          </a:p>
          <a:p>
            <a:pPr marL="377825" indent="-285750">
              <a:buFont typeface="Wingdings" panose="05000000000000000000" pitchFamily="2" charset="2"/>
              <a:buChar char="Ø"/>
            </a:pPr>
            <a:r>
              <a:rPr lang="en-US" sz="1200" dirty="0"/>
              <a:t>Mnemonic: LAMP = Lateral condyle gives connection to Anterior cruciate ligament and Medial condyle to Posterior cruciate ligament.</a:t>
            </a:r>
          </a:p>
          <a:p>
            <a:pPr marL="92075" indent="0">
              <a:buNone/>
            </a:pPr>
            <a:endParaRPr lang="en-US" sz="1800" b="1" dirty="0"/>
          </a:p>
        </p:txBody>
      </p:sp>
    </p:spTree>
    <p:extLst>
      <p:ext uri="{BB962C8B-B14F-4D97-AF65-F5344CB8AC3E}">
        <p14:creationId xmlns:p14="http://schemas.microsoft.com/office/powerpoint/2010/main" val="3961602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A6B2BF-FC1F-FCFA-A7D8-3E6D3E574A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A5E5094-F551-DB25-D97C-E710AA951C07}"/>
              </a:ext>
            </a:extLst>
          </p:cNvPr>
          <p:cNvSpPr>
            <a:spLocks noGrp="1"/>
          </p:cNvSpPr>
          <p:nvPr>
            <p:ph type="title"/>
          </p:nvPr>
        </p:nvSpPr>
        <p:spPr/>
        <p:txBody>
          <a:bodyPr/>
          <a:lstStyle/>
          <a:p>
            <a:r>
              <a:rPr lang="en-US" dirty="0"/>
              <a:t>superior surface of the tibia</a:t>
            </a:r>
          </a:p>
        </p:txBody>
      </p:sp>
      <p:sp>
        <p:nvSpPr>
          <p:cNvPr id="2" name="Content Placeholder 1">
            <a:extLst>
              <a:ext uri="{FF2B5EF4-FFF2-40B4-BE49-F238E27FC236}">
                <a16:creationId xmlns:a16="http://schemas.microsoft.com/office/drawing/2014/main" id="{672D8DAC-E8FB-5BB3-FBF7-35680292057C}"/>
              </a:ext>
            </a:extLst>
          </p:cNvPr>
          <p:cNvSpPr>
            <a:spLocks noGrp="1"/>
          </p:cNvSpPr>
          <p:nvPr>
            <p:ph idx="1"/>
          </p:nvPr>
        </p:nvSpPr>
        <p:spPr>
          <a:xfrm>
            <a:off x="768096" y="2084832"/>
            <a:ext cx="7537703" cy="4187952"/>
          </a:xfrm>
        </p:spPr>
        <p:txBody>
          <a:bodyPr>
            <a:noAutofit/>
          </a:bodyPr>
          <a:lstStyle/>
          <a:p>
            <a:pPr marL="92075" indent="0">
              <a:buNone/>
            </a:pPr>
            <a:r>
              <a:rPr lang="en-US" sz="1800" dirty="0"/>
              <a:t>The upper end of the tibia is markedly expanded from side to side, to form two large condyles which overhang the posterior surface of the shaft.</a:t>
            </a:r>
          </a:p>
          <a:p>
            <a:pPr marL="92075" indent="0">
              <a:buNone/>
            </a:pPr>
            <a:r>
              <a:rPr lang="en-US" sz="1800" dirty="0"/>
              <a:t>The upper end includes: </a:t>
            </a:r>
          </a:p>
          <a:p>
            <a:pPr marL="377825" indent="-285750">
              <a:buFont typeface="Arial" panose="020B0604020202020204" pitchFamily="34" charset="0"/>
              <a:buChar char="•"/>
            </a:pPr>
            <a:r>
              <a:rPr lang="en-US" sz="1800" dirty="0"/>
              <a:t>A medial condyle, </a:t>
            </a:r>
          </a:p>
          <a:p>
            <a:pPr marL="377825" indent="-285750">
              <a:buFont typeface="Arial" panose="020B0604020202020204" pitchFamily="34" charset="0"/>
              <a:buChar char="•"/>
            </a:pPr>
            <a:r>
              <a:rPr lang="en-US" sz="1800" dirty="0"/>
              <a:t>A lateral condyle, </a:t>
            </a:r>
          </a:p>
          <a:p>
            <a:pPr marL="377825" indent="-285750">
              <a:buFont typeface="Arial" panose="020B0604020202020204" pitchFamily="34" charset="0"/>
              <a:buChar char="•"/>
            </a:pPr>
            <a:r>
              <a:rPr lang="en-US" sz="1800" dirty="0"/>
              <a:t>An intercondylar area.</a:t>
            </a:r>
          </a:p>
        </p:txBody>
      </p:sp>
    </p:spTree>
    <p:extLst>
      <p:ext uri="{BB962C8B-B14F-4D97-AF65-F5344CB8AC3E}">
        <p14:creationId xmlns:p14="http://schemas.microsoft.com/office/powerpoint/2010/main" val="142727347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Integral</Template>
  <TotalTime>1495</TotalTime>
  <Words>2962</Words>
  <Application>Microsoft Office PowerPoint</Application>
  <PresentationFormat>On-screen Show (4:3)</PresentationFormat>
  <Paragraphs>265</Paragraphs>
  <Slides>58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58</vt:i4>
      </vt:variant>
    </vt:vector>
  </HeadingPairs>
  <TitlesOfParts>
    <vt:vector size="65" baseType="lpstr">
      <vt:lpstr>Arial</vt:lpstr>
      <vt:lpstr>Calibri</vt:lpstr>
      <vt:lpstr>Tw Cen MT</vt:lpstr>
      <vt:lpstr>Tw Cen MT Condensed</vt:lpstr>
      <vt:lpstr>Wingdings</vt:lpstr>
      <vt:lpstr>Wingdings 3</vt:lpstr>
      <vt:lpstr>Integral</vt:lpstr>
      <vt:lpstr>PowerPoint Presentation</vt:lpstr>
      <vt:lpstr>PowerPoint Presentation</vt:lpstr>
      <vt:lpstr>Knee Joint</vt:lpstr>
      <vt:lpstr>Articulating surfaces </vt:lpstr>
      <vt:lpstr>PowerPoint Presentation</vt:lpstr>
      <vt:lpstr>PowerPoint Presentation</vt:lpstr>
      <vt:lpstr>Lower end of the femur</vt:lpstr>
      <vt:lpstr>Intercondylar Fossa (Notch)</vt:lpstr>
      <vt:lpstr>superior surface of the tibia</vt:lpstr>
      <vt:lpstr>PowerPoint Presentation</vt:lpstr>
      <vt:lpstr>Upper End of the tibia</vt:lpstr>
      <vt:lpstr>PowerPoint Presentation</vt:lpstr>
      <vt:lpstr>PowerPoint Presentation</vt:lpstr>
      <vt:lpstr>Tibial plateau</vt:lpstr>
      <vt:lpstr>The tibial condyles</vt:lpstr>
      <vt:lpstr>Posterior Surface of the patella</vt:lpstr>
      <vt:lpstr>PowerPoint Presentation</vt:lpstr>
      <vt:lpstr>Intercondylar Area</vt:lpstr>
      <vt:lpstr>Intercondylar Area</vt:lpstr>
      <vt:lpstr>Intercondylar Area</vt:lpstr>
      <vt:lpstr>Joint capsule</vt:lpstr>
      <vt:lpstr>Joint capsule attachments </vt:lpstr>
      <vt:lpstr>The capsule</vt:lpstr>
      <vt:lpstr>Gaps in capsule of knee joint </vt:lpstr>
      <vt:lpstr>PowerPoint Presentation</vt:lpstr>
      <vt:lpstr>The synovial membrane </vt:lpstr>
      <vt:lpstr>PowerPoint Presentation</vt:lpstr>
      <vt:lpstr>Connecting structures</vt:lpstr>
      <vt:lpstr>The cruciate ligaments of the knee</vt:lpstr>
      <vt:lpstr>PowerPoint Presentation</vt:lpstr>
      <vt:lpstr>Cruciate Ligaments</vt:lpstr>
      <vt:lpstr>PowerPoint Presentation</vt:lpstr>
      <vt:lpstr>Menisci</vt:lpstr>
      <vt:lpstr>PowerPoint Presentation</vt:lpstr>
      <vt:lpstr>PowerPoint Presentation</vt:lpstr>
      <vt:lpstr>Movements of the minisci</vt:lpstr>
      <vt:lpstr>Extracapsular Ligaments</vt:lpstr>
      <vt:lpstr>Extracapsular Ligaments</vt:lpstr>
      <vt:lpstr>PowerPoint Presentation</vt:lpstr>
      <vt:lpstr>PowerPoint Presentation</vt:lpstr>
      <vt:lpstr>PowerPoint Presentation</vt:lpstr>
      <vt:lpstr>PowerPoint Presentation</vt:lpstr>
      <vt:lpstr>Relations </vt:lpstr>
      <vt:lpstr>PowerPoint Presentation</vt:lpstr>
      <vt:lpstr>PowerPoint Presentation</vt:lpstr>
      <vt:lpstr>Locking mechanism </vt:lpstr>
      <vt:lpstr>Bursae around knee joint</vt:lpstr>
      <vt:lpstr>Bursae around knee joint</vt:lpstr>
      <vt:lpstr>PowerPoint Presentation</vt:lpstr>
      <vt:lpstr>PowerPoint Presentation</vt:lpstr>
      <vt:lpstr>Blood Supply of Knee Joint</vt:lpstr>
      <vt:lpstr>PowerPoint Presentation</vt:lpstr>
      <vt:lpstr>The venous system of the knee joint</vt:lpstr>
      <vt:lpstr>Nerve Supply of Knee Joint</vt:lpstr>
      <vt:lpstr>Lymphatic drainage of Knee joint</vt:lpstr>
      <vt:lpstr>Stability of Knee Joint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Knee joint</dc:title>
  <dc:creator>Zone</dc:creator>
  <cp:lastModifiedBy>Rajesh Patel</cp:lastModifiedBy>
  <cp:revision>105</cp:revision>
  <dcterms:created xsi:type="dcterms:W3CDTF">2018-05-05T04:00:17Z</dcterms:created>
  <dcterms:modified xsi:type="dcterms:W3CDTF">2025-02-27T18:42:36Z</dcterms:modified>
</cp:coreProperties>
</file>