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48"/>
  </p:notesMasterIdLst>
  <p:handoutMasterIdLst>
    <p:handoutMasterId r:id="rId49"/>
  </p:handoutMasterIdLst>
  <p:sldIdLst>
    <p:sldId id="307" r:id="rId2"/>
    <p:sldId id="306" r:id="rId3"/>
    <p:sldId id="285" r:id="rId4"/>
    <p:sldId id="300" r:id="rId5"/>
    <p:sldId id="312" r:id="rId6"/>
    <p:sldId id="308" r:id="rId7"/>
    <p:sldId id="291" r:id="rId8"/>
    <p:sldId id="294" r:id="rId9"/>
    <p:sldId id="295" r:id="rId10"/>
    <p:sldId id="286" r:id="rId11"/>
    <p:sldId id="296" r:id="rId12"/>
    <p:sldId id="282" r:id="rId13"/>
    <p:sldId id="266" r:id="rId14"/>
    <p:sldId id="338" r:id="rId15"/>
    <p:sldId id="309" r:id="rId16"/>
    <p:sldId id="336" r:id="rId17"/>
    <p:sldId id="346" r:id="rId18"/>
    <p:sldId id="349" r:id="rId19"/>
    <p:sldId id="347" r:id="rId20"/>
    <p:sldId id="348" r:id="rId21"/>
    <p:sldId id="315" r:id="rId22"/>
    <p:sldId id="297" r:id="rId23"/>
    <p:sldId id="316" r:id="rId24"/>
    <p:sldId id="318" r:id="rId25"/>
    <p:sldId id="339" r:id="rId26"/>
    <p:sldId id="319" r:id="rId27"/>
    <p:sldId id="320" r:id="rId28"/>
    <p:sldId id="303" r:id="rId29"/>
    <p:sldId id="343" r:id="rId30"/>
    <p:sldId id="345" r:id="rId31"/>
    <p:sldId id="313" r:id="rId32"/>
    <p:sldId id="314" r:id="rId33"/>
    <p:sldId id="350" r:id="rId34"/>
    <p:sldId id="352" r:id="rId35"/>
    <p:sldId id="344" r:id="rId36"/>
    <p:sldId id="325" r:id="rId37"/>
    <p:sldId id="305" r:id="rId38"/>
    <p:sldId id="326" r:id="rId39"/>
    <p:sldId id="327" r:id="rId40"/>
    <p:sldId id="328" r:id="rId41"/>
    <p:sldId id="329" r:id="rId42"/>
    <p:sldId id="340" r:id="rId43"/>
    <p:sldId id="330" r:id="rId44"/>
    <p:sldId id="341" r:id="rId45"/>
    <p:sldId id="335" r:id="rId46"/>
    <p:sldId id="353" r:id="rId4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FFC236C-0B60-71E4-3C9B-ADD592095BE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Times New Roman" pitchFamily="18" charset="0"/>
              </a:defRPr>
            </a:lvl1pPr>
          </a:lstStyle>
          <a:p>
            <a:pPr>
              <a:defRPr/>
            </a:pPr>
            <a:r>
              <a:rPr lang="en-US"/>
              <a:t>3a4i</a:t>
            </a:r>
          </a:p>
        </p:txBody>
      </p:sp>
      <p:sp>
        <p:nvSpPr>
          <p:cNvPr id="14339" name="Rectangle 3">
            <a:extLst>
              <a:ext uri="{FF2B5EF4-FFF2-40B4-BE49-F238E27FC236}">
                <a16:creationId xmlns:a16="http://schemas.microsoft.com/office/drawing/2014/main" id="{03A6E596-53FE-573E-401C-EB9795DF728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Times New Roman" pitchFamily="18" charset="0"/>
              </a:defRPr>
            </a:lvl1pPr>
          </a:lstStyle>
          <a:p>
            <a:pPr>
              <a:defRPr/>
            </a:pPr>
            <a:fld id="{BDC7198F-D724-4ED2-B837-DE55732A77AF}" type="datetime1">
              <a:rPr lang="en-US"/>
              <a:pPr>
                <a:defRPr/>
              </a:pPr>
              <a:t>6/16/2024</a:t>
            </a:fld>
            <a:endParaRPr lang="en-US"/>
          </a:p>
        </p:txBody>
      </p:sp>
      <p:sp>
        <p:nvSpPr>
          <p:cNvPr id="14340" name="Rectangle 4">
            <a:extLst>
              <a:ext uri="{FF2B5EF4-FFF2-40B4-BE49-F238E27FC236}">
                <a16:creationId xmlns:a16="http://schemas.microsoft.com/office/drawing/2014/main" id="{6236B939-BDF6-9588-B38D-DB60F472894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Times New Roman" pitchFamily="18" charset="0"/>
              </a:defRPr>
            </a:lvl1pPr>
          </a:lstStyle>
          <a:p>
            <a:pPr>
              <a:defRPr/>
            </a:pPr>
            <a:r>
              <a:rPr lang="en-US"/>
              <a:t>Title goes here</a:t>
            </a:r>
          </a:p>
        </p:txBody>
      </p:sp>
      <p:sp>
        <p:nvSpPr>
          <p:cNvPr id="14341" name="Rectangle 5">
            <a:extLst>
              <a:ext uri="{FF2B5EF4-FFF2-40B4-BE49-F238E27FC236}">
                <a16:creationId xmlns:a16="http://schemas.microsoft.com/office/drawing/2014/main" id="{15F2AF0C-14ED-D69B-95D4-BAE9F8A7050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1200">
                <a:latin typeface="Times New Roman" panose="02020603050405020304" pitchFamily="18" charset="0"/>
              </a:defRPr>
            </a:lvl1pPr>
          </a:lstStyle>
          <a:p>
            <a:pPr>
              <a:defRPr/>
            </a:pPr>
            <a:fld id="{D00B4C48-8B16-4CE5-BEA6-1C195702461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8D2CB36D-4389-8E76-1256-4C280EECE8B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Times New Roman" pitchFamily="18" charset="0"/>
              </a:defRPr>
            </a:lvl1pPr>
          </a:lstStyle>
          <a:p>
            <a:pPr>
              <a:defRPr/>
            </a:pPr>
            <a:endParaRPr lang="en-US"/>
          </a:p>
        </p:txBody>
      </p:sp>
      <p:sp>
        <p:nvSpPr>
          <p:cNvPr id="11267" name="Rectangle 9">
            <a:extLst>
              <a:ext uri="{FF2B5EF4-FFF2-40B4-BE49-F238E27FC236}">
                <a16:creationId xmlns:a16="http://schemas.microsoft.com/office/drawing/2014/main" id="{6DD1E53E-95F5-1726-3871-56B9F570968E}"/>
              </a:ext>
            </a:extLst>
          </p:cNvPr>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a:extLst>
              <a:ext uri="{FF2B5EF4-FFF2-40B4-BE49-F238E27FC236}">
                <a16:creationId xmlns:a16="http://schemas.microsoft.com/office/drawing/2014/main" id="{75023067-C316-A464-A0E5-D1FE7D7D7E7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a:extLst>
              <a:ext uri="{FF2B5EF4-FFF2-40B4-BE49-F238E27FC236}">
                <a16:creationId xmlns:a16="http://schemas.microsoft.com/office/drawing/2014/main" id="{0C3795F4-4213-8E03-3AA6-E88B517FCD2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Times New Roman" pitchFamily="18" charset="0"/>
              </a:defRPr>
            </a:lvl1pPr>
          </a:lstStyle>
          <a:p>
            <a:pPr>
              <a:defRPr/>
            </a:pPr>
            <a:fld id="{007D7F21-A023-4677-AC03-44381900C9CF}" type="datetime1">
              <a:rPr lang="en-US"/>
              <a:pPr>
                <a:defRPr/>
              </a:pPr>
              <a:t>6/16/2024</a:t>
            </a:fld>
            <a:endParaRPr lang="en-US"/>
          </a:p>
        </p:txBody>
      </p:sp>
      <p:sp>
        <p:nvSpPr>
          <p:cNvPr id="2060" name="Rectangle 12">
            <a:extLst>
              <a:ext uri="{FF2B5EF4-FFF2-40B4-BE49-F238E27FC236}">
                <a16:creationId xmlns:a16="http://schemas.microsoft.com/office/drawing/2014/main" id="{F373B790-7092-0C3B-C460-4D69E7C0A99A}"/>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Times New Roman" pitchFamily="18" charset="0"/>
              </a:defRPr>
            </a:lvl1pPr>
          </a:lstStyle>
          <a:p>
            <a:pPr>
              <a:defRPr/>
            </a:pPr>
            <a:endParaRPr lang="en-US"/>
          </a:p>
        </p:txBody>
      </p:sp>
      <p:sp>
        <p:nvSpPr>
          <p:cNvPr id="2061" name="Rectangle 13">
            <a:extLst>
              <a:ext uri="{FF2B5EF4-FFF2-40B4-BE49-F238E27FC236}">
                <a16:creationId xmlns:a16="http://schemas.microsoft.com/office/drawing/2014/main" id="{B457CB22-4FAD-706D-D122-DF74F4E414A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1200">
                <a:latin typeface="Times New Roman" panose="02020603050405020304" pitchFamily="18" charset="0"/>
              </a:defRPr>
            </a:lvl1pPr>
          </a:lstStyle>
          <a:p>
            <a:pPr>
              <a:defRPr/>
            </a:pPr>
            <a:fld id="{4041FE0A-419B-4517-8EAA-FC8BF211D0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A06B5A-75E9-D438-C9C6-5DD2E268BD2D}"/>
              </a:ext>
            </a:extLst>
          </p:cNvPr>
          <p:cNvSpPr/>
          <p:nvPr/>
        </p:nvSpPr>
        <p:spPr>
          <a:xfrm>
            <a:off x="447675" y="3086100"/>
            <a:ext cx="8240713"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B202EBC-0FEB-28CE-6479-F36B9255CC01}"/>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4">
            <a:extLst>
              <a:ext uri="{FF2B5EF4-FFF2-40B4-BE49-F238E27FC236}">
                <a16:creationId xmlns:a16="http://schemas.microsoft.com/office/drawing/2014/main" id="{3303E63A-9790-19C1-5375-329B673F28FD}"/>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A850AA6F-58F7-B18A-7BDA-A486A3BF6400}"/>
              </a:ext>
            </a:extLst>
          </p:cNvPr>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6EC0CF43-3BAD-46FF-901C-263519883B6E}" type="slidenum">
              <a:rPr lang="en-US" altLang="en-US"/>
              <a:pPr>
                <a:defRPr/>
              </a:pPr>
              <a:t>‹#›</a:t>
            </a:fld>
            <a:endParaRPr lang="en-US" altLang="en-US"/>
          </a:p>
        </p:txBody>
      </p:sp>
    </p:spTree>
    <p:extLst>
      <p:ext uri="{BB962C8B-B14F-4D97-AF65-F5344CB8AC3E}">
        <p14:creationId xmlns:p14="http://schemas.microsoft.com/office/powerpoint/2010/main" val="311544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39368C-FF59-AA71-AC30-E965062B3FC5}"/>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0A44050-1296-8A86-7BF9-C1F986A96D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AAF5F35-D312-F040-A493-DBDA505979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328165-4384-61A3-5CEA-A4C7E9BFFE5D}"/>
              </a:ext>
            </a:extLst>
          </p:cNvPr>
          <p:cNvSpPr>
            <a:spLocks noGrp="1"/>
          </p:cNvSpPr>
          <p:nvPr>
            <p:ph type="sldNum" sz="quarter" idx="12"/>
          </p:nvPr>
        </p:nvSpPr>
        <p:spPr/>
        <p:txBody>
          <a:bodyPr/>
          <a:lstStyle>
            <a:lvl1pPr>
              <a:defRPr/>
            </a:lvl1pPr>
          </a:lstStyle>
          <a:p>
            <a:pPr>
              <a:defRPr/>
            </a:pPr>
            <a:fld id="{1306CE9A-4195-439F-8A70-360CD4DFA6B8}" type="slidenum">
              <a:rPr lang="en-US" altLang="en-US"/>
              <a:pPr>
                <a:defRPr/>
              </a:pPr>
              <a:t>‹#›</a:t>
            </a:fld>
            <a:endParaRPr lang="en-US" altLang="en-US"/>
          </a:p>
        </p:txBody>
      </p:sp>
    </p:spTree>
    <p:extLst>
      <p:ext uri="{BB962C8B-B14F-4D97-AF65-F5344CB8AC3E}">
        <p14:creationId xmlns:p14="http://schemas.microsoft.com/office/powerpoint/2010/main" val="11268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DFECD3-CC2E-D0AB-0B2D-D1BF6C43592F}"/>
              </a:ext>
            </a:extLst>
          </p:cNvPr>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AE440F7-4D3B-CD64-01EE-5BF2A3A6A99F}"/>
              </a:ext>
            </a:extLst>
          </p:cNvPr>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endParaRPr lang="en-US"/>
          </a:p>
        </p:txBody>
      </p:sp>
      <p:sp>
        <p:nvSpPr>
          <p:cNvPr id="6" name="Footer Placeholder 4">
            <a:extLst>
              <a:ext uri="{FF2B5EF4-FFF2-40B4-BE49-F238E27FC236}">
                <a16:creationId xmlns:a16="http://schemas.microsoft.com/office/drawing/2014/main" id="{B9372CD0-6598-1E26-7D7E-23904775B9D6}"/>
              </a:ext>
            </a:extLst>
          </p:cNvPr>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78F503-C8EB-6AEF-82D0-88C42D38F350}"/>
              </a:ext>
            </a:extLst>
          </p:cNvPr>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1A20D188-26C1-43D9-A477-3E23F6D557E9}" type="slidenum">
              <a:rPr lang="en-US" altLang="en-US"/>
              <a:pPr>
                <a:defRPr/>
              </a:pPr>
              <a:t>‹#›</a:t>
            </a:fld>
            <a:endParaRPr lang="en-US" altLang="en-US"/>
          </a:p>
        </p:txBody>
      </p:sp>
    </p:spTree>
    <p:extLst>
      <p:ext uri="{BB962C8B-B14F-4D97-AF65-F5344CB8AC3E}">
        <p14:creationId xmlns:p14="http://schemas.microsoft.com/office/powerpoint/2010/main" val="75987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379459-0EA0-B9B6-01E1-682ACA38117D}"/>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1D54047-7FD0-9B40-FFE0-E4B8E2ABDAE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AD976EA-2D61-AC3D-23BC-422859EC0B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D2BE18-13E9-328A-19D1-D0CE1FC31376}"/>
              </a:ext>
            </a:extLst>
          </p:cNvPr>
          <p:cNvSpPr>
            <a:spLocks noGrp="1"/>
          </p:cNvSpPr>
          <p:nvPr>
            <p:ph type="sldNum" sz="quarter" idx="12"/>
          </p:nvPr>
        </p:nvSpPr>
        <p:spPr/>
        <p:txBody>
          <a:bodyPr/>
          <a:lstStyle>
            <a:lvl1pPr>
              <a:defRPr/>
            </a:lvl1pPr>
          </a:lstStyle>
          <a:p>
            <a:pPr>
              <a:defRPr/>
            </a:pPr>
            <a:fld id="{CE22254D-6CFD-4424-AF07-59B5879C0C0C}" type="slidenum">
              <a:rPr lang="en-US" altLang="en-US"/>
              <a:pPr>
                <a:defRPr/>
              </a:pPr>
              <a:t>‹#›</a:t>
            </a:fld>
            <a:endParaRPr lang="en-US" altLang="en-US"/>
          </a:p>
        </p:txBody>
      </p:sp>
    </p:spTree>
    <p:extLst>
      <p:ext uri="{BB962C8B-B14F-4D97-AF65-F5344CB8AC3E}">
        <p14:creationId xmlns:p14="http://schemas.microsoft.com/office/powerpoint/2010/main" val="273706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B3FF3D-05A4-A84E-9A70-59DF0302B0EF}"/>
              </a:ext>
            </a:extLst>
          </p:cNvPr>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64CA1E9-3741-5F89-88AB-F22AB2E3E4F6}"/>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4">
            <a:extLst>
              <a:ext uri="{FF2B5EF4-FFF2-40B4-BE49-F238E27FC236}">
                <a16:creationId xmlns:a16="http://schemas.microsoft.com/office/drawing/2014/main" id="{5650DFCE-158D-C958-AEBA-A839D63BE62D}"/>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B4FFA825-2C07-0228-6F99-0CDAF49F9A56}"/>
              </a:ext>
            </a:extLst>
          </p:cNvPr>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084A288C-BC51-4780-A21E-070D598945AA}" type="slidenum">
              <a:rPr lang="en-US" altLang="en-US"/>
              <a:pPr>
                <a:defRPr/>
              </a:pPr>
              <a:t>‹#›</a:t>
            </a:fld>
            <a:endParaRPr lang="en-US" altLang="en-US"/>
          </a:p>
        </p:txBody>
      </p:sp>
    </p:spTree>
    <p:extLst>
      <p:ext uri="{BB962C8B-B14F-4D97-AF65-F5344CB8AC3E}">
        <p14:creationId xmlns:p14="http://schemas.microsoft.com/office/powerpoint/2010/main" val="180708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B70F88-E24D-0048-84B5-7E3DA2F23D3A}"/>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B4DE10B8-CD3B-26F5-FE0F-22E7B0B72BB5}"/>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7F20B747-9A11-3BC0-488D-A54797C6F5E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9FE5CB4-ECDF-1BEF-7F12-76BA309BDEC7}"/>
              </a:ext>
            </a:extLst>
          </p:cNvPr>
          <p:cNvSpPr>
            <a:spLocks noGrp="1"/>
          </p:cNvSpPr>
          <p:nvPr>
            <p:ph type="sldNum" sz="quarter" idx="12"/>
          </p:nvPr>
        </p:nvSpPr>
        <p:spPr/>
        <p:txBody>
          <a:bodyPr/>
          <a:lstStyle>
            <a:lvl1pPr>
              <a:defRPr/>
            </a:lvl1pPr>
          </a:lstStyle>
          <a:p>
            <a:pPr>
              <a:defRPr/>
            </a:pPr>
            <a:fld id="{82045191-777B-466B-9DD9-0E8EEF00640E}" type="slidenum">
              <a:rPr lang="en-US" altLang="en-US"/>
              <a:pPr>
                <a:defRPr/>
              </a:pPr>
              <a:t>‹#›</a:t>
            </a:fld>
            <a:endParaRPr lang="en-US" altLang="en-US"/>
          </a:p>
        </p:txBody>
      </p:sp>
    </p:spTree>
    <p:extLst>
      <p:ext uri="{BB962C8B-B14F-4D97-AF65-F5344CB8AC3E}">
        <p14:creationId xmlns:p14="http://schemas.microsoft.com/office/powerpoint/2010/main" val="55588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1E0427-2F33-226B-5D91-EA6D8B2D29A3}"/>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3E7B58D0-AABB-7737-81E9-E7908A2D15DA}"/>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FF16E0DC-970B-526B-CA1A-C9D1772FF48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03C13FA-7978-D7D3-9B27-0DB7E45BCB92}"/>
              </a:ext>
            </a:extLst>
          </p:cNvPr>
          <p:cNvSpPr>
            <a:spLocks noGrp="1"/>
          </p:cNvSpPr>
          <p:nvPr>
            <p:ph type="sldNum" sz="quarter" idx="12"/>
          </p:nvPr>
        </p:nvSpPr>
        <p:spPr/>
        <p:txBody>
          <a:bodyPr/>
          <a:lstStyle>
            <a:lvl1pPr>
              <a:defRPr/>
            </a:lvl1pPr>
          </a:lstStyle>
          <a:p>
            <a:pPr>
              <a:defRPr/>
            </a:pPr>
            <a:fld id="{7F5FF241-3E9F-438B-93AC-23A876F183C6}" type="slidenum">
              <a:rPr lang="en-US" altLang="en-US"/>
              <a:pPr>
                <a:defRPr/>
              </a:pPr>
              <a:t>‹#›</a:t>
            </a:fld>
            <a:endParaRPr lang="en-US" altLang="en-US"/>
          </a:p>
        </p:txBody>
      </p:sp>
    </p:spTree>
    <p:extLst>
      <p:ext uri="{BB962C8B-B14F-4D97-AF65-F5344CB8AC3E}">
        <p14:creationId xmlns:p14="http://schemas.microsoft.com/office/powerpoint/2010/main" val="368549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7F851D-8FD0-5DC8-03F4-42021E05A3A4}"/>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F47692A2-6B92-B397-BF70-EB589C9037CD}"/>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A2254532-20AD-B1A0-9648-D042067AF7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D3DEBB5-9082-EBA6-C530-95F9372FEE0E}"/>
              </a:ext>
            </a:extLst>
          </p:cNvPr>
          <p:cNvSpPr>
            <a:spLocks noGrp="1"/>
          </p:cNvSpPr>
          <p:nvPr>
            <p:ph type="sldNum" sz="quarter" idx="12"/>
          </p:nvPr>
        </p:nvSpPr>
        <p:spPr/>
        <p:txBody>
          <a:bodyPr/>
          <a:lstStyle>
            <a:lvl1pPr>
              <a:defRPr/>
            </a:lvl1pPr>
          </a:lstStyle>
          <a:p>
            <a:pPr>
              <a:defRPr/>
            </a:pPr>
            <a:fld id="{24F7A5F6-8AAD-4B75-AB04-D360BFD26BB4}" type="slidenum">
              <a:rPr lang="en-US" altLang="en-US"/>
              <a:pPr>
                <a:defRPr/>
              </a:pPr>
              <a:t>‹#›</a:t>
            </a:fld>
            <a:endParaRPr lang="en-US" altLang="en-US"/>
          </a:p>
        </p:txBody>
      </p:sp>
    </p:spTree>
    <p:extLst>
      <p:ext uri="{BB962C8B-B14F-4D97-AF65-F5344CB8AC3E}">
        <p14:creationId xmlns:p14="http://schemas.microsoft.com/office/powerpoint/2010/main" val="176238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04B8D3-2814-5424-59EF-5279C927D2C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D6EA055-EB6B-7371-45CC-92F43E47876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A1CEA29-F7E6-BC0E-23EC-1007D923227A}"/>
              </a:ext>
            </a:extLst>
          </p:cNvPr>
          <p:cNvSpPr>
            <a:spLocks noGrp="1"/>
          </p:cNvSpPr>
          <p:nvPr>
            <p:ph type="sldNum" sz="quarter" idx="12"/>
          </p:nvPr>
        </p:nvSpPr>
        <p:spPr/>
        <p:txBody>
          <a:bodyPr/>
          <a:lstStyle>
            <a:lvl1pPr>
              <a:defRPr/>
            </a:lvl1pPr>
          </a:lstStyle>
          <a:p>
            <a:pPr>
              <a:defRPr/>
            </a:pPr>
            <a:fld id="{E4D04BC0-84E8-45B5-AFF6-DBC28B2C1D5E}" type="slidenum">
              <a:rPr lang="en-US" altLang="en-US"/>
              <a:pPr>
                <a:defRPr/>
              </a:pPr>
              <a:t>‹#›</a:t>
            </a:fld>
            <a:endParaRPr lang="en-US" altLang="en-US"/>
          </a:p>
        </p:txBody>
      </p:sp>
    </p:spTree>
    <p:extLst>
      <p:ext uri="{BB962C8B-B14F-4D97-AF65-F5344CB8AC3E}">
        <p14:creationId xmlns:p14="http://schemas.microsoft.com/office/powerpoint/2010/main" val="25415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8CA96D-D8B2-75E9-C632-28BA00F66379}"/>
              </a:ext>
            </a:extLst>
          </p:cNvPr>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CEDA4003-8298-A3E8-A3E4-30BEBED739C9}"/>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7" name="Footer Placeholder 5">
            <a:extLst>
              <a:ext uri="{FF2B5EF4-FFF2-40B4-BE49-F238E27FC236}">
                <a16:creationId xmlns:a16="http://schemas.microsoft.com/office/drawing/2014/main" id="{3CA4C6AE-9F34-D06A-FD0E-C8F774702182}"/>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id="{96F5E0E1-3977-7D8A-5A42-228E90CE3D08}"/>
              </a:ext>
            </a:extLst>
          </p:cNvPr>
          <p:cNvSpPr>
            <a:spLocks noGrp="1"/>
          </p:cNvSpPr>
          <p:nvPr>
            <p:ph type="sldNum" sz="quarter" idx="12"/>
          </p:nvPr>
        </p:nvSpPr>
        <p:spPr/>
        <p:txBody>
          <a:bodyPr/>
          <a:lstStyle>
            <a:lvl1pPr>
              <a:defRPr smtClean="0">
                <a:solidFill>
                  <a:schemeClr val="accent1">
                    <a:lumMod val="75000"/>
                    <a:lumOff val="25000"/>
                  </a:schemeClr>
                </a:solidFill>
              </a:defRPr>
            </a:lvl1pPr>
          </a:lstStyle>
          <a:p>
            <a:pPr>
              <a:defRPr/>
            </a:pPr>
            <a:fld id="{1CF108E9-EBFA-4341-867F-DE022E073058}" type="slidenum">
              <a:rPr lang="en-US" altLang="en-US"/>
              <a:pPr>
                <a:defRPr/>
              </a:pPr>
              <a:t>‹#›</a:t>
            </a:fld>
            <a:endParaRPr lang="en-US" altLang="en-US"/>
          </a:p>
        </p:txBody>
      </p:sp>
    </p:spTree>
    <p:extLst>
      <p:ext uri="{BB962C8B-B14F-4D97-AF65-F5344CB8AC3E}">
        <p14:creationId xmlns:p14="http://schemas.microsoft.com/office/powerpoint/2010/main" val="279793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F51E1E0-E593-B7E3-6928-8C969EC7095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969C7C1-2749-66D9-5088-E4B4A40BF6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56F540-CA5F-903C-4AAF-344E35BEC0E7}"/>
              </a:ext>
            </a:extLst>
          </p:cNvPr>
          <p:cNvSpPr>
            <a:spLocks noGrp="1"/>
          </p:cNvSpPr>
          <p:nvPr>
            <p:ph type="sldNum" sz="quarter" idx="12"/>
          </p:nvPr>
        </p:nvSpPr>
        <p:spPr/>
        <p:txBody>
          <a:bodyPr/>
          <a:lstStyle>
            <a:lvl1pPr>
              <a:defRPr/>
            </a:lvl1pPr>
          </a:lstStyle>
          <a:p>
            <a:pPr>
              <a:defRPr/>
            </a:pPr>
            <a:fld id="{EA476635-9228-42FA-B14A-1D881DBF8863}" type="slidenum">
              <a:rPr lang="en-US" altLang="en-US"/>
              <a:pPr>
                <a:defRPr/>
              </a:pPr>
              <a:t>‹#›</a:t>
            </a:fld>
            <a:endParaRPr lang="en-US" altLang="en-US"/>
          </a:p>
        </p:txBody>
      </p:sp>
    </p:spTree>
    <p:extLst>
      <p:ext uri="{BB962C8B-B14F-4D97-AF65-F5344CB8AC3E}">
        <p14:creationId xmlns:p14="http://schemas.microsoft.com/office/powerpoint/2010/main" val="122735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74398-5E74-707E-AF30-52A4195E3868}"/>
              </a:ext>
            </a:extLst>
          </p:cNvPr>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B10A519-069D-8B3C-07C3-770B8DBCEFD6}"/>
              </a:ext>
            </a:extLst>
          </p:cNvPr>
          <p:cNvSpPr>
            <a:spLocks noGrp="1" noChangeArrowheads="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B97122-B71E-746F-F450-AEC0EA170EE7}"/>
              </a:ext>
            </a:extLst>
          </p:cNvPr>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C9D43204-3DF9-EE46-0E4D-688C83C0264B}"/>
              </a:ext>
            </a:extLst>
          </p:cNvPr>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2A49B08-E932-8996-B166-C9C88C2AFBD8}"/>
              </a:ext>
            </a:extLst>
          </p:cNvPr>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2"/>
                </a:solidFill>
                <a:latin typeface="+mn-lt"/>
              </a:defRPr>
            </a:lvl1pPr>
          </a:lstStyle>
          <a:p>
            <a:pPr>
              <a:defRPr/>
            </a:pPr>
            <a:fld id="{B6BCEB07-7F31-46C6-9663-E21A5371E1FC}" type="slidenum">
              <a:rPr lang="en-US" altLang="en-US"/>
              <a:pPr>
                <a:defRPr/>
              </a:pPr>
              <a:t>‹#›</a:t>
            </a:fld>
            <a:endParaRPr lang="en-US" altLang="en-US"/>
          </a:p>
        </p:txBody>
      </p:sp>
      <p:sp>
        <p:nvSpPr>
          <p:cNvPr id="9" name="Rectangle 8">
            <a:extLst>
              <a:ext uri="{FF2B5EF4-FFF2-40B4-BE49-F238E27FC236}">
                <a16:creationId xmlns:a16="http://schemas.microsoft.com/office/drawing/2014/main" id="{18CB19E3-6D30-B3C1-61AA-54B00333695B}"/>
              </a:ext>
            </a:extLst>
          </p:cNvPr>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65C3BDF1-8017-99ED-EF08-6491AA762136}"/>
              </a:ext>
            </a:extLst>
          </p:cNvPr>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6AACD549-6155-940A-D571-4A4D8BFD005B}"/>
              </a:ext>
            </a:extLst>
          </p:cNvPr>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07" r:id="rId7"/>
    <p:sldLayoutId id="2147483715" r:id="rId8"/>
    <p:sldLayoutId id="2147483708" r:id="rId9"/>
    <p:sldLayoutId id="2147483716" r:id="rId10"/>
    <p:sldLayoutId id="2147483717" r:id="rId11"/>
  </p:sldLayoutIdLst>
  <p:txStyles>
    <p:titleStyle>
      <a:lvl1pPr algn="l" defTabSz="457200" rtl="0" fontAlgn="base">
        <a:spcBef>
          <a:spcPct val="0"/>
        </a:spcBef>
        <a:spcAft>
          <a:spcPct val="0"/>
        </a:spcAft>
        <a:defRPr sz="2800" kern="1200" cap="all">
          <a:solidFill>
            <a:schemeClr val="bg1"/>
          </a:solidFill>
          <a:latin typeface="+mj-lt"/>
          <a:ea typeface="+mj-ea"/>
          <a:cs typeface="+mj-cs"/>
        </a:defRPr>
      </a:lvl1pPr>
      <a:lvl2pPr algn="l" defTabSz="457200" rtl="0" fontAlgn="base">
        <a:spcBef>
          <a:spcPct val="0"/>
        </a:spcBef>
        <a:spcAft>
          <a:spcPct val="0"/>
        </a:spcAft>
        <a:defRPr sz="2800">
          <a:solidFill>
            <a:schemeClr val="bg1"/>
          </a:solidFill>
          <a:latin typeface="Gill Sans MT" panose="020B0502020104020203" pitchFamily="34" charset="0"/>
        </a:defRPr>
      </a:lvl2pPr>
      <a:lvl3pPr algn="l" defTabSz="457200" rtl="0" fontAlgn="base">
        <a:spcBef>
          <a:spcPct val="0"/>
        </a:spcBef>
        <a:spcAft>
          <a:spcPct val="0"/>
        </a:spcAft>
        <a:defRPr sz="2800">
          <a:solidFill>
            <a:schemeClr val="bg1"/>
          </a:solidFill>
          <a:latin typeface="Gill Sans MT" panose="020B0502020104020203" pitchFamily="34" charset="0"/>
        </a:defRPr>
      </a:lvl3pPr>
      <a:lvl4pPr algn="l" defTabSz="457200" rtl="0" fontAlgn="base">
        <a:spcBef>
          <a:spcPct val="0"/>
        </a:spcBef>
        <a:spcAft>
          <a:spcPct val="0"/>
        </a:spcAft>
        <a:defRPr sz="2800">
          <a:solidFill>
            <a:schemeClr val="bg1"/>
          </a:solidFill>
          <a:latin typeface="Gill Sans MT" panose="020B0502020104020203" pitchFamily="34" charset="0"/>
        </a:defRPr>
      </a:lvl4pPr>
      <a:lvl5pPr algn="l" defTabSz="457200" rtl="0" fontAlgn="base">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fontAlgn="base">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fontAlgn="base">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fontAlgn="base">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fontAlgn="base">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fontAlgn="base">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53CD575-C918-44AD-8FDC-07672805F080}"/>
              </a:ext>
            </a:extLst>
          </p:cNvPr>
          <p:cNvSpPr>
            <a:spLocks noGrp="1"/>
          </p:cNvSpPr>
          <p:nvPr>
            <p:ph type="ctrTitle"/>
          </p:nvPr>
        </p:nvSpPr>
        <p:spPr>
          <a:xfrm>
            <a:off x="581025" y="990600"/>
            <a:ext cx="7989888" cy="1504950"/>
          </a:xfrm>
        </p:spPr>
        <p:txBody>
          <a:bodyPr/>
          <a:lstStyle/>
          <a:p>
            <a:pPr fontAlgn="auto">
              <a:spcAft>
                <a:spcPts val="0"/>
              </a:spcAft>
              <a:defRPr/>
            </a:pPr>
            <a:r>
              <a:rPr lang="en-US" altLang="en-US" dirty="0"/>
              <a:t>The Large Intestine</a:t>
            </a:r>
            <a:br>
              <a:rPr lang="en-US" altLang="en-US" dirty="0"/>
            </a:br>
            <a:r>
              <a:rPr lang="en-US" altLang="en-US" dirty="0"/>
              <a:t>“The colon”</a:t>
            </a:r>
          </a:p>
        </p:txBody>
      </p:sp>
      <p:sp>
        <p:nvSpPr>
          <p:cNvPr id="5123" name="Subtitle 2">
            <a:extLst>
              <a:ext uri="{FF2B5EF4-FFF2-40B4-BE49-F238E27FC236}">
                <a16:creationId xmlns:a16="http://schemas.microsoft.com/office/drawing/2014/main" id="{E6A69631-0563-4010-0EAE-4902BD56178F}"/>
              </a:ext>
            </a:extLst>
          </p:cNvPr>
          <p:cNvSpPr>
            <a:spLocks noGrp="1"/>
          </p:cNvSpPr>
          <p:nvPr>
            <p:ph type="subTitle" idx="1"/>
          </p:nvPr>
        </p:nvSpPr>
        <p:spPr>
          <a:xfrm>
            <a:off x="581025" y="2495550"/>
            <a:ext cx="7989888" cy="590550"/>
          </a:xfrm>
        </p:spPr>
        <p:txBody>
          <a:bodyPr rtlCol="0"/>
          <a:lstStyle/>
          <a:p>
            <a:pPr fontAlgn="auto">
              <a:defRPr/>
            </a:pPr>
            <a:r>
              <a:rPr lang="en-US" altLang="en-US"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ED1A85F2-995F-14F3-D25E-1C5195927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0"/>
            <a:ext cx="544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BE47465-5CDE-9434-D373-0C3164D2F5D7}"/>
              </a:ext>
            </a:extLst>
          </p:cNvPr>
          <p:cNvSpPr>
            <a:spLocks noGrp="1" noChangeArrowheads="1"/>
          </p:cNvSpPr>
          <p:nvPr>
            <p:ph type="title"/>
          </p:nvPr>
        </p:nvSpPr>
        <p:spPr/>
        <p:txBody>
          <a:bodyPr/>
          <a:lstStyle/>
          <a:p>
            <a:pPr fontAlgn="auto">
              <a:spcAft>
                <a:spcPts val="0"/>
              </a:spcAft>
              <a:defRPr/>
            </a:pPr>
            <a:r>
              <a:rPr lang="en-US" altLang="en-US" dirty="0"/>
              <a:t>Haustra </a:t>
            </a:r>
          </a:p>
        </p:txBody>
      </p:sp>
      <p:sp>
        <p:nvSpPr>
          <p:cNvPr id="23555" name="Rectangle 3">
            <a:extLst>
              <a:ext uri="{FF2B5EF4-FFF2-40B4-BE49-F238E27FC236}">
                <a16:creationId xmlns:a16="http://schemas.microsoft.com/office/drawing/2014/main" id="{41BFD533-314E-EA9B-C5BB-70A59EE0FE70}"/>
              </a:ext>
            </a:extLst>
          </p:cNvPr>
          <p:cNvSpPr>
            <a:spLocks noGrp="1" noChangeArrowheads="1"/>
          </p:cNvSpPr>
          <p:nvPr>
            <p:ph idx="1"/>
          </p:nvPr>
        </p:nvSpPr>
        <p:spPr>
          <a:xfrm>
            <a:off x="581025" y="2227263"/>
            <a:ext cx="7989888" cy="3632200"/>
          </a:xfrm>
        </p:spPr>
        <p:txBody>
          <a:bodyPr/>
          <a:lstStyle/>
          <a:p>
            <a:r>
              <a:rPr lang="en-US" altLang="en-US"/>
              <a:t>Multiple pouches in the wall of the large intestine.</a:t>
            </a:r>
          </a:p>
          <a:p>
            <a:r>
              <a:rPr lang="en-US" altLang="en-US"/>
              <a:t>Haustra form where the longitudinal muscle layer of the wall of the large intestine is deficient; also known as: sacculations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19850907-7EEF-9942-22CD-F317BF32B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447800"/>
            <a:ext cx="54483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2827819-3185-8F02-5C7F-C3E5E595F99D}"/>
              </a:ext>
            </a:extLst>
          </p:cNvPr>
          <p:cNvSpPr>
            <a:spLocks noGrp="1" noChangeArrowheads="1"/>
          </p:cNvSpPr>
          <p:nvPr>
            <p:ph type="title"/>
          </p:nvPr>
        </p:nvSpPr>
        <p:spPr/>
        <p:txBody>
          <a:bodyPr/>
          <a:lstStyle/>
          <a:p>
            <a:pPr fontAlgn="auto">
              <a:spcAft>
                <a:spcPts val="0"/>
              </a:spcAft>
              <a:defRPr/>
            </a:pPr>
            <a:r>
              <a:rPr lang="en-US" altLang="en-US" dirty="0"/>
              <a:t>The Cecum</a:t>
            </a:r>
          </a:p>
        </p:txBody>
      </p:sp>
      <p:sp>
        <p:nvSpPr>
          <p:cNvPr id="16387" name="Rectangle 3">
            <a:extLst>
              <a:ext uri="{FF2B5EF4-FFF2-40B4-BE49-F238E27FC236}">
                <a16:creationId xmlns:a16="http://schemas.microsoft.com/office/drawing/2014/main" id="{45F9540E-E710-4962-B1B4-4F569C402E27}"/>
              </a:ext>
            </a:extLst>
          </p:cNvPr>
          <p:cNvSpPr>
            <a:spLocks noGrp="1" noChangeArrowheads="1"/>
          </p:cNvSpPr>
          <p:nvPr>
            <p:ph idx="1"/>
          </p:nvPr>
        </p:nvSpPr>
        <p:spPr>
          <a:xfrm>
            <a:off x="581025" y="2227263"/>
            <a:ext cx="7989888" cy="3632200"/>
          </a:xfrm>
        </p:spPr>
        <p:txBody>
          <a:bodyPr rtlCol="0">
            <a:normAutofit fontScale="92500" lnSpcReduction="10000"/>
          </a:bodyPr>
          <a:lstStyle/>
          <a:p>
            <a:pPr marL="306000" indent="-306000" fontAlgn="auto">
              <a:defRPr/>
            </a:pPr>
            <a:r>
              <a:rPr lang="en-US" altLang="en-US" dirty="0"/>
              <a:t>The sac-like caecum (L. </a:t>
            </a:r>
            <a:r>
              <a:rPr lang="en-US" altLang="en-US" dirty="0" err="1"/>
              <a:t>caecus</a:t>
            </a:r>
            <a:r>
              <a:rPr lang="en-US" altLang="en-US" dirty="0"/>
              <a:t>, blind) is the 1st part of the large intestine and is obviously continuous with the ascending colon. </a:t>
            </a:r>
          </a:p>
          <a:p>
            <a:pPr marL="306000" indent="-306000" fontAlgn="auto">
              <a:defRPr/>
            </a:pPr>
            <a:r>
              <a:rPr lang="en-US" altLang="en-US" dirty="0"/>
              <a:t>The caecum is a broad blind pouch and is 5 to 7 cm in length.</a:t>
            </a:r>
          </a:p>
          <a:p>
            <a:pPr marL="306000" indent="-306000" fontAlgn="auto">
              <a:defRPr/>
            </a:pPr>
            <a:r>
              <a:rPr lang="en-US" altLang="en-US" dirty="0"/>
              <a:t>It is located in the right lower quadrant, where it lies in the iliac fossa, inferior to the ascending colon.</a:t>
            </a:r>
          </a:p>
          <a:p>
            <a:pPr marL="306000" indent="-306000" fontAlgn="auto">
              <a:defRPr/>
            </a:pPr>
            <a:r>
              <a:rPr lang="en-US" altLang="en-US" dirty="0"/>
              <a:t>The ileum opens into its superior part at the </a:t>
            </a:r>
            <a:r>
              <a:rPr lang="en-US" altLang="en-US" dirty="0" err="1"/>
              <a:t>ileocaecal</a:t>
            </a:r>
            <a:r>
              <a:rPr lang="en-US" altLang="en-US" dirty="0"/>
              <a:t> junction.</a:t>
            </a:r>
          </a:p>
          <a:p>
            <a:pPr marL="306000" indent="-306000" fontAlgn="auto">
              <a:defRPr/>
            </a:pPr>
            <a:r>
              <a:rPr lang="en-US" altLang="en-US" dirty="0"/>
              <a:t>About 2.5 cm inferior to this, the vermiform appendix opens into its medial aspect.</a:t>
            </a:r>
          </a:p>
          <a:p>
            <a:pPr marL="306000" indent="-306000" fontAlgn="auto">
              <a:defRPr/>
            </a:pPr>
            <a:r>
              <a:rPr lang="en-US" altLang="en-US" dirty="0"/>
              <a:t>Unlike the ascending colon above it, the cecum is intraperitoneal.</a:t>
            </a:r>
          </a:p>
          <a:p>
            <a:pPr marL="306000" indent="-306000" fontAlgn="auto">
              <a:defRPr/>
            </a:pPr>
            <a:r>
              <a:rPr lang="en-US" altLang="en-US" dirty="0"/>
              <a:t>There is a cul-de-sac of the peritoneal cavity, called the </a:t>
            </a:r>
            <a:r>
              <a:rPr lang="en-US" altLang="en-US" dirty="0" err="1"/>
              <a:t>retrocolic</a:t>
            </a:r>
            <a:r>
              <a:rPr lang="en-US" altLang="en-US" dirty="0"/>
              <a:t> recess. This recess is often deep enough to admit a digit.</a:t>
            </a:r>
          </a:p>
          <a:p>
            <a:pPr marL="630000" lvl="1" indent="-306000" fontAlgn="auto">
              <a:defRPr/>
            </a:pPr>
            <a:r>
              <a:rPr lang="en-US" altLang="en-US" dirty="0"/>
              <a:t>In 64% of people, the appendix lies in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ED868AC6-CC3D-4F26-1F8A-47D329D88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114300"/>
            <a:ext cx="74739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52CE8FD-484C-6659-5B2F-B143B4C122B7}"/>
              </a:ext>
            </a:extLst>
          </p:cNvPr>
          <p:cNvSpPr>
            <a:spLocks noGrp="1"/>
          </p:cNvSpPr>
          <p:nvPr>
            <p:ph type="title"/>
          </p:nvPr>
        </p:nvSpPr>
        <p:spPr/>
        <p:txBody>
          <a:bodyPr/>
          <a:lstStyle/>
          <a:p>
            <a:pPr fontAlgn="auto">
              <a:spcAft>
                <a:spcPts val="0"/>
              </a:spcAft>
              <a:defRPr/>
            </a:pPr>
            <a:r>
              <a:rPr lang="en-US" altLang="en-US"/>
              <a:t>Ileocaecal orifice</a:t>
            </a:r>
          </a:p>
        </p:txBody>
      </p:sp>
      <p:sp>
        <p:nvSpPr>
          <p:cNvPr id="27651" name="Content Placeholder 2">
            <a:extLst>
              <a:ext uri="{FF2B5EF4-FFF2-40B4-BE49-F238E27FC236}">
                <a16:creationId xmlns:a16="http://schemas.microsoft.com/office/drawing/2014/main" id="{5E0A679E-A6B8-9223-57DF-ACBC23FA95D8}"/>
              </a:ext>
            </a:extLst>
          </p:cNvPr>
          <p:cNvSpPr>
            <a:spLocks noGrp="1" noChangeArrowheads="1"/>
          </p:cNvSpPr>
          <p:nvPr>
            <p:ph idx="1"/>
          </p:nvPr>
        </p:nvSpPr>
        <p:spPr>
          <a:xfrm>
            <a:off x="581025" y="2227263"/>
            <a:ext cx="7989888" cy="3632200"/>
          </a:xfrm>
        </p:spPr>
        <p:txBody>
          <a:bodyPr/>
          <a:lstStyle/>
          <a:p>
            <a:r>
              <a:rPr lang="en-US" altLang="en-US"/>
              <a:t>The ileum enters the caecum obliquely, and partly invaginates into it, forming lips superior and inferior to the ileocaecal orifice.</a:t>
            </a:r>
          </a:p>
          <a:p>
            <a:r>
              <a:rPr lang="en-US" altLang="en-US"/>
              <a:t>These lips of the ileocaecal valve meet medially and laterally to form ridges, called the frenula of the ileocaecal valve.</a:t>
            </a:r>
          </a:p>
          <a:p>
            <a:r>
              <a:rPr lang="en-US" altLang="en-US"/>
              <a:t>However, the circular muscle is poorly developed in them and the ileocaecal valve has little sphincteric action.</a:t>
            </a: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0199F687-7CAF-55F8-B868-D07DDABC5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8" y="100013"/>
            <a:ext cx="7173912" cy="65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C1C0433-FC5E-6A28-4AA3-20438B55AB99}"/>
              </a:ext>
            </a:extLst>
          </p:cNvPr>
          <p:cNvSpPr>
            <a:spLocks noGrp="1" noChangeArrowheads="1"/>
          </p:cNvSpPr>
          <p:nvPr>
            <p:ph type="title"/>
          </p:nvPr>
        </p:nvSpPr>
        <p:spPr/>
        <p:txBody>
          <a:bodyPr/>
          <a:lstStyle/>
          <a:p>
            <a:pPr fontAlgn="auto">
              <a:spcAft>
                <a:spcPts val="0"/>
              </a:spcAft>
              <a:defRPr/>
            </a:pPr>
            <a:r>
              <a:rPr lang="en-US" altLang="en-US"/>
              <a:t>The Vermiform Appendix</a:t>
            </a:r>
          </a:p>
        </p:txBody>
      </p:sp>
      <p:sp>
        <p:nvSpPr>
          <p:cNvPr id="20483" name="Rectangle 3">
            <a:extLst>
              <a:ext uri="{FF2B5EF4-FFF2-40B4-BE49-F238E27FC236}">
                <a16:creationId xmlns:a16="http://schemas.microsoft.com/office/drawing/2014/main" id="{C15712CA-89A4-DB3C-C29D-883333C6C729}"/>
              </a:ext>
            </a:extLst>
          </p:cNvPr>
          <p:cNvSpPr>
            <a:spLocks noGrp="1" noChangeArrowheads="1"/>
          </p:cNvSpPr>
          <p:nvPr>
            <p:ph idx="1"/>
          </p:nvPr>
        </p:nvSpPr>
        <p:spPr>
          <a:xfrm>
            <a:off x="581025" y="2227263"/>
            <a:ext cx="7989888" cy="3632200"/>
          </a:xfrm>
        </p:spPr>
        <p:txBody>
          <a:bodyPr rtlCol="0">
            <a:normAutofit lnSpcReduction="10000"/>
          </a:bodyPr>
          <a:lstStyle/>
          <a:p>
            <a:pPr marL="306000" indent="-306000" fontAlgn="auto">
              <a:defRPr/>
            </a:pPr>
            <a:r>
              <a:rPr lang="en-US" altLang="en-US" dirty="0"/>
              <a:t>This is a narrow, worm-shaped blind tube (L vermis, worm + forma, form).</a:t>
            </a:r>
          </a:p>
          <a:p>
            <a:pPr marL="306000" indent="-306000" fontAlgn="auto">
              <a:defRPr/>
            </a:pPr>
            <a:r>
              <a:rPr lang="en-US" altLang="en-US" dirty="0"/>
              <a:t>It is variable in length, averaging 8 cm.</a:t>
            </a:r>
          </a:p>
          <a:p>
            <a:pPr marL="306000" indent="-306000" fontAlgn="auto">
              <a:defRPr/>
            </a:pPr>
            <a:r>
              <a:rPr lang="en-US" altLang="en-US" dirty="0"/>
              <a:t>It joins the caecum about 2.5 cm inferior to the </a:t>
            </a:r>
            <a:r>
              <a:rPr lang="en-US" altLang="en-US" dirty="0" err="1"/>
              <a:t>ileocaecal</a:t>
            </a:r>
            <a:r>
              <a:rPr lang="en-US" altLang="en-US" dirty="0"/>
              <a:t> junction and is relatively longer in infants and children than in adults.</a:t>
            </a:r>
          </a:p>
          <a:p>
            <a:pPr marL="900000" lvl="2" indent="-270000" fontAlgn="auto">
              <a:defRPr/>
            </a:pPr>
            <a:r>
              <a:rPr lang="en-US" altLang="en-US" dirty="0"/>
              <a:t>The appendix has its own short triangular mesentery, called the </a:t>
            </a:r>
            <a:r>
              <a:rPr lang="en-US" altLang="en-US" dirty="0" err="1"/>
              <a:t>mesoappendix.This</a:t>
            </a:r>
            <a:r>
              <a:rPr lang="en-US" altLang="en-US" dirty="0"/>
              <a:t> suspends it from the mesentery of the terminal ileum.</a:t>
            </a:r>
          </a:p>
          <a:p>
            <a:pPr marL="900000" lvl="2" indent="-270000" fontAlgn="auto">
              <a:defRPr/>
            </a:pPr>
            <a:r>
              <a:rPr lang="en-US" altLang="en-US" dirty="0"/>
              <a:t>The position of the body of the appendix is variable: </a:t>
            </a:r>
            <a:r>
              <a:rPr lang="en-US" altLang="en-US" dirty="0" err="1"/>
              <a:t>retrocaecal</a:t>
            </a:r>
            <a:r>
              <a:rPr lang="en-US" altLang="en-US" dirty="0"/>
              <a:t> or </a:t>
            </a:r>
            <a:r>
              <a:rPr lang="en-US" altLang="en-US" dirty="0" err="1"/>
              <a:t>retrocolic</a:t>
            </a:r>
            <a:r>
              <a:rPr lang="en-US" altLang="en-US" dirty="0"/>
              <a:t> (65%), pelvic (31%), </a:t>
            </a:r>
            <a:r>
              <a:rPr lang="en-US" altLang="en-US" dirty="0" err="1"/>
              <a:t>subcaecal</a:t>
            </a:r>
            <a:r>
              <a:rPr lang="en-US" altLang="en-US" dirty="0"/>
              <a:t> (2.3%) and rarely anterior or posterior to the terminal ileum.</a:t>
            </a:r>
          </a:p>
          <a:p>
            <a:pPr marL="900000" lvl="2" indent="-270000" fontAlgn="auto">
              <a:defRPr/>
            </a:pPr>
            <a:r>
              <a:rPr lang="en-US" altLang="en-US" dirty="0"/>
              <a:t>The base of the appendix is fairly constant and usually lies deep at the junction of the lateral and middle 1/3 of the line joining the ASIS and the umbilicus (McBurney's point).</a:t>
            </a:r>
          </a:p>
          <a:p>
            <a:pPr marL="306000" indent="-306000" fontAlgn="auto">
              <a:defRPr/>
            </a:pPr>
            <a:r>
              <a:rPr lang="en-US" altLang="en-US" dirty="0"/>
              <a:t>The three taeniae coli of the caecum converge at the base of the appendix and form a complete outer longitudinal coat for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223282CC-5908-2E33-29C3-D214F73A1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388938"/>
            <a:ext cx="6340475"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746" name="Object 5">
            <a:extLst>
              <a:ext uri="{FF2B5EF4-FFF2-40B4-BE49-F238E27FC236}">
                <a16:creationId xmlns:a16="http://schemas.microsoft.com/office/drawing/2014/main" id="{AEFB3F25-356F-E223-DA40-5C0824245B82}"/>
              </a:ext>
            </a:extLst>
          </p:cNvPr>
          <p:cNvGraphicFramePr>
            <a:graphicFrameLocks noChangeAspect="1"/>
          </p:cNvGraphicFramePr>
          <p:nvPr/>
        </p:nvGraphicFramePr>
        <p:xfrm>
          <a:off x="1041400" y="228600"/>
          <a:ext cx="7061200" cy="6400800"/>
        </p:xfrm>
        <a:graphic>
          <a:graphicData uri="http://schemas.openxmlformats.org/presentationml/2006/ole">
            <mc:AlternateContent xmlns:mc="http://schemas.openxmlformats.org/markup-compatibility/2006">
              <mc:Choice xmlns:v="urn:schemas-microsoft-com:vml" Requires="v">
                <p:oleObj name="Bitmap Image" r:id="rId2" imgW="3772427" imgH="4247619" progId="Paint.Picture">
                  <p:embed/>
                </p:oleObj>
              </mc:Choice>
              <mc:Fallback>
                <p:oleObj name="Bitmap Image" r:id="rId2" imgW="3772427" imgH="4247619"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t="19493"/>
                      <a:stretch>
                        <a:fillRect/>
                      </a:stretch>
                    </p:blipFill>
                    <p:spPr bwMode="auto">
                      <a:xfrm>
                        <a:off x="1041400" y="228600"/>
                        <a:ext cx="7061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8855048-B893-234D-9756-69B239D3D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381000"/>
            <a:ext cx="736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770" name="Object 4">
            <a:extLst>
              <a:ext uri="{FF2B5EF4-FFF2-40B4-BE49-F238E27FC236}">
                <a16:creationId xmlns:a16="http://schemas.microsoft.com/office/drawing/2014/main" id="{38E9AF03-61A2-F7FE-2EB3-8FCA11E8B0A8}"/>
              </a:ext>
            </a:extLst>
          </p:cNvPr>
          <p:cNvGraphicFramePr>
            <a:graphicFrameLocks noChangeAspect="1"/>
          </p:cNvGraphicFramePr>
          <p:nvPr/>
        </p:nvGraphicFramePr>
        <p:xfrm>
          <a:off x="1408113" y="190500"/>
          <a:ext cx="6327775" cy="6477000"/>
        </p:xfrm>
        <a:graphic>
          <a:graphicData uri="http://schemas.openxmlformats.org/presentationml/2006/ole">
            <mc:AlternateContent xmlns:mc="http://schemas.openxmlformats.org/markup-compatibility/2006">
              <mc:Choice xmlns:v="urn:schemas-microsoft-com:vml" Requires="v">
                <p:oleObj name="Bitmap Image" r:id="rId2" imgW="5714286" imgH="5847619" progId="Paint.Picture">
                  <p:embed/>
                </p:oleObj>
              </mc:Choice>
              <mc:Fallback>
                <p:oleObj name="Bitmap Image" r:id="rId2" imgW="5714286" imgH="5847619"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90500"/>
                        <a:ext cx="63277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EDD7-2E39-2653-3A2B-B41ADE896D19}"/>
              </a:ext>
            </a:extLst>
          </p:cNvPr>
          <p:cNvSpPr>
            <a:spLocks noGrp="1"/>
          </p:cNvSpPr>
          <p:nvPr>
            <p:ph type="title"/>
          </p:nvPr>
        </p:nvSpPr>
        <p:spPr/>
        <p:txBody>
          <a:bodyPr/>
          <a:lstStyle/>
          <a:p>
            <a:pPr fontAlgn="auto">
              <a:spcAft>
                <a:spcPts val="0"/>
              </a:spcAft>
              <a:defRPr/>
            </a:pPr>
            <a:r>
              <a:rPr lang="en-US" dirty="0"/>
              <a:t>ASCENDING COLON</a:t>
            </a:r>
          </a:p>
        </p:txBody>
      </p:sp>
      <p:sp>
        <p:nvSpPr>
          <p:cNvPr id="3" name="Content Placeholder 2">
            <a:extLst>
              <a:ext uri="{FF2B5EF4-FFF2-40B4-BE49-F238E27FC236}">
                <a16:creationId xmlns:a16="http://schemas.microsoft.com/office/drawing/2014/main" id="{B7C3DEAB-C8B8-269E-5195-BEABEB28854E}"/>
              </a:ext>
            </a:extLst>
          </p:cNvPr>
          <p:cNvSpPr>
            <a:spLocks noGrp="1"/>
          </p:cNvSpPr>
          <p:nvPr>
            <p:ph idx="1"/>
          </p:nvPr>
        </p:nvSpPr>
        <p:spPr>
          <a:xfrm>
            <a:off x="581025" y="2227263"/>
            <a:ext cx="7989888" cy="3632200"/>
          </a:xfrm>
        </p:spPr>
        <p:txBody>
          <a:bodyPr rtlCol="0">
            <a:normAutofit fontScale="85000" lnSpcReduction="10000"/>
          </a:bodyPr>
          <a:lstStyle/>
          <a:p>
            <a:pPr marL="306000" indent="-306000" fontAlgn="auto">
              <a:defRPr/>
            </a:pPr>
            <a:r>
              <a:rPr lang="en-US" dirty="0"/>
              <a:t>It is located in the right </a:t>
            </a:r>
            <a:r>
              <a:rPr lang="en-US" dirty="0" err="1"/>
              <a:t>paracolic</a:t>
            </a:r>
            <a:r>
              <a:rPr lang="en-US" dirty="0"/>
              <a:t> gutter and covered by the peritoneum on the front and sides, which binds it to the posterior abdominal wall.</a:t>
            </a:r>
          </a:p>
          <a:p>
            <a:pPr marL="306000" indent="-306000" fontAlgn="auto">
              <a:defRPr/>
            </a:pPr>
            <a:r>
              <a:rPr lang="en-US" dirty="0"/>
              <a:t>Its posterior surface is located on 3 muscles:</a:t>
            </a:r>
          </a:p>
          <a:p>
            <a:pPr marL="630000" lvl="1" indent="-306000" fontAlgn="auto">
              <a:defRPr/>
            </a:pPr>
            <a:r>
              <a:rPr lang="en-US" dirty="0"/>
              <a:t>Iliacus, </a:t>
            </a:r>
          </a:p>
          <a:p>
            <a:pPr marL="630000" lvl="1" indent="-306000" fontAlgn="auto">
              <a:defRPr/>
            </a:pPr>
            <a:r>
              <a:rPr lang="en-US" dirty="0"/>
              <a:t>Quadratus lumborum, </a:t>
            </a:r>
          </a:p>
          <a:p>
            <a:pPr marL="630000" lvl="1" indent="-306000" fontAlgn="auto">
              <a:defRPr/>
            </a:pPr>
            <a:r>
              <a:rPr lang="en-US" dirty="0"/>
              <a:t>Transversus abdominis.</a:t>
            </a:r>
          </a:p>
          <a:p>
            <a:pPr marL="306000" indent="-306000" fontAlgn="auto">
              <a:defRPr/>
            </a:pPr>
            <a:r>
              <a:rPr lang="en-US" dirty="0"/>
              <a:t>During its course from the </a:t>
            </a:r>
            <a:r>
              <a:rPr lang="en-US" dirty="0" err="1"/>
              <a:t>caecum</a:t>
            </a:r>
            <a:r>
              <a:rPr lang="en-US" dirty="0"/>
              <a:t> to the undersurface of the liver, it crosses 3 nerves. </a:t>
            </a:r>
          </a:p>
          <a:p>
            <a:pPr marL="630000" lvl="1" indent="-306000" fontAlgn="auto">
              <a:defRPr/>
            </a:pPr>
            <a:r>
              <a:rPr lang="en-US" dirty="0"/>
              <a:t>From below upward these are:</a:t>
            </a:r>
          </a:p>
          <a:p>
            <a:pPr marL="900000" lvl="2" indent="-270000" fontAlgn="auto">
              <a:defRPr/>
            </a:pPr>
            <a:r>
              <a:rPr lang="en-US" dirty="0"/>
              <a:t>Lateral cutaneous nerve of thigh, </a:t>
            </a:r>
          </a:p>
          <a:p>
            <a:pPr marL="900000" lvl="2" indent="-270000" fontAlgn="auto">
              <a:defRPr/>
            </a:pPr>
            <a:r>
              <a:rPr lang="en-US" dirty="0"/>
              <a:t>Ilioinguinal nerve, and</a:t>
            </a:r>
          </a:p>
          <a:p>
            <a:pPr marL="900000" lvl="2" indent="-270000" fontAlgn="auto">
              <a:defRPr/>
            </a:pPr>
            <a:r>
              <a:rPr lang="en-US" dirty="0" err="1"/>
              <a:t>Iliohypogastric</a:t>
            </a:r>
            <a:r>
              <a:rPr lang="en-US" dirty="0"/>
              <a:t> nerve.</a:t>
            </a:r>
          </a:p>
          <a:p>
            <a:pPr marL="306000" indent="-306000" fontAlgn="auto">
              <a:defRPr/>
            </a:pPr>
            <a:r>
              <a:rPr lang="en-US" dirty="0"/>
              <a:t>Anteriorly it is related to the coils of the small bowel and right edge of the greater </a:t>
            </a:r>
            <a:r>
              <a:rPr lang="en-US" dirty="0" err="1"/>
              <a:t>omentum</a:t>
            </a:r>
            <a:r>
              <a:rPr lang="en-US"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31A57DC-B052-E600-BA96-7BDCA4FFE10E}"/>
              </a:ext>
            </a:extLst>
          </p:cNvPr>
          <p:cNvSpPr>
            <a:spLocks noGrp="1" noChangeArrowheads="1"/>
          </p:cNvSpPr>
          <p:nvPr>
            <p:ph type="title"/>
          </p:nvPr>
        </p:nvSpPr>
        <p:spPr/>
        <p:txBody>
          <a:bodyPr/>
          <a:lstStyle/>
          <a:p>
            <a:pPr fontAlgn="auto">
              <a:spcAft>
                <a:spcPts val="0"/>
              </a:spcAft>
              <a:defRPr/>
            </a:pPr>
            <a:r>
              <a:rPr lang="en-US" altLang="en-US" dirty="0"/>
              <a:t>Right colic flexure </a:t>
            </a:r>
          </a:p>
        </p:txBody>
      </p:sp>
      <p:sp>
        <p:nvSpPr>
          <p:cNvPr id="34819" name="Rectangle 3">
            <a:extLst>
              <a:ext uri="{FF2B5EF4-FFF2-40B4-BE49-F238E27FC236}">
                <a16:creationId xmlns:a16="http://schemas.microsoft.com/office/drawing/2014/main" id="{D06441EE-C90D-334A-C722-C4E772CAED70}"/>
              </a:ext>
            </a:extLst>
          </p:cNvPr>
          <p:cNvSpPr>
            <a:spLocks noGrp="1" noChangeArrowheads="1"/>
          </p:cNvSpPr>
          <p:nvPr>
            <p:ph idx="1"/>
          </p:nvPr>
        </p:nvSpPr>
        <p:spPr>
          <a:xfrm>
            <a:off x="581025" y="2227263"/>
            <a:ext cx="7989888" cy="3632200"/>
          </a:xfrm>
        </p:spPr>
        <p:txBody>
          <a:bodyPr/>
          <a:lstStyle/>
          <a:p>
            <a:r>
              <a:rPr lang="en-US" altLang="en-US"/>
              <a:t>Junction of the ascending colon and the transverse colon.</a:t>
            </a:r>
          </a:p>
          <a:p>
            <a:r>
              <a:rPr lang="en-US" altLang="en-US"/>
              <a:t>Right colic flexure lies anterior to the lower part of the right kidney and inferior to the right lobe of the liver; also known as: hepatic flexure.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D18B-9F21-E210-797A-67A346994A02}"/>
              </a:ext>
            </a:extLst>
          </p:cNvPr>
          <p:cNvSpPr>
            <a:spLocks noGrp="1"/>
          </p:cNvSpPr>
          <p:nvPr>
            <p:ph type="title"/>
          </p:nvPr>
        </p:nvSpPr>
        <p:spPr/>
        <p:txBody>
          <a:bodyPr/>
          <a:lstStyle/>
          <a:p>
            <a:pPr fontAlgn="auto">
              <a:spcAft>
                <a:spcPts val="0"/>
              </a:spcAft>
              <a:defRPr/>
            </a:pPr>
            <a:r>
              <a:rPr lang="en-US" dirty="0"/>
              <a:t>TRANSVERSE COLON</a:t>
            </a:r>
          </a:p>
        </p:txBody>
      </p:sp>
      <p:sp>
        <p:nvSpPr>
          <p:cNvPr id="35843" name="Content Placeholder 2">
            <a:extLst>
              <a:ext uri="{FF2B5EF4-FFF2-40B4-BE49-F238E27FC236}">
                <a16:creationId xmlns:a16="http://schemas.microsoft.com/office/drawing/2014/main" id="{C28FA862-7E30-D8F7-0956-F1F234A63CEA}"/>
              </a:ext>
            </a:extLst>
          </p:cNvPr>
          <p:cNvSpPr>
            <a:spLocks noGrp="1" noChangeArrowheads="1"/>
          </p:cNvSpPr>
          <p:nvPr>
            <p:ph idx="1"/>
          </p:nvPr>
        </p:nvSpPr>
        <p:spPr>
          <a:xfrm>
            <a:off x="581025" y="2227263"/>
            <a:ext cx="7989888" cy="3632200"/>
          </a:xfrm>
        </p:spPr>
        <p:txBody>
          <a:bodyPr/>
          <a:lstStyle/>
          <a:p>
            <a:r>
              <a:rPr lang="en-US" altLang="en-US"/>
              <a:t>It is the longest (20 inch/50 cm in length) and most mobile part of the large intestine.</a:t>
            </a:r>
          </a:p>
          <a:p>
            <a:r>
              <a:rPr lang="en-US" altLang="en-US"/>
              <a:t>It stretches from the right colic flexure (in right lumbar region) to the left colic flexure (in the left hypochondriac region).</a:t>
            </a:r>
          </a:p>
          <a:p>
            <a:r>
              <a:rPr lang="en-US" altLang="en-US"/>
              <a:t>Strictly speaking transverse colon isn’t transverse but creates a dependent loop in front of loops of small intestine between the left and right colic flexures. </a:t>
            </a:r>
          </a:p>
          <a:p>
            <a:r>
              <a:rPr lang="en-US" altLang="en-US"/>
              <a:t>The lowest point of loop generally goes up to the level of umbilicus but might occasionally extend into the pelvis. Therefore, the transverse colon is generally ‘U’ shaped</a:t>
            </a: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F892-477B-C9D1-8A30-3093D80F97B4}"/>
              </a:ext>
            </a:extLst>
          </p:cNvPr>
          <p:cNvSpPr>
            <a:spLocks noGrp="1"/>
          </p:cNvSpPr>
          <p:nvPr>
            <p:ph type="title"/>
          </p:nvPr>
        </p:nvSpPr>
        <p:spPr/>
        <p:txBody>
          <a:bodyPr>
            <a:normAutofit fontScale="90000"/>
          </a:bodyPr>
          <a:lstStyle/>
          <a:p>
            <a:pPr fontAlgn="auto">
              <a:spcAft>
                <a:spcPts val="0"/>
              </a:spcAft>
              <a:defRPr/>
            </a:pPr>
            <a:r>
              <a:rPr lang="en-US" dirty="0"/>
              <a:t>DIFFERENCES BETWEEN THE RIGHT TWO-THIRD AND LEFT ONE-THIRD OF THE TRANSVERSE COLON</a:t>
            </a:r>
          </a:p>
        </p:txBody>
      </p:sp>
      <p:graphicFrame>
        <p:nvGraphicFramePr>
          <p:cNvPr id="4" name="Content Placeholder 3">
            <a:extLst>
              <a:ext uri="{FF2B5EF4-FFF2-40B4-BE49-F238E27FC236}">
                <a16:creationId xmlns:a16="http://schemas.microsoft.com/office/drawing/2014/main" id="{6E37AA96-19DF-DF66-9D0A-5C945D932F1D}"/>
              </a:ext>
            </a:extLst>
          </p:cNvPr>
          <p:cNvGraphicFramePr>
            <a:graphicFrameLocks noGrp="1"/>
          </p:cNvGraphicFramePr>
          <p:nvPr>
            <p:ph idx="1"/>
          </p:nvPr>
        </p:nvGraphicFramePr>
        <p:xfrm>
          <a:off x="457200" y="2151063"/>
          <a:ext cx="8229600" cy="401955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53292">
                <a:tc>
                  <a:txBody>
                    <a:bodyPr/>
                    <a:lstStyle/>
                    <a:p>
                      <a:r>
                        <a:rPr lang="en-US" sz="1600" b="1" dirty="0">
                          <a:latin typeface="Titillium Web"/>
                        </a:rPr>
                        <a:t>Features</a:t>
                      </a:r>
                    </a:p>
                  </a:txBody>
                  <a:tcPr marL="171450" marR="171450" marT="95265" marB="95265" anchor="ctr"/>
                </a:tc>
                <a:tc>
                  <a:txBody>
                    <a:bodyPr/>
                    <a:lstStyle/>
                    <a:p>
                      <a:r>
                        <a:rPr lang="en-US" sz="2000" b="1" dirty="0">
                          <a:latin typeface="Titillium Web"/>
                        </a:rPr>
                        <a:t>Right two-third of transverse colon</a:t>
                      </a:r>
                    </a:p>
                  </a:txBody>
                  <a:tcPr marL="171450" marR="171450" marT="95265" marB="95265" anchor="ctr"/>
                </a:tc>
                <a:tc>
                  <a:txBody>
                    <a:bodyPr/>
                    <a:lstStyle/>
                    <a:p>
                      <a:r>
                        <a:rPr lang="en-US" sz="2000" b="1">
                          <a:latin typeface="Titillium Web"/>
                        </a:rPr>
                        <a:t>Left one-third of transverse colon</a:t>
                      </a:r>
                    </a:p>
                  </a:txBody>
                  <a:tcPr marL="171450" marR="171450" marT="95265" marB="95265" anchor="ctr"/>
                </a:tc>
                <a:extLst>
                  <a:ext uri="{0D108BD9-81ED-4DB2-BD59-A6C34878D82A}">
                    <a16:rowId xmlns:a16="http://schemas.microsoft.com/office/drawing/2014/main" val="10000"/>
                  </a:ext>
                </a:extLst>
              </a:tr>
              <a:tr h="550353">
                <a:tc>
                  <a:txBody>
                    <a:bodyPr/>
                    <a:lstStyle/>
                    <a:p>
                      <a:r>
                        <a:rPr lang="en-US" sz="1600" dirty="0"/>
                        <a:t>Development</a:t>
                      </a:r>
                    </a:p>
                  </a:txBody>
                  <a:tcPr marL="95250" marR="95250" marT="76212" marB="76212" anchor="ctr"/>
                </a:tc>
                <a:tc>
                  <a:txBody>
                    <a:bodyPr/>
                    <a:lstStyle/>
                    <a:p>
                      <a:r>
                        <a:rPr lang="en-US" sz="2000" dirty="0"/>
                        <a:t>From </a:t>
                      </a:r>
                      <a:r>
                        <a:rPr lang="en-US" sz="2000" dirty="0" err="1"/>
                        <a:t>midgut</a:t>
                      </a:r>
                      <a:endParaRPr lang="en-US" sz="2000" dirty="0"/>
                    </a:p>
                  </a:txBody>
                  <a:tcPr marL="95250" marR="95250" marT="76212" marB="76212" anchor="ctr"/>
                </a:tc>
                <a:tc>
                  <a:txBody>
                    <a:bodyPr/>
                    <a:lstStyle/>
                    <a:p>
                      <a:r>
                        <a:rPr lang="en-US" sz="2000"/>
                        <a:t>From hindgut</a:t>
                      </a:r>
                    </a:p>
                  </a:txBody>
                  <a:tcPr marL="95250" marR="95250" marT="76212" marB="76212" anchor="ctr"/>
                </a:tc>
                <a:extLst>
                  <a:ext uri="{0D108BD9-81ED-4DB2-BD59-A6C34878D82A}">
                    <a16:rowId xmlns:a16="http://schemas.microsoft.com/office/drawing/2014/main" val="10001"/>
                  </a:ext>
                </a:extLst>
              </a:tr>
              <a:tr h="1611751">
                <a:tc>
                  <a:txBody>
                    <a:bodyPr/>
                    <a:lstStyle/>
                    <a:p>
                      <a:r>
                        <a:rPr lang="en-US" sz="1600"/>
                        <a:t>Arterial supply</a:t>
                      </a:r>
                    </a:p>
                  </a:txBody>
                  <a:tcPr marL="95250" marR="95250" marT="76212" marB="76212" anchor="ctr"/>
                </a:tc>
                <a:tc>
                  <a:txBody>
                    <a:bodyPr/>
                    <a:lstStyle/>
                    <a:p>
                      <a:r>
                        <a:rPr lang="en-US" sz="2000" dirty="0"/>
                        <a:t>Middle colic artery, a branch of superior mesenteric artery (artery of </a:t>
                      </a:r>
                      <a:r>
                        <a:rPr lang="en-US" sz="2000" dirty="0" err="1"/>
                        <a:t>midgut</a:t>
                      </a:r>
                      <a:r>
                        <a:rPr lang="en-US" sz="2000" dirty="0"/>
                        <a:t>)</a:t>
                      </a:r>
                    </a:p>
                  </a:txBody>
                  <a:tcPr marL="95250" marR="95250" marT="76212" marB="76212" anchor="ctr"/>
                </a:tc>
                <a:tc>
                  <a:txBody>
                    <a:bodyPr/>
                    <a:lstStyle/>
                    <a:p>
                      <a:r>
                        <a:rPr lang="en-US" sz="2000" dirty="0"/>
                        <a:t>Left colic artery, a branch of inferior mesenteric artery (artery of hindgut)</a:t>
                      </a:r>
                    </a:p>
                  </a:txBody>
                  <a:tcPr marL="95250" marR="95250" marT="76212" marB="76212" anchor="ctr"/>
                </a:tc>
                <a:extLst>
                  <a:ext uri="{0D108BD9-81ED-4DB2-BD59-A6C34878D82A}">
                    <a16:rowId xmlns:a16="http://schemas.microsoft.com/office/drawing/2014/main" val="10002"/>
                  </a:ext>
                </a:extLst>
              </a:tr>
              <a:tr h="904154">
                <a:tc>
                  <a:txBody>
                    <a:bodyPr/>
                    <a:lstStyle/>
                    <a:p>
                      <a:r>
                        <a:rPr lang="en-US" sz="1600"/>
                        <a:t>Nerve supply</a:t>
                      </a:r>
                    </a:p>
                  </a:txBody>
                  <a:tcPr marL="95250" marR="95250" marT="76212" marB="76212" anchor="ctr"/>
                </a:tc>
                <a:tc>
                  <a:txBody>
                    <a:bodyPr/>
                    <a:lstStyle/>
                    <a:p>
                      <a:r>
                        <a:rPr lang="en-US" sz="2000"/>
                        <a:t>By vagus nerves</a:t>
                      </a:r>
                    </a:p>
                  </a:txBody>
                  <a:tcPr marL="95250" marR="95250" marT="76212" marB="76212" anchor="ctr"/>
                </a:tc>
                <a:tc>
                  <a:txBody>
                    <a:bodyPr/>
                    <a:lstStyle/>
                    <a:p>
                      <a:r>
                        <a:rPr lang="en-US" sz="2000" dirty="0"/>
                        <a:t>By pelvic </a:t>
                      </a:r>
                      <a:r>
                        <a:rPr lang="en-US" sz="2000" dirty="0" err="1"/>
                        <a:t>splanchnic</a:t>
                      </a:r>
                      <a:r>
                        <a:rPr lang="en-US" sz="2000" dirty="0"/>
                        <a:t> nerves</a:t>
                      </a:r>
                    </a:p>
                  </a:txBody>
                  <a:tcPr marL="95250" marR="95250" marT="76212" marB="76212"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5F0F87F-8180-BC3D-63D5-453A1F20B1C4}"/>
              </a:ext>
            </a:extLst>
          </p:cNvPr>
          <p:cNvSpPr>
            <a:spLocks noGrp="1" noChangeArrowheads="1"/>
          </p:cNvSpPr>
          <p:nvPr>
            <p:ph type="title"/>
          </p:nvPr>
        </p:nvSpPr>
        <p:spPr/>
        <p:txBody>
          <a:bodyPr/>
          <a:lstStyle/>
          <a:p>
            <a:pPr fontAlgn="auto">
              <a:spcAft>
                <a:spcPts val="0"/>
              </a:spcAft>
              <a:defRPr/>
            </a:pPr>
            <a:r>
              <a:rPr lang="en-US" altLang="en-US" dirty="0"/>
              <a:t>Left colic flexure</a:t>
            </a:r>
          </a:p>
        </p:txBody>
      </p:sp>
      <p:sp>
        <p:nvSpPr>
          <p:cNvPr id="37891" name="Rectangle 3">
            <a:extLst>
              <a:ext uri="{FF2B5EF4-FFF2-40B4-BE49-F238E27FC236}">
                <a16:creationId xmlns:a16="http://schemas.microsoft.com/office/drawing/2014/main" id="{1845DEB1-425E-A0B2-532C-5BB14395A46E}"/>
              </a:ext>
            </a:extLst>
          </p:cNvPr>
          <p:cNvSpPr>
            <a:spLocks noGrp="1" noChangeArrowheads="1"/>
          </p:cNvSpPr>
          <p:nvPr>
            <p:ph idx="1"/>
          </p:nvPr>
        </p:nvSpPr>
        <p:spPr>
          <a:xfrm>
            <a:off x="581025" y="2227263"/>
            <a:ext cx="7989888" cy="3632200"/>
          </a:xfrm>
        </p:spPr>
        <p:txBody>
          <a:bodyPr/>
          <a:lstStyle/>
          <a:p>
            <a:r>
              <a:rPr lang="en-US" altLang="en-US"/>
              <a:t>Junction of the transverse colon and descending colon.</a:t>
            </a:r>
          </a:p>
          <a:p>
            <a:r>
              <a:rPr lang="en-US" altLang="en-US"/>
              <a:t>Left colic flexure lies anterior to the left kidney and inferior to the spleen; also known as: splenic flexure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122-6AA0-F943-B2CD-AD8BC03A6012}"/>
              </a:ext>
            </a:extLst>
          </p:cNvPr>
          <p:cNvSpPr>
            <a:spLocks noGrp="1"/>
          </p:cNvSpPr>
          <p:nvPr>
            <p:ph type="title"/>
          </p:nvPr>
        </p:nvSpPr>
        <p:spPr/>
        <p:txBody>
          <a:bodyPr/>
          <a:lstStyle/>
          <a:p>
            <a:pPr fontAlgn="auto">
              <a:spcAft>
                <a:spcPts val="0"/>
              </a:spcAft>
              <a:defRPr/>
            </a:pPr>
            <a:r>
              <a:rPr lang="en-US" dirty="0"/>
              <a:t>DESCENDING COLON</a:t>
            </a:r>
          </a:p>
        </p:txBody>
      </p:sp>
      <p:sp>
        <p:nvSpPr>
          <p:cNvPr id="38915" name="Content Placeholder 2">
            <a:extLst>
              <a:ext uri="{FF2B5EF4-FFF2-40B4-BE49-F238E27FC236}">
                <a16:creationId xmlns:a16="http://schemas.microsoft.com/office/drawing/2014/main" id="{71FEF89B-8450-5515-F6DA-0007F1D564F7}"/>
              </a:ext>
            </a:extLst>
          </p:cNvPr>
          <p:cNvSpPr>
            <a:spLocks noGrp="1" noChangeArrowheads="1"/>
          </p:cNvSpPr>
          <p:nvPr>
            <p:ph idx="1"/>
          </p:nvPr>
        </p:nvSpPr>
        <p:spPr>
          <a:xfrm>
            <a:off x="581025" y="2227263"/>
            <a:ext cx="7989888" cy="3632200"/>
          </a:xfrm>
        </p:spPr>
        <p:txBody>
          <a:bodyPr/>
          <a:lstStyle/>
          <a:p>
            <a:r>
              <a:rPr lang="en-US" altLang="en-US"/>
              <a:t>The descending colon is longer (25 cm), narrower, and more deeply found than the ascending colon. </a:t>
            </a:r>
          </a:p>
          <a:p>
            <a:r>
              <a:rPr lang="en-US" altLang="en-US"/>
              <a:t>It goes from the left colic flexure to the very front of the left external iliac artery in the level of pelvic brim where it becomes continuous with the pelvic colon (sigmoid colon).</a:t>
            </a:r>
          </a:p>
          <a:p>
            <a:r>
              <a:rPr lang="en-US" altLang="en-US"/>
              <a:t>It’s covered by the peritoneum on the front and sides which fixes it in the left paracolic gutter and iliac fossa.</a:t>
            </a:r>
          </a:p>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8643-85DE-4559-0CCA-204A4429058A}"/>
              </a:ext>
            </a:extLst>
          </p:cNvPr>
          <p:cNvSpPr>
            <a:spLocks noGrp="1"/>
          </p:cNvSpPr>
          <p:nvPr>
            <p:ph type="title"/>
          </p:nvPr>
        </p:nvSpPr>
        <p:spPr/>
        <p:txBody>
          <a:bodyPr/>
          <a:lstStyle/>
          <a:p>
            <a:pPr fontAlgn="auto">
              <a:spcAft>
                <a:spcPts val="0"/>
              </a:spcAft>
              <a:defRPr/>
            </a:pPr>
            <a:r>
              <a:rPr lang="en-US" dirty="0"/>
              <a:t>DESCENDING COLON</a:t>
            </a:r>
          </a:p>
        </p:txBody>
      </p:sp>
      <p:sp>
        <p:nvSpPr>
          <p:cNvPr id="3" name="Content Placeholder 2">
            <a:extLst>
              <a:ext uri="{FF2B5EF4-FFF2-40B4-BE49-F238E27FC236}">
                <a16:creationId xmlns:a16="http://schemas.microsoft.com/office/drawing/2014/main" id="{C2A4FC24-A690-A3B7-9B51-CC6B86431A1A}"/>
              </a:ext>
            </a:extLst>
          </p:cNvPr>
          <p:cNvSpPr>
            <a:spLocks noGrp="1"/>
          </p:cNvSpPr>
          <p:nvPr>
            <p:ph idx="1"/>
          </p:nvPr>
        </p:nvSpPr>
        <p:spPr>
          <a:xfrm>
            <a:off x="581025" y="2227263"/>
            <a:ext cx="7989888" cy="3632200"/>
          </a:xfrm>
        </p:spPr>
        <p:txBody>
          <a:bodyPr rtlCol="0">
            <a:normAutofit fontScale="85000" lnSpcReduction="20000"/>
          </a:bodyPr>
          <a:lstStyle/>
          <a:p>
            <a:pPr marL="306000" indent="-306000" fontAlgn="auto">
              <a:defRPr/>
            </a:pPr>
            <a:r>
              <a:rPr lang="en-US" dirty="0"/>
              <a:t>Its proximal part descends vertically downward from the left colic flexure to the left iliac </a:t>
            </a:r>
            <a:r>
              <a:rPr lang="en-US" dirty="0" err="1"/>
              <a:t>fossa</a:t>
            </a:r>
            <a:r>
              <a:rPr lang="en-US" dirty="0"/>
              <a:t>. </a:t>
            </a:r>
          </a:p>
          <a:p>
            <a:pPr marL="306000" indent="-306000" fontAlgn="auto">
              <a:defRPr/>
            </a:pPr>
            <a:r>
              <a:rPr lang="en-US" dirty="0"/>
              <a:t>In this course it enters in front of 3 muscles and 3 nerves. </a:t>
            </a:r>
          </a:p>
          <a:p>
            <a:pPr marL="630000" lvl="1" indent="-306000" fontAlgn="auto">
              <a:defRPr/>
            </a:pPr>
            <a:r>
              <a:rPr lang="en-US" dirty="0"/>
              <a:t>Quadratus lumborum, </a:t>
            </a:r>
          </a:p>
          <a:p>
            <a:pPr marL="630000" lvl="1" indent="-306000" fontAlgn="auto">
              <a:defRPr/>
            </a:pPr>
            <a:r>
              <a:rPr lang="en-US" dirty="0"/>
              <a:t>Transversus abdominis, and </a:t>
            </a:r>
          </a:p>
          <a:p>
            <a:pPr marL="630000" lvl="1" indent="-306000" fontAlgn="auto">
              <a:defRPr/>
            </a:pPr>
            <a:r>
              <a:rPr lang="en-US" dirty="0"/>
              <a:t>Iliacus. </a:t>
            </a:r>
          </a:p>
          <a:p>
            <a:pPr marL="306000" indent="-306000" fontAlgn="auto">
              <a:defRPr/>
            </a:pPr>
            <a:r>
              <a:rPr lang="en-US" dirty="0"/>
              <a:t>The nerves are: </a:t>
            </a:r>
          </a:p>
          <a:p>
            <a:pPr marL="630000" lvl="1" indent="-306000" fontAlgn="auto">
              <a:defRPr/>
            </a:pPr>
            <a:r>
              <a:rPr lang="en-US" dirty="0" err="1"/>
              <a:t>Iliohypogastric</a:t>
            </a:r>
            <a:r>
              <a:rPr lang="en-US" dirty="0"/>
              <a:t> , </a:t>
            </a:r>
          </a:p>
          <a:p>
            <a:pPr marL="630000" lvl="1" indent="-306000" fontAlgn="auto">
              <a:defRPr/>
            </a:pPr>
            <a:r>
              <a:rPr lang="en-US" dirty="0" err="1"/>
              <a:t>Ilioinguinal</a:t>
            </a:r>
            <a:r>
              <a:rPr lang="en-US" dirty="0"/>
              <a:t> , and </a:t>
            </a:r>
          </a:p>
          <a:p>
            <a:pPr marL="630000" lvl="1" indent="-306000" fontAlgn="auto">
              <a:defRPr/>
            </a:pPr>
            <a:r>
              <a:rPr lang="en-US" dirty="0"/>
              <a:t>Lateral cutaneous nerve of the thigh.</a:t>
            </a:r>
          </a:p>
          <a:p>
            <a:pPr marL="306000" indent="-306000" fontAlgn="auto">
              <a:defRPr/>
            </a:pPr>
            <a:r>
              <a:rPr lang="en-US" dirty="0"/>
              <a:t>Its distal part turns medially from the left iliac </a:t>
            </a:r>
            <a:r>
              <a:rPr lang="en-US" dirty="0" err="1"/>
              <a:t>fossa</a:t>
            </a:r>
            <a:r>
              <a:rPr lang="en-US" dirty="0"/>
              <a:t> to the very front of the left external iliac vessels. </a:t>
            </a:r>
          </a:p>
          <a:p>
            <a:pPr marL="630000" lvl="1" indent="-306000" fontAlgn="auto">
              <a:defRPr/>
            </a:pPr>
            <a:r>
              <a:rPr lang="en-US" dirty="0"/>
              <a:t>In this course it enters in front of the femoral nerve, psoas major muscle, testicular vessels, genitofemoral nerve, and left external iliac vein.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http://www.hepatoweb.com/anatomobase/images/Colon.jpg">
            <a:extLst>
              <a:ext uri="{FF2B5EF4-FFF2-40B4-BE49-F238E27FC236}">
                <a16:creationId xmlns:a16="http://schemas.microsoft.com/office/drawing/2014/main" id="{EED9B7BB-36FD-AED1-641E-D6B9D2DBA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2713"/>
            <a:ext cx="6227763"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E119-42DC-748D-05E4-DAEAF41933FB}"/>
              </a:ext>
            </a:extLst>
          </p:cNvPr>
          <p:cNvSpPr>
            <a:spLocks noGrp="1"/>
          </p:cNvSpPr>
          <p:nvPr>
            <p:ph type="title"/>
          </p:nvPr>
        </p:nvSpPr>
        <p:spPr/>
        <p:txBody>
          <a:bodyPr/>
          <a:lstStyle/>
          <a:p>
            <a:pPr fontAlgn="auto">
              <a:spcAft>
                <a:spcPts val="0"/>
              </a:spcAft>
              <a:defRPr/>
            </a:pPr>
            <a:r>
              <a:rPr lang="en-US" dirty="0"/>
              <a:t>SIGMOID (PELVIC) MESOCOLON</a:t>
            </a:r>
          </a:p>
        </p:txBody>
      </p:sp>
      <p:sp>
        <p:nvSpPr>
          <p:cNvPr id="31747" name="Content Placeholder 2">
            <a:extLst>
              <a:ext uri="{FF2B5EF4-FFF2-40B4-BE49-F238E27FC236}">
                <a16:creationId xmlns:a16="http://schemas.microsoft.com/office/drawing/2014/main" id="{0C5CD8F7-4AFE-5A78-25C9-5B49ED905106}"/>
              </a:ext>
            </a:extLst>
          </p:cNvPr>
          <p:cNvSpPr>
            <a:spLocks noGrp="1"/>
          </p:cNvSpPr>
          <p:nvPr>
            <p:ph idx="1"/>
          </p:nvPr>
        </p:nvSpPr>
        <p:spPr>
          <a:xfrm>
            <a:off x="581025" y="2227263"/>
            <a:ext cx="7989888" cy="3632200"/>
          </a:xfrm>
        </p:spPr>
        <p:txBody>
          <a:bodyPr rtlCol="0">
            <a:normAutofit fontScale="85000" lnSpcReduction="10000"/>
          </a:bodyPr>
          <a:lstStyle/>
          <a:p>
            <a:pPr marL="306000" indent="-306000" fontAlgn="auto">
              <a:defRPr/>
            </a:pPr>
            <a:r>
              <a:rPr lang="en-US" altLang="en-US" dirty="0"/>
              <a:t>The sigmoid colon is suspended from the pelvic wall by a large peritoneal fold termed sigmoid mesocolon. The sigmoid mesocolon has an inverted V shaped connection/ root.</a:t>
            </a:r>
          </a:p>
          <a:p>
            <a:pPr marL="306000" indent="-306000" fontAlgn="auto">
              <a:defRPr/>
            </a:pPr>
            <a:r>
              <a:rPr lang="en-US" altLang="en-US" dirty="0"/>
              <a:t>The left limb:  The left limb of the root is connected on the external iliac artery. It goes from the end of the descending colon to the middle of the common iliac artery. Here it turns sharply downward and to the right across the lesser pelvis to the 3rd section of the sacrum, creating the right limb. </a:t>
            </a:r>
          </a:p>
          <a:p>
            <a:pPr marL="306000" indent="-306000" fontAlgn="auto">
              <a:defRPr/>
            </a:pPr>
            <a:r>
              <a:rPr lang="en-US" altLang="en-US" dirty="0"/>
              <a:t>The right limb is connected on the pelvic outermost layer of the sacrum. The meeting point of 2 limbs is termed apex. The people must remember these facts in connection to the apex of “A”.</a:t>
            </a:r>
          </a:p>
          <a:p>
            <a:pPr marL="306000" indent="-306000" fontAlgn="auto">
              <a:defRPr/>
            </a:pPr>
            <a:r>
              <a:rPr lang="en-US" altLang="en-US" dirty="0"/>
              <a:t>Just lateral to the apex of the A, a pocket-like expansion of the peritoneal cavity enters upward posterior to the root of the mesocolon. It’s termed </a:t>
            </a:r>
            <a:r>
              <a:rPr lang="en-US" altLang="en-US" dirty="0" err="1"/>
              <a:t>intersigmoid</a:t>
            </a:r>
            <a:r>
              <a:rPr lang="en-US" altLang="en-US" dirty="0"/>
              <a:t> recess. The left ureter is located behind this recess.</a:t>
            </a:r>
          </a:p>
          <a:p>
            <a:pPr marL="306000" indent="-306000" fontAlgn="auto">
              <a:defRPr/>
            </a:pPr>
            <a:r>
              <a:rPr lang="en-US" altLang="en-US" dirty="0"/>
              <a:t>The inferior mesenteric artery splits near the apex of A.</a:t>
            </a:r>
          </a:p>
          <a:p>
            <a:pPr marL="306000" indent="-306000" fontAlgn="auto">
              <a:defRPr/>
            </a:pPr>
            <a:r>
              <a:rPr lang="en-US" altLang="en-US" dirty="0"/>
              <a:t>The superior rectal artery enters the right limb and sigmoidal arteries goes into the left limb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53A6C8B7-8BF9-B284-D062-C253599E7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16"/>
          <a:stretch>
            <a:fillRect/>
          </a:stretch>
        </p:blipFill>
        <p:spPr bwMode="auto">
          <a:xfrm>
            <a:off x="792163" y="292100"/>
            <a:ext cx="7559675"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EAC2-A814-1D82-327A-D577812615CF}"/>
              </a:ext>
            </a:extLst>
          </p:cNvPr>
          <p:cNvSpPr>
            <a:spLocks noGrp="1"/>
          </p:cNvSpPr>
          <p:nvPr>
            <p:ph type="title"/>
          </p:nvPr>
        </p:nvSpPr>
        <p:spPr/>
        <p:txBody>
          <a:bodyPr/>
          <a:lstStyle/>
          <a:p>
            <a:pPr fontAlgn="auto">
              <a:spcAft>
                <a:spcPts val="0"/>
              </a:spcAft>
              <a:defRPr/>
            </a:pPr>
            <a:r>
              <a:rPr lang="en-US" dirty="0"/>
              <a:t>SIGMOID COLON (PELVIC COLON)</a:t>
            </a:r>
          </a:p>
        </p:txBody>
      </p:sp>
      <p:sp>
        <p:nvSpPr>
          <p:cNvPr id="3" name="Content Placeholder 2">
            <a:extLst>
              <a:ext uri="{FF2B5EF4-FFF2-40B4-BE49-F238E27FC236}">
                <a16:creationId xmlns:a16="http://schemas.microsoft.com/office/drawing/2014/main" id="{E692CF73-D8E6-DC52-6D4C-4B0A69D04F46}"/>
              </a:ext>
            </a:extLst>
          </p:cNvPr>
          <p:cNvSpPr>
            <a:spLocks noGrp="1"/>
          </p:cNvSpPr>
          <p:nvPr>
            <p:ph idx="1"/>
          </p:nvPr>
        </p:nvSpPr>
        <p:spPr>
          <a:xfrm>
            <a:off x="581025" y="2227263"/>
            <a:ext cx="7989888" cy="3632200"/>
          </a:xfrm>
        </p:spPr>
        <p:txBody>
          <a:bodyPr rtlCol="0">
            <a:normAutofit fontScale="92500" lnSpcReduction="10000"/>
          </a:bodyPr>
          <a:lstStyle/>
          <a:p>
            <a:pPr marL="306000" indent="-306000" fontAlgn="auto">
              <a:defRPr/>
            </a:pPr>
            <a:r>
              <a:rPr lang="en-US" dirty="0"/>
              <a:t>The sigmoid colon is around 15 inches (37.5 cm) long and attaches the descending colon with the rectum. It’s S shaped and therefore its name, sigmoid colon (G. Sigma = S-shaped alphabet).</a:t>
            </a:r>
          </a:p>
          <a:p>
            <a:pPr marL="306000" indent="-306000" fontAlgn="auto">
              <a:defRPr/>
            </a:pPr>
            <a:r>
              <a:rPr lang="en-US" dirty="0"/>
              <a:t>It goes from the lower end of descending colon in the left pelvic inlet to the pelvic surface of the 3rd section of sacrum, where it becomes continuous with the rectum.</a:t>
            </a:r>
          </a:p>
          <a:p>
            <a:pPr marL="306000" indent="-306000" fontAlgn="auto">
              <a:defRPr/>
            </a:pPr>
            <a:r>
              <a:rPr lang="en-US" dirty="0"/>
              <a:t>During its course it creates a sinuous loop which hangs free in the lesser pelvis. In the pelvis it is located in front of the bladder and uterus, below the loops of ileum.</a:t>
            </a:r>
          </a:p>
          <a:p>
            <a:pPr marL="306000" indent="-306000" fontAlgn="auto">
              <a:defRPr/>
            </a:pPr>
            <a:r>
              <a:rPr lang="en-US" dirty="0"/>
              <a:t>The loop of sigmoid colon contains 3 parts: </a:t>
            </a:r>
          </a:p>
          <a:p>
            <a:pPr marL="630000" lvl="1" indent="-306000" fontAlgn="auto">
              <a:defRPr/>
            </a:pPr>
            <a:r>
              <a:rPr lang="en-US" dirty="0"/>
              <a:t>first part runs downward in contact together with the left pelvic wall; </a:t>
            </a:r>
          </a:p>
          <a:p>
            <a:pPr marL="630000" lvl="1" indent="-306000" fontAlgn="auto">
              <a:defRPr/>
            </a:pPr>
            <a:r>
              <a:rPr lang="en-US" dirty="0"/>
              <a:t>2nd part transverses the pelvic cavity horizontally between the bladder and the rectum in male (uterus and rectum in female); and </a:t>
            </a:r>
          </a:p>
          <a:p>
            <a:pPr marL="630000" lvl="1" indent="-306000" fontAlgn="auto">
              <a:defRPr/>
            </a:pPr>
            <a:r>
              <a:rPr lang="en-US" dirty="0"/>
              <a:t>third part runs backward to get to the midline in front of third sacral vertebra.</a:t>
            </a:r>
          </a:p>
          <a:p>
            <a:pPr marL="306000" indent="-306000" fontAlgn="auto">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50B1-5DB9-26AE-2506-1C20C422AAAA}"/>
              </a:ext>
            </a:extLst>
          </p:cNvPr>
          <p:cNvSpPr>
            <a:spLocks noGrp="1"/>
          </p:cNvSpPr>
          <p:nvPr>
            <p:ph type="title"/>
          </p:nvPr>
        </p:nvSpPr>
        <p:spPr/>
        <p:txBody>
          <a:bodyPr/>
          <a:lstStyle/>
          <a:p>
            <a:pPr fontAlgn="auto">
              <a:spcAft>
                <a:spcPts val="0"/>
              </a:spcAft>
              <a:defRPr/>
            </a:pPr>
            <a:r>
              <a:rPr lang="en-US" dirty="0"/>
              <a:t>Paracolic Gutters</a:t>
            </a:r>
          </a:p>
        </p:txBody>
      </p:sp>
      <p:sp>
        <p:nvSpPr>
          <p:cNvPr id="44035" name="Content Placeholder 2">
            <a:extLst>
              <a:ext uri="{FF2B5EF4-FFF2-40B4-BE49-F238E27FC236}">
                <a16:creationId xmlns:a16="http://schemas.microsoft.com/office/drawing/2014/main" id="{4EF4C3C4-A59C-D70B-951C-55C365766F1C}"/>
              </a:ext>
            </a:extLst>
          </p:cNvPr>
          <p:cNvSpPr>
            <a:spLocks noGrp="1" noChangeArrowheads="1"/>
          </p:cNvSpPr>
          <p:nvPr>
            <p:ph idx="1"/>
          </p:nvPr>
        </p:nvSpPr>
        <p:spPr>
          <a:xfrm>
            <a:off x="581025" y="2227263"/>
            <a:ext cx="7989888" cy="3632200"/>
          </a:xfrm>
        </p:spPr>
        <p:txBody>
          <a:bodyPr/>
          <a:lstStyle/>
          <a:p>
            <a:r>
              <a:rPr lang="en-US" altLang="en-US"/>
              <a:t>The paracolic gutters are two spaces between the ascending/descending colon and the posterolateral abdominal wall.</a:t>
            </a:r>
          </a:p>
          <a:p>
            <a:r>
              <a:rPr lang="en-US" altLang="en-US"/>
              <a:t>These structures are clinically important, as they allow infective material that has been released from abdominal organs to accumulate elsewhere in the abdomen.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2E89C85-DF90-4997-3213-0BFB3B89147C}"/>
              </a:ext>
            </a:extLst>
          </p:cNvPr>
          <p:cNvSpPr>
            <a:spLocks noGrp="1"/>
          </p:cNvSpPr>
          <p:nvPr>
            <p:ph type="title"/>
          </p:nvPr>
        </p:nvSpPr>
        <p:spPr/>
        <p:txBody>
          <a:bodyPr/>
          <a:lstStyle/>
          <a:p>
            <a:pPr fontAlgn="auto">
              <a:spcAft>
                <a:spcPts val="0"/>
              </a:spcAft>
              <a:defRPr/>
            </a:pPr>
            <a:r>
              <a:rPr lang="en-US" altLang="en-US" dirty="0"/>
              <a:t>Anatomical Relations</a:t>
            </a:r>
          </a:p>
        </p:txBody>
      </p:sp>
      <p:graphicFrame>
        <p:nvGraphicFramePr>
          <p:cNvPr id="4" name="Content Placeholder 3">
            <a:extLst>
              <a:ext uri="{FF2B5EF4-FFF2-40B4-BE49-F238E27FC236}">
                <a16:creationId xmlns:a16="http://schemas.microsoft.com/office/drawing/2014/main" id="{C67A9009-3240-C2F8-B964-78B1BDCF1EBE}"/>
              </a:ext>
            </a:extLst>
          </p:cNvPr>
          <p:cNvGraphicFramePr>
            <a:graphicFrameLocks noGrp="1"/>
          </p:cNvGraphicFramePr>
          <p:nvPr>
            <p:ph idx="1"/>
          </p:nvPr>
        </p:nvGraphicFramePr>
        <p:xfrm>
          <a:off x="457200" y="2227263"/>
          <a:ext cx="8229600" cy="4335462"/>
        </p:xfrm>
        <a:graphic>
          <a:graphicData uri="http://schemas.openxmlformats.org/drawingml/2006/table">
            <a:tbl>
              <a:tblPr/>
              <a:tblGrid>
                <a:gridCol w="2057400">
                  <a:extLst>
                    <a:ext uri="{9D8B030D-6E8A-4147-A177-3AD203B41FA5}">
                      <a16:colId xmlns:a16="http://schemas.microsoft.com/office/drawing/2014/main" val="129426099"/>
                    </a:ext>
                  </a:extLst>
                </a:gridCol>
                <a:gridCol w="2811463">
                  <a:extLst>
                    <a:ext uri="{9D8B030D-6E8A-4147-A177-3AD203B41FA5}">
                      <a16:colId xmlns:a16="http://schemas.microsoft.com/office/drawing/2014/main" val="67014704"/>
                    </a:ext>
                  </a:extLst>
                </a:gridCol>
                <a:gridCol w="3360737">
                  <a:extLst>
                    <a:ext uri="{9D8B030D-6E8A-4147-A177-3AD203B41FA5}">
                      <a16:colId xmlns:a16="http://schemas.microsoft.com/office/drawing/2014/main" val="3836869518"/>
                    </a:ext>
                  </a:extLst>
                </a:gridCol>
              </a:tblGrid>
              <a:tr h="355600">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bg1"/>
                        </a:solidFill>
                        <a:effectLst/>
                        <a:latin typeface="Gill Sans MT" panose="020B0502020104020203" pitchFamily="34" charset="0"/>
                      </a:endParaRP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Gill Sans MT" panose="020B0502020104020203" pitchFamily="34" charset="0"/>
                        </a:rPr>
                        <a:t>Anterior</a:t>
                      </a:r>
                      <a:endParaRPr kumimoji="0" lang="en-US" altLang="en-US" sz="1600" b="0" i="0" u="none" strike="noStrike" cap="none" normalizeH="0" baseline="0">
                        <a:ln>
                          <a:noFill/>
                        </a:ln>
                        <a:solidFill>
                          <a:schemeClr val="bg1"/>
                        </a:solidFill>
                        <a:effectLst/>
                        <a:latin typeface="Gill Sans MT" panose="020B0502020104020203" pitchFamily="34" charset="0"/>
                      </a:endParaRP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Gill Sans MT" panose="020B0502020104020203" pitchFamily="34" charset="0"/>
                        </a:rPr>
                        <a:t>Posterior</a:t>
                      </a:r>
                      <a:endParaRPr kumimoji="0" lang="en-US" altLang="en-US" sz="1600" b="0" i="0" u="none" strike="noStrike" cap="none" normalizeH="0" baseline="0">
                        <a:ln>
                          <a:noFill/>
                        </a:ln>
                        <a:solidFill>
                          <a:schemeClr val="bg1"/>
                        </a:solidFill>
                        <a:effectLst/>
                        <a:latin typeface="Gill Sans MT" panose="020B0502020104020203" pitchFamily="34" charset="0"/>
                      </a:endParaRP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784892168"/>
                  </a:ext>
                </a:extLst>
              </a:tr>
              <a:tr h="1042988">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22222"/>
                          </a:solidFill>
                          <a:effectLst/>
                          <a:latin typeface="Gill Sans MT" panose="020B0502020104020203" pitchFamily="34" charset="0"/>
                        </a:rPr>
                        <a:t>Ascending colon</a:t>
                      </a:r>
                      <a:endParaRPr kumimoji="0" lang="en-US" altLang="en-US" sz="1600" b="0" i="0" u="none" strike="noStrike" cap="none" normalizeH="0" baseline="0">
                        <a:ln>
                          <a:noFill/>
                        </a:ln>
                        <a:solidFill>
                          <a:srgbClr val="222222"/>
                        </a:solidFill>
                        <a:effectLst/>
                        <a:latin typeface="Gill Sans MT" panose="020B0502020104020203" pitchFamily="34" charset="0"/>
                      </a:endParaRP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CD"/>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Small intestine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Greater omentum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Anterior abdominal wall</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CD"/>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Iliacus and quadratus lumborum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Right kidney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Iliohypogastric and ilioinguinal nerves</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CD"/>
                    </a:solidFill>
                  </a:tcPr>
                </a:tc>
                <a:extLst>
                  <a:ext uri="{0D108BD9-81ED-4DB2-BD59-A6C34878D82A}">
                    <a16:rowId xmlns:a16="http://schemas.microsoft.com/office/drawing/2014/main" val="3855791276"/>
                  </a:ext>
                </a:extLst>
              </a:tr>
              <a:tr h="814388">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22222"/>
                          </a:solidFill>
                          <a:effectLst/>
                          <a:latin typeface="Gill Sans MT" panose="020B0502020104020203" pitchFamily="34" charset="0"/>
                        </a:rPr>
                        <a:t>Transverse colon</a:t>
                      </a:r>
                      <a:endParaRPr kumimoji="0" lang="en-US" altLang="en-US" sz="1600" b="0" i="0" u="none" strike="noStrike" cap="none" normalizeH="0" baseline="0">
                        <a:ln>
                          <a:noFill/>
                        </a:ln>
                        <a:solidFill>
                          <a:srgbClr val="222222"/>
                        </a:solidFill>
                        <a:effectLst/>
                        <a:latin typeface="Gill Sans MT" panose="020B0502020104020203" pitchFamily="34" charset="0"/>
                      </a:endParaRP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7E8"/>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Greater omentum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Anterior abdominal wall</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 </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7E8"/>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Duodenum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Head of the pancreas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Jejunum and ileum</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7E8"/>
                    </a:solidFill>
                  </a:tcPr>
                </a:tc>
                <a:extLst>
                  <a:ext uri="{0D108BD9-81ED-4DB2-BD59-A6C34878D82A}">
                    <a16:rowId xmlns:a16="http://schemas.microsoft.com/office/drawing/2014/main" val="501400041"/>
                  </a:ext>
                </a:extLst>
              </a:tr>
              <a:tr h="1042988">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22222"/>
                          </a:solidFill>
                          <a:effectLst/>
                          <a:latin typeface="Gill Sans MT" panose="020B0502020104020203" pitchFamily="34" charset="0"/>
                        </a:rPr>
                        <a:t>Descending colon</a:t>
                      </a:r>
                      <a:endParaRPr kumimoji="0" lang="en-US" altLang="en-US" sz="1600" b="0" i="0" u="none" strike="noStrike" cap="none" normalizeH="0" baseline="0">
                        <a:ln>
                          <a:noFill/>
                        </a:ln>
                        <a:solidFill>
                          <a:srgbClr val="222222"/>
                        </a:solidFill>
                        <a:effectLst/>
                        <a:latin typeface="Gill Sans MT" panose="020B0502020104020203" pitchFamily="34" charset="0"/>
                      </a:endParaRP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CD"/>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Small intestine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Greater omentum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Anterior abdominal wall</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 </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CD"/>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Iliacus and quadratus lumborum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Left kidney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Iliohypogastric and ilioinguinal nerves</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CCCD"/>
                    </a:solidFill>
                  </a:tcPr>
                </a:tc>
                <a:extLst>
                  <a:ext uri="{0D108BD9-81ED-4DB2-BD59-A6C34878D82A}">
                    <a16:rowId xmlns:a16="http://schemas.microsoft.com/office/drawing/2014/main" val="3731474792"/>
                  </a:ext>
                </a:extLst>
              </a:tr>
              <a:tr h="839788">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222222"/>
                          </a:solidFill>
                          <a:effectLst/>
                          <a:latin typeface="Gill Sans MT" panose="020B0502020104020203" pitchFamily="34" charset="0"/>
                        </a:rPr>
                        <a:t>Sigmoid colon</a:t>
                      </a:r>
                      <a:endParaRPr kumimoji="0" lang="en-US" altLang="en-US" sz="1600" b="0" i="0" u="none" strike="noStrike" cap="none" normalizeH="0" baseline="0">
                        <a:ln>
                          <a:noFill/>
                        </a:ln>
                        <a:solidFill>
                          <a:srgbClr val="222222"/>
                        </a:solidFill>
                        <a:effectLst/>
                        <a:latin typeface="Gill Sans MT" panose="020B0502020104020203" pitchFamily="34" charset="0"/>
                      </a:endParaRP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7E8"/>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ill Sans MT" panose="020B0502020104020203" pitchFamily="34" charset="0"/>
                        </a:rPr>
                        <a:t>Urinary bladder</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ill Sans MT" panose="020B0502020104020203" pitchFamily="34" charset="0"/>
                        </a:rPr>
                        <a:t>Uterus (females only)</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ill Sans MT" panose="020B0502020104020203" pitchFamily="34" charset="0"/>
                        </a:rPr>
                        <a:t>upper vagina (females only)</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7E8"/>
                    </a:solidFill>
                  </a:tcPr>
                </a:tc>
                <a:tc>
                  <a:txBody>
                    <a:bodyPr/>
                    <a:lstStyle>
                      <a:lvl1pPr>
                        <a:spcBef>
                          <a:spcPct val="20000"/>
                        </a:spcBef>
                        <a:spcAft>
                          <a:spcPts val="600"/>
                        </a:spcAft>
                        <a:buClr>
                          <a:schemeClr val="accent2"/>
                        </a:buClr>
                        <a:buSzPct val="92000"/>
                        <a:buFont typeface="Wingdings 2" panose="05020102010507070707" pitchFamily="18" charset="2"/>
                        <a:defRPr sz="1600">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defRPr sz="14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defRPr sz="12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5pPr>
                      <a:lvl6pPr marL="25146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6pPr>
                      <a:lvl7pPr marL="29718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7pPr>
                      <a:lvl8pPr marL="34290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8pPr>
                      <a:lvl9pPr marL="3886200" indent="-228600" defTabSz="457200" fontAlgn="base">
                        <a:spcBef>
                          <a:spcPct val="20000"/>
                        </a:spcBef>
                        <a:spcAft>
                          <a:spcPts val="600"/>
                        </a:spcAft>
                        <a:buClr>
                          <a:schemeClr val="accent2"/>
                        </a:buClr>
                        <a:buSzPct val="92000"/>
                        <a:buFont typeface="Wingdings 2" panose="05020102010507070707" pitchFamily="18" charset="2"/>
                        <a:defRPr sz="1000">
                          <a:solidFill>
                            <a:schemeClr val="tx2"/>
                          </a:solidFill>
                          <a:latin typeface="Gill Sans MT" panose="020B0502020104020203" pitchFamily="34" charset="0"/>
                        </a:defRPr>
                      </a:lvl9pPr>
                    </a:lstStyle>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Rectum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Sacrum </a:t>
                      </a:r>
                    </a:p>
                    <a:p>
                      <a:pPr marL="0" marR="0" lvl="0" indent="0" algn="just" defTabSz="457200" rtl="0" eaLnBrk="1" fontAlgn="t"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222222"/>
                          </a:solidFill>
                          <a:effectLst/>
                          <a:latin typeface="Gill Sans MT" panose="020B0502020104020203" pitchFamily="34" charset="0"/>
                        </a:rPr>
                        <a:t>Ileum</a:t>
                      </a:r>
                    </a:p>
                  </a:txBody>
                  <a:tcPr marL="76200" marR="76200" marT="76204" marB="762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7E8"/>
                    </a:solidFill>
                  </a:tcPr>
                </a:tc>
                <a:extLst>
                  <a:ext uri="{0D108BD9-81ED-4DB2-BD59-A6C34878D82A}">
                    <a16:rowId xmlns:a16="http://schemas.microsoft.com/office/drawing/2014/main" val="130281868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BA22-234C-7CE9-6D3F-2F9FEF9CBB18}"/>
              </a:ext>
            </a:extLst>
          </p:cNvPr>
          <p:cNvSpPr>
            <a:spLocks noGrp="1"/>
          </p:cNvSpPr>
          <p:nvPr>
            <p:ph type="title"/>
          </p:nvPr>
        </p:nvSpPr>
        <p:spPr/>
        <p:txBody>
          <a:bodyPr/>
          <a:lstStyle/>
          <a:p>
            <a:pPr fontAlgn="auto">
              <a:spcAft>
                <a:spcPts val="0"/>
              </a:spcAft>
              <a:defRPr/>
            </a:pPr>
            <a:r>
              <a:rPr lang="en-US" dirty="0"/>
              <a:t>Arterial Supply</a:t>
            </a:r>
          </a:p>
        </p:txBody>
      </p:sp>
      <p:sp>
        <p:nvSpPr>
          <p:cNvPr id="46083" name="Content Placeholder 2">
            <a:extLst>
              <a:ext uri="{FF2B5EF4-FFF2-40B4-BE49-F238E27FC236}">
                <a16:creationId xmlns:a16="http://schemas.microsoft.com/office/drawing/2014/main" id="{F81E29C6-22FA-F59E-6E6D-85A5712C4E86}"/>
              </a:ext>
            </a:extLst>
          </p:cNvPr>
          <p:cNvSpPr>
            <a:spLocks noGrp="1" noChangeArrowheads="1"/>
          </p:cNvSpPr>
          <p:nvPr>
            <p:ph idx="1"/>
          </p:nvPr>
        </p:nvSpPr>
        <p:spPr>
          <a:xfrm>
            <a:off x="581025" y="2227263"/>
            <a:ext cx="7989888" cy="3632200"/>
          </a:xfrm>
        </p:spPr>
        <p:txBody>
          <a:bodyPr/>
          <a:lstStyle/>
          <a:p>
            <a:r>
              <a:rPr lang="en-US" altLang="en-US"/>
              <a:t>As a general rule, midgut-derived structures are supplied by the superior mesenteric artery, and hindgut-derived structures by the inferior mesenteric artery.</a:t>
            </a:r>
          </a:p>
          <a:p>
            <a:pPr lvl="1"/>
            <a:r>
              <a:rPr lang="en-US" altLang="en-US"/>
              <a:t>The colon is supplied by the following arteries:</a:t>
            </a:r>
          </a:p>
          <a:p>
            <a:pPr lvl="1"/>
            <a:r>
              <a:rPr lang="en-US" altLang="en-US"/>
              <a:t>Ileocolic artery</a:t>
            </a:r>
          </a:p>
          <a:p>
            <a:pPr lvl="1"/>
            <a:r>
              <a:rPr lang="en-US" altLang="en-US"/>
              <a:t>Right colic artery</a:t>
            </a:r>
          </a:p>
          <a:p>
            <a:pPr lvl="1"/>
            <a:r>
              <a:rPr lang="en-US" altLang="en-US"/>
              <a:t>Middle colic artery</a:t>
            </a:r>
          </a:p>
          <a:p>
            <a:pPr lvl="1"/>
            <a:r>
              <a:rPr lang="en-US" altLang="en-US"/>
              <a:t>Left colic artery</a:t>
            </a:r>
          </a:p>
          <a:p>
            <a:pPr lvl="1"/>
            <a:r>
              <a:rPr lang="en-US" altLang="en-US"/>
              <a:t>Sigmoidal arteries.</a:t>
            </a:r>
          </a:p>
          <a:p>
            <a:pPr lvl="1"/>
            <a:r>
              <a:rPr lang="en-US" altLang="en-US"/>
              <a:t>Superior rectal artery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BCF37A7-6B3C-F29C-D591-8828C51A28F8}"/>
              </a:ext>
            </a:extLst>
          </p:cNvPr>
          <p:cNvSpPr>
            <a:spLocks noGrp="1"/>
          </p:cNvSpPr>
          <p:nvPr>
            <p:ph type="title"/>
          </p:nvPr>
        </p:nvSpPr>
        <p:spPr/>
        <p:txBody>
          <a:bodyPr/>
          <a:lstStyle/>
          <a:p>
            <a:pPr fontAlgn="auto">
              <a:spcAft>
                <a:spcPts val="0"/>
              </a:spcAft>
              <a:defRPr/>
            </a:pPr>
            <a:r>
              <a:rPr lang="en-US" altLang="en-US"/>
              <a:t>The supply of distinct parts of the colon</a:t>
            </a:r>
          </a:p>
        </p:txBody>
      </p:sp>
      <p:graphicFrame>
        <p:nvGraphicFramePr>
          <p:cNvPr id="4" name="Content Placeholder 3">
            <a:extLst>
              <a:ext uri="{FF2B5EF4-FFF2-40B4-BE49-F238E27FC236}">
                <a16:creationId xmlns:a16="http://schemas.microsoft.com/office/drawing/2014/main" id="{A74D9394-48F6-8B3D-1C92-3240FA1F017F}"/>
              </a:ext>
            </a:extLst>
          </p:cNvPr>
          <p:cNvGraphicFramePr>
            <a:graphicFrameLocks noGrp="1"/>
          </p:cNvGraphicFramePr>
          <p:nvPr>
            <p:ph idx="1"/>
          </p:nvPr>
        </p:nvGraphicFramePr>
        <p:xfrm>
          <a:off x="457200" y="2227263"/>
          <a:ext cx="8229600" cy="425608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506983">
                <a:tc>
                  <a:txBody>
                    <a:bodyPr/>
                    <a:lstStyle/>
                    <a:p>
                      <a:r>
                        <a:rPr lang="en-US" sz="1800" b="0" dirty="0">
                          <a:solidFill>
                            <a:schemeClr val="bg1"/>
                          </a:solidFill>
                          <a:latin typeface="+mn-lt"/>
                          <a:ea typeface="+mn-ea"/>
                          <a:cs typeface="+mn-cs"/>
                        </a:rPr>
                        <a:t>Ascending colon </a:t>
                      </a:r>
                      <a:endParaRPr lang="en-US" sz="1800" b="0" dirty="0">
                        <a:solidFill>
                          <a:schemeClr val="bg1"/>
                        </a:solidFill>
                      </a:endParaRPr>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mn-lt"/>
                          <a:ea typeface="+mn-ea"/>
                          <a:cs typeface="+mn-cs"/>
                        </a:rPr>
                        <a:t>The lower smaller part of the ascending colon is supplied by the </a:t>
                      </a:r>
                      <a:r>
                        <a:rPr lang="en-US" sz="1800" b="0" dirty="0" err="1">
                          <a:solidFill>
                            <a:schemeClr val="bg1"/>
                          </a:solidFill>
                          <a:latin typeface="+mn-lt"/>
                          <a:ea typeface="+mn-ea"/>
                          <a:cs typeface="+mn-cs"/>
                        </a:rPr>
                        <a:t>ileocolic</a:t>
                      </a:r>
                      <a:r>
                        <a:rPr lang="en-US" sz="1800" b="0" dirty="0">
                          <a:solidFill>
                            <a:schemeClr val="bg1"/>
                          </a:solidFill>
                          <a:latin typeface="+mn-lt"/>
                          <a:ea typeface="+mn-ea"/>
                          <a:cs typeface="+mn-cs"/>
                        </a:rPr>
                        <a:t> artery.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mn-lt"/>
                          <a:ea typeface="+mn-ea"/>
                          <a:cs typeface="+mn-cs"/>
                        </a:rPr>
                        <a:t>its bigger upper part is supplied by the right colic artery.</a:t>
                      </a:r>
                      <a:endParaRPr lang="en-US" sz="1800" b="0" dirty="0">
                        <a:solidFill>
                          <a:schemeClr val="bg1"/>
                        </a:solidFill>
                      </a:endParaRPr>
                    </a:p>
                  </a:txBody>
                  <a:tcPr marT="45727" marB="45727"/>
                </a:tc>
                <a:extLst>
                  <a:ext uri="{0D108BD9-81ED-4DB2-BD59-A6C34878D82A}">
                    <a16:rowId xmlns:a16="http://schemas.microsoft.com/office/drawing/2014/main" val="10000"/>
                  </a:ext>
                </a:extLst>
              </a:tr>
              <a:tr h="1468730">
                <a:tc>
                  <a:txBody>
                    <a:bodyPr/>
                    <a:lstStyle/>
                    <a:p>
                      <a:r>
                        <a:rPr lang="en-US" sz="1800" b="0" dirty="0">
                          <a:solidFill>
                            <a:schemeClr val="tx1"/>
                          </a:solidFill>
                          <a:latin typeface="+mn-lt"/>
                          <a:ea typeface="+mn-ea"/>
                          <a:cs typeface="+mn-cs"/>
                        </a:rPr>
                        <a:t>Transverse colon </a:t>
                      </a:r>
                      <a:endParaRPr lang="en-US" sz="1800" b="0" dirty="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ea typeface="+mn-ea"/>
                          <a:cs typeface="+mn-cs"/>
                        </a:rPr>
                        <a:t>The right two-third of the transverse colon is supplied by the middle colic artery.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mn-lt"/>
                          <a:ea typeface="+mn-ea"/>
                          <a:cs typeface="+mn-cs"/>
                        </a:rPr>
                        <a:t>The left one-third by the left colic artery.</a:t>
                      </a:r>
                      <a:endParaRPr lang="en-US" sz="1800" b="0" dirty="0"/>
                    </a:p>
                  </a:txBody>
                  <a:tcPr marT="45727" marB="45727"/>
                </a:tc>
                <a:extLst>
                  <a:ext uri="{0D108BD9-81ED-4DB2-BD59-A6C34878D82A}">
                    <a16:rowId xmlns:a16="http://schemas.microsoft.com/office/drawing/2014/main" val="10001"/>
                  </a:ext>
                </a:extLst>
              </a:tr>
              <a:tr h="365820">
                <a:tc>
                  <a:txBody>
                    <a:bodyPr/>
                    <a:lstStyle/>
                    <a:p>
                      <a:r>
                        <a:rPr lang="en-US" sz="1800" b="0" dirty="0">
                          <a:solidFill>
                            <a:schemeClr val="tx1"/>
                          </a:solidFill>
                          <a:latin typeface="+mn-lt"/>
                          <a:ea typeface="+mn-ea"/>
                          <a:cs typeface="+mn-cs"/>
                        </a:rPr>
                        <a:t>Descending colon </a:t>
                      </a:r>
                      <a:endParaRPr lang="en-US" sz="1800" b="0" dirty="0"/>
                    </a:p>
                  </a:txBody>
                  <a:tcPr marT="45727" marB="45727"/>
                </a:tc>
                <a:tc>
                  <a:txBody>
                    <a:bodyPr/>
                    <a:lstStyle/>
                    <a:p>
                      <a:r>
                        <a:rPr lang="en-US" sz="1800" b="0" dirty="0">
                          <a:solidFill>
                            <a:schemeClr val="tx1"/>
                          </a:solidFill>
                          <a:latin typeface="+mn-lt"/>
                          <a:ea typeface="+mn-ea"/>
                          <a:cs typeface="+mn-cs"/>
                        </a:rPr>
                        <a:t>The left colic artery.</a:t>
                      </a:r>
                      <a:endParaRPr lang="en-US" sz="1800" b="0" dirty="0"/>
                    </a:p>
                  </a:txBody>
                  <a:tcPr marT="45727" marB="45727"/>
                </a:tc>
                <a:extLst>
                  <a:ext uri="{0D108BD9-81ED-4DB2-BD59-A6C34878D82A}">
                    <a16:rowId xmlns:a16="http://schemas.microsoft.com/office/drawing/2014/main" val="10002"/>
                  </a:ext>
                </a:extLst>
              </a:tr>
              <a:tr h="914553">
                <a:tc>
                  <a:txBody>
                    <a:bodyPr/>
                    <a:lstStyle/>
                    <a:p>
                      <a:r>
                        <a:rPr lang="en-US" sz="1800" b="0" dirty="0">
                          <a:solidFill>
                            <a:schemeClr val="tx1"/>
                          </a:solidFill>
                          <a:latin typeface="+mn-lt"/>
                          <a:ea typeface="+mn-ea"/>
                          <a:cs typeface="+mn-cs"/>
                        </a:rPr>
                        <a:t>Sigmoid colon </a:t>
                      </a:r>
                      <a:endParaRPr lang="en-US" sz="1800" b="0" dirty="0"/>
                    </a:p>
                  </a:txBody>
                  <a:tcPr marT="45727" marB="45727"/>
                </a:tc>
                <a:tc>
                  <a:txBody>
                    <a:bodyPr/>
                    <a:lstStyle/>
                    <a:p>
                      <a:r>
                        <a:rPr lang="en-US" sz="1800" b="0" dirty="0">
                          <a:solidFill>
                            <a:schemeClr val="tx1"/>
                          </a:solidFill>
                          <a:latin typeface="+mn-lt"/>
                          <a:ea typeface="+mn-ea"/>
                          <a:cs typeface="+mn-cs"/>
                        </a:rPr>
                        <a:t>The sigmoidal branches of the inferior mesenteric artery and superior rectal artery</a:t>
                      </a:r>
                      <a:endParaRPr lang="en-US" sz="1800" b="0" dirty="0"/>
                    </a:p>
                  </a:txBody>
                  <a:tcPr marT="45727" marB="45727"/>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C870-D9E3-585D-C21A-2D8FCC5FF357}"/>
              </a:ext>
            </a:extLst>
          </p:cNvPr>
          <p:cNvSpPr>
            <a:spLocks noGrp="1"/>
          </p:cNvSpPr>
          <p:nvPr>
            <p:ph type="title"/>
          </p:nvPr>
        </p:nvSpPr>
        <p:spPr/>
        <p:txBody>
          <a:bodyPr/>
          <a:lstStyle/>
          <a:p>
            <a:pPr fontAlgn="auto">
              <a:spcAft>
                <a:spcPts val="0"/>
              </a:spcAft>
              <a:defRPr/>
            </a:pPr>
            <a:r>
              <a:rPr lang="en-US" dirty="0"/>
              <a:t>VENOUS DRAINAGE</a:t>
            </a:r>
          </a:p>
        </p:txBody>
      </p:sp>
      <p:sp>
        <p:nvSpPr>
          <p:cNvPr id="48131" name="Content Placeholder 2">
            <a:extLst>
              <a:ext uri="{FF2B5EF4-FFF2-40B4-BE49-F238E27FC236}">
                <a16:creationId xmlns:a16="http://schemas.microsoft.com/office/drawing/2014/main" id="{5F0081A8-A807-632F-734D-B57D95ECD252}"/>
              </a:ext>
            </a:extLst>
          </p:cNvPr>
          <p:cNvSpPr>
            <a:spLocks noGrp="1" noChangeArrowheads="1"/>
          </p:cNvSpPr>
          <p:nvPr>
            <p:ph idx="1"/>
          </p:nvPr>
        </p:nvSpPr>
        <p:spPr>
          <a:xfrm>
            <a:off x="581025" y="2227263"/>
            <a:ext cx="7989888" cy="3632200"/>
          </a:xfrm>
        </p:spPr>
        <p:txBody>
          <a:bodyPr/>
          <a:lstStyle/>
          <a:p>
            <a:r>
              <a:rPr lang="en-US" altLang="en-US"/>
              <a:t>The veins emptying the colon follow the arteries.</a:t>
            </a:r>
          </a:p>
          <a:p>
            <a:r>
              <a:rPr lang="en-US" altLang="en-US"/>
              <a:t>The veins accompanying the ileocolic, right colic, and middle colic arteries join the superior mesenteric vein, while the veins, accompanying the branches of inferior mesenteric artery, join the inferior mesenteric vein. The superior and inferior mesenteric veins ultimately drain into the portal vein flow.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3C00756-3B6F-4A52-09A3-542638EB18CB}"/>
              </a:ext>
            </a:extLst>
          </p:cNvPr>
          <p:cNvSpPr>
            <a:spLocks noGrp="1"/>
          </p:cNvSpPr>
          <p:nvPr>
            <p:ph type="title"/>
          </p:nvPr>
        </p:nvSpPr>
        <p:spPr/>
        <p:txBody>
          <a:bodyPr/>
          <a:lstStyle/>
          <a:p>
            <a:pPr fontAlgn="auto">
              <a:spcAft>
                <a:spcPts val="0"/>
              </a:spcAft>
              <a:defRPr/>
            </a:pPr>
            <a:r>
              <a:rPr lang="en-US" altLang="en-US"/>
              <a:t>The lymphatic drainage</a:t>
            </a:r>
          </a:p>
        </p:txBody>
      </p:sp>
      <p:sp>
        <p:nvSpPr>
          <p:cNvPr id="49155" name="Content Placeholder 2">
            <a:extLst>
              <a:ext uri="{FF2B5EF4-FFF2-40B4-BE49-F238E27FC236}">
                <a16:creationId xmlns:a16="http://schemas.microsoft.com/office/drawing/2014/main" id="{61C43BC7-3D4D-C50D-BAE5-9FD33BC96D41}"/>
              </a:ext>
            </a:extLst>
          </p:cNvPr>
          <p:cNvSpPr>
            <a:spLocks noGrp="1" noChangeArrowheads="1"/>
          </p:cNvSpPr>
          <p:nvPr>
            <p:ph idx="1"/>
          </p:nvPr>
        </p:nvSpPr>
        <p:spPr>
          <a:xfrm>
            <a:off x="581025" y="2227263"/>
            <a:ext cx="7989888" cy="3632200"/>
          </a:xfrm>
        </p:spPr>
        <p:txBody>
          <a:bodyPr/>
          <a:lstStyle/>
          <a:p>
            <a:r>
              <a:rPr lang="en-US" altLang="en-US"/>
              <a:t>The lymphatic drainage of the colon is medically very essential because carcinoma of the colon propagates via lymphatic route.</a:t>
            </a:r>
          </a:p>
          <a:p>
            <a:r>
              <a:rPr lang="en-US" altLang="en-US"/>
              <a:t>There are numerous colic lymph nodes, which drain the lymph from the colon. These nodes have common routine of distribution.</a:t>
            </a:r>
          </a:p>
          <a:p>
            <a:pPr lvl="1"/>
            <a:r>
              <a:rPr lang="en-US" altLang="en-US"/>
              <a:t>Epiploic nodes, are small nodules and are located on the wall of the colon.</a:t>
            </a:r>
          </a:p>
          <a:p>
            <a:pPr lvl="1"/>
            <a:r>
              <a:rPr lang="en-US" altLang="en-US"/>
              <a:t>Paracolic nodes, is located quite close to the marginal artery (of Drummond), i.e., along the medial edges of the ascending and descending colons and along the mesenteric edges of transverse and sigmoid colons.</a:t>
            </a:r>
          </a:p>
          <a:p>
            <a:pPr lvl="1"/>
            <a:r>
              <a:rPr lang="en-US" altLang="en-US"/>
              <a:t>Intermediate colic nodes, is located along the ileocolic, right colic, middle colic and left colic, arteries, and drain into terminal nodes.</a:t>
            </a:r>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4">
            <a:extLst>
              <a:ext uri="{FF2B5EF4-FFF2-40B4-BE49-F238E27FC236}">
                <a16:creationId xmlns:a16="http://schemas.microsoft.com/office/drawing/2014/main" id="{16B51022-5C4D-EA37-3A34-98ABEDE3C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0"/>
            <a:ext cx="562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DBC0-C1F4-8778-FC20-91D09280EDE8}"/>
              </a:ext>
            </a:extLst>
          </p:cNvPr>
          <p:cNvSpPr>
            <a:spLocks noGrp="1"/>
          </p:cNvSpPr>
          <p:nvPr>
            <p:ph type="title"/>
          </p:nvPr>
        </p:nvSpPr>
        <p:spPr/>
        <p:txBody>
          <a:bodyPr/>
          <a:lstStyle/>
          <a:p>
            <a:pPr fontAlgn="auto">
              <a:spcAft>
                <a:spcPts val="0"/>
              </a:spcAft>
              <a:defRPr/>
            </a:pPr>
            <a:r>
              <a:rPr lang="en-US" dirty="0"/>
              <a:t>Congenital Megacolon/Hirschsprung Disease</a:t>
            </a:r>
          </a:p>
        </p:txBody>
      </p:sp>
      <p:sp>
        <p:nvSpPr>
          <p:cNvPr id="51203" name="Content Placeholder 2">
            <a:extLst>
              <a:ext uri="{FF2B5EF4-FFF2-40B4-BE49-F238E27FC236}">
                <a16:creationId xmlns:a16="http://schemas.microsoft.com/office/drawing/2014/main" id="{5E1243E9-68F1-F8BF-9104-A4FF89CFD5CC}"/>
              </a:ext>
            </a:extLst>
          </p:cNvPr>
          <p:cNvSpPr>
            <a:spLocks noGrp="1" noChangeArrowheads="1"/>
          </p:cNvSpPr>
          <p:nvPr>
            <p:ph idx="1"/>
          </p:nvPr>
        </p:nvSpPr>
        <p:spPr>
          <a:xfrm>
            <a:off x="581025" y="2227263"/>
            <a:ext cx="7989888" cy="3632200"/>
          </a:xfrm>
        </p:spPr>
        <p:txBody>
          <a:bodyPr/>
          <a:lstStyle/>
          <a:p>
            <a:r>
              <a:rPr lang="en-US" altLang="en-US"/>
              <a:t>It happens when neural crest cells don’t migrate and create the myenteric plexus (parasympathetic ganglia) in the sigmoid colon and rectum during embryonic development.</a:t>
            </a:r>
          </a:p>
          <a:p>
            <a:r>
              <a:rPr lang="en-US" altLang="en-US"/>
              <a:t> This state ends in absence of peristalsis. Consequently the normal proximal colon becomes grossly dilated because of the fecal retention causing abdominal distension. </a:t>
            </a:r>
          </a:p>
          <a:p>
            <a:r>
              <a:rPr lang="en-US" altLang="en-US"/>
              <a:t>The constricted section normally corresponds to rectosigmoid junction.</a:t>
            </a:r>
          </a:p>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55F6-4F6E-1820-BDBE-528BD5C6CC11}"/>
              </a:ext>
            </a:extLst>
          </p:cNvPr>
          <p:cNvSpPr>
            <a:spLocks noGrp="1"/>
          </p:cNvSpPr>
          <p:nvPr>
            <p:ph type="title"/>
          </p:nvPr>
        </p:nvSpPr>
        <p:spPr/>
        <p:txBody>
          <a:bodyPr/>
          <a:lstStyle/>
          <a:p>
            <a:pPr fontAlgn="auto">
              <a:spcAft>
                <a:spcPts val="0"/>
              </a:spcAft>
              <a:defRPr/>
            </a:pPr>
            <a:r>
              <a:rPr lang="en-US" dirty="0"/>
              <a:t>Cancer (Carcinoma) of Colon</a:t>
            </a:r>
          </a:p>
        </p:txBody>
      </p:sp>
      <p:sp>
        <p:nvSpPr>
          <p:cNvPr id="52227" name="Content Placeholder 2">
            <a:extLst>
              <a:ext uri="{FF2B5EF4-FFF2-40B4-BE49-F238E27FC236}">
                <a16:creationId xmlns:a16="http://schemas.microsoft.com/office/drawing/2014/main" id="{A423546B-DA31-77D2-AF9C-C98E3116822E}"/>
              </a:ext>
            </a:extLst>
          </p:cNvPr>
          <p:cNvSpPr>
            <a:spLocks noGrp="1" noChangeArrowheads="1"/>
          </p:cNvSpPr>
          <p:nvPr>
            <p:ph idx="1"/>
          </p:nvPr>
        </p:nvSpPr>
        <p:spPr>
          <a:xfrm>
            <a:off x="581025" y="2227263"/>
            <a:ext cx="7989888" cy="3632200"/>
          </a:xfrm>
        </p:spPr>
        <p:txBody>
          <a:bodyPr/>
          <a:lstStyle/>
          <a:p>
            <a:r>
              <a:rPr lang="en-US" altLang="en-US"/>
              <a:t>Cancer of colon (really large intestine) is a top cause of death in the Western world.</a:t>
            </a:r>
          </a:p>
          <a:p>
            <a:r>
              <a:rPr lang="en-US" altLang="en-US"/>
              <a:t>Comparatively common in those who are above 50 years old and nonvegetarian. </a:t>
            </a:r>
          </a:p>
          <a:p>
            <a:r>
              <a:rPr lang="en-US" altLang="en-US"/>
              <a:t>Slow growing tumor and causes constriction of the colon. </a:t>
            </a:r>
          </a:p>
          <a:p>
            <a:r>
              <a:rPr lang="en-US" altLang="en-US"/>
              <a:t>In advanced cases, it spreads to the liver via portal vein circulation. If diagnosed early, hemicolectomy (partial resection of the colon) is carried out to heal the patient.</a:t>
            </a:r>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32531410-71C2-5FDB-715A-FDCFFFA02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28600"/>
            <a:ext cx="83121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536D-0BD2-B53C-8DF1-3953E4A87FED}"/>
              </a:ext>
            </a:extLst>
          </p:cNvPr>
          <p:cNvSpPr>
            <a:spLocks noGrp="1"/>
          </p:cNvSpPr>
          <p:nvPr>
            <p:ph type="title"/>
          </p:nvPr>
        </p:nvSpPr>
        <p:spPr/>
        <p:txBody>
          <a:bodyPr/>
          <a:lstStyle/>
          <a:p>
            <a:pPr fontAlgn="auto">
              <a:spcAft>
                <a:spcPts val="0"/>
              </a:spcAft>
              <a:defRPr/>
            </a:pPr>
            <a:r>
              <a:rPr lang="en-US" dirty="0"/>
              <a:t>Diverticulosis</a:t>
            </a:r>
          </a:p>
        </p:txBody>
      </p:sp>
      <p:sp>
        <p:nvSpPr>
          <p:cNvPr id="53251" name="Content Placeholder 2">
            <a:extLst>
              <a:ext uri="{FF2B5EF4-FFF2-40B4-BE49-F238E27FC236}">
                <a16:creationId xmlns:a16="http://schemas.microsoft.com/office/drawing/2014/main" id="{95D39B6B-8EA6-557B-F921-C3ADD9F1CA76}"/>
              </a:ext>
            </a:extLst>
          </p:cNvPr>
          <p:cNvSpPr>
            <a:spLocks noGrp="1" noChangeArrowheads="1"/>
          </p:cNvSpPr>
          <p:nvPr>
            <p:ph idx="1"/>
          </p:nvPr>
        </p:nvSpPr>
        <p:spPr>
          <a:xfrm>
            <a:off x="581025" y="2227263"/>
            <a:ext cx="3609975" cy="3632200"/>
          </a:xfrm>
        </p:spPr>
        <p:txBody>
          <a:bodyPr/>
          <a:lstStyle/>
          <a:p>
            <a:r>
              <a:rPr lang="en-US" altLang="en-US"/>
              <a:t>The diverticulosis includes the herniation of the lining mucosa via the circular muscle between the teniae coli.</a:t>
            </a:r>
          </a:p>
          <a:p>
            <a:r>
              <a:rPr lang="en-US" altLang="en-US"/>
              <a:t>The herniation takes place where the circular muscle coat is the feeblest, i.e., where it is pierced by the blood vessels.</a:t>
            </a:r>
          </a:p>
          <a:p>
            <a:r>
              <a:rPr lang="en-US" altLang="en-US"/>
              <a:t>The inflammation of diverticula is named diverticulitis</a:t>
            </a:r>
          </a:p>
          <a:p>
            <a:endParaRPr lang="en-US" altLang="en-US"/>
          </a:p>
        </p:txBody>
      </p:sp>
      <p:pic>
        <p:nvPicPr>
          <p:cNvPr id="53252" name="Picture 2" descr="Image result for diverticulitis">
            <a:extLst>
              <a:ext uri="{FF2B5EF4-FFF2-40B4-BE49-F238E27FC236}">
                <a16:creationId xmlns:a16="http://schemas.microsoft.com/office/drawing/2014/main" id="{DE3BD5B3-D87D-342D-AEFB-F43AFC514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109788"/>
            <a:ext cx="451485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A7AB-B23F-EE33-7433-55CFEDC2ED97}"/>
              </a:ext>
            </a:extLst>
          </p:cNvPr>
          <p:cNvSpPr>
            <a:spLocks noGrp="1"/>
          </p:cNvSpPr>
          <p:nvPr>
            <p:ph type="title"/>
          </p:nvPr>
        </p:nvSpPr>
        <p:spPr/>
        <p:txBody>
          <a:bodyPr/>
          <a:lstStyle/>
          <a:p>
            <a:pPr fontAlgn="auto">
              <a:spcAft>
                <a:spcPts val="0"/>
              </a:spcAft>
              <a:defRPr/>
            </a:pPr>
            <a:r>
              <a:rPr lang="en-US" dirty="0" err="1"/>
              <a:t>Volvulus</a:t>
            </a:r>
            <a:endParaRPr lang="en-US" dirty="0"/>
          </a:p>
        </p:txBody>
      </p:sp>
      <p:sp>
        <p:nvSpPr>
          <p:cNvPr id="54275" name="Content Placeholder 2">
            <a:extLst>
              <a:ext uri="{FF2B5EF4-FFF2-40B4-BE49-F238E27FC236}">
                <a16:creationId xmlns:a16="http://schemas.microsoft.com/office/drawing/2014/main" id="{807422CC-1727-9C00-16A0-5DAEF61F5A77}"/>
              </a:ext>
            </a:extLst>
          </p:cNvPr>
          <p:cNvSpPr>
            <a:spLocks noGrp="1" noChangeArrowheads="1"/>
          </p:cNvSpPr>
          <p:nvPr>
            <p:ph idx="1"/>
          </p:nvPr>
        </p:nvSpPr>
        <p:spPr>
          <a:xfrm>
            <a:off x="581025" y="2227263"/>
            <a:ext cx="7989888" cy="3632200"/>
          </a:xfrm>
        </p:spPr>
        <p:txBody>
          <a:bodyPr/>
          <a:lstStyle/>
          <a:p>
            <a:r>
              <a:rPr lang="en-US" altLang="en-US"/>
              <a:t>It’s a clinical illness, where a portion of gut rotates (clockwise/anticlockwise) on the axis of its mesentery. It typically happens because of adhesion of antimesenteric border of the gut to the parietes or some other viscera. It might correct itself spontaneously or the rotation may continue until the blood supply of the gut is cut off leading to ischemia. The sigmoid colon is susceptible to volvulus due to extreme freedom of its mesentery- the pelvic mesocolon.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FAA86B2F-3972-19D2-A6B1-8B1BBDC191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53988"/>
            <a:ext cx="8477250"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878D-B4D1-2373-59BF-14CFF300DF17}"/>
              </a:ext>
            </a:extLst>
          </p:cNvPr>
          <p:cNvSpPr>
            <a:spLocks noGrp="1"/>
          </p:cNvSpPr>
          <p:nvPr>
            <p:ph type="title"/>
          </p:nvPr>
        </p:nvSpPr>
        <p:spPr/>
        <p:txBody>
          <a:bodyPr/>
          <a:lstStyle/>
          <a:p>
            <a:pPr fontAlgn="auto">
              <a:spcAft>
                <a:spcPts val="0"/>
              </a:spcAft>
              <a:defRPr/>
            </a:pPr>
            <a:r>
              <a:rPr lang="en-US" dirty="0"/>
              <a:t>Intussusception: </a:t>
            </a:r>
          </a:p>
        </p:txBody>
      </p:sp>
      <p:sp>
        <p:nvSpPr>
          <p:cNvPr id="56323" name="Content Placeholder 2">
            <a:extLst>
              <a:ext uri="{FF2B5EF4-FFF2-40B4-BE49-F238E27FC236}">
                <a16:creationId xmlns:a16="http://schemas.microsoft.com/office/drawing/2014/main" id="{1D059BCC-1A9C-466E-87F1-AE6303EF9457}"/>
              </a:ext>
            </a:extLst>
          </p:cNvPr>
          <p:cNvSpPr>
            <a:spLocks noGrp="1" noChangeArrowheads="1"/>
          </p:cNvSpPr>
          <p:nvPr>
            <p:ph idx="1"/>
          </p:nvPr>
        </p:nvSpPr>
        <p:spPr>
          <a:xfrm>
            <a:off x="581025" y="2227263"/>
            <a:ext cx="7989888" cy="3632200"/>
          </a:xfrm>
        </p:spPr>
        <p:txBody>
          <a:bodyPr/>
          <a:lstStyle/>
          <a:p>
            <a:r>
              <a:rPr lang="en-US" altLang="en-US"/>
              <a:t>It is a clinical condition where a proximal section of the bowel invaginates into the lumen of an adjoining distal section. </a:t>
            </a:r>
          </a:p>
          <a:p>
            <a:r>
              <a:rPr lang="en-US" altLang="en-US"/>
              <a:t>This might cut off the blood supply to the bowel and cause gangrene. </a:t>
            </a:r>
          </a:p>
          <a:p>
            <a:r>
              <a:rPr lang="en-US" altLang="en-US"/>
              <a:t>The different forms of intussusception are ileoileal, ileocaecal, and colocolic. </a:t>
            </a:r>
          </a:p>
          <a:p>
            <a:r>
              <a:rPr lang="en-US" altLang="en-US"/>
              <a:t>The ileocaecal intussusception is the most typical form.</a:t>
            </a:r>
          </a:p>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AutoShape 2" descr="Image result for intussusception">
            <a:extLst>
              <a:ext uri="{FF2B5EF4-FFF2-40B4-BE49-F238E27FC236}">
                <a16:creationId xmlns:a16="http://schemas.microsoft.com/office/drawing/2014/main" id="{2F616101-7AFB-853B-E062-1953A667D07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endParaRPr lang="en-US" altLang="en-US">
              <a:latin typeface="Arial" panose="020B0604020202020204" pitchFamily="34" charset="0"/>
            </a:endParaRPr>
          </a:p>
        </p:txBody>
      </p:sp>
      <p:pic>
        <p:nvPicPr>
          <p:cNvPr id="57347" name="Picture 4">
            <a:extLst>
              <a:ext uri="{FF2B5EF4-FFF2-40B4-BE49-F238E27FC236}">
                <a16:creationId xmlns:a16="http://schemas.microsoft.com/office/drawing/2014/main" id="{328E6C49-E7E1-C4FD-62FB-B0EC73EC4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4325"/>
            <a:ext cx="5334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A129-FF60-7F4A-7AEF-984AD188A8C5}"/>
              </a:ext>
            </a:extLst>
          </p:cNvPr>
          <p:cNvSpPr>
            <a:spLocks noGrp="1"/>
          </p:cNvSpPr>
          <p:nvPr>
            <p:ph type="title"/>
          </p:nvPr>
        </p:nvSpPr>
        <p:spPr/>
        <p:txBody>
          <a:bodyPr/>
          <a:lstStyle/>
          <a:p>
            <a:pPr fontAlgn="auto">
              <a:spcAft>
                <a:spcPts val="0"/>
              </a:spcAft>
              <a:defRPr/>
            </a:pPr>
            <a:r>
              <a:rPr lang="en-US" dirty="0"/>
              <a:t>Appendicitis</a:t>
            </a:r>
          </a:p>
        </p:txBody>
      </p:sp>
      <p:sp>
        <p:nvSpPr>
          <p:cNvPr id="58371" name="Content Placeholder 2">
            <a:extLst>
              <a:ext uri="{FF2B5EF4-FFF2-40B4-BE49-F238E27FC236}">
                <a16:creationId xmlns:a16="http://schemas.microsoft.com/office/drawing/2014/main" id="{D3F49030-B1F4-1C8D-1096-2300CA01A870}"/>
              </a:ext>
            </a:extLst>
          </p:cNvPr>
          <p:cNvSpPr>
            <a:spLocks noGrp="1" noChangeArrowheads="1"/>
          </p:cNvSpPr>
          <p:nvPr>
            <p:ph idx="1"/>
          </p:nvPr>
        </p:nvSpPr>
        <p:spPr>
          <a:xfrm>
            <a:off x="581025" y="2227263"/>
            <a:ext cx="7989888" cy="3632200"/>
          </a:xfrm>
        </p:spPr>
        <p:txBody>
          <a:bodyPr/>
          <a:lstStyle/>
          <a:p>
            <a:r>
              <a:rPr lang="en-US" altLang="en-US"/>
              <a:t>Appendicitis is acute inflammation of the appendix, and is the most common cause for acute, severe abdominal pain. The abdomen is most tender at McBurney’s point – one third of the distance from the right anterior superior iliac spine to the umbilicus. This corresponds to the location of the base of the appendix.</a:t>
            </a:r>
          </a:p>
          <a:p>
            <a:r>
              <a:rPr lang="en-US" altLang="en-US"/>
              <a:t>Initially, the appendicitis causes a vague pain in the periumbilical region. As the appendix swells, it irritates the parietal peritoneum, and causes severe pain in the right lower quadrant.</a:t>
            </a:r>
          </a:p>
          <a:p>
            <a:r>
              <a:rPr lang="en-US" altLang="en-US"/>
              <a:t>If the appendix is not removed, it can become necrotic and rupture, resulting in peritonitis (inflammation of the peritoneum).</a:t>
            </a:r>
          </a:p>
          <a:p>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4FEB9AB4-C317-094A-0E9F-338E9BDACC59}"/>
              </a:ext>
            </a:extLst>
          </p:cNvPr>
          <p:cNvSpPr>
            <a:spLocks noGrp="1" noChangeArrowheads="1"/>
          </p:cNvSpPr>
          <p:nvPr>
            <p:ph idx="4294967295"/>
          </p:nvPr>
        </p:nvSpPr>
        <p:spPr>
          <a:xfrm>
            <a:off x="576263" y="1612900"/>
            <a:ext cx="7989887" cy="3632200"/>
          </a:xfrm>
        </p:spPr>
        <p:txBody>
          <a:bodyPr/>
          <a:lstStyle/>
          <a:p>
            <a:pPr marL="0" indent="0" algn="ctr">
              <a:buFont typeface="Wingdings 2" panose="05020102010507070707" pitchFamily="18" charset="2"/>
              <a:buNone/>
            </a:pPr>
            <a:r>
              <a:rPr lang="en-US" altLang="en-US" sz="6600"/>
              <a:t>THANK YOU!</a:t>
            </a:r>
            <a:endParaRPr lang="en-IN" altLang="en-US" sz="6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E8E36DE-2A0C-DA19-5617-24910C1D730D}"/>
              </a:ext>
            </a:extLst>
          </p:cNvPr>
          <p:cNvSpPr>
            <a:spLocks noGrp="1"/>
          </p:cNvSpPr>
          <p:nvPr>
            <p:ph type="title"/>
          </p:nvPr>
        </p:nvSpPr>
        <p:spPr/>
        <p:txBody>
          <a:bodyPr/>
          <a:lstStyle/>
          <a:p>
            <a:pPr fontAlgn="auto">
              <a:spcAft>
                <a:spcPts val="0"/>
              </a:spcAft>
              <a:defRPr/>
            </a:pPr>
            <a:r>
              <a:rPr lang="en-US" altLang="en-US"/>
              <a:t>The colon</a:t>
            </a:r>
          </a:p>
        </p:txBody>
      </p:sp>
      <p:sp>
        <p:nvSpPr>
          <p:cNvPr id="17411" name="Content Placeholder 2">
            <a:extLst>
              <a:ext uri="{FF2B5EF4-FFF2-40B4-BE49-F238E27FC236}">
                <a16:creationId xmlns:a16="http://schemas.microsoft.com/office/drawing/2014/main" id="{920A6ED8-479D-34E2-621C-8700760E048E}"/>
              </a:ext>
            </a:extLst>
          </p:cNvPr>
          <p:cNvSpPr>
            <a:spLocks noGrp="1" noChangeArrowheads="1"/>
          </p:cNvSpPr>
          <p:nvPr>
            <p:ph idx="1"/>
          </p:nvPr>
        </p:nvSpPr>
        <p:spPr>
          <a:xfrm>
            <a:off x="581025" y="2227263"/>
            <a:ext cx="7989888" cy="3632200"/>
          </a:xfrm>
        </p:spPr>
        <p:txBody>
          <a:bodyPr/>
          <a:lstStyle/>
          <a:p>
            <a:r>
              <a:rPr lang="en-US" altLang="en-US"/>
              <a:t>The colon (large intestine) is a distal part of the gastrointestinal tract, extending from the caecum to the anal canal.</a:t>
            </a:r>
          </a:p>
          <a:p>
            <a:r>
              <a:rPr lang="en-US" altLang="en-US"/>
              <a:t>Anatomically, the colon can be divided into four parts :– </a:t>
            </a:r>
          </a:p>
          <a:p>
            <a:pPr lvl="2"/>
            <a:r>
              <a:rPr lang="en-US" altLang="en-US"/>
              <a:t>Ascending: </a:t>
            </a:r>
          </a:p>
          <a:p>
            <a:pPr lvl="4"/>
            <a:r>
              <a:rPr lang="en-US" altLang="en-US"/>
              <a:t>Caecum, </a:t>
            </a:r>
          </a:p>
          <a:p>
            <a:pPr lvl="4"/>
            <a:r>
              <a:rPr lang="en-US" altLang="en-US"/>
              <a:t>Vermiform appendix, </a:t>
            </a:r>
          </a:p>
          <a:p>
            <a:pPr lvl="2"/>
            <a:r>
              <a:rPr lang="en-US" altLang="en-US"/>
              <a:t>Transverse, </a:t>
            </a:r>
          </a:p>
          <a:p>
            <a:pPr lvl="2"/>
            <a:r>
              <a:rPr lang="en-US" altLang="en-US"/>
              <a:t>Descending and </a:t>
            </a:r>
          </a:p>
          <a:p>
            <a:pPr lvl="2"/>
            <a:r>
              <a:rPr lang="en-US" altLang="en-US"/>
              <a:t>Sigmoid. </a:t>
            </a:r>
          </a:p>
          <a:p>
            <a:r>
              <a:rPr lang="en-US" altLang="en-US"/>
              <a:t>The colon averages 150cm in length.</a:t>
            </a:r>
          </a:p>
          <a:p>
            <a:endParaRPr lang="en-US" altLang="en-US"/>
          </a:p>
        </p:txBody>
      </p:sp>
      <p:sp>
        <p:nvSpPr>
          <p:cNvPr id="17412" name="TextBox 3">
            <a:extLst>
              <a:ext uri="{FF2B5EF4-FFF2-40B4-BE49-F238E27FC236}">
                <a16:creationId xmlns:a16="http://schemas.microsoft.com/office/drawing/2014/main" id="{F5E7BDFA-B616-45FB-29C7-961CBC50D669}"/>
              </a:ext>
            </a:extLst>
          </p:cNvPr>
          <p:cNvSpPr txBox="1">
            <a:spLocks noChangeArrowheads="1"/>
          </p:cNvSpPr>
          <p:nvPr/>
        </p:nvSpPr>
        <p:spPr bwMode="auto">
          <a:xfrm>
            <a:off x="5105400" y="3741738"/>
            <a:ext cx="2743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a:latin typeface="Gill Sans MT (Body)"/>
              </a:rPr>
              <a:t>The parts of the large intestine form a frame for the small </a:t>
            </a:r>
            <a:r>
              <a:rPr lang="en-US" altLang="en-US" sz="2000">
                <a:latin typeface="Gill Sans MT (Body)"/>
              </a:rPr>
              <a:t>intestine.</a:t>
            </a:r>
            <a:endParaRPr lang="en-US" altLang="en-US">
              <a:latin typeface="Gill Sans MT (Body)"/>
            </a:endParaRPr>
          </a:p>
        </p:txBody>
      </p:sp>
      <p:sp>
        <p:nvSpPr>
          <p:cNvPr id="5" name="Rectangle 4">
            <a:extLst>
              <a:ext uri="{FF2B5EF4-FFF2-40B4-BE49-F238E27FC236}">
                <a16:creationId xmlns:a16="http://schemas.microsoft.com/office/drawing/2014/main" id="{E8439A9C-4D0B-E8A3-8A68-FC937012C03E}"/>
              </a:ext>
            </a:extLst>
          </p:cNvPr>
          <p:cNvSpPr/>
          <p:nvPr/>
        </p:nvSpPr>
        <p:spPr>
          <a:xfrm>
            <a:off x="5029200" y="3760788"/>
            <a:ext cx="2819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E265613-3CC1-FE8B-557B-9105BC0F12B4}"/>
              </a:ext>
            </a:extLst>
          </p:cNvPr>
          <p:cNvSpPr>
            <a:spLocks noGrp="1"/>
          </p:cNvSpPr>
          <p:nvPr>
            <p:ph type="title"/>
          </p:nvPr>
        </p:nvSpPr>
        <p:spPr/>
        <p:txBody>
          <a:bodyPr/>
          <a:lstStyle/>
          <a:p>
            <a:pPr fontAlgn="auto">
              <a:spcAft>
                <a:spcPts val="0"/>
              </a:spcAft>
              <a:defRPr/>
            </a:pPr>
            <a:r>
              <a:rPr lang="en-US" altLang="en-US"/>
              <a:t>The large intestine</a:t>
            </a:r>
          </a:p>
        </p:txBody>
      </p:sp>
      <p:sp>
        <p:nvSpPr>
          <p:cNvPr id="18435" name="Content Placeholder 2">
            <a:extLst>
              <a:ext uri="{FF2B5EF4-FFF2-40B4-BE49-F238E27FC236}">
                <a16:creationId xmlns:a16="http://schemas.microsoft.com/office/drawing/2014/main" id="{90786541-B6F3-C308-8E24-4B3263558837}"/>
              </a:ext>
            </a:extLst>
          </p:cNvPr>
          <p:cNvSpPr>
            <a:spLocks noGrp="1" noChangeArrowheads="1"/>
          </p:cNvSpPr>
          <p:nvPr>
            <p:ph idx="1"/>
          </p:nvPr>
        </p:nvSpPr>
        <p:spPr>
          <a:xfrm>
            <a:off x="581025" y="2227263"/>
            <a:ext cx="7989888" cy="3632200"/>
          </a:xfrm>
        </p:spPr>
        <p:txBody>
          <a:bodyPr/>
          <a:lstStyle/>
          <a:p>
            <a:r>
              <a:rPr lang="en-US" altLang="en-US"/>
              <a:t>The large intestine can easily be distinguished from the small intestine by:</a:t>
            </a:r>
          </a:p>
          <a:p>
            <a:pPr marL="628650" lvl="2" indent="0">
              <a:buFont typeface="Wingdings 2" panose="05020102010507070707" pitchFamily="18" charset="2"/>
              <a:buNone/>
            </a:pPr>
            <a:r>
              <a:rPr lang="en-US" altLang="en-US"/>
              <a:t>1. Taeniae coli, three thickened bands of longitudinal muscle.</a:t>
            </a:r>
          </a:p>
          <a:p>
            <a:pPr marL="628650" lvl="2" indent="0">
              <a:buFont typeface="Wingdings 2" panose="05020102010507070707" pitchFamily="18" charset="2"/>
              <a:buNone/>
            </a:pPr>
            <a:r>
              <a:rPr lang="en-US" altLang="en-US"/>
              <a:t>2. The sacculation's of its walls between the taeniae, called haustra.</a:t>
            </a:r>
          </a:p>
          <a:p>
            <a:pPr marL="628650" lvl="2" indent="0">
              <a:buFont typeface="Wingdings 2" panose="05020102010507070707" pitchFamily="18" charset="2"/>
              <a:buNone/>
            </a:pPr>
            <a:r>
              <a:rPr lang="en-US" altLang="en-US"/>
              <a:t>3. Appendices epiploic (omental appendages), the small pouches of omentum filled with fat.</a:t>
            </a:r>
          </a:p>
          <a:p>
            <a:pPr marL="628650" lvl="2" indent="0">
              <a:buFont typeface="Wingdings 2" panose="05020102010507070707" pitchFamily="18" charset="2"/>
              <a:buNone/>
            </a:pPr>
            <a:r>
              <a:rPr lang="en-US" altLang="en-US"/>
              <a:t>4. Much greater caliber.</a:t>
            </a: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458" name="Object 4">
            <a:extLst>
              <a:ext uri="{FF2B5EF4-FFF2-40B4-BE49-F238E27FC236}">
                <a16:creationId xmlns:a16="http://schemas.microsoft.com/office/drawing/2014/main" id="{B933020C-DEA0-91E6-2755-3DC6CBA21DA9}"/>
              </a:ext>
            </a:extLst>
          </p:cNvPr>
          <p:cNvGraphicFramePr>
            <a:graphicFrameLocks noChangeAspect="1"/>
          </p:cNvGraphicFramePr>
          <p:nvPr/>
        </p:nvGraphicFramePr>
        <p:xfrm>
          <a:off x="1066800" y="152400"/>
          <a:ext cx="7010400" cy="6553200"/>
        </p:xfrm>
        <a:graphic>
          <a:graphicData uri="http://schemas.openxmlformats.org/presentationml/2006/ole">
            <mc:AlternateContent xmlns:mc="http://schemas.openxmlformats.org/markup-compatibility/2006">
              <mc:Choice xmlns:v="urn:schemas-microsoft-com:vml" Requires="v">
                <p:oleObj name="Bitmap Image" r:id="rId2" imgW="5638095" imgH="5458587" progId="Paint.Picture">
                  <p:embed/>
                </p:oleObj>
              </mc:Choice>
              <mc:Fallback>
                <p:oleObj name="Bitmap Image" r:id="rId2" imgW="5638095" imgH="5458587"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
                        <a:ext cx="7010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938489B-8D44-53EB-47F4-B807EB232B13}"/>
              </a:ext>
            </a:extLst>
          </p:cNvPr>
          <p:cNvSpPr>
            <a:spLocks noGrp="1" noChangeArrowheads="1"/>
          </p:cNvSpPr>
          <p:nvPr>
            <p:ph type="title"/>
          </p:nvPr>
        </p:nvSpPr>
        <p:spPr/>
        <p:txBody>
          <a:bodyPr/>
          <a:lstStyle/>
          <a:p>
            <a:pPr fontAlgn="auto">
              <a:spcAft>
                <a:spcPts val="0"/>
              </a:spcAft>
              <a:defRPr/>
            </a:pPr>
            <a:r>
              <a:rPr lang="en-US" altLang="en-US"/>
              <a:t>Three teniae coli</a:t>
            </a:r>
          </a:p>
        </p:txBody>
      </p:sp>
      <p:sp>
        <p:nvSpPr>
          <p:cNvPr id="11267" name="Rectangle 3">
            <a:extLst>
              <a:ext uri="{FF2B5EF4-FFF2-40B4-BE49-F238E27FC236}">
                <a16:creationId xmlns:a16="http://schemas.microsoft.com/office/drawing/2014/main" id="{15B95A2A-E79B-71A8-9EAD-3219ED4FD552}"/>
              </a:ext>
            </a:extLst>
          </p:cNvPr>
          <p:cNvSpPr>
            <a:spLocks noGrp="1" noChangeArrowheads="1"/>
          </p:cNvSpPr>
          <p:nvPr>
            <p:ph idx="1"/>
          </p:nvPr>
        </p:nvSpPr>
        <p:spPr>
          <a:xfrm>
            <a:off x="581025" y="2227263"/>
            <a:ext cx="7989888" cy="3632200"/>
          </a:xfrm>
        </p:spPr>
        <p:txBody>
          <a:bodyPr rtlCol="0">
            <a:normAutofit lnSpcReduction="10000"/>
          </a:bodyPr>
          <a:lstStyle/>
          <a:p>
            <a:pPr marL="306000" indent="-306000" fontAlgn="auto">
              <a:defRPr/>
            </a:pPr>
            <a:r>
              <a:rPr lang="en-US" altLang="en-US" dirty="0"/>
              <a:t>Thickened bands of smooth muscle representing most of the longitudinal coat.</a:t>
            </a:r>
          </a:p>
          <a:p>
            <a:pPr marL="306000" indent="-306000" fontAlgn="auto">
              <a:defRPr/>
            </a:pPr>
            <a:r>
              <a:rPr lang="en-US" altLang="en-US" dirty="0"/>
              <a:t>These begin at the base of the appendix as the thick longitudinal layer of the appendix splits to form three bands. </a:t>
            </a:r>
          </a:p>
          <a:p>
            <a:pPr marL="306000" indent="-306000" fontAlgn="auto">
              <a:defRPr/>
            </a:pPr>
            <a:r>
              <a:rPr lang="en-US" altLang="en-US" dirty="0"/>
              <a:t>The </a:t>
            </a:r>
            <a:r>
              <a:rPr lang="en-US" altLang="en-US" dirty="0" err="1"/>
              <a:t>teniae</a:t>
            </a:r>
            <a:r>
              <a:rPr lang="en-US" altLang="en-US" dirty="0"/>
              <a:t> run the length of the large intestine, merging again at the rectosigmoid junction into a continuous longitudinal layer around the rectum. </a:t>
            </a:r>
          </a:p>
          <a:p>
            <a:pPr marL="1242000" lvl="3" indent="-234000" fontAlgn="auto">
              <a:defRPr/>
            </a:pPr>
            <a:r>
              <a:rPr lang="en-US" altLang="en-US" dirty="0"/>
              <a:t>Because the </a:t>
            </a:r>
            <a:r>
              <a:rPr lang="en-US" altLang="en-US" dirty="0" err="1"/>
              <a:t>teniae</a:t>
            </a:r>
            <a:r>
              <a:rPr lang="en-US" altLang="en-US" dirty="0"/>
              <a:t> are shorter than the intestine, the colon becomes sacculated between the </a:t>
            </a:r>
            <a:r>
              <a:rPr lang="en-US" altLang="en-US" dirty="0" err="1"/>
              <a:t>teniae</a:t>
            </a:r>
            <a:r>
              <a:rPr lang="en-US" altLang="en-US" dirty="0"/>
              <a:t>, forming the haustra. </a:t>
            </a:r>
          </a:p>
          <a:p>
            <a:pPr marL="306000" indent="-306000" fontAlgn="auto">
              <a:defRPr/>
            </a:pPr>
            <a:r>
              <a:rPr lang="en-US" altLang="en-US" dirty="0"/>
              <a:t>Dissector:</a:t>
            </a:r>
          </a:p>
          <a:p>
            <a:pPr marL="630000" lvl="1" indent="-306000" fontAlgn="auto">
              <a:defRPr/>
            </a:pPr>
            <a:r>
              <a:rPr lang="en-US" altLang="en-US" dirty="0"/>
              <a:t>3 </a:t>
            </a:r>
            <a:r>
              <a:rPr lang="en-US" altLang="en-US" dirty="0" err="1"/>
              <a:t>teniae</a:t>
            </a:r>
            <a:r>
              <a:rPr lang="en-US" altLang="en-US" dirty="0"/>
              <a:t> one anterior two </a:t>
            </a:r>
            <a:r>
              <a:rPr lang="en-US" altLang="en-US" dirty="0" err="1"/>
              <a:t>posteriomedial</a:t>
            </a:r>
            <a:r>
              <a:rPr lang="en-US" altLang="en-US" dirty="0"/>
              <a:t> &amp; </a:t>
            </a:r>
            <a:r>
              <a:rPr lang="en-US" altLang="en-US" dirty="0" err="1"/>
              <a:t>posteriolateral</a:t>
            </a:r>
            <a:r>
              <a:rPr lang="en-US" altLang="en-US" dirty="0"/>
              <a:t>.</a:t>
            </a:r>
          </a:p>
          <a:p>
            <a:pPr marL="306000" indent="-306000" fontAlgn="auto">
              <a:defRPr/>
            </a:pPr>
            <a:r>
              <a:rPr lang="en-US" altLang="en-US" dirty="0"/>
              <a:t>In </a:t>
            </a:r>
            <a:r>
              <a:rPr lang="en-US" altLang="en-US" dirty="0" err="1"/>
              <a:t>transeverse</a:t>
            </a:r>
            <a:r>
              <a:rPr lang="en-US" altLang="en-US" dirty="0"/>
              <a:t> colon:</a:t>
            </a:r>
          </a:p>
          <a:p>
            <a:pPr marL="630000" lvl="1" indent="-306000" fontAlgn="auto">
              <a:defRPr/>
            </a:pPr>
            <a:r>
              <a:rPr lang="en-US" altLang="en-US" dirty="0"/>
              <a:t>One anterior one posterior one superior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DEF9DFD-A4BF-F620-C845-B39C9B80CC5B}"/>
              </a:ext>
            </a:extLst>
          </p:cNvPr>
          <p:cNvSpPr>
            <a:spLocks noGrp="1" noChangeArrowheads="1"/>
          </p:cNvSpPr>
          <p:nvPr>
            <p:ph type="title"/>
          </p:nvPr>
        </p:nvSpPr>
        <p:spPr/>
        <p:txBody>
          <a:bodyPr/>
          <a:lstStyle/>
          <a:p>
            <a:pPr fontAlgn="auto">
              <a:spcAft>
                <a:spcPts val="0"/>
              </a:spcAft>
              <a:defRPr/>
            </a:pPr>
            <a:r>
              <a:rPr lang="en-US" altLang="en-US" dirty="0"/>
              <a:t>Appendix </a:t>
            </a:r>
            <a:r>
              <a:rPr lang="en-US" altLang="en-US" dirty="0" err="1"/>
              <a:t>epiploica</a:t>
            </a:r>
            <a:r>
              <a:rPr lang="en-US" altLang="en-US" dirty="0"/>
              <a:t> </a:t>
            </a:r>
          </a:p>
        </p:txBody>
      </p:sp>
      <p:sp>
        <p:nvSpPr>
          <p:cNvPr id="21507" name="Rectangle 3">
            <a:extLst>
              <a:ext uri="{FF2B5EF4-FFF2-40B4-BE49-F238E27FC236}">
                <a16:creationId xmlns:a16="http://schemas.microsoft.com/office/drawing/2014/main" id="{373E383A-4899-5142-A136-9D4E1F765C0E}"/>
              </a:ext>
            </a:extLst>
          </p:cNvPr>
          <p:cNvSpPr>
            <a:spLocks noGrp="1" noChangeArrowheads="1"/>
          </p:cNvSpPr>
          <p:nvPr>
            <p:ph idx="1"/>
          </p:nvPr>
        </p:nvSpPr>
        <p:spPr>
          <a:xfrm>
            <a:off x="581025" y="2227263"/>
            <a:ext cx="7989888" cy="3632200"/>
          </a:xfrm>
        </p:spPr>
        <p:txBody>
          <a:bodyPr/>
          <a:lstStyle/>
          <a:p>
            <a:r>
              <a:rPr lang="en-US" altLang="en-US"/>
              <a:t>Fat-filled pockets of peritoneum projecting from the visceral peritoneum on the surface of the large intestine </a:t>
            </a:r>
          </a:p>
          <a:p>
            <a:r>
              <a:rPr lang="en-US" altLang="en-US"/>
              <a:t>There are many appendices epiploic on the large intestine (except the rectum); also known as omental appendage.</a:t>
            </a:r>
          </a:p>
        </p:txBody>
      </p:sp>
    </p:spTree>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839</TotalTime>
  <Words>2540</Words>
  <Application>Microsoft Office PowerPoint</Application>
  <PresentationFormat>On-screen Show (4:3)</PresentationFormat>
  <Paragraphs>211</Paragraphs>
  <Slides>46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Gill Sans MT (Body)</vt:lpstr>
      <vt:lpstr>Arial</vt:lpstr>
      <vt:lpstr>Gill Sans MT</vt:lpstr>
      <vt:lpstr>Times New Roman</vt:lpstr>
      <vt:lpstr>Titillium Web</vt:lpstr>
      <vt:lpstr>Wingdings 2</vt:lpstr>
      <vt:lpstr>Dividend</vt:lpstr>
      <vt:lpstr>Bitmap Image</vt:lpstr>
      <vt:lpstr>The Large Intestine “The colon”</vt:lpstr>
      <vt:lpstr>PowerPoint Presentation</vt:lpstr>
      <vt:lpstr>PowerPoint Presentation</vt:lpstr>
      <vt:lpstr>PowerPoint Presentation</vt:lpstr>
      <vt:lpstr>The colon</vt:lpstr>
      <vt:lpstr>The large intestine</vt:lpstr>
      <vt:lpstr>PowerPoint Presentation</vt:lpstr>
      <vt:lpstr>Three teniae coli</vt:lpstr>
      <vt:lpstr>Appendix epiploica </vt:lpstr>
      <vt:lpstr>PowerPoint Presentation</vt:lpstr>
      <vt:lpstr>Haustra </vt:lpstr>
      <vt:lpstr>PowerPoint Presentation</vt:lpstr>
      <vt:lpstr>The Cecum</vt:lpstr>
      <vt:lpstr>PowerPoint Presentation</vt:lpstr>
      <vt:lpstr>Ileocaecal orifice</vt:lpstr>
      <vt:lpstr>PowerPoint Presentation</vt:lpstr>
      <vt:lpstr>The Vermiform Appendix</vt:lpstr>
      <vt:lpstr>PowerPoint Presentation</vt:lpstr>
      <vt:lpstr>PowerPoint Presentation</vt:lpstr>
      <vt:lpstr>PowerPoint Presentation</vt:lpstr>
      <vt:lpstr>ASCENDING COLON</vt:lpstr>
      <vt:lpstr>Right colic flexure </vt:lpstr>
      <vt:lpstr>TRANSVERSE COLON</vt:lpstr>
      <vt:lpstr>DIFFERENCES BETWEEN THE RIGHT TWO-THIRD AND LEFT ONE-THIRD OF THE TRANSVERSE COLON</vt:lpstr>
      <vt:lpstr>Left colic flexure</vt:lpstr>
      <vt:lpstr>DESCENDING COLON</vt:lpstr>
      <vt:lpstr>DESCENDING COLON</vt:lpstr>
      <vt:lpstr>PowerPoint Presentation</vt:lpstr>
      <vt:lpstr>SIGMOID (PELVIC) MESOCOLON</vt:lpstr>
      <vt:lpstr>SIGMOID COLON (PELVIC COLON)</vt:lpstr>
      <vt:lpstr>Paracolic Gutters</vt:lpstr>
      <vt:lpstr>Anatomical Relations</vt:lpstr>
      <vt:lpstr>Arterial Supply</vt:lpstr>
      <vt:lpstr>The supply of distinct parts of the colon</vt:lpstr>
      <vt:lpstr>VENOUS DRAINAGE</vt:lpstr>
      <vt:lpstr>The lymphatic drainage</vt:lpstr>
      <vt:lpstr>PowerPoint Presentation</vt:lpstr>
      <vt:lpstr>Congenital Megacolon/Hirschsprung Disease</vt:lpstr>
      <vt:lpstr>Cancer (Carcinoma) of Colon</vt:lpstr>
      <vt:lpstr>Diverticulosis</vt:lpstr>
      <vt:lpstr>Volvulus</vt:lpstr>
      <vt:lpstr>PowerPoint Presentation</vt:lpstr>
      <vt:lpstr>Intussusception: </vt:lpstr>
      <vt:lpstr>PowerPoint Presentation</vt:lpstr>
      <vt:lpstr>Appendicitis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Large Intestine</dc:title>
  <dc:creator>3a4i</dc:creator>
  <cp:lastModifiedBy>Rajesh Patel</cp:lastModifiedBy>
  <cp:revision>74</cp:revision>
  <dcterms:created xsi:type="dcterms:W3CDTF">2008-06-06T15:55:17Z</dcterms:created>
  <dcterms:modified xsi:type="dcterms:W3CDTF">2024-06-15T21:40:45Z</dcterms:modified>
</cp:coreProperties>
</file>