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3" r:id="rId2"/>
    <p:sldMasterId id="2147483696" r:id="rId3"/>
  </p:sldMasterIdLst>
  <p:notesMasterIdLst>
    <p:notesMasterId r:id="rId68"/>
  </p:notesMasterIdLst>
  <p:sldIdLst>
    <p:sldId id="404" r:id="rId4"/>
    <p:sldId id="319" r:id="rId5"/>
    <p:sldId id="320" r:id="rId6"/>
    <p:sldId id="321" r:id="rId7"/>
    <p:sldId id="373" r:id="rId8"/>
    <p:sldId id="374" r:id="rId9"/>
    <p:sldId id="324" r:id="rId10"/>
    <p:sldId id="323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403" r:id="rId23"/>
    <p:sldId id="339" r:id="rId24"/>
    <p:sldId id="340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25" r:id="rId33"/>
    <p:sldId id="326" r:id="rId34"/>
    <p:sldId id="327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79" r:id="rId50"/>
    <p:sldId id="363" r:id="rId51"/>
    <p:sldId id="377" r:id="rId52"/>
    <p:sldId id="364" r:id="rId53"/>
    <p:sldId id="365" r:id="rId54"/>
    <p:sldId id="366" r:id="rId55"/>
    <p:sldId id="367" r:id="rId56"/>
    <p:sldId id="398" r:id="rId57"/>
    <p:sldId id="380" r:id="rId58"/>
    <p:sldId id="382" r:id="rId59"/>
    <p:sldId id="384" r:id="rId60"/>
    <p:sldId id="386" r:id="rId61"/>
    <p:sldId id="388" r:id="rId62"/>
    <p:sldId id="390" r:id="rId63"/>
    <p:sldId id="402" r:id="rId64"/>
    <p:sldId id="392" r:id="rId65"/>
    <p:sldId id="394" r:id="rId66"/>
    <p:sldId id="413" r:id="rId6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743B9-A2A3-483D-87F5-B57A4273FADE}" type="datetimeFigureOut">
              <a:rPr lang="en-IN" smtClean="0"/>
              <a:pPr/>
              <a:t>02-05-2024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3CBF0-8865-4999-B6EB-71C924A4EB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70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499E67-15BE-436D-BCFF-FFB1E3AFAA63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200810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A19539-060B-4394-BBA3-CFBEB583E24D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129304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408CF6-952C-4329-A2E0-277E4F86B5E7}" type="slidenum">
              <a:rPr lang="en-US" altLang="en-US" sz="1200" b="0"/>
              <a:pPr/>
              <a:t>27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130074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E218E5-DEFD-4E1E-A991-25BBA706A47E}" type="slidenum">
              <a:rPr lang="en-US" altLang="en-US" sz="1200" b="0"/>
              <a:pPr/>
              <a:t>28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168317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33CD45-FF52-431E-BF8E-221CD050B801}" type="slidenum">
              <a:rPr lang="en-US" altLang="en-US" sz="1200" b="0"/>
              <a:pPr/>
              <a:t>29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117251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4049d4435e841e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4049d4435e841e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719317"/>
            <a:ext cx="6183600" cy="28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073551"/>
            <a:ext cx="5545200" cy="63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288803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372800"/>
            <a:ext cx="8768000" cy="14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711933" y="3822400"/>
            <a:ext cx="8768000" cy="608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323543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3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960000" y="2960328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2"/>
          </p:nvPr>
        </p:nvSpPr>
        <p:spPr>
          <a:xfrm>
            <a:off x="4685000" y="2960317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960000" y="5375067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4"/>
          </p:nvPr>
        </p:nvSpPr>
        <p:spPr>
          <a:xfrm>
            <a:off x="4685000" y="5375067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8410000" y="2960317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>
            <a:off x="8410000" y="5375067"/>
            <a:ext cx="282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1881200" y="1630444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1881200" y="4039039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5606200" y="1630444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3" hasCustomPrompt="1"/>
          </p:nvPr>
        </p:nvSpPr>
        <p:spPr>
          <a:xfrm>
            <a:off x="5606200" y="4039039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9331200" y="1630444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5" hasCustomPrompt="1"/>
          </p:nvPr>
        </p:nvSpPr>
        <p:spPr>
          <a:xfrm>
            <a:off x="9331200" y="4039039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6"/>
          </p:nvPr>
        </p:nvSpPr>
        <p:spPr>
          <a:xfrm>
            <a:off x="960000" y="2220980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7"/>
          </p:nvPr>
        </p:nvSpPr>
        <p:spPr>
          <a:xfrm>
            <a:off x="4685000" y="2220967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8"/>
          </p:nvPr>
        </p:nvSpPr>
        <p:spPr>
          <a:xfrm>
            <a:off x="8410000" y="2220967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9"/>
          </p:nvPr>
        </p:nvSpPr>
        <p:spPr>
          <a:xfrm>
            <a:off x="960000" y="4635839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0"/>
          </p:nvPr>
        </p:nvSpPr>
        <p:spPr>
          <a:xfrm>
            <a:off x="4685000" y="4635835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1"/>
          </p:nvPr>
        </p:nvSpPr>
        <p:spPr>
          <a:xfrm>
            <a:off x="8410000" y="4635835"/>
            <a:ext cx="2822000" cy="8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157597" y="-281682"/>
            <a:ext cx="12226771" cy="7539417"/>
            <a:chOff x="118198" y="-211262"/>
            <a:chExt cx="9170078" cy="5654563"/>
          </a:xfrm>
        </p:grpSpPr>
        <p:pic>
          <p:nvPicPr>
            <p:cNvPr id="78" name="Google Shape;78;p13"/>
            <p:cNvPicPr preferRelativeResize="0"/>
            <p:nvPr/>
          </p:nvPicPr>
          <p:blipFill rotWithShape="1">
            <a:blip r:embed="rId2">
              <a:alphaModFix/>
            </a:blip>
            <a:srcRect l="21717" t="18554" r="64141" b="69013"/>
            <a:stretch/>
          </p:blipFill>
          <p:spPr>
            <a:xfrm>
              <a:off x="118198" y="4436674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3"/>
            <p:cNvPicPr preferRelativeResize="0"/>
            <p:nvPr/>
          </p:nvPicPr>
          <p:blipFill rotWithShape="1">
            <a:blip r:embed="rId3">
              <a:alphaModFix/>
            </a:blip>
            <a:srcRect l="6464" t="69798" r="64534" b="10504"/>
            <a:stretch/>
          </p:blipFill>
          <p:spPr>
            <a:xfrm flipH="1">
              <a:off x="7739900" y="-211262"/>
              <a:ext cx="1297826" cy="1013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3"/>
            <p:cNvPicPr preferRelativeResize="0"/>
            <p:nvPr/>
          </p:nvPicPr>
          <p:blipFill rotWithShape="1">
            <a:blip r:embed="rId2">
              <a:alphaModFix/>
            </a:blip>
            <a:srcRect l="52022" t="11658" r="33836" b="79115"/>
            <a:stretch/>
          </p:blipFill>
          <p:spPr>
            <a:xfrm>
              <a:off x="151325" y="0"/>
              <a:ext cx="877834" cy="572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13"/>
            <p:cNvPicPr preferRelativeResize="0"/>
            <p:nvPr/>
          </p:nvPicPr>
          <p:blipFill rotWithShape="1">
            <a:blip r:embed="rId2">
              <a:alphaModFix/>
            </a:blip>
            <a:srcRect l="54195" t="72304" r="26763" b="11728"/>
            <a:stretch/>
          </p:blipFill>
          <p:spPr>
            <a:xfrm>
              <a:off x="8204951" y="4534849"/>
              <a:ext cx="1083325" cy="9084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613248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960000" y="2508067"/>
            <a:ext cx="5972400" cy="2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1" y="1385667"/>
            <a:ext cx="16384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960000" y="4714200"/>
            <a:ext cx="5840800" cy="64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072899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3721333" y="4133733"/>
            <a:ext cx="6835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1635200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937432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950967" y="1805817"/>
            <a:ext cx="4792000" cy="2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950967" y="3981800"/>
            <a:ext cx="3714000" cy="1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6"/>
          <p:cNvSpPr>
            <a:spLocks noGrp="1"/>
          </p:cNvSpPr>
          <p:nvPr>
            <p:ph type="pic" idx="2"/>
          </p:nvPr>
        </p:nvSpPr>
        <p:spPr>
          <a:xfrm>
            <a:off x="6343733" y="1230633"/>
            <a:ext cx="4897200" cy="4396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</p:sp>
      <p:grpSp>
        <p:nvGrpSpPr>
          <p:cNvPr id="93" name="Google Shape;93;p16"/>
          <p:cNvGrpSpPr/>
          <p:nvPr/>
        </p:nvGrpSpPr>
        <p:grpSpPr>
          <a:xfrm>
            <a:off x="241134" y="185634"/>
            <a:ext cx="11638101" cy="1467887"/>
            <a:chOff x="180850" y="139225"/>
            <a:chExt cx="8728576" cy="1100915"/>
          </a:xfrm>
        </p:grpSpPr>
        <p:pic>
          <p:nvPicPr>
            <p:cNvPr id="94" name="Google Shape;94;p16"/>
            <p:cNvPicPr preferRelativeResize="0"/>
            <p:nvPr/>
          </p:nvPicPr>
          <p:blipFill rotWithShape="1">
            <a:blip r:embed="rId2">
              <a:alphaModFix/>
            </a:blip>
            <a:srcRect l="57324" t="72303" r="29891" b="13572"/>
            <a:stretch/>
          </p:blipFill>
          <p:spPr>
            <a:xfrm>
              <a:off x="180850" y="139225"/>
              <a:ext cx="824950" cy="91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6"/>
            <p:cNvPicPr preferRelativeResize="0"/>
            <p:nvPr/>
          </p:nvPicPr>
          <p:blipFill rotWithShape="1">
            <a:blip r:embed="rId3">
              <a:alphaModFix/>
            </a:blip>
            <a:srcRect l="6464" t="69798" r="64534" b="10504"/>
            <a:stretch/>
          </p:blipFill>
          <p:spPr>
            <a:xfrm flipH="1">
              <a:off x="7611600" y="227013"/>
              <a:ext cx="1297826" cy="101312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445370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>
            <a:off x="-15" y="-168325"/>
            <a:ext cx="12125028" cy="1611045"/>
            <a:chOff x="-12" y="-126244"/>
            <a:chExt cx="9093771" cy="1208284"/>
          </a:xfrm>
        </p:grpSpPr>
        <p:pic>
          <p:nvPicPr>
            <p:cNvPr id="99" name="Google Shape;99;p17"/>
            <p:cNvPicPr preferRelativeResize="0"/>
            <p:nvPr/>
          </p:nvPicPr>
          <p:blipFill rotWithShape="1">
            <a:blip r:embed="rId2">
              <a:alphaModFix/>
            </a:blip>
            <a:srcRect l="13075" t="35729" r="72783" b="51838"/>
            <a:stretch/>
          </p:blipFill>
          <p:spPr>
            <a:xfrm>
              <a:off x="-12" y="76550"/>
              <a:ext cx="913075" cy="802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7"/>
            <p:cNvPicPr preferRelativeResize="0"/>
            <p:nvPr/>
          </p:nvPicPr>
          <p:blipFill rotWithShape="1">
            <a:blip r:embed="rId2">
              <a:alphaModFix/>
            </a:blip>
            <a:srcRect l="15308" t="68767" r="65650" b="15264"/>
            <a:stretch/>
          </p:blipFill>
          <p:spPr>
            <a:xfrm rot="4142942">
              <a:off x="8045490" y="67261"/>
              <a:ext cx="979371" cy="82127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0629554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60000" y="2062377"/>
            <a:ext cx="4510800" cy="15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960000" y="3472423"/>
            <a:ext cx="45108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2">
            <a:alphaModFix/>
          </a:blip>
          <a:srcRect l="62526" t="18654" r="23332" b="68912"/>
          <a:stretch/>
        </p:blipFill>
        <p:spPr>
          <a:xfrm>
            <a:off x="466065" y="5629132"/>
            <a:ext cx="969831" cy="852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26603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7405133" y="2055276"/>
            <a:ext cx="3507200" cy="15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7405300" y="3469109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878674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6596591" y="4020597"/>
            <a:ext cx="357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2"/>
          </p:nvPr>
        </p:nvSpPr>
        <p:spPr>
          <a:xfrm>
            <a:off x="2024700" y="4020597"/>
            <a:ext cx="357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3"/>
          </p:nvPr>
        </p:nvSpPr>
        <p:spPr>
          <a:xfrm>
            <a:off x="2024700" y="3370433"/>
            <a:ext cx="357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4"/>
          </p:nvPr>
        </p:nvSpPr>
        <p:spPr>
          <a:xfrm>
            <a:off x="6596595" y="3370433"/>
            <a:ext cx="357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4" name="Google Shape;114;p20"/>
          <p:cNvGrpSpPr/>
          <p:nvPr/>
        </p:nvGrpSpPr>
        <p:grpSpPr>
          <a:xfrm>
            <a:off x="10756115" y="4802832"/>
            <a:ext cx="2110035" cy="2055171"/>
            <a:chOff x="8067086" y="3602124"/>
            <a:chExt cx="1582526" cy="1541378"/>
          </a:xfrm>
        </p:grpSpPr>
        <p:pic>
          <p:nvPicPr>
            <p:cNvPr id="115" name="Google Shape;115;p20"/>
            <p:cNvPicPr preferRelativeResize="0"/>
            <p:nvPr/>
          </p:nvPicPr>
          <p:blipFill rotWithShape="1">
            <a:blip r:embed="rId2">
              <a:alphaModFix/>
            </a:blip>
            <a:srcRect l="52022" t="8451" r="33836" b="79116"/>
            <a:stretch/>
          </p:blipFill>
          <p:spPr>
            <a:xfrm>
              <a:off x="8067086" y="4504049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0"/>
            <p:cNvPicPr preferRelativeResize="0"/>
            <p:nvPr/>
          </p:nvPicPr>
          <p:blipFill rotWithShape="1">
            <a:blip r:embed="rId2">
              <a:alphaModFix/>
            </a:blip>
            <a:srcRect l="15308" t="68767" r="65650" b="15264"/>
            <a:stretch/>
          </p:blipFill>
          <p:spPr>
            <a:xfrm rot="2700000">
              <a:off x="8523303" y="3828112"/>
              <a:ext cx="979373" cy="8212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627034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60000" y="2508067"/>
            <a:ext cx="5972400" cy="2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1" y="1385667"/>
            <a:ext cx="16384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  <a:latin typeface="Anek Devanagari Medium"/>
                <a:ea typeface="Anek Devanagari Medium"/>
                <a:cs typeface="Anek Devanagari Medium"/>
                <a:sym typeface="Anek Devanagar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60000" y="4714200"/>
            <a:ext cx="5840800" cy="64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6464" t="69798" r="64534" b="10504"/>
          <a:stretch/>
        </p:blipFill>
        <p:spPr>
          <a:xfrm flipH="1">
            <a:off x="9703333" y="-226282"/>
            <a:ext cx="1730435" cy="1350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19819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1"/>
          </p:nvPr>
        </p:nvSpPr>
        <p:spPr>
          <a:xfrm>
            <a:off x="3354784" y="4595967"/>
            <a:ext cx="6621200" cy="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2"/>
          </p:nvPr>
        </p:nvSpPr>
        <p:spPr>
          <a:xfrm>
            <a:off x="3354817" y="2590932"/>
            <a:ext cx="6621200" cy="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3"/>
          </p:nvPr>
        </p:nvSpPr>
        <p:spPr>
          <a:xfrm>
            <a:off x="3354800" y="1940767"/>
            <a:ext cx="662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4"/>
          </p:nvPr>
        </p:nvSpPr>
        <p:spPr>
          <a:xfrm>
            <a:off x="3354791" y="3945807"/>
            <a:ext cx="662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23" name="Google Shape;123;p21"/>
          <p:cNvGrpSpPr/>
          <p:nvPr/>
        </p:nvGrpSpPr>
        <p:grpSpPr>
          <a:xfrm>
            <a:off x="-2" y="5036267"/>
            <a:ext cx="12605236" cy="2002701"/>
            <a:chOff x="-2" y="3777200"/>
            <a:chExt cx="9453927" cy="1502026"/>
          </a:xfrm>
        </p:grpSpPr>
        <p:pic>
          <p:nvPicPr>
            <p:cNvPr id="124" name="Google Shape;124;p21"/>
            <p:cNvPicPr preferRelativeResize="0"/>
            <p:nvPr/>
          </p:nvPicPr>
          <p:blipFill rotWithShape="1">
            <a:blip r:embed="rId2">
              <a:alphaModFix/>
            </a:blip>
            <a:srcRect l="13075" t="35729" r="72783" b="51838"/>
            <a:stretch/>
          </p:blipFill>
          <p:spPr>
            <a:xfrm rot="5058371">
              <a:off x="-11875" y="4383773"/>
              <a:ext cx="913074" cy="8027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" name="Google Shape;125;p21"/>
            <p:cNvGrpSpPr/>
            <p:nvPr/>
          </p:nvGrpSpPr>
          <p:grpSpPr>
            <a:xfrm>
              <a:off x="8047323" y="3777200"/>
              <a:ext cx="1406602" cy="1258676"/>
              <a:chOff x="8096023" y="3602200"/>
              <a:chExt cx="1406602" cy="1258676"/>
            </a:xfrm>
          </p:grpSpPr>
          <p:pic>
            <p:nvPicPr>
              <p:cNvPr id="126" name="Google Shape;126;p21"/>
              <p:cNvPicPr preferRelativeResize="0"/>
              <p:nvPr/>
            </p:nvPicPr>
            <p:blipFill rotWithShape="1">
              <a:blip r:embed="rId2">
                <a:alphaModFix/>
              </a:blip>
              <a:srcRect l="62526" t="18654" r="23332" b="68912"/>
              <a:stretch/>
            </p:blipFill>
            <p:spPr>
              <a:xfrm>
                <a:off x="8096023" y="4221424"/>
                <a:ext cx="727373" cy="6394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21"/>
              <p:cNvPicPr preferRelativeResize="0"/>
              <p:nvPr/>
            </p:nvPicPr>
            <p:blipFill rotWithShape="1">
              <a:blip r:embed="rId3">
                <a:alphaModFix/>
              </a:blip>
              <a:srcRect l="-1343" t="32632" r="83232" b="56641"/>
              <a:stretch/>
            </p:blipFill>
            <p:spPr>
              <a:xfrm>
                <a:off x="8430775" y="3602200"/>
                <a:ext cx="1071850" cy="729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2184025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6247663" y="2323167"/>
            <a:ext cx="4984400" cy="3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2"/>
          </p:nvPr>
        </p:nvSpPr>
        <p:spPr>
          <a:xfrm>
            <a:off x="960100" y="2323167"/>
            <a:ext cx="4984400" cy="3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2">
            <a:alphaModFix/>
          </a:blip>
          <a:srcRect l="6464" t="69798" r="64534" b="10504"/>
          <a:stretch/>
        </p:blipFill>
        <p:spPr>
          <a:xfrm>
            <a:off x="85750" y="-274715"/>
            <a:ext cx="1730435" cy="1350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95270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6494891" y="2593067"/>
            <a:ext cx="4028800" cy="3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2"/>
          </p:nvPr>
        </p:nvSpPr>
        <p:spPr>
          <a:xfrm>
            <a:off x="1668301" y="2593067"/>
            <a:ext cx="4028800" cy="3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 l="6464" t="69798" r="64534" b="10504"/>
          <a:stretch/>
        </p:blipFill>
        <p:spPr>
          <a:xfrm>
            <a:off x="85750" y="-274715"/>
            <a:ext cx="1730435" cy="135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>
            <a:spLocks noGrp="1"/>
          </p:cNvSpPr>
          <p:nvPr>
            <p:ph type="subTitle" idx="3"/>
          </p:nvPr>
        </p:nvSpPr>
        <p:spPr>
          <a:xfrm>
            <a:off x="1668301" y="1847867"/>
            <a:ext cx="4028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6494899" y="1847867"/>
            <a:ext cx="4028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086619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>
            <a:off x="1250168" y="34663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2"/>
          </p:nvPr>
        </p:nvSpPr>
        <p:spPr>
          <a:xfrm>
            <a:off x="4645796" y="34663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3"/>
          </p:nvPr>
        </p:nvSpPr>
        <p:spPr>
          <a:xfrm>
            <a:off x="8041432" y="34663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4"/>
          </p:nvPr>
        </p:nvSpPr>
        <p:spPr>
          <a:xfrm>
            <a:off x="1250167" y="28602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5"/>
          </p:nvPr>
        </p:nvSpPr>
        <p:spPr>
          <a:xfrm>
            <a:off x="4645800" y="28602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6"/>
          </p:nvPr>
        </p:nvSpPr>
        <p:spPr>
          <a:xfrm>
            <a:off x="8041433" y="28602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2">
            <a:alphaModFix/>
          </a:blip>
          <a:srcRect l="74380" t="5538" r="7508" b="77651"/>
          <a:stretch/>
        </p:blipFill>
        <p:spPr>
          <a:xfrm>
            <a:off x="236134" y="5721319"/>
            <a:ext cx="949069" cy="101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08153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1"/>
          </p:nvPr>
        </p:nvSpPr>
        <p:spPr>
          <a:xfrm>
            <a:off x="2205211" y="2146484"/>
            <a:ext cx="47820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2"/>
          </p:nvPr>
        </p:nvSpPr>
        <p:spPr>
          <a:xfrm>
            <a:off x="2205203" y="3733500"/>
            <a:ext cx="47820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ubTitle" idx="3"/>
          </p:nvPr>
        </p:nvSpPr>
        <p:spPr>
          <a:xfrm>
            <a:off x="2205209" y="5320500"/>
            <a:ext cx="47820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ubTitle" idx="4"/>
          </p:nvPr>
        </p:nvSpPr>
        <p:spPr>
          <a:xfrm>
            <a:off x="2205200" y="1661131"/>
            <a:ext cx="4782000" cy="5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5"/>
          </p:nvPr>
        </p:nvSpPr>
        <p:spPr>
          <a:xfrm>
            <a:off x="2205200" y="3248200"/>
            <a:ext cx="4782000" cy="5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6"/>
          </p:nvPr>
        </p:nvSpPr>
        <p:spPr>
          <a:xfrm>
            <a:off x="2205200" y="4835200"/>
            <a:ext cx="4782000" cy="5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2">
            <a:alphaModFix/>
          </a:blip>
          <a:srcRect l="15308" t="68767" r="65650" b="15264"/>
          <a:stretch/>
        </p:blipFill>
        <p:spPr>
          <a:xfrm>
            <a:off x="11241035" y="5418016"/>
            <a:ext cx="1305832" cy="1095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62442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1"/>
          </p:nvPr>
        </p:nvSpPr>
        <p:spPr>
          <a:xfrm>
            <a:off x="1192133" y="2199000"/>
            <a:ext cx="43512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2"/>
          </p:nvPr>
        </p:nvSpPr>
        <p:spPr>
          <a:xfrm>
            <a:off x="6648665" y="2199000"/>
            <a:ext cx="43512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3"/>
          </p:nvPr>
        </p:nvSpPr>
        <p:spPr>
          <a:xfrm>
            <a:off x="1192133" y="4365867"/>
            <a:ext cx="43512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4"/>
          </p:nvPr>
        </p:nvSpPr>
        <p:spPr>
          <a:xfrm>
            <a:off x="6648665" y="4365867"/>
            <a:ext cx="43512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5"/>
          </p:nvPr>
        </p:nvSpPr>
        <p:spPr>
          <a:xfrm>
            <a:off x="1192133" y="1820867"/>
            <a:ext cx="4351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6"/>
          </p:nvPr>
        </p:nvSpPr>
        <p:spPr>
          <a:xfrm>
            <a:off x="1192133" y="3987837"/>
            <a:ext cx="4351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7"/>
          </p:nvPr>
        </p:nvSpPr>
        <p:spPr>
          <a:xfrm>
            <a:off x="6648665" y="1820867"/>
            <a:ext cx="4351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8"/>
          </p:nvPr>
        </p:nvSpPr>
        <p:spPr>
          <a:xfrm>
            <a:off x="6648665" y="3987837"/>
            <a:ext cx="4351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2">
            <a:alphaModFix/>
          </a:blip>
          <a:srcRect l="-1343" t="32632" r="83232" b="56641"/>
          <a:stretch/>
        </p:blipFill>
        <p:spPr>
          <a:xfrm>
            <a:off x="-275567" y="5526800"/>
            <a:ext cx="1429133" cy="97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3562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1064200" y="2642536"/>
            <a:ext cx="2873200" cy="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2"/>
          </p:nvPr>
        </p:nvSpPr>
        <p:spPr>
          <a:xfrm>
            <a:off x="4656831" y="2642536"/>
            <a:ext cx="2873200" cy="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3"/>
          </p:nvPr>
        </p:nvSpPr>
        <p:spPr>
          <a:xfrm>
            <a:off x="1064215" y="4626272"/>
            <a:ext cx="2873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4"/>
          </p:nvPr>
        </p:nvSpPr>
        <p:spPr>
          <a:xfrm>
            <a:off x="4656841" y="4626272"/>
            <a:ext cx="2873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5"/>
          </p:nvPr>
        </p:nvSpPr>
        <p:spPr>
          <a:xfrm>
            <a:off x="8249463" y="2642536"/>
            <a:ext cx="2873200" cy="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6"/>
          </p:nvPr>
        </p:nvSpPr>
        <p:spPr>
          <a:xfrm>
            <a:off x="8249467" y="4626272"/>
            <a:ext cx="2873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7"/>
          </p:nvPr>
        </p:nvSpPr>
        <p:spPr>
          <a:xfrm>
            <a:off x="1062033" y="2241333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8"/>
          </p:nvPr>
        </p:nvSpPr>
        <p:spPr>
          <a:xfrm>
            <a:off x="4654659" y="2241333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9"/>
          </p:nvPr>
        </p:nvSpPr>
        <p:spPr>
          <a:xfrm>
            <a:off x="8247285" y="2241333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13"/>
          </p:nvPr>
        </p:nvSpPr>
        <p:spPr>
          <a:xfrm>
            <a:off x="1062033" y="4225067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subTitle" idx="14"/>
          </p:nvPr>
        </p:nvSpPr>
        <p:spPr>
          <a:xfrm>
            <a:off x="4654659" y="4225067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15"/>
          </p:nvPr>
        </p:nvSpPr>
        <p:spPr>
          <a:xfrm>
            <a:off x="8247285" y="4225067"/>
            <a:ext cx="287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83" name="Google Shape;183;p27"/>
          <p:cNvGrpSpPr/>
          <p:nvPr/>
        </p:nvGrpSpPr>
        <p:grpSpPr>
          <a:xfrm>
            <a:off x="194901" y="5632453"/>
            <a:ext cx="11877468" cy="1225545"/>
            <a:chOff x="146175" y="4224339"/>
            <a:chExt cx="8908101" cy="919159"/>
          </a:xfrm>
        </p:grpSpPr>
        <p:pic>
          <p:nvPicPr>
            <p:cNvPr id="184" name="Google Shape;184;p27"/>
            <p:cNvPicPr preferRelativeResize="0"/>
            <p:nvPr/>
          </p:nvPicPr>
          <p:blipFill rotWithShape="1">
            <a:blip r:embed="rId2">
              <a:alphaModFix/>
            </a:blip>
            <a:srcRect l="52022" t="8451" r="33836" b="79116"/>
            <a:stretch/>
          </p:blipFill>
          <p:spPr>
            <a:xfrm>
              <a:off x="8141201" y="4340800"/>
              <a:ext cx="913075" cy="802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7"/>
            <p:cNvPicPr preferRelativeResize="0"/>
            <p:nvPr/>
          </p:nvPicPr>
          <p:blipFill rotWithShape="1">
            <a:blip r:embed="rId3">
              <a:alphaModFix/>
            </a:blip>
            <a:srcRect l="74630" t="5234" r="7258" b="77955"/>
            <a:stretch/>
          </p:blipFill>
          <p:spPr>
            <a:xfrm>
              <a:off x="146175" y="4224339"/>
              <a:ext cx="711802" cy="7593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5632393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 hasCustomPrompt="1"/>
          </p:nvPr>
        </p:nvSpPr>
        <p:spPr>
          <a:xfrm>
            <a:off x="2444000" y="719333"/>
            <a:ext cx="73040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2444000" y="1730000"/>
            <a:ext cx="7304000" cy="57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title" idx="2" hasCustomPrompt="1"/>
          </p:nvPr>
        </p:nvSpPr>
        <p:spPr>
          <a:xfrm>
            <a:off x="2444000" y="2630543"/>
            <a:ext cx="73040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28"/>
          <p:cNvSpPr txBox="1">
            <a:spLocks noGrp="1"/>
          </p:cNvSpPr>
          <p:nvPr>
            <p:ph type="subTitle" idx="3"/>
          </p:nvPr>
        </p:nvSpPr>
        <p:spPr>
          <a:xfrm>
            <a:off x="2444000" y="3644633"/>
            <a:ext cx="7304000" cy="57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 idx="4" hasCustomPrompt="1"/>
          </p:nvPr>
        </p:nvSpPr>
        <p:spPr>
          <a:xfrm>
            <a:off x="2444000" y="4545151"/>
            <a:ext cx="73040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5"/>
          </p:nvPr>
        </p:nvSpPr>
        <p:spPr>
          <a:xfrm>
            <a:off x="2444000" y="5562667"/>
            <a:ext cx="7304000" cy="57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495518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2798860" y="853767"/>
            <a:ext cx="6594400" cy="13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1"/>
          </p:nvPr>
        </p:nvSpPr>
        <p:spPr>
          <a:xfrm>
            <a:off x="2798800" y="2074765"/>
            <a:ext cx="6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29"/>
          <p:cNvSpPr txBox="1"/>
          <p:nvPr/>
        </p:nvSpPr>
        <p:spPr>
          <a:xfrm>
            <a:off x="2798767" y="5000833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This presentation template was created by </a:t>
            </a:r>
            <a:r>
              <a:rPr lang="en" sz="16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and includes icons by </a:t>
            </a:r>
            <a:r>
              <a:rPr lang="en" sz="16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and infographics &amp; images by </a:t>
            </a:r>
            <a:r>
              <a:rPr lang="en" sz="16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endParaRPr sz="1600" b="1" u="sng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40607830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0"/>
          <p:cNvGrpSpPr/>
          <p:nvPr/>
        </p:nvGrpSpPr>
        <p:grpSpPr>
          <a:xfrm>
            <a:off x="157597" y="-281682"/>
            <a:ext cx="12226771" cy="7539417"/>
            <a:chOff x="118198" y="-211262"/>
            <a:chExt cx="9170078" cy="5654563"/>
          </a:xfrm>
        </p:grpSpPr>
        <p:pic>
          <p:nvPicPr>
            <p:cNvPr id="199" name="Google Shape;199;p30"/>
            <p:cNvPicPr preferRelativeResize="0"/>
            <p:nvPr/>
          </p:nvPicPr>
          <p:blipFill rotWithShape="1">
            <a:blip r:embed="rId2">
              <a:alphaModFix/>
            </a:blip>
            <a:srcRect l="21717" t="18554" r="64141" b="69013"/>
            <a:stretch/>
          </p:blipFill>
          <p:spPr>
            <a:xfrm>
              <a:off x="118198" y="4436674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0"/>
            <p:cNvPicPr preferRelativeResize="0"/>
            <p:nvPr/>
          </p:nvPicPr>
          <p:blipFill rotWithShape="1">
            <a:blip r:embed="rId3">
              <a:alphaModFix/>
            </a:blip>
            <a:srcRect l="6464" t="69798" r="64534" b="10504"/>
            <a:stretch/>
          </p:blipFill>
          <p:spPr>
            <a:xfrm flipH="1">
              <a:off x="7739900" y="-211262"/>
              <a:ext cx="1297826" cy="1013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0"/>
            <p:cNvPicPr preferRelativeResize="0"/>
            <p:nvPr/>
          </p:nvPicPr>
          <p:blipFill rotWithShape="1">
            <a:blip r:embed="rId2">
              <a:alphaModFix/>
            </a:blip>
            <a:srcRect l="52022" t="11658" r="33836" b="79115"/>
            <a:stretch/>
          </p:blipFill>
          <p:spPr>
            <a:xfrm>
              <a:off x="151325" y="0"/>
              <a:ext cx="877834" cy="572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0"/>
            <p:cNvPicPr preferRelativeResize="0"/>
            <p:nvPr/>
          </p:nvPicPr>
          <p:blipFill rotWithShape="1">
            <a:blip r:embed="rId2">
              <a:alphaModFix/>
            </a:blip>
            <a:srcRect l="54195" t="72304" r="26763" b="11728"/>
            <a:stretch/>
          </p:blipFill>
          <p:spPr>
            <a:xfrm>
              <a:off x="8204951" y="4534849"/>
              <a:ext cx="1083325" cy="9084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892624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ap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oogle Shape;19;p4"/>
          <p:cNvGrpSpPr/>
          <p:nvPr/>
        </p:nvGrpSpPr>
        <p:grpSpPr>
          <a:xfrm>
            <a:off x="-37225" y="-219243"/>
            <a:ext cx="12331292" cy="1377020"/>
            <a:chOff x="-27919" y="-164433"/>
            <a:chExt cx="9248469" cy="1032765"/>
          </a:xfrm>
        </p:grpSpPr>
        <p:pic>
          <p:nvPicPr>
            <p:cNvPr id="20" name="Google Shape;20;p4"/>
            <p:cNvPicPr preferRelativeResize="0"/>
            <p:nvPr/>
          </p:nvPicPr>
          <p:blipFill rotWithShape="1">
            <a:blip r:embed="rId2">
              <a:alphaModFix/>
            </a:blip>
            <a:srcRect l="52022" t="8451" r="33836" b="79116"/>
            <a:stretch/>
          </p:blipFill>
          <p:spPr>
            <a:xfrm rot="-1010245">
              <a:off x="68764" y="-49399"/>
              <a:ext cx="913076" cy="802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4"/>
            <p:cNvPicPr preferRelativeResize="0"/>
            <p:nvPr/>
          </p:nvPicPr>
          <p:blipFill rotWithShape="1">
            <a:blip r:embed="rId2">
              <a:alphaModFix/>
            </a:blip>
            <a:srcRect l="21717" t="18554" r="64141" b="69013"/>
            <a:stretch/>
          </p:blipFill>
          <p:spPr>
            <a:xfrm>
              <a:off x="8307474" y="-49401"/>
              <a:ext cx="913075" cy="8026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18020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31"/>
          <p:cNvGrpSpPr/>
          <p:nvPr/>
        </p:nvGrpSpPr>
        <p:grpSpPr>
          <a:xfrm>
            <a:off x="-15" y="-168325"/>
            <a:ext cx="12125028" cy="1611045"/>
            <a:chOff x="-12" y="-126244"/>
            <a:chExt cx="9093771" cy="1208284"/>
          </a:xfrm>
        </p:grpSpPr>
        <p:pic>
          <p:nvPicPr>
            <p:cNvPr id="205" name="Google Shape;205;p31"/>
            <p:cNvPicPr preferRelativeResize="0"/>
            <p:nvPr/>
          </p:nvPicPr>
          <p:blipFill rotWithShape="1">
            <a:blip r:embed="rId2">
              <a:alphaModFix/>
            </a:blip>
            <a:srcRect l="13075" t="35729" r="72783" b="51838"/>
            <a:stretch/>
          </p:blipFill>
          <p:spPr>
            <a:xfrm>
              <a:off x="-12" y="76550"/>
              <a:ext cx="913075" cy="802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1"/>
            <p:cNvPicPr preferRelativeResize="0"/>
            <p:nvPr/>
          </p:nvPicPr>
          <p:blipFill rotWithShape="1">
            <a:blip r:embed="rId2">
              <a:alphaModFix/>
            </a:blip>
            <a:srcRect l="15308" t="68767" r="65650" b="15264"/>
            <a:stretch/>
          </p:blipFill>
          <p:spPr>
            <a:xfrm rot="4142942">
              <a:off x="8045490" y="67261"/>
              <a:ext cx="979371" cy="82127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4092247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FA6F-FA30-43FA-A34D-ECCC8A9D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B0A36-DB41-4983-9894-0D2978196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EC5E-CB02-439C-B143-46C5778B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29471-973E-4E66-9BC9-A81808452E83}" type="datetime1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F30DD-9C82-4F78-80E7-DF8AF5B0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A1D5C-5029-4858-9C1F-29FA5904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2240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B7E5-A7A4-4179-8C2B-85480545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FF3A-0F42-48C7-A37B-DA480FAD4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CA1FC-98D6-47AD-9AC2-56C5EC29D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73726-F884-4515-9BEB-5CBA7ADD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252E-EDAE-4CA8-B200-5FC300E66B03}" type="datetime1">
              <a:rPr lang="en-IN" smtClean="0"/>
              <a:t>02-05-2024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2EE68-4D12-49DF-952C-FBBE0365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211B3-E80D-43DE-99B9-E3C5CD56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5762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78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964600" y="681367"/>
            <a:ext cx="10262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1401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2490008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5527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304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6606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642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740379" y="48116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11067" y="48116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6740367" y="44009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2110767" y="44009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639568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7155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0150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7434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3525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5228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0517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484" y="6146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9535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277066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719317"/>
            <a:ext cx="6183600" cy="28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073551"/>
            <a:ext cx="5545200" cy="63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9677246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FA6F-FA30-43FA-A34D-ECCC8A9D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B0A36-DB41-4983-9894-0D2978196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EC5E-CB02-439C-B143-46C5778B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29471-973E-4E66-9BC9-A81808452E83}" type="datetime1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F30DD-9C82-4F78-80E7-DF8AF5B0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A1D5C-5029-4858-9C1F-29FA5904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773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" name="Google Shape;30;p6"/>
          <p:cNvGrpSpPr/>
          <p:nvPr/>
        </p:nvGrpSpPr>
        <p:grpSpPr>
          <a:xfrm>
            <a:off x="-10400" y="-278350"/>
            <a:ext cx="12171295" cy="2079020"/>
            <a:chOff x="-7800" y="-208763"/>
            <a:chExt cx="9128471" cy="1559265"/>
          </a:xfrm>
        </p:grpSpPr>
        <p:pic>
          <p:nvPicPr>
            <p:cNvPr id="31" name="Google Shape;31;p6"/>
            <p:cNvPicPr preferRelativeResize="0"/>
            <p:nvPr/>
          </p:nvPicPr>
          <p:blipFill rotWithShape="1">
            <a:blip r:embed="rId2">
              <a:alphaModFix/>
            </a:blip>
            <a:srcRect l="62526" t="18654" r="23332" b="68912"/>
            <a:stretch/>
          </p:blipFill>
          <p:spPr>
            <a:xfrm>
              <a:off x="211698" y="149649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6"/>
            <p:cNvPicPr preferRelativeResize="0"/>
            <p:nvPr/>
          </p:nvPicPr>
          <p:blipFill rotWithShape="1">
            <a:blip r:embed="rId2">
              <a:alphaModFix/>
            </a:blip>
            <a:srcRect l="52022" t="8451" r="33836" b="79116"/>
            <a:stretch/>
          </p:blipFill>
          <p:spPr>
            <a:xfrm>
              <a:off x="8393298" y="186449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6"/>
            <p:cNvPicPr preferRelativeResize="0"/>
            <p:nvPr/>
          </p:nvPicPr>
          <p:blipFill rotWithShape="1">
            <a:blip r:embed="rId2">
              <a:alphaModFix/>
            </a:blip>
            <a:srcRect l="15308" t="68767" r="65650" b="15264"/>
            <a:stretch/>
          </p:blipFill>
          <p:spPr>
            <a:xfrm>
              <a:off x="8030901" y="-208763"/>
              <a:ext cx="979374" cy="821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6"/>
            <p:cNvPicPr preferRelativeResize="0"/>
            <p:nvPr/>
          </p:nvPicPr>
          <p:blipFill rotWithShape="1">
            <a:blip r:embed="rId2">
              <a:alphaModFix/>
            </a:blip>
            <a:srcRect l="54195" t="72304" r="26763" b="11728"/>
            <a:stretch/>
          </p:blipFill>
          <p:spPr>
            <a:xfrm>
              <a:off x="-7800" y="711050"/>
              <a:ext cx="762547" cy="6394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627512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32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556240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B7E5-A7A4-4179-8C2B-85480545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FF3A-0F42-48C7-A37B-DA480FAD4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CA1FC-98D6-47AD-9AC2-56C5EC29D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73726-F884-4515-9BEB-5CBA7ADD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252E-EDAE-4CA8-B200-5FC300E66B03}" type="datetime1">
              <a:rPr lang="en-IN" smtClean="0"/>
              <a:t>02-05-2024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2EE68-4D12-49DF-952C-FBBE0365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211B3-E80D-43DE-99B9-E3C5CD56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29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960000" y="2242967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7500400" y="1904767"/>
            <a:ext cx="3740800" cy="3740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</p:sp>
      <p:pic>
        <p:nvPicPr>
          <p:cNvPr id="39" name="Google Shape;39;p7"/>
          <p:cNvPicPr preferRelativeResize="0"/>
          <p:nvPr/>
        </p:nvPicPr>
        <p:blipFill rotWithShape="1">
          <a:blip r:embed="rId2">
            <a:alphaModFix/>
          </a:blip>
          <a:srcRect l="21717" t="18554" r="64141" b="69013"/>
          <a:stretch/>
        </p:blipFill>
        <p:spPr>
          <a:xfrm>
            <a:off x="-431231" y="5348932"/>
            <a:ext cx="1614377" cy="1419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1122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625667" y="2088033"/>
            <a:ext cx="6940400" cy="26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74417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6215433" y="2065349"/>
            <a:ext cx="5025600" cy="13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6215433" y="3485451"/>
            <a:ext cx="5025600" cy="13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5" name="Google Shape;45;p9"/>
          <p:cNvGrpSpPr/>
          <p:nvPr/>
        </p:nvGrpSpPr>
        <p:grpSpPr>
          <a:xfrm>
            <a:off x="573200" y="-253982"/>
            <a:ext cx="11439928" cy="7349151"/>
            <a:chOff x="429900" y="-190487"/>
            <a:chExt cx="8579946" cy="5511863"/>
          </a:xfrm>
        </p:grpSpPr>
        <p:grpSp>
          <p:nvGrpSpPr>
            <p:cNvPr id="46" name="Google Shape;46;p9"/>
            <p:cNvGrpSpPr/>
            <p:nvPr/>
          </p:nvGrpSpPr>
          <p:grpSpPr>
            <a:xfrm>
              <a:off x="429900" y="-190487"/>
              <a:ext cx="4801501" cy="5511863"/>
              <a:chOff x="429900" y="-190487"/>
              <a:chExt cx="4801501" cy="5511863"/>
            </a:xfrm>
          </p:grpSpPr>
          <p:pic>
            <p:nvPicPr>
              <p:cNvPr id="47" name="Google Shape;47;p9"/>
              <p:cNvPicPr preferRelativeResize="0"/>
              <p:nvPr/>
            </p:nvPicPr>
            <p:blipFill rotWithShape="1">
              <a:blip r:embed="rId2">
                <a:alphaModFix/>
              </a:blip>
              <a:srcRect l="6464" t="69798" r="64534" b="10504"/>
              <a:stretch/>
            </p:blipFill>
            <p:spPr>
              <a:xfrm>
                <a:off x="429900" y="-190487"/>
                <a:ext cx="1297826" cy="10131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9"/>
              <p:cNvPicPr preferRelativeResize="0"/>
              <p:nvPr/>
            </p:nvPicPr>
            <p:blipFill rotWithShape="1">
              <a:blip r:embed="rId2">
                <a:alphaModFix/>
              </a:blip>
              <a:srcRect l="-917" t="31736" r="83831" b="55831"/>
              <a:stretch/>
            </p:blipFill>
            <p:spPr>
              <a:xfrm>
                <a:off x="4466800" y="4681925"/>
                <a:ext cx="764600" cy="6394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" name="Google Shape;49;p9"/>
            <p:cNvPicPr preferRelativeResize="0"/>
            <p:nvPr/>
          </p:nvPicPr>
          <p:blipFill rotWithShape="1">
            <a:blip r:embed="rId3">
              <a:alphaModFix/>
            </a:blip>
            <a:srcRect l="62526" t="18654" r="23332" b="68912"/>
            <a:stretch/>
          </p:blipFill>
          <p:spPr>
            <a:xfrm>
              <a:off x="8282473" y="59724"/>
              <a:ext cx="727373" cy="6394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7903676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-4401" y="0"/>
            <a:ext cx="12200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960000" y="5306133"/>
            <a:ext cx="10272000" cy="81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741912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Devanagari ExtraBold"/>
              <a:buNone/>
              <a:defRPr sz="3500">
                <a:solidFill>
                  <a:schemeClr val="dk1"/>
                </a:solidFill>
                <a:latin typeface="Anek Devanagari ExtraBold"/>
                <a:ea typeface="Anek Devanagari ExtraBold"/>
                <a:cs typeface="Anek Devanagari ExtraBold"/>
                <a:sym typeface="Anek Devanagari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638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62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351"/>
          <a:stretch/>
        </p:blipFill>
        <p:spPr>
          <a:xfrm>
            <a:off x="3106678" y="2595418"/>
            <a:ext cx="5716120" cy="367662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8593A27-80B5-BA8D-565E-DE1E37928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811" y="406400"/>
            <a:ext cx="8128378" cy="1346408"/>
          </a:xfrm>
        </p:spPr>
        <p:txBody>
          <a:bodyPr/>
          <a:lstStyle/>
          <a:p>
            <a:r>
              <a:rPr lang="en-US" dirty="0"/>
              <a:t>LIVER ANATOMY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08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990601"/>
            <a:ext cx="5863988" cy="4955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altLang="en-US" sz="2800" b="1" u="sng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Ligaments: </a:t>
            </a:r>
          </a:p>
          <a:p>
            <a:endParaRPr lang="cs-CZ" altLang="en-US" sz="24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amentum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teres hepatis -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obliterated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umbilical vein</a:t>
            </a:r>
          </a:p>
          <a:p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Falciform hepatic ligament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(attachment to peritoneum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anterior abdominal wall) </a:t>
            </a:r>
          </a:p>
          <a:p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Coronary hepatic lig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ament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Triangular hepatic lig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ament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pic>
        <p:nvPicPr>
          <p:cNvPr id="34818" name="Picture 2" descr="Free Download Abdomen,Spleen,Liver Anatomy and Physiology Diagram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8788" y="1698010"/>
            <a:ext cx="5845791" cy="3737983"/>
          </a:xfrm>
          <a:prstGeom prst="rect">
            <a:avLst/>
          </a:prstGeom>
          <a:noFill/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4D250B1-4B2F-0C47-447F-E5995B2992C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A2ACA8A9-76A1-4A73-8374-6A3AE7373175}" type="slidenum">
              <a:rPr lang="en-IN" sz="1200" smtClean="0"/>
              <a:pPr algn="r"/>
              <a:t>10</a:t>
            </a:fld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3" name="object 3"/>
          <p:cNvSpPr txBox="1"/>
          <p:nvPr/>
        </p:nvSpPr>
        <p:spPr>
          <a:xfrm>
            <a:off x="177422" y="1173707"/>
            <a:ext cx="9198590" cy="5281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sz="28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Covered </a:t>
            </a:r>
            <a:r>
              <a:rPr sz="2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visceral peritoneum </a:t>
            </a:r>
            <a:r>
              <a:rPr sz="28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except </a:t>
            </a:r>
            <a:r>
              <a:rPr sz="2800" spc="-15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 </a:t>
            </a:r>
            <a:r>
              <a:rPr sz="2800" spc="-10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 </a:t>
            </a:r>
            <a:r>
              <a:rPr lang="en-US" sz="2800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800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5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sz="2800" spc="-5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bladder</a:t>
            </a:r>
            <a:r>
              <a:rPr sz="2800" spc="20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00AFE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en-US" sz="2800" spc="-5" dirty="0">
              <a:solidFill>
                <a:srgbClr val="00AFE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2800" u="sng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 surface</a:t>
            </a:r>
            <a:endParaRPr sz="2800" u="sng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65">
              <a:lnSpc>
                <a:spcPct val="100000"/>
              </a:lnSpc>
              <a:spcBef>
                <a:spcPts val="315"/>
              </a:spcBef>
              <a:tabLst>
                <a:tab pos="622300" algn="l"/>
                <a:tab pos="622935" algn="l"/>
              </a:tabLst>
            </a:pP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V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isceral surface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sz="2400" spc="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side of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stomach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i.e. </a:t>
            </a:r>
            <a:r>
              <a:rPr lang="en-US"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astric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pyloric</a:t>
            </a:r>
            <a:r>
              <a:rPr sz="2400" b="1" spc="-2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Superior part of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duodenum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12750" lvl="1">
              <a:lnSpc>
                <a:spcPct val="100000"/>
              </a:lnSpc>
              <a:spcBef>
                <a:spcPts val="240"/>
              </a:spcBef>
              <a:tabLst>
                <a:tab pos="1022985" algn="l"/>
                <a:tab pos="1022985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i.e. </a:t>
            </a:r>
            <a:r>
              <a:rPr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duodenal</a:t>
            </a:r>
            <a:r>
              <a:rPr sz="2400" b="1" spc="-8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Lesser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omentum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 bladder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colic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flexor</a:t>
            </a:r>
            <a:r>
              <a:rPr lang="en-US"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  <a:endParaRPr lang="en-US" sz="2400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12750" lvl="1">
              <a:lnSpc>
                <a:spcPct val="100000"/>
              </a:lnSpc>
              <a:spcBef>
                <a:spcPts val="240"/>
              </a:spcBef>
              <a:tabLst>
                <a:tab pos="1022985" algn="l"/>
                <a:tab pos="1022985" algn="l"/>
              </a:tabLst>
            </a:pP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colic</a:t>
            </a:r>
            <a:r>
              <a:rPr sz="2400" b="1" spc="2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2985" lvl="1" indent="-610235">
              <a:lnSpc>
                <a:spcPct val="100000"/>
              </a:lnSpc>
              <a:spcBef>
                <a:spcPts val="240"/>
              </a:spcBef>
              <a:buFont typeface="Wingdings" panose="05000000000000000000"/>
              <a:buChar char=""/>
              <a:tabLst>
                <a:tab pos="1022985" algn="l"/>
                <a:tab pos="102298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suprarenal </a:t>
            </a:r>
            <a:endParaRPr lang="en-US" sz="24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12750" lvl="1">
              <a:lnSpc>
                <a:spcPct val="100000"/>
              </a:lnSpc>
              <a:spcBef>
                <a:spcPts val="240"/>
              </a:spcBef>
              <a:tabLst>
                <a:tab pos="1022985" algn="l"/>
                <a:tab pos="1022985" algn="l"/>
              </a:tabLst>
            </a:pP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gland;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Renal</a:t>
            </a:r>
            <a:r>
              <a:rPr sz="2400" b="1" spc="-6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40977" y="2313554"/>
            <a:ext cx="4673601" cy="304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A2AB-4D1A-E93E-8092-84E3559C4BCF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VISCERAL SURFACE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81" y="951398"/>
            <a:ext cx="6450840" cy="495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609600" indent="-609600">
              <a:defRPr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Visceral surface ‘H’</a:t>
            </a:r>
          </a:p>
          <a:p>
            <a:pPr marL="609600" indent="-609600">
              <a:defRPr/>
            </a:pP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>
              <a:buClr>
                <a:srgbClr val="FF0000"/>
              </a:buClr>
              <a:buFont typeface="+mj-lt"/>
              <a:buAutoNum type="alphaL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Cross-bar of 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FF0000"/>
              </a:buClr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 Hepatic artery, Portal vein, Bile ducts,     </a:t>
            </a:r>
          </a:p>
          <a:p>
            <a:pPr lvl="2">
              <a:buClr>
                <a:srgbClr val="FF0000"/>
              </a:buClr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Nerves and Lymphatic vessels</a:t>
            </a:r>
          </a:p>
          <a:p>
            <a:pPr marL="990600" lvl="1" indent="-533400">
              <a:buClr>
                <a:srgbClr val="FF0000"/>
              </a:buClr>
              <a:buFont typeface="+mj-lt"/>
              <a:buAutoNum type="alphaL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inferior of 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round ligament of liver      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(Remnant of umbilical vein)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    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superior of 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venosum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(Remnant of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venosus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90600" lvl="1" indent="-533400">
              <a:buClr>
                <a:srgbClr val="FF0000"/>
              </a:buCl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   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Rt. inferior of 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Gall bladder</a:t>
            </a:r>
          </a:p>
          <a:p>
            <a:pPr marL="990600" lvl="1" indent="-533400">
              <a:buClr>
                <a:srgbClr val="FF0000"/>
              </a:buCl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   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Rt. superior of 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Inferior vena cava</a:t>
            </a:r>
            <a:endParaRPr lang="th-TH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671" y="1790553"/>
            <a:ext cx="5068257" cy="32768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portal triad anatomy | Anatomy, Triad, Port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1" y="1"/>
            <a:ext cx="11214100" cy="668655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13</a:t>
            </a:fld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3" name="object 3"/>
          <p:cNvSpPr/>
          <p:nvPr/>
        </p:nvSpPr>
        <p:spPr>
          <a:xfrm>
            <a:off x="1117600" y="1143000"/>
            <a:ext cx="104648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7F698-2F27-1F4C-E0E0-ADA5F632BEB9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spc="-20" dirty="0">
                <a:solidFill>
                  <a:srgbClr val="FF0000"/>
                </a:solidFill>
                <a:latin typeface="Bodoni MT (Headings)"/>
              </a:rPr>
              <a:t>POSTERIOR </a:t>
            </a:r>
            <a:r>
              <a:rPr lang="en-IN" sz="4000" spc="-5" dirty="0">
                <a:solidFill>
                  <a:srgbClr val="FF0000"/>
                </a:solidFill>
                <a:latin typeface="Bodoni MT (Headings)"/>
              </a:rPr>
              <a:t>VIEW</a:t>
            </a:r>
            <a:endParaRPr lang="en-IN" sz="4000" dirty="0">
              <a:latin typeface="Bodoni MT (Headings)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3" name="object 3"/>
          <p:cNvSpPr txBox="1"/>
          <p:nvPr/>
        </p:nvSpPr>
        <p:spPr>
          <a:xfrm>
            <a:off x="304800" y="1143001"/>
            <a:ext cx="4673600" cy="164852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244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4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72720" algn="l"/>
              </a:tabLst>
            </a:pPr>
            <a:r>
              <a:rPr sz="2400" spc="-5" dirty="0">
                <a:latin typeface="Calibri" panose="020F0502020204030204"/>
                <a:cs typeface="Calibri" panose="020F0502020204030204"/>
              </a:rPr>
              <a:t>Right and left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lobe</a:t>
            </a:r>
          </a:p>
          <a:p>
            <a:pPr marL="354965" indent="-34290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72720" algn="l"/>
              </a:tabLst>
            </a:pPr>
            <a:r>
              <a:rPr sz="2400" spc="-5" dirty="0">
                <a:latin typeface="Calibri" panose="020F0502020204030204"/>
                <a:cs typeface="Calibri" panose="020F0502020204030204"/>
              </a:rPr>
              <a:t>Functionally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independent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</a:pPr>
            <a:r>
              <a:rPr lang="en-US" sz="2400" dirty="0">
                <a:latin typeface="Calibri" panose="020F0502020204030204"/>
                <a:cs typeface="Calibri" panose="020F0502020204030204"/>
              </a:rPr>
              <a:t>     i</a:t>
            </a:r>
            <a:r>
              <a:rPr sz="2400" dirty="0">
                <a:latin typeface="Calibri" panose="020F0502020204030204"/>
                <a:cs typeface="Calibri" panose="020F0502020204030204"/>
              </a:rPr>
              <a:t>.e.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each </a:t>
            </a:r>
            <a:r>
              <a:rPr sz="2400" dirty="0">
                <a:latin typeface="Calibri" panose="020F0502020204030204"/>
                <a:cs typeface="Calibri" panose="020F0502020204030204"/>
              </a:rPr>
              <a:t>with own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blood </a:t>
            </a:r>
            <a:r>
              <a:rPr lang="en-US" sz="2400" spc="-5" dirty="0">
                <a:latin typeface="Calibri" panose="020F0502020204030204"/>
                <a:cs typeface="Calibri" panose="020F0502020204030204"/>
              </a:rPr>
              <a:t>   </a:t>
            </a:r>
          </a:p>
          <a:p>
            <a:pPr marL="12700" marR="508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</a:pPr>
            <a:r>
              <a:rPr lang="en-US" sz="2400" spc="-5" dirty="0">
                <a:latin typeface="Calibri" panose="020F0502020204030204"/>
                <a:cs typeface="Calibri" panose="020F0502020204030204"/>
              </a:rPr>
              <a:t>     &amp;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nerve  supply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3175703"/>
            <a:ext cx="3755813" cy="1240723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5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Blood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supply by: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354965" indent="-34290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55575" algn="l"/>
              </a:tabLst>
            </a:pPr>
            <a:r>
              <a:rPr sz="2400" spc="-5" dirty="0">
                <a:latin typeface="Calibri" panose="020F0502020204030204"/>
                <a:cs typeface="Calibri" panose="020F0502020204030204"/>
              </a:rPr>
              <a:t>Hepatic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artery</a:t>
            </a:r>
          </a:p>
          <a:p>
            <a:pPr marL="354965" indent="-34290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55575" algn="l"/>
              </a:tabLst>
            </a:pPr>
            <a:r>
              <a:rPr sz="2400" spc="-10" dirty="0">
                <a:latin typeface="Calibri" panose="020F0502020204030204"/>
                <a:cs typeface="Calibri" panose="020F0502020204030204"/>
              </a:rPr>
              <a:t>Portal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vein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4800601"/>
            <a:ext cx="3857413" cy="12407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5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Blood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out</a:t>
            </a:r>
            <a:r>
              <a:rPr sz="24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through: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354965" indent="-34290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55575" algn="l"/>
              </a:tabLst>
            </a:pPr>
            <a:r>
              <a:rPr sz="2400" spc="-20" dirty="0">
                <a:latin typeface="Calibri" panose="020F0502020204030204"/>
                <a:cs typeface="Calibri" panose="020F0502020204030204"/>
              </a:rPr>
              <a:t>Vein</a:t>
            </a:r>
            <a:r>
              <a:rPr lang="en-US" sz="2400" spc="-20" dirty="0">
                <a:latin typeface="Calibri" panose="020F0502020204030204"/>
                <a:cs typeface="Calibri" panose="020F0502020204030204"/>
              </a:rPr>
              <a:t>s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2400" spc="-5" dirty="0">
                <a:latin typeface="Calibri" panose="020F0502020204030204"/>
                <a:cs typeface="Calibri" panose="020F0502020204030204"/>
              </a:rPr>
              <a:t>&amp;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354965" indent="-342900">
              <a:lnSpc>
                <a:spcPct val="100000"/>
              </a:lnSpc>
              <a:spcBef>
                <a:spcPts val="335"/>
              </a:spcBef>
              <a:buClr>
                <a:srgbClr val="FF0000"/>
              </a:buClr>
              <a:buSzPct val="93000"/>
              <a:buFont typeface="Wingdings" panose="05000000000000000000" pitchFamily="2" charset="2"/>
              <a:buChar char="v"/>
              <a:tabLst>
                <a:tab pos="193040" algn="l"/>
              </a:tabLst>
            </a:pPr>
            <a:r>
              <a:rPr lang="en-US" sz="2400" dirty="0">
                <a:latin typeface="Calibri" panose="020F0502020204030204"/>
                <a:cs typeface="Calibri" panose="020F0502020204030204"/>
              </a:rPr>
              <a:t>B</a:t>
            </a:r>
            <a:r>
              <a:rPr sz="2400" dirty="0">
                <a:latin typeface="Calibri" panose="020F0502020204030204"/>
                <a:cs typeface="Calibri" panose="020F0502020204030204"/>
              </a:rPr>
              <a:t>iliary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drainage</a:t>
            </a:r>
            <a:endParaRPr sz="24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68287" y="423080"/>
            <a:ext cx="6405349" cy="623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9AD22-7461-F5F9-7B7B-426AC76E1D80}"/>
              </a:ext>
            </a:extLst>
          </p:cNvPr>
          <p:cNvSpPr txBox="1"/>
          <p:nvPr/>
        </p:nvSpPr>
        <p:spPr>
          <a:xfrm>
            <a:off x="218364" y="404883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LIVER LOBES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 | Liver anatomy, Liver cancer, Teach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252411"/>
            <a:ext cx="11176000" cy="62865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49600" y="304800"/>
            <a:ext cx="1016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3808" y="1496436"/>
            <a:ext cx="4824187" cy="3667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30480" rIns="0" bIns="0" rtlCol="0">
            <a:spAutoFit/>
          </a:bodyPr>
          <a:lstStyle/>
          <a:p>
            <a:pPr marL="12700" marR="1130935">
              <a:lnSpc>
                <a:spcPct val="106000"/>
              </a:lnSpc>
              <a:spcBef>
                <a:spcPts val="240"/>
              </a:spcBef>
            </a:pPr>
            <a:r>
              <a:rPr sz="28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</a:t>
            </a:r>
            <a:r>
              <a:rPr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lobes  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30935">
              <a:lnSpc>
                <a:spcPct val="106000"/>
              </a:lnSpc>
              <a:spcBef>
                <a:spcPts val="240"/>
              </a:spcBef>
            </a:pP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sz="2400" b="1" spc="-10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Demarcated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sz="2400" spc="-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30935">
              <a:lnSpc>
                <a:spcPct val="106000"/>
              </a:lnSpc>
              <a:spcBef>
                <a:spcPts val="240"/>
              </a:spcBef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582295" indent="-534035">
              <a:lnSpc>
                <a:spcPct val="80000"/>
              </a:lnSpc>
              <a:spcBef>
                <a:spcPts val="480"/>
              </a:spcBef>
              <a:buClr>
                <a:srgbClr val="FF0000"/>
              </a:buClr>
              <a:buFont typeface="+mj-lt"/>
              <a:buAutoNum type="alphaLcParenR"/>
              <a:tabLst>
                <a:tab pos="1003300" algn="l"/>
                <a:tab pos="100393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</a:t>
            </a:r>
            <a:r>
              <a:rPr sz="2400" spc="-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bladder 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+mj-lt"/>
              <a:buAutoNum type="alphaLcParenR"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indent="-547370">
              <a:lnSpc>
                <a:spcPts val="2160"/>
              </a:lnSpc>
              <a:buClr>
                <a:srgbClr val="FF0000"/>
              </a:buClr>
              <a:buFont typeface="+mj-lt"/>
              <a:buAutoNum type="alphaLcParenR"/>
              <a:tabLst>
                <a:tab pos="990600" algn="l"/>
                <a:tab pos="1003935" algn="l"/>
              </a:tabLst>
            </a:pP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 vena</a:t>
            </a:r>
            <a:r>
              <a:rPr sz="2400" spc="-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cava</a:t>
            </a:r>
            <a:r>
              <a:rPr lang="en-US"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+mj-lt"/>
              <a:buAutoNum type="alphaLcParenR"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10795" indent="-534035">
              <a:lnSpc>
                <a:spcPct val="80000"/>
              </a:lnSpc>
              <a:buClr>
                <a:srgbClr val="FF0000"/>
              </a:buClr>
              <a:buFont typeface="+mj-lt"/>
              <a:buAutoNum type="alphaLcParenR"/>
              <a:tabLst>
                <a:tab pos="1003300" algn="l"/>
                <a:tab pos="1003935" algn="l"/>
              </a:tabLst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Imaginary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 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fundus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bladder 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 vena</a:t>
            </a:r>
            <a:r>
              <a:rPr sz="2400" spc="-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17796" y="687134"/>
            <a:ext cx="5020396" cy="5286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10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8001" y="1463616"/>
            <a:ext cx="190923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Left</a:t>
            </a:r>
            <a:r>
              <a:rPr sz="2800" spc="-10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lobe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4" name="object 4"/>
          <p:cNvSpPr txBox="1"/>
          <p:nvPr/>
        </p:nvSpPr>
        <p:spPr>
          <a:xfrm>
            <a:off x="508001" y="2110327"/>
            <a:ext cx="4558748" cy="26373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Divided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into: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>
              <a:lnSpc>
                <a:spcPct val="80000"/>
              </a:lnSpc>
              <a:spcBef>
                <a:spcPts val="480"/>
              </a:spcBef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Medial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400" spc="-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lateral 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7100" indent="-457200">
              <a:lnSpc>
                <a:spcPts val="2160"/>
              </a:lnSpc>
              <a:buFont typeface="+mj-lt"/>
              <a:buAutoNum type="arabicPeriod"/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Medial</a:t>
            </a:r>
            <a:r>
              <a:rPr sz="24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audate</a:t>
            </a:r>
            <a:r>
              <a:rPr sz="2400" b="1" spc="-5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0"/>
              </a:spcBef>
              <a:buFont typeface="+mj-lt"/>
              <a:buAutoNum type="arabicPeriod"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7100" indent="-457200">
              <a:lnSpc>
                <a:spcPts val="2160"/>
              </a:lnSpc>
              <a:buFont typeface="+mj-lt"/>
              <a:buAutoNum type="arabicPeriod"/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Medial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</a:t>
            </a: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sz="2400" b="1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uadrate</a:t>
            </a:r>
            <a:r>
              <a:rPr sz="2400" b="1" spc="-4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88000" y="533400"/>
            <a:ext cx="6018445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815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39185" y="1538881"/>
            <a:ext cx="11703049" cy="34317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28" bIns="0" anchor="ctr">
            <a:spAutoFit/>
          </a:bodyPr>
          <a:lstStyle>
            <a:lvl1pPr marL="457200" indent="-457200"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VISCERAL SURFACE</a:t>
            </a:r>
          </a:p>
          <a:p>
            <a:endParaRPr lang="cs-CZ" altLang="en-US" sz="2000" u="sng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LOBES : </a:t>
            </a:r>
          </a:p>
          <a:p>
            <a:pPr>
              <a:buFontTx/>
              <a:buAutoNum type="arabicPeriod"/>
            </a:pPr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Lobus dexter – right lobe</a:t>
            </a:r>
          </a:p>
          <a:p>
            <a:pPr>
              <a:buFontTx/>
              <a:buAutoNum type="arabicPeriod"/>
            </a:pPr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sinister – left l.</a:t>
            </a:r>
          </a:p>
          <a:p>
            <a:pPr>
              <a:buFontTx/>
              <a:buAutoNum type="arabicPeriod"/>
            </a:pPr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caudatus – caudate l.</a:t>
            </a:r>
          </a:p>
          <a:p>
            <a:pPr>
              <a:buFontTx/>
              <a:buAutoNum type="arabicPeriod"/>
            </a:pPr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quadratus – quadrate l.</a:t>
            </a:r>
          </a:p>
          <a:p>
            <a:endParaRPr lang="cs-CZ" altLang="en-US" sz="20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en-US" sz="20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sz="20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endParaRPr lang="cs-CZ" alt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4098" name="Picture 2" descr="Easy Notes On 【Liver】Learn in Just 4 Minutes! – Earth's Lab">
            <a:extLst>
              <a:ext uri="{FF2B5EF4-FFF2-40B4-BE49-F238E27FC236}">
                <a16:creationId xmlns:a16="http://schemas.microsoft.com/office/drawing/2014/main" id="{A24F8A07-07C4-4FEC-8C84-CE466D4C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14" y="1507434"/>
            <a:ext cx="6821560" cy="384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84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90078" y="1552755"/>
            <a:ext cx="11211844" cy="48215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anatomy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features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Peritoneal relations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supply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Innervation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pplied aspects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Anato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0149" y="1839070"/>
            <a:ext cx="4572000" cy="337857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58070-1432-329A-2BDE-1EF3ACF764DE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LEARNING OBJECTIVES</a:t>
            </a:r>
            <a:endParaRPr lang="en-IN" sz="4000" dirty="0">
              <a:latin typeface="+mj-lt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EF719AC-66FD-7140-1976-E952FED1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2ACA8A9-76A1-4A73-8374-6A3AE7373175}" type="slidenum">
              <a:rPr lang="en-IN" smtClean="0"/>
              <a:pPr/>
              <a:t>2</a:t>
            </a:fld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F4ABD-7631-4FCE-97D2-AAEFB33D5E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707941-2531-4B13-BA49-EFDCF2691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2148" y="1938101"/>
            <a:ext cx="5181600" cy="4351338"/>
          </a:xfrm>
        </p:spPr>
        <p:txBody>
          <a:bodyPr/>
          <a:lstStyle/>
          <a:p>
            <a:r>
              <a:rPr lang="cs-CZ" altLang="en-US" sz="2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lobe- </a:t>
            </a:r>
          </a:p>
          <a:p>
            <a:pPr lvl="1"/>
            <a:r>
              <a:rPr lang="cs-CZ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duodenum, right kidney and suprarenal gland,</a:t>
            </a:r>
          </a:p>
          <a:p>
            <a:pPr lvl="1"/>
            <a:r>
              <a:rPr lang="cs-CZ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colic flexure</a:t>
            </a:r>
          </a:p>
          <a:p>
            <a:r>
              <a:rPr lang="cs-CZ" altLang="en-US" sz="2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lobe  </a:t>
            </a:r>
            <a:r>
              <a:rPr lang="cs-CZ" altLang="en-US" sz="28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IN" alt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</a:t>
            </a:r>
            <a:r>
              <a:rPr lang="cs-CZ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alt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oesophagus</a:t>
            </a:r>
          </a:p>
          <a:p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C3CD9-4D28-4BF4-9822-5E77AF6F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9218" name="Picture 2" descr="Liver">
            <a:extLst>
              <a:ext uri="{FF2B5EF4-FFF2-40B4-BE49-F238E27FC236}">
                <a16:creationId xmlns:a16="http://schemas.microsoft.com/office/drawing/2014/main" id="{39E9D469-E151-4902-8684-D2CA31C7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6" y="1598143"/>
            <a:ext cx="5423454" cy="47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75206-D73E-A94F-73BB-8A7B7461C30E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spc="-20" dirty="0">
                <a:solidFill>
                  <a:srgbClr val="FF0000"/>
                </a:solidFill>
                <a:latin typeface="Bodoni MT (Headings)"/>
              </a:rPr>
              <a:t>IMPRINTS OF SURROUNDING ORGANS</a:t>
            </a:r>
            <a:endParaRPr lang="en-IN" sz="4000" dirty="0">
              <a:latin typeface="Bodoni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70902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239184" y="-108715"/>
            <a:ext cx="11952816" cy="69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28528" bIns="0" anchor="ctr">
            <a:spAutoFit/>
          </a:bodyPr>
          <a:lstStyle/>
          <a:p>
            <a:pPr marL="457200" indent="-457200">
              <a:tabLst>
                <a:tab pos="228600" algn="l"/>
              </a:tabLst>
              <a:defRPr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r>
              <a:rPr lang="en-US" sz="2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Caudate </a:t>
            </a:r>
            <a:r>
              <a:rPr lang="cs-CZ" sz="2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post. Surface</a:t>
            </a:r>
          </a:p>
          <a:p>
            <a:pPr marL="457200" indent="-45720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Rt. – Groove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IVC</a:t>
            </a:r>
          </a:p>
          <a:p>
            <a:pPr marL="457200" indent="-45720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Lt.- Fissure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Ven.</a:t>
            </a:r>
          </a:p>
          <a:p>
            <a:pPr marL="457200" indent="-45720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Inf.-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r>
              <a:rPr lang="en-US" sz="2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Quadrate Lobe</a:t>
            </a:r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Inf. Surface</a:t>
            </a: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Ant. – Inf. Border</a:t>
            </a: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Post.-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Rt.-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G.B.</a:t>
            </a: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Lt.- Fissure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Teres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</a:t>
            </a:r>
          </a:p>
        </p:txBody>
      </p:sp>
      <p:pic>
        <p:nvPicPr>
          <p:cNvPr id="13315" name="Picture 4" descr="IMG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48497" r="16675" b="8083"/>
          <a:stretch>
            <a:fillRect/>
          </a:stretch>
        </p:blipFill>
        <p:spPr bwMode="auto">
          <a:xfrm>
            <a:off x="5226052" y="304801"/>
            <a:ext cx="691303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Oval 5"/>
          <p:cNvSpPr>
            <a:spLocks noChangeArrowheads="1"/>
          </p:cNvSpPr>
          <p:nvPr/>
        </p:nvSpPr>
        <p:spPr bwMode="auto">
          <a:xfrm>
            <a:off x="8496300" y="1916113"/>
            <a:ext cx="1219200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CC0000"/>
              </a:solidFill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9753600" y="2209801"/>
            <a:ext cx="1219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sz="1200">
                <a:solidFill>
                  <a:srgbClr val="009900"/>
                </a:solidFill>
              </a:rPr>
              <a:t>PORTA</a:t>
            </a:r>
          </a:p>
          <a:p>
            <a:r>
              <a:rPr lang="cs-CZ" altLang="en-US" sz="1200">
                <a:solidFill>
                  <a:srgbClr val="009900"/>
                </a:solidFill>
              </a:rPr>
              <a:t>HEPATIS</a:t>
            </a:r>
          </a:p>
        </p:txBody>
      </p:sp>
      <p:pic>
        <p:nvPicPr>
          <p:cNvPr id="13318" name="Picture 7" descr="IMG_0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5" t="52431" r="50842" b="31808"/>
          <a:stretch>
            <a:fillRect/>
          </a:stretch>
        </p:blipFill>
        <p:spPr bwMode="auto">
          <a:xfrm>
            <a:off x="430133" y="3261814"/>
            <a:ext cx="2960452" cy="29827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08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59559" y="419668"/>
            <a:ext cx="5622878" cy="60186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457200" indent="-457200">
              <a:tabLst>
                <a:tab pos="228600" algn="l"/>
              </a:tabLst>
              <a:defRPr/>
            </a:pPr>
            <a:endParaRPr lang="en-US" sz="2800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r>
              <a:rPr lang="en-US" sz="28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Caudate </a:t>
            </a:r>
            <a:r>
              <a:rPr lang="cs-CZ" sz="28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</a:t>
            </a:r>
            <a:r>
              <a:rPr lang="cs-CZ" sz="28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 Surface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- Groove for IVC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- Fissure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Ven.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 - Porta hepatis</a:t>
            </a:r>
          </a:p>
          <a:p>
            <a:pPr marL="914400" lvl="1" indent="-457200">
              <a:tabLst>
                <a:tab pos="228600" algn="l"/>
              </a:tabLst>
              <a:defRPr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7" indent="-457200">
              <a:tabLst>
                <a:tab pos="228600" algn="l"/>
              </a:tabLst>
              <a:defRPr/>
            </a:pPr>
            <a:r>
              <a:rPr lang="en-US" sz="28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Quadrate Lobe: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Inferior surface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 - Inferior Border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 - Porta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- fossa for Gall bladder</a:t>
            </a:r>
          </a:p>
          <a:p>
            <a:pPr marL="914400" lvl="1" indent="-457200">
              <a:tabLst>
                <a:tab pos="2286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- fissure for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7" indent="-457200" eaLnBrk="0" hangingPunct="0">
              <a:tabLst>
                <a:tab pos="228600" algn="l"/>
              </a:tabLst>
              <a:defRPr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tabLst>
                <a:tab pos="228600" algn="l"/>
              </a:tabLst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22</a:t>
            </a:fld>
            <a:endParaRPr lang="en-IN"/>
          </a:p>
        </p:txBody>
      </p:sp>
      <p:pic>
        <p:nvPicPr>
          <p:cNvPr id="5" name="Picture 2" descr="Related image | Liver anatomy, Liver cancer, Teaching"/>
          <p:cNvPicPr>
            <a:picLocks noChangeAspect="1" noChangeArrowheads="1"/>
          </p:cNvPicPr>
          <p:nvPr/>
        </p:nvPicPr>
        <p:blipFill>
          <a:blip r:embed="rId2"/>
          <a:srcRect l="47826" t="8696"/>
          <a:stretch>
            <a:fillRect/>
          </a:stretch>
        </p:blipFill>
        <p:spPr bwMode="auto">
          <a:xfrm>
            <a:off x="6676616" y="1028698"/>
            <a:ext cx="4876800" cy="48006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1759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228601"/>
            <a:ext cx="10160000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Picture5new"/>
          <p:cNvPicPr>
            <a:picLocks noChangeAspect="1" noChangeArrowheads="1"/>
          </p:cNvPicPr>
          <p:nvPr/>
        </p:nvPicPr>
        <p:blipFill>
          <a:blip r:embed="rId2"/>
          <a:srcRect l="6671" r="3242"/>
          <a:stretch>
            <a:fillRect/>
          </a:stretch>
        </p:blipFill>
        <p:spPr bwMode="auto">
          <a:xfrm>
            <a:off x="95251" y="0"/>
            <a:ext cx="8231716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60860" y="4353636"/>
            <a:ext cx="4375024" cy="14636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Parasagittal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section through liver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Showing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subphrenic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recess and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hepatorenal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recess</a:t>
            </a:r>
          </a:p>
          <a:p>
            <a:pPr algn="ctr" eaLnBrk="1" hangingPunct="1"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(Rutherford-Morison pouch)</a:t>
            </a:r>
            <a:endParaRPr lang="th-T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00" y="609600"/>
            <a:ext cx="34544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Left lobe</a:t>
            </a:r>
            <a:r>
              <a:rPr sz="2800" b="1" spc="-9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cont…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5" name="object 5"/>
          <p:cNvSpPr txBox="1"/>
          <p:nvPr/>
        </p:nvSpPr>
        <p:spPr>
          <a:xfrm>
            <a:off x="406401" y="1447800"/>
            <a:ext cx="6008048" cy="3823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47625" rIns="0" bIns="0" rtlCol="0">
            <a:spAutoFit/>
          </a:bodyPr>
          <a:lstStyle/>
          <a:p>
            <a:pPr marL="622300" marR="5080" indent="-610235">
              <a:lnSpc>
                <a:spcPts val="2160"/>
              </a:lnSpc>
              <a:spcBef>
                <a:spcPts val="375"/>
              </a:spcBef>
              <a:buFont typeface="Wingdings" panose="05000000000000000000" pitchFamily="2" charset="2"/>
              <a:buChar char="v"/>
              <a:tabLst>
                <a:tab pos="622300" algn="l"/>
                <a:tab pos="622935" algn="l"/>
              </a:tabLst>
            </a:pPr>
            <a:r>
              <a:rPr lang="en-US" sz="2400" b="1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b="1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ateral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 </a:t>
            </a:r>
            <a:r>
              <a:rPr sz="24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separated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400" spc="-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medial segments</a:t>
            </a:r>
            <a:r>
              <a:rPr sz="24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by: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2300" indent="-610235">
              <a:lnSpc>
                <a:spcPct val="100000"/>
              </a:lnSpc>
              <a:buFont typeface="Wingdings" panose="05000000000000000000" pitchFamily="2" charset="2"/>
              <a:buChar char="v"/>
              <a:tabLst>
                <a:tab pos="622300" algn="l"/>
                <a:tab pos="622935" algn="l"/>
              </a:tabLst>
            </a:pP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visceral</a:t>
            </a:r>
            <a:r>
              <a:rPr sz="2400" b="1" spc="-5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surface: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257810" lvl="1" indent="-534035">
              <a:lnSpc>
                <a:spcPct val="90000"/>
              </a:lnSpc>
              <a:spcBef>
                <a:spcPts val="435"/>
              </a:spcBef>
              <a:buFont typeface="Wingdings" panose="05000000000000000000" pitchFamily="2" charset="2"/>
              <a:buChar char="v"/>
              <a:tabLst>
                <a:tab pos="1003300" algn="l"/>
                <a:tab pos="100393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fissure of  ligamentum</a:t>
            </a:r>
            <a:r>
              <a:rPr sz="2400" spc="-11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teres </a:t>
            </a:r>
            <a:r>
              <a:rPr sz="2400" spc="-1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(round</a:t>
            </a:r>
            <a:r>
              <a:rPr sz="2400" spc="-4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ligament)</a:t>
            </a:r>
            <a:endParaRPr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748665" lvl="1" indent="-534035">
              <a:lnSpc>
                <a:spcPts val="1840"/>
              </a:lnSpc>
              <a:spcBef>
                <a:spcPts val="430"/>
              </a:spcBef>
              <a:buFont typeface="Wingdings" panose="05000000000000000000" pitchFamily="2" charset="2"/>
              <a:buChar char="v"/>
              <a:tabLst>
                <a:tab pos="1003300" algn="l"/>
                <a:tab pos="100393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fissure of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003300" marR="748665" lvl="1" indent="-534035">
              <a:lnSpc>
                <a:spcPts val="1840"/>
              </a:lnSpc>
              <a:spcBef>
                <a:spcPts val="430"/>
              </a:spcBef>
              <a:tabLst>
                <a:tab pos="1003300" algn="l"/>
                <a:tab pos="1003935" algn="l"/>
              </a:tabLst>
            </a:pP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venosum</a:t>
            </a:r>
            <a:endParaRPr lang="en-US" sz="2400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748665" lvl="1" indent="-534035">
              <a:lnSpc>
                <a:spcPts val="1840"/>
              </a:lnSpc>
              <a:spcBef>
                <a:spcPts val="430"/>
              </a:spcBef>
              <a:buFont typeface="Wingdings" panose="05000000000000000000" pitchFamily="2" charset="2"/>
              <a:buChar char="v"/>
              <a:tabLst>
                <a:tab pos="1003300" algn="l"/>
                <a:tab pos="1003935" algn="l"/>
              </a:tabLst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2300" indent="-610235">
              <a:lnSpc>
                <a:spcPts val="2280"/>
              </a:lnSpc>
              <a:spcBef>
                <a:spcPts val="180"/>
              </a:spcBef>
              <a:buFont typeface="Wingdings" panose="05000000000000000000" pitchFamily="2" charset="2"/>
              <a:buChar char="v"/>
              <a:tabLst>
                <a:tab pos="622300" algn="l"/>
                <a:tab pos="622935" algn="l"/>
              </a:tabLst>
            </a:pP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sz="2400" b="1" spc="-2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diaphragmatic</a:t>
            </a:r>
            <a:r>
              <a:rPr lang="en-US"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surface:</a:t>
            </a:r>
            <a:endParaRPr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232410" lvl="1" indent="-534035">
              <a:lnSpc>
                <a:spcPts val="1840"/>
              </a:lnSpc>
              <a:spcBef>
                <a:spcPts val="455"/>
              </a:spcBef>
              <a:buFont typeface="Wingdings" panose="05000000000000000000" pitchFamily="2" charset="2"/>
              <a:buChar char="v"/>
              <a:tabLst>
                <a:tab pos="1003300" algn="l"/>
                <a:tab pos="1003935" algn="l"/>
              </a:tabLst>
            </a:pP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ttachment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falciform</a:t>
            </a:r>
            <a:r>
              <a:rPr sz="2400" spc="-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spc="-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3300" marR="232410" lvl="1" indent="-534035">
              <a:lnSpc>
                <a:spcPts val="1840"/>
              </a:lnSpc>
              <a:spcBef>
                <a:spcPts val="455"/>
              </a:spcBef>
              <a:tabLst>
                <a:tab pos="1003300" algn="l"/>
                <a:tab pos="1003935" algn="l"/>
              </a:tabLst>
            </a:pPr>
            <a:r>
              <a:rPr lang="en-US" sz="2400" spc="-7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A New Insight into the Morphology of the Human Liver: A Cadaveric ...">
            <a:extLst>
              <a:ext uri="{FF2B5EF4-FFF2-40B4-BE49-F238E27FC236}">
                <a16:creationId xmlns:a16="http://schemas.microsoft.com/office/drawing/2014/main" id="{5514FD52-CBC9-4255-B0E5-2BA59B76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58" y="1014413"/>
            <a:ext cx="57150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00" y="152400"/>
            <a:ext cx="3537373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sng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Visceral</a:t>
            </a:r>
            <a:r>
              <a:rPr sz="3200" b="1" u="sng" spc="-9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3200" b="1" u="sng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200" b="1" u="sng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urface</a:t>
            </a:r>
            <a:endParaRPr sz="3200" u="sng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3" name="object 3"/>
          <p:cNvSpPr txBox="1"/>
          <p:nvPr/>
        </p:nvSpPr>
        <p:spPr>
          <a:xfrm>
            <a:off x="203200" y="1066801"/>
            <a:ext cx="5689600" cy="53277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546100" marR="231775" indent="-533400">
              <a:lnSpc>
                <a:spcPct val="100000"/>
              </a:lnSpc>
              <a:spcBef>
                <a:spcPts val="105"/>
              </a:spcBef>
              <a:buFont typeface="+mj-lt"/>
              <a:buAutoNum type="alphaUcPeriod"/>
              <a:tabLst>
                <a:tab pos="545465" algn="l"/>
                <a:tab pos="546100" algn="l"/>
              </a:tabLst>
            </a:pPr>
            <a:r>
              <a:rPr lang="en-US"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ound ligament(ligamentum  </a:t>
            </a:r>
            <a:r>
              <a:rPr sz="2400" b="1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teres)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obliterated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umbilical</a:t>
            </a:r>
            <a:r>
              <a:rPr sz="2400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vein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6100" marR="5080" indent="-533400">
              <a:lnSpc>
                <a:spcPct val="100000"/>
              </a:lnSpc>
              <a:spcBef>
                <a:spcPts val="480"/>
              </a:spcBef>
              <a:buFont typeface="+mj-lt"/>
              <a:buAutoNum type="alphaUcPeriod"/>
              <a:tabLst>
                <a:tab pos="545465" algn="l"/>
                <a:tab pos="546100" algn="l"/>
              </a:tabLst>
            </a:pPr>
            <a:r>
              <a:rPr lang="en-US"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igamentum venosum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sz="2400" spc="-11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fibrous  remnant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fetal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sz="2400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vein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6100" marR="180340" indent="-533400" algn="just">
              <a:lnSpc>
                <a:spcPct val="100000"/>
              </a:lnSpc>
              <a:spcBef>
                <a:spcPts val="480"/>
              </a:spcBef>
              <a:buFont typeface="+mj-lt"/>
              <a:buAutoNum type="alphaUcPeriod"/>
              <a:tabLst>
                <a:tab pos="546100" algn="l"/>
              </a:tabLst>
            </a:pPr>
            <a:r>
              <a:rPr sz="2400" b="1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 </a:t>
            </a:r>
            <a:r>
              <a:rPr sz="24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</a:t>
            </a:r>
            <a:r>
              <a:rPr sz="2400" b="1" spc="-5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potal</a:t>
            </a:r>
            <a:r>
              <a:rPr lang="en-US"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24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portal fissure) </a:t>
            </a:r>
            <a:r>
              <a:rPr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fissure 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visceral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4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7100" lvl="1" indent="-457835" algn="just">
              <a:lnSpc>
                <a:spcPct val="100000"/>
              </a:lnSpc>
              <a:spcBef>
                <a:spcPts val="480"/>
              </a:spcBef>
              <a:buFont typeface="Arial" panose="020B0604020202020204"/>
              <a:buChar char="–"/>
              <a:tabLst>
                <a:tab pos="927735" algn="l"/>
              </a:tabLst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gives passage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the:</a:t>
            </a:r>
          </a:p>
          <a:p>
            <a:pPr marL="1383665" lvl="2" indent="-457200">
              <a:lnSpc>
                <a:spcPct val="100000"/>
              </a:lnSpc>
              <a:spcBef>
                <a:spcPts val="480"/>
              </a:spcBef>
              <a:buFont typeface="+mj-lt"/>
              <a:buAutoNum type="alphaLcParenR"/>
              <a:tabLst>
                <a:tab pos="1308100" algn="l"/>
                <a:tab pos="1308735" algn="l"/>
              </a:tabLst>
            </a:pPr>
            <a:r>
              <a:rPr sz="2400" b="1" spc="-1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</a:t>
            </a:r>
            <a:r>
              <a:rPr sz="2400" b="1" spc="-2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vein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83665" lvl="2" indent="-457200">
              <a:lnSpc>
                <a:spcPct val="100000"/>
              </a:lnSpc>
              <a:spcBef>
                <a:spcPts val="485"/>
              </a:spcBef>
              <a:buFont typeface="+mj-lt"/>
              <a:buAutoNum type="alphaLcParenR"/>
              <a:tabLst>
                <a:tab pos="1308100" algn="l"/>
                <a:tab pos="1308735" algn="l"/>
              </a:tabLst>
            </a:pP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</a:t>
            </a:r>
            <a:r>
              <a:rPr sz="2400" b="1" spc="-2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artery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83665" lvl="2" indent="-457200">
              <a:lnSpc>
                <a:spcPct val="100000"/>
              </a:lnSpc>
              <a:spcBef>
                <a:spcPts val="480"/>
              </a:spcBef>
              <a:buFont typeface="+mj-lt"/>
              <a:buAutoNum type="alphaLcParenR"/>
              <a:tabLst>
                <a:tab pos="1308100" algn="l"/>
                <a:tab pos="1308735" algn="l"/>
              </a:tabLst>
            </a:pP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nerve</a:t>
            </a:r>
            <a:r>
              <a:rPr sz="2400" b="1" spc="-1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plexus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83665" lvl="2" indent="-457200">
              <a:lnSpc>
                <a:spcPct val="100000"/>
              </a:lnSpc>
              <a:spcBef>
                <a:spcPts val="480"/>
              </a:spcBef>
              <a:buFont typeface="+mj-lt"/>
              <a:buAutoNum type="alphaLcParenR"/>
              <a:tabLst>
                <a:tab pos="1308100" algn="l"/>
                <a:tab pos="1308735" algn="l"/>
              </a:tabLst>
            </a:pP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</a:t>
            </a:r>
            <a:r>
              <a:rPr sz="2400" b="1" spc="-2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83665" lvl="2" indent="-457200">
              <a:lnSpc>
                <a:spcPct val="100000"/>
              </a:lnSpc>
              <a:spcBef>
                <a:spcPts val="480"/>
              </a:spcBef>
              <a:buFont typeface="+mj-lt"/>
              <a:buAutoNum type="alphaLcParenR"/>
              <a:tabLst>
                <a:tab pos="1308100" algn="l"/>
                <a:tab pos="1308735" algn="l"/>
              </a:tabLst>
            </a:pPr>
            <a:r>
              <a:rPr sz="2400" b="1" spc="-10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Lymphatic</a:t>
            </a:r>
            <a:r>
              <a:rPr sz="2400" b="1" spc="-3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vessels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Liver">
            <a:extLst>
              <a:ext uri="{FF2B5EF4-FFF2-40B4-BE49-F238E27FC236}">
                <a16:creationId xmlns:a16="http://schemas.microsoft.com/office/drawing/2014/main" id="{C22205D6-DF1A-4636-986D-794EC8ED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74" y="1419224"/>
            <a:ext cx="5360846" cy="47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Dr Satish\Desktop\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04800"/>
            <a:ext cx="8636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5801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1069" y="218364"/>
            <a:ext cx="7560859" cy="40670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en-US" sz="2400" u="sng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 HEPATIS</a:t>
            </a:r>
            <a:r>
              <a:rPr lang="cs-CZ" altLang="en-US" sz="2400" u="sng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hepatic triad </a:t>
            </a:r>
            <a:endParaRPr lang="en-US" altLang="en-US" sz="2400" u="sng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2400" u="sng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Inf. Surface</a:t>
            </a: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Deep ,Transverse fissure, 5 cm long. </a:t>
            </a:r>
          </a:p>
          <a:p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Caudate l. &amp; Quadrate l.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AutoNum type="arabicPeriod"/>
            </a:pPr>
            <a:r>
              <a:rPr lang="cs-CZ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VEIN</a:t>
            </a:r>
          </a:p>
          <a:p>
            <a:pPr>
              <a:buFontTx/>
              <a:buAutoNum type="arabicPeriod"/>
            </a:pP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 HEPATIC ARTERY</a:t>
            </a:r>
            <a:r>
              <a:rPr lang="cs-CZ" alt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(branch of common HA)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plexus of nerves</a:t>
            </a:r>
            <a:endParaRPr lang="cs-CZ" altLang="en-US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AutoNum type="arabicPeriod"/>
            </a:pPr>
            <a:r>
              <a:rPr lang="cs-CZ" alt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and LEFT HEPATIC DUCT</a:t>
            </a:r>
          </a:p>
          <a:p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lymphatics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vegetative nerve</a:t>
            </a:r>
          </a:p>
        </p:txBody>
      </p:sp>
      <p:pic>
        <p:nvPicPr>
          <p:cNvPr id="15364" name="Picture 4" descr="IMG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48497" r="16675" b="8083"/>
          <a:stretch>
            <a:fillRect/>
          </a:stretch>
        </p:blipFill>
        <p:spPr bwMode="auto">
          <a:xfrm>
            <a:off x="7245446" y="3766640"/>
            <a:ext cx="4273265" cy="26038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7" descr="IMG_0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5" t="52431" r="50842" b="31808"/>
          <a:stretch>
            <a:fillRect/>
          </a:stretch>
        </p:blipFill>
        <p:spPr bwMode="auto">
          <a:xfrm>
            <a:off x="7920251" y="286603"/>
            <a:ext cx="3657600" cy="28305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8052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Documents and Settings\Dr Satish\Desktop\Copy of 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336550"/>
            <a:ext cx="8784167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42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3" name="object 3"/>
          <p:cNvSpPr txBox="1"/>
          <p:nvPr/>
        </p:nvSpPr>
        <p:spPr>
          <a:xfrm>
            <a:off x="477079" y="1334388"/>
            <a:ext cx="5773003" cy="5222455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itchFamily="34" charset="0"/>
              <a:buChar char="•"/>
              <a:tabLst>
                <a:tab pos="354965" algn="l"/>
                <a:tab pos="355600" algn="l"/>
              </a:tabLst>
            </a:pPr>
            <a:endParaRPr lang="en-US" sz="2800" spc="-2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buFont typeface="Arial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Largest </a:t>
            </a:r>
            <a:r>
              <a:rPr lang="en-US" sz="2800" spc="-25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Gland </a:t>
            </a:r>
          </a:p>
          <a:p>
            <a:pPr marL="355600" indent="-342900">
              <a:buFont typeface="Arial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I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Foregut derivative</a:t>
            </a: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u="sng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</a:t>
            </a:r>
            <a:r>
              <a:rPr lang="en-US" sz="2800" spc="-1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spc="-1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1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Extends from right upper quadrant to left upper quadrant of abdomen</a:t>
            </a: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Wedge, four sided pyramid laid on one side</a:t>
            </a: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.6 </a:t>
            </a:r>
            <a:r>
              <a:rPr lang="cs-CZ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 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males &amp; 1.3kg  (females)</a:t>
            </a: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- Brown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6" name="Picture 4" descr="Liver anatomy: MedlinePlus Medical Encyclopedia Image"/>
          <p:cNvPicPr>
            <a:picLocks noChangeAspect="1" noChangeArrowheads="1"/>
          </p:cNvPicPr>
          <p:nvPr/>
        </p:nvPicPr>
        <p:blipFill rotWithShape="1">
          <a:blip r:embed="rId2"/>
          <a:srcRect l="6278" r="3984" b="3659"/>
          <a:stretch/>
        </p:blipFill>
        <p:spPr bwMode="auto">
          <a:xfrm>
            <a:off x="7156172" y="2192098"/>
            <a:ext cx="4558749" cy="293649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3E872-5ACD-23E4-F0AE-5F618E41A3F4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INTRODUCTION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83572" y="1529686"/>
            <a:ext cx="5892799" cy="413703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405765" marR="5080" indent="-393700">
              <a:lnSpc>
                <a:spcPts val="2740"/>
              </a:lnSpc>
              <a:spcBef>
                <a:spcPts val="305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405765" algn="l"/>
                <a:tab pos="406400" algn="l"/>
              </a:tabLst>
            </a:pPr>
            <a:endParaRPr lang="en-US" sz="2800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5765" marR="5080" indent="-393700">
              <a:lnSpc>
                <a:spcPts val="2740"/>
              </a:lnSpc>
              <a:spcBef>
                <a:spcPts val="305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405765" algn="l"/>
                <a:tab pos="406400" algn="l"/>
              </a:tabLst>
            </a:pP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is composed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hexagonal shaped units-  lobules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5765" marR="570230" indent="-393700">
              <a:lnSpc>
                <a:spcPts val="2740"/>
              </a:lnSpc>
              <a:spcBef>
                <a:spcPts val="2275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405765" algn="l"/>
                <a:tab pos="406400" algn="l"/>
              </a:tabLst>
            </a:pP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  vein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</a:t>
            </a:r>
            <a:r>
              <a:rPr lang="en-US" sz="2800" spc="-5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periphery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5765" marR="229235" indent="-393700">
              <a:lnSpc>
                <a:spcPts val="2740"/>
              </a:lnSpc>
              <a:spcBef>
                <a:spcPts val="227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405765" algn="l"/>
                <a:tab pos="406400" algn="l"/>
              </a:tabLst>
            </a:pP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rows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sz="2800" spc="-5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hepatocytes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 sinusoids which supply  blood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30</a:t>
            </a:fld>
            <a:endParaRPr lang="en-IN"/>
          </a:p>
        </p:txBody>
      </p:sp>
      <p:sp>
        <p:nvSpPr>
          <p:cNvPr id="4" name="object 4"/>
          <p:cNvSpPr/>
          <p:nvPr/>
        </p:nvSpPr>
        <p:spPr>
          <a:xfrm>
            <a:off x="6478138" y="2071048"/>
            <a:ext cx="5368451" cy="2747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E4E7E-1D00-802A-6A4D-B797A938E0F9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spc="-20" dirty="0">
                <a:solidFill>
                  <a:srgbClr val="FF0000"/>
                </a:solidFill>
                <a:latin typeface="Bodoni MT (Headings)"/>
              </a:rPr>
              <a:t>INTERNAL FEATURES</a:t>
            </a:r>
            <a:endParaRPr lang="en-IN" sz="4000" dirty="0">
              <a:latin typeface="Bodoni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11102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126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4593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587" y="577342"/>
            <a:ext cx="3589994" cy="56746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IN" sz="3600" spc="-5" dirty="0">
                <a:solidFill>
                  <a:srgbClr val="FF0000"/>
                </a:solidFill>
                <a:latin typeface="+mj-lt"/>
                <a:cs typeface="Bookman Old Style" panose="02050604050505020204"/>
              </a:rPr>
              <a:t>PORTAL</a:t>
            </a:r>
            <a:r>
              <a:rPr lang="en-IN" sz="3600" spc="-60" dirty="0">
                <a:solidFill>
                  <a:srgbClr val="FF0000"/>
                </a:solidFill>
                <a:latin typeface="+mj-lt"/>
                <a:cs typeface="Bookman Old Style" panose="02050604050505020204"/>
              </a:rPr>
              <a:t> </a:t>
            </a:r>
            <a:r>
              <a:rPr lang="en-IN" sz="3600" spc="-5" dirty="0">
                <a:solidFill>
                  <a:srgbClr val="FF0000"/>
                </a:solidFill>
                <a:latin typeface="+mj-lt"/>
                <a:cs typeface="Bookman Old Style" panose="02050604050505020204"/>
              </a:rPr>
              <a:t>TRIAD</a:t>
            </a:r>
            <a:endParaRPr lang="en-IN" sz="3600" dirty="0">
              <a:solidFill>
                <a:srgbClr val="FF0000"/>
              </a:solidFill>
              <a:latin typeface="+mj-lt"/>
              <a:cs typeface="Bookman Old Style" panose="02050604050505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32</a:t>
            </a:fld>
            <a:endParaRPr lang="en-IN"/>
          </a:p>
        </p:txBody>
      </p:sp>
      <p:sp>
        <p:nvSpPr>
          <p:cNvPr id="3" name="object 3"/>
          <p:cNvSpPr/>
          <p:nvPr/>
        </p:nvSpPr>
        <p:spPr>
          <a:xfrm>
            <a:off x="3251200" y="1371600"/>
            <a:ext cx="5739901" cy="339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01755" y="5186149"/>
            <a:ext cx="8290257" cy="87395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Branches of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vein, </a:t>
            </a: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artery </a:t>
            </a: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biliary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ducts </a:t>
            </a: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 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together </a:t>
            </a: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perivascular </a:t>
            </a:r>
            <a:r>
              <a:rPr sz="2800" i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fibrous  </a:t>
            </a:r>
            <a:r>
              <a:rPr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capsule</a:t>
            </a:r>
          </a:p>
        </p:txBody>
      </p:sp>
    </p:spTree>
    <p:extLst>
      <p:ext uri="{BB962C8B-B14F-4D97-AF65-F5344CB8AC3E}">
        <p14:creationId xmlns:p14="http://schemas.microsoft.com/office/powerpoint/2010/main" val="3760088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33</a:t>
            </a:fld>
            <a:endParaRPr lang="en-IN"/>
          </a:p>
        </p:txBody>
      </p:sp>
      <p:sp>
        <p:nvSpPr>
          <p:cNvPr id="3" name="object 3"/>
          <p:cNvSpPr txBox="1"/>
          <p:nvPr/>
        </p:nvSpPr>
        <p:spPr>
          <a:xfrm>
            <a:off x="523519" y="1143588"/>
            <a:ext cx="11258973" cy="23500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Lesser</a:t>
            </a:r>
            <a:r>
              <a:rPr sz="2400" b="1" spc="-2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omentum</a:t>
            </a:r>
            <a:endParaRPr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ts val="2735"/>
              </a:lnSpc>
              <a:spcBef>
                <a:spcPts val="29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Encloses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triad </a:t>
            </a:r>
            <a:r>
              <a:rPr sz="24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(bile duct, hepatic artery </a:t>
            </a:r>
            <a:r>
              <a:rPr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sz="2400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</a:t>
            </a:r>
            <a:r>
              <a:rPr sz="2400" spc="-4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vein</a:t>
            </a:r>
            <a:r>
              <a:rPr lang="en-US" sz="2400" spc="-1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ts val="2735"/>
              </a:lnSpc>
              <a:spcBef>
                <a:spcPts val="29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Passes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</a:t>
            </a:r>
            <a:r>
              <a:rPr sz="24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lesser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curvature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stomach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inch of first part of duodenum.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>
              <a:lnSpc>
                <a:spcPts val="2735"/>
              </a:lnSpc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duodenum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 panose="020B0604020202020204"/>
              <a:buChar char="•"/>
              <a:tabLst>
                <a:tab pos="354965" algn="l"/>
                <a:tab pos="355600" algn="l"/>
                <a:tab pos="2379345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sz="2400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	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sz="2400" spc="-5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hepatoduodenal</a:t>
            </a:r>
            <a:r>
              <a:rPr sz="2400" spc="1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</a:t>
            </a:r>
            <a:endParaRPr sz="24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Sheet 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 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remainder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sz="2400" spc="-1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hepatogastric</a:t>
            </a:r>
            <a:r>
              <a:rPr sz="2400" spc="-3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</a:t>
            </a:r>
            <a:endParaRPr sz="24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67546" y="3511354"/>
            <a:ext cx="7213600" cy="3182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DEB01-7349-69B6-F53F-AD070CD2F636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PERITONEAL </a:t>
            </a:r>
            <a:r>
              <a:rPr lang="en-IN" sz="40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RELATIONS</a:t>
            </a:r>
            <a:endParaRPr lang="en-IN" sz="4000" dirty="0">
              <a:latin typeface="Bodoni MT (Headings)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6A1B-98EA-4E87-B08D-FCD430CB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581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CONTD…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92607" y="1399144"/>
            <a:ext cx="5527193" cy="518718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 Surface-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Bare area- Diaphragm &amp; Rt. </a:t>
            </a:r>
          </a:p>
          <a:p>
            <a:pPr marL="0" indent="0" eaLnBrk="1" hangingPunct="1"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Suprarenal gland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Groove for IVC.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Caudate lobe-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crura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pPr marL="0" indent="0" eaLnBrk="1" hangingPunct="1"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diaphragm, Inf. Phrenic art. &amp; </a:t>
            </a:r>
          </a:p>
          <a:p>
            <a:pPr marL="0" indent="0" eaLnBrk="1" hangingPunct="1"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Coeliac trunk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Fissure for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Venosum</a:t>
            </a:r>
            <a:endParaRPr lang="en-US" alt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Post. Surf of lt. lobe is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maked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by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oesophageal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impression.</a:t>
            </a:r>
          </a:p>
          <a:p>
            <a:endParaRPr lang="en-I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BDC973-6570-4BFF-9136-474C89B23E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34</a:t>
            </a:fld>
            <a:endParaRPr lang="en-IN"/>
          </a:p>
        </p:txBody>
      </p:sp>
      <p:pic>
        <p:nvPicPr>
          <p:cNvPr id="6146" name="Picture 2" descr="liver">
            <a:extLst>
              <a:ext uri="{FF2B5EF4-FFF2-40B4-BE49-F238E27FC236}">
                <a16:creationId xmlns:a16="http://schemas.microsoft.com/office/drawing/2014/main" id="{639C4398-A3B6-40C0-926E-657A0F2F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84475"/>
            <a:ext cx="5527193" cy="32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69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16000" y="1847729"/>
            <a:ext cx="8316384" cy="4556125"/>
          </a:xfrm>
          <a:prstGeom prst="round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 b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44312" y="1712682"/>
            <a:ext cx="8434916" cy="398878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Bare areas of the liver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h-TH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peritoneum </a:t>
            </a:r>
            <a:endParaRPr lang="th-TH" sz="32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b/t Ant. &amp; Post. Coronary ligaments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Fossa for gall bladder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Fissure for </a:t>
            </a:r>
            <a:r>
              <a:rPr lang="en-US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Lesser </a:t>
            </a:r>
            <a:r>
              <a:rPr lang="en-US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omentum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Fissure for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venosum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Fossa for IVC</a:t>
            </a:r>
            <a:endParaRPr lang="th-TH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30052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icture9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5000" b="29791"/>
          <a:stretch>
            <a:fillRect/>
          </a:stretch>
        </p:blipFill>
        <p:spPr bwMode="auto">
          <a:xfrm>
            <a:off x="0" y="1243014"/>
            <a:ext cx="121920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495551" y="4343400"/>
            <a:ext cx="1104900" cy="30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055365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9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6" r="14113"/>
          <a:stretch>
            <a:fillRect/>
          </a:stretch>
        </p:blipFill>
        <p:spPr bwMode="auto">
          <a:xfrm>
            <a:off x="0" y="1028700"/>
            <a:ext cx="12192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419351" y="2228850"/>
            <a:ext cx="1104900" cy="30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sp>
        <p:nvSpPr>
          <p:cNvPr id="2" name="Rectangle 1"/>
          <p:cNvSpPr/>
          <p:nvPr/>
        </p:nvSpPr>
        <p:spPr>
          <a:xfrm>
            <a:off x="2956169" y="5410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495354"/>
                </a:solidFill>
                <a:latin typeface="PlutoSansLight"/>
              </a:rPr>
              <a:t>Intraparenchymal</a:t>
            </a:r>
            <a:r>
              <a:rPr lang="en-US" dirty="0">
                <a:solidFill>
                  <a:srgbClr val="495354"/>
                </a:solidFill>
                <a:latin typeface="PlutoSansLight"/>
              </a:rPr>
              <a:t> branches of right division of portal vein (portal) -&gt; retroperitoneal veins (systemic)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55077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661" y="1637733"/>
            <a:ext cx="7820166" cy="6550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7020" indent="-274320" algn="ctr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tabLst>
                <a:tab pos="286385" algn="l"/>
                <a:tab pos="287020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II, III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up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left</a:t>
            </a:r>
            <a:r>
              <a:rPr lang="en-US" sz="2400" spc="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308" y="2634019"/>
            <a:ext cx="7888405" cy="7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6385" marR="64135" indent="-274320" algn="ctr">
              <a:lnSpc>
                <a:spcPct val="100000"/>
              </a:lnSpc>
              <a:buClr>
                <a:srgbClr val="FF0000"/>
              </a:buClr>
              <a:buSzPct val="75000"/>
              <a:tabLst>
                <a:tab pos="286385" algn="l"/>
                <a:tab pos="287020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Segments </a:t>
            </a:r>
            <a:r>
              <a:rPr lang="en-US" sz="2400" spc="-114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V,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VI,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VIII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up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right  lobe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601" y="3643952"/>
            <a:ext cx="7765577" cy="7096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7020" indent="-274320" algn="ctr">
              <a:lnSpc>
                <a:spcPct val="100000"/>
              </a:lnSpc>
              <a:buClr>
                <a:srgbClr val="FF0000"/>
              </a:buClr>
              <a:buSzPct val="75000"/>
              <a:tabLst>
                <a:tab pos="286385" algn="l"/>
                <a:tab pos="287020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corresponds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gross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anatomical</a:t>
            </a:r>
            <a:r>
              <a:rPr lang="en-US" sz="2400" spc="4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2956" y="4681183"/>
            <a:ext cx="7779223" cy="6550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6385" algn="ctr">
              <a:lnSpc>
                <a:spcPct val="100000"/>
              </a:lnSpc>
              <a:buClr>
                <a:srgbClr val="FF0000"/>
              </a:buClr>
            </a:pP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 and segment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to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quadrate</a:t>
            </a:r>
            <a:r>
              <a:rPr lang="en-US" sz="2400" spc="2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46" y="1535126"/>
            <a:ext cx="3707386" cy="3900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5FBECA-3E26-E8E3-03C4-18D696379D1D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COUINAUD</a:t>
            </a:r>
            <a:r>
              <a:rPr lang="en-US" sz="4000" kern="1200" spc="-11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SEGMENTS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ouinaud classification of liver anatomy. | Download Scientifi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1" y="609600"/>
            <a:ext cx="10452796" cy="5334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49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4838" y="702365"/>
            <a:ext cx="5729484" cy="5671139"/>
          </a:xfrm>
          <a:solidFill>
            <a:schemeClr val="bg1"/>
          </a:solidFill>
          <a:ln w="28575">
            <a:noFill/>
          </a:ln>
        </p:spPr>
        <p:txBody>
          <a:bodyPr>
            <a:normAutofit fontScale="77500" lnSpcReduction="2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4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Weight-</a:t>
            </a:r>
            <a:endParaRPr lang="en-US" sz="3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-  At birth: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g.</a:t>
            </a:r>
          </a:p>
          <a:p>
            <a:pPr lvl="0">
              <a:buNone/>
            </a:pPr>
            <a:r>
              <a:rPr lang="en-US" sz="3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-  In males: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 to 1.8 kg.  </a:t>
            </a:r>
          </a:p>
          <a:p>
            <a:pPr lvl="0">
              <a:buNone/>
            </a:pPr>
            <a:r>
              <a:rPr lang="en-US" sz="3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-  In females: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 to 1.4 kg</a:t>
            </a:r>
            <a:r>
              <a:rPr lang="en-US" sz="3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lvl="0">
              <a:buNone/>
            </a:pPr>
            <a:endParaRPr lang="en-US" sz="3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Proportional weight-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4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4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-  Newborn: 5% of body weight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4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-  Adult: 2.5% of body wt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4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3400" spc="-2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Attached </a:t>
            </a:r>
            <a:r>
              <a:rPr lang="en-US" sz="3400" spc="-1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diaphragm</a:t>
            </a:r>
            <a:r>
              <a:rPr lang="en-US" sz="3400" spc="-2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by: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04240" lvl="1" indent="-434975">
              <a:lnSpc>
                <a:spcPct val="100000"/>
              </a:lnSpc>
              <a:spcBef>
                <a:spcPts val="20"/>
              </a:spcBef>
              <a:buNone/>
              <a:tabLst>
                <a:tab pos="904240" algn="l"/>
                <a:tab pos="904875" algn="l"/>
              </a:tabLst>
            </a:pPr>
            <a:r>
              <a:rPr lang="en-US" sz="3400" spc="-1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en-US" sz="3400" spc="-15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Falciform</a:t>
            </a:r>
            <a:r>
              <a:rPr lang="en-US" sz="3400" spc="-1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3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coronary ligaments</a:t>
            </a:r>
            <a:endParaRPr lang="en-US" sz="3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56285" lvl="1" indent="-287020">
              <a:lnSpc>
                <a:spcPct val="100000"/>
              </a:lnSpc>
              <a:buNone/>
              <a:tabLst>
                <a:tab pos="756920" algn="l"/>
              </a:tabLst>
            </a:pPr>
            <a:r>
              <a:rPr lang="en-US" sz="3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Left 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34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triangular</a:t>
            </a:r>
            <a:r>
              <a:rPr lang="en-US" sz="3400" spc="-3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spc="-1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ligaments</a:t>
            </a:r>
          </a:p>
          <a:p>
            <a:pPr marL="756285" lvl="1" indent="-287020">
              <a:lnSpc>
                <a:spcPct val="100000"/>
              </a:lnSpc>
              <a:buNone/>
              <a:tabLst>
                <a:tab pos="756920" algn="l"/>
              </a:tabLst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4</a:t>
            </a:fld>
            <a:endParaRPr lang="en-IN"/>
          </a:p>
        </p:txBody>
      </p:sp>
      <p:pic>
        <p:nvPicPr>
          <p:cNvPr id="4" name="Picture 4" descr="Liver anatomy: MedlinePlus Medical Encyclopedia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9644" y="1817678"/>
            <a:ext cx="5045460" cy="302727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5ED55C-AE53-4BE9-AE7E-71013A995013}"/>
              </a:ext>
            </a:extLst>
          </p:cNvPr>
          <p:cNvSpPr txBox="1">
            <a:spLocks/>
          </p:cNvSpPr>
          <p:nvPr/>
        </p:nvSpPr>
        <p:spPr>
          <a:xfrm>
            <a:off x="6504208" y="225289"/>
            <a:ext cx="5050896" cy="9402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Bodoni MT (Headings)"/>
              </a:rPr>
              <a:t>CONTD…</a:t>
            </a:r>
            <a:endParaRPr lang="en-US" sz="4000" dirty="0">
              <a:latin typeface="Bodoni MT (Headings)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304800"/>
            <a:ext cx="932180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9211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1219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13E9F-D9C1-B823-EF70-7BD80E83B839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COUINAUD</a:t>
            </a:r>
            <a:r>
              <a:rPr lang="en-US" sz="4000" kern="1200" spc="-11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SEGMENTS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Picture11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" b="52916"/>
          <a:stretch>
            <a:fillRect/>
          </a:stretch>
        </p:blipFill>
        <p:spPr bwMode="auto">
          <a:xfrm>
            <a:off x="689114" y="1404733"/>
            <a:ext cx="10866336" cy="504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068792" y="506922"/>
            <a:ext cx="4054415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FUNCTIONAL LOBES</a:t>
            </a:r>
            <a:endParaRPr lang="th-TH" sz="28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cture11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2"/>
          <a:stretch>
            <a:fillRect/>
          </a:stretch>
        </p:blipFill>
        <p:spPr bwMode="auto">
          <a:xfrm>
            <a:off x="569842" y="1025329"/>
            <a:ext cx="10933043" cy="551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52912" y="260755"/>
            <a:ext cx="4366901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FUNCTIONAL LOBES</a:t>
            </a:r>
            <a:endParaRPr lang="th-TH" sz="32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4"/>
          <a:stretch/>
        </p:blipFill>
        <p:spPr>
          <a:xfrm>
            <a:off x="1190389" y="228600"/>
            <a:ext cx="10142735" cy="63150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3077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1219200" y="169334"/>
            <a:ext cx="10363200" cy="64153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766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304800"/>
            <a:ext cx="7348728" cy="1292662"/>
          </a:xfrm>
        </p:spPr>
        <p:txBody>
          <a:bodyPr/>
          <a:lstStyle/>
          <a:p>
            <a:pPr lvl="0" algn="ctr" rtl="0"/>
            <a:r>
              <a:rPr lang="en-US" sz="4000" b="1" dirty="0">
                <a:solidFill>
                  <a:srgbClr val="FF0000"/>
                </a:solidFill>
                <a:cs typeface="Arial" panose="020B0604020202020204"/>
              </a:rPr>
              <a:t>BLOOD SUPPLY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77420" y="1203190"/>
            <a:ext cx="11846257" cy="52662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Rt. &amp; Lt. hepatic arteries carry oxygenated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(25%).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vein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spc="-5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valveless</a:t>
            </a:r>
            <a:r>
              <a:rPr lang="en-US" sz="28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carries venous blood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(75%)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 in nutrients.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veins drain venous blood to IVC.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&amp; left branches -&gt; segmental vessels -&gt; Interlobular – Hepatic sinusoids. Mixes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Venous Drainage-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sinusoids- interlobular  +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sublobular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veins + Hepatic veins        IVC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endParaRPr lang="th-TH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46</a:t>
            </a:fld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87260" y="5270311"/>
            <a:ext cx="50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446388" y="1741575"/>
            <a:ext cx="4849400" cy="4447433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" sz="2300" dirty="0"/>
              <a:t>Hepatic Veins (Right, Middle, Left)</a:t>
            </a:r>
            <a:endParaRPr sz="2300"/>
          </a:p>
          <a:p>
            <a:pPr algn="ctr"/>
            <a:endParaRPr sz="2300"/>
          </a:p>
          <a:p>
            <a:pPr algn="ctr"/>
            <a:endParaRPr sz="2300"/>
          </a:p>
          <a:p>
            <a:pPr algn="ctr"/>
            <a:r>
              <a:rPr lang="en" sz="2300" dirty="0"/>
              <a:t>Interlobular veins</a:t>
            </a:r>
            <a:endParaRPr sz="2300"/>
          </a:p>
          <a:p>
            <a:pPr algn="ctr"/>
            <a:endParaRPr sz="2300"/>
          </a:p>
          <a:p>
            <a:pPr algn="ctr"/>
            <a:endParaRPr sz="2300"/>
          </a:p>
          <a:p>
            <a:pPr algn="ctr"/>
            <a:r>
              <a:rPr lang="en" sz="2300" dirty="0"/>
              <a:t>Central Vein</a:t>
            </a:r>
            <a:endParaRPr sz="2300"/>
          </a:p>
          <a:p>
            <a:pPr algn="ctr"/>
            <a:endParaRPr sz="2300"/>
          </a:p>
          <a:p>
            <a:pPr algn="ctr"/>
            <a:endParaRPr sz="2300"/>
          </a:p>
          <a:p>
            <a:pPr algn="ctr"/>
            <a:r>
              <a:rPr lang="en" sz="2300" dirty="0"/>
              <a:t>Portal Venules     </a:t>
            </a:r>
            <a:r>
              <a:rPr lang="en" sz="2300" dirty="0">
                <a:highlight>
                  <a:srgbClr val="EA9999"/>
                </a:highlight>
              </a:rPr>
              <a:t>Hepatic Arterioles</a:t>
            </a:r>
            <a:endParaRPr sz="2300">
              <a:highlight>
                <a:srgbClr val="EA9999"/>
              </a:highlight>
            </a:endParaRPr>
          </a:p>
          <a:p>
            <a:pPr algn="ctr"/>
            <a:endParaRPr/>
          </a:p>
        </p:txBody>
      </p:sp>
      <p:cxnSp>
        <p:nvCxnSpPr>
          <p:cNvPr id="140" name="Google Shape;140;p21"/>
          <p:cNvCxnSpPr/>
          <p:nvPr/>
        </p:nvCxnSpPr>
        <p:spPr>
          <a:xfrm rot="10800000" flipH="1">
            <a:off x="1571827" y="4553088"/>
            <a:ext cx="1108400" cy="576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Google Shape;141;p21"/>
          <p:cNvCxnSpPr/>
          <p:nvPr/>
        </p:nvCxnSpPr>
        <p:spPr>
          <a:xfrm rot="10800000">
            <a:off x="2960597" y="4569414"/>
            <a:ext cx="1008800" cy="64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142;p21"/>
          <p:cNvCxnSpPr/>
          <p:nvPr/>
        </p:nvCxnSpPr>
        <p:spPr>
          <a:xfrm rot="10800000" flipH="1">
            <a:off x="2751665" y="3434989"/>
            <a:ext cx="18800" cy="72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3" name="Google Shape;143;p21"/>
          <p:cNvCxnSpPr/>
          <p:nvPr/>
        </p:nvCxnSpPr>
        <p:spPr>
          <a:xfrm rot="10800000" flipH="1">
            <a:off x="2680227" y="2461624"/>
            <a:ext cx="12800" cy="680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4" name="Google Shape;144;p21"/>
          <p:cNvCxnSpPr/>
          <p:nvPr/>
        </p:nvCxnSpPr>
        <p:spPr>
          <a:xfrm rot="10800000" flipH="1">
            <a:off x="1448569" y="5494860"/>
            <a:ext cx="21200" cy="576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p21"/>
          <p:cNvCxnSpPr/>
          <p:nvPr/>
        </p:nvCxnSpPr>
        <p:spPr>
          <a:xfrm flipH="1">
            <a:off x="6812705" y="3434960"/>
            <a:ext cx="1042000" cy="32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" name="Google Shape;146;p21"/>
          <p:cNvCxnSpPr/>
          <p:nvPr/>
        </p:nvCxnSpPr>
        <p:spPr>
          <a:xfrm>
            <a:off x="5120985" y="2278236"/>
            <a:ext cx="1687200" cy="1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7" name="Google Shape;147;p21"/>
          <p:cNvSpPr txBox="1"/>
          <p:nvPr/>
        </p:nvSpPr>
        <p:spPr>
          <a:xfrm rot="-2290">
            <a:off x="7854724" y="2808209"/>
            <a:ext cx="1201200" cy="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2700" dirty="0">
                <a:highlight>
                  <a:srgbClr val="EA9999"/>
                </a:highlight>
              </a:rPr>
              <a:t>Aorta</a:t>
            </a:r>
            <a:endParaRPr sz="2700">
              <a:highlight>
                <a:srgbClr val="EA9999"/>
              </a:highlight>
            </a:endParaRPr>
          </a:p>
        </p:txBody>
      </p:sp>
      <p:cxnSp>
        <p:nvCxnSpPr>
          <p:cNvPr id="148" name="Google Shape;148;p21"/>
          <p:cNvCxnSpPr/>
          <p:nvPr/>
        </p:nvCxnSpPr>
        <p:spPr>
          <a:xfrm rot="10800000" flipV="1">
            <a:off x="8945336" y="2598082"/>
            <a:ext cx="1146410" cy="43672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21"/>
          <p:cNvSpPr txBox="1"/>
          <p:nvPr/>
        </p:nvSpPr>
        <p:spPr>
          <a:xfrm rot="916">
            <a:off x="6808191" y="1959484"/>
            <a:ext cx="15008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2700" dirty="0"/>
              <a:t>IVC</a:t>
            </a:r>
            <a:endParaRPr sz="2700"/>
          </a:p>
        </p:txBody>
      </p:sp>
      <p:cxnSp>
        <p:nvCxnSpPr>
          <p:cNvPr id="150" name="Google Shape;150;p21"/>
          <p:cNvCxnSpPr/>
          <p:nvPr/>
        </p:nvCxnSpPr>
        <p:spPr>
          <a:xfrm flipV="1">
            <a:off x="7578785" y="2270537"/>
            <a:ext cx="2185415" cy="769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21"/>
          <p:cNvCxnSpPr/>
          <p:nvPr/>
        </p:nvCxnSpPr>
        <p:spPr>
          <a:xfrm rot="10800000">
            <a:off x="1455081" y="6045458"/>
            <a:ext cx="4130000" cy="3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21"/>
          <p:cNvSpPr txBox="1"/>
          <p:nvPr/>
        </p:nvSpPr>
        <p:spPr>
          <a:xfrm rot="916">
            <a:off x="10146419" y="1959499"/>
            <a:ext cx="1337440" cy="6114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</a:rPr>
              <a:t>Heart</a:t>
            </a:r>
            <a:endParaRPr sz="2700">
              <a:solidFill>
                <a:schemeClr val="bg1"/>
              </a:solidFill>
            </a:endParaRPr>
          </a:p>
        </p:txBody>
      </p:sp>
      <p:sp>
        <p:nvSpPr>
          <p:cNvPr id="153" name="Google Shape;153;p21"/>
          <p:cNvSpPr txBox="1"/>
          <p:nvPr/>
        </p:nvSpPr>
        <p:spPr>
          <a:xfrm rot="982">
            <a:off x="5449386" y="3302282"/>
            <a:ext cx="1400800" cy="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2700" dirty="0">
                <a:highlight>
                  <a:srgbClr val="EA9999"/>
                </a:highlight>
              </a:rPr>
              <a:t>Hepatic Artery</a:t>
            </a:r>
            <a:endParaRPr sz="2700">
              <a:highlight>
                <a:srgbClr val="EA9999"/>
              </a:highlight>
            </a:endParaRPr>
          </a:p>
        </p:txBody>
      </p:sp>
      <p:cxnSp>
        <p:nvCxnSpPr>
          <p:cNvPr id="154" name="Google Shape;154;p21"/>
          <p:cNvCxnSpPr/>
          <p:nvPr/>
        </p:nvCxnSpPr>
        <p:spPr>
          <a:xfrm flipH="1">
            <a:off x="5082027" y="4216954"/>
            <a:ext cx="680400" cy="1016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5" name="Google Shape;155;p21"/>
          <p:cNvSpPr txBox="1"/>
          <p:nvPr/>
        </p:nvSpPr>
        <p:spPr>
          <a:xfrm rot="879">
            <a:off x="5271655" y="5407408"/>
            <a:ext cx="1565200" cy="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2700" dirty="0"/>
              <a:t>Portal Vein</a:t>
            </a:r>
            <a:endParaRPr sz="2700"/>
          </a:p>
        </p:txBody>
      </p:sp>
      <p:sp>
        <p:nvSpPr>
          <p:cNvPr id="156" name="Google Shape;156;p21"/>
          <p:cNvSpPr txBox="1"/>
          <p:nvPr/>
        </p:nvSpPr>
        <p:spPr>
          <a:xfrm rot="916">
            <a:off x="9951929" y="3425891"/>
            <a:ext cx="1500800" cy="576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2700" dirty="0"/>
              <a:t>Spleen</a:t>
            </a:r>
            <a:endParaRPr sz="2700"/>
          </a:p>
        </p:txBody>
      </p:sp>
      <p:sp>
        <p:nvSpPr>
          <p:cNvPr id="157" name="Google Shape;157;p21"/>
          <p:cNvSpPr txBox="1"/>
          <p:nvPr/>
        </p:nvSpPr>
        <p:spPr>
          <a:xfrm rot="879">
            <a:off x="10058488" y="5544842"/>
            <a:ext cx="1565200" cy="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2700" dirty="0"/>
              <a:t>Intestine</a:t>
            </a:r>
            <a:endParaRPr sz="2700"/>
          </a:p>
        </p:txBody>
      </p:sp>
      <p:sp>
        <p:nvSpPr>
          <p:cNvPr id="158" name="Google Shape;158;p21"/>
          <p:cNvSpPr txBox="1"/>
          <p:nvPr/>
        </p:nvSpPr>
        <p:spPr>
          <a:xfrm rot="634">
            <a:off x="7282120" y="4302894"/>
            <a:ext cx="21696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2700" dirty="0"/>
              <a:t>Splenic Vein</a:t>
            </a:r>
            <a:endParaRPr sz="2700"/>
          </a:p>
        </p:txBody>
      </p:sp>
      <p:sp>
        <p:nvSpPr>
          <p:cNvPr id="159" name="Google Shape;159;p21"/>
          <p:cNvSpPr txBox="1"/>
          <p:nvPr/>
        </p:nvSpPr>
        <p:spPr>
          <a:xfrm rot="1191">
            <a:off x="7293071" y="5426845"/>
            <a:ext cx="23092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2700" dirty="0"/>
              <a:t>Messenteric Vein</a:t>
            </a:r>
            <a:endParaRPr sz="2700"/>
          </a:p>
        </p:txBody>
      </p:sp>
      <p:cxnSp>
        <p:nvCxnSpPr>
          <p:cNvPr id="160" name="Google Shape;160;p21"/>
          <p:cNvCxnSpPr/>
          <p:nvPr/>
        </p:nvCxnSpPr>
        <p:spPr>
          <a:xfrm rot="10800000" flipV="1">
            <a:off x="9163701" y="4099336"/>
            <a:ext cx="982637" cy="42307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21"/>
          <p:cNvCxnSpPr/>
          <p:nvPr/>
        </p:nvCxnSpPr>
        <p:spPr>
          <a:xfrm rot="10800000" flipV="1">
            <a:off x="6229431" y="4905009"/>
            <a:ext cx="1414363" cy="65463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62;p21"/>
          <p:cNvCxnSpPr>
            <a:stCxn id="157" idx="1"/>
          </p:cNvCxnSpPr>
          <p:nvPr/>
        </p:nvCxnSpPr>
        <p:spPr>
          <a:xfrm rot="10800000" flipV="1">
            <a:off x="9436654" y="5866641"/>
            <a:ext cx="621834" cy="690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63;p21"/>
          <p:cNvCxnSpPr/>
          <p:nvPr/>
        </p:nvCxnSpPr>
        <p:spPr>
          <a:xfrm flipH="1">
            <a:off x="6419025" y="6155025"/>
            <a:ext cx="1539600" cy="4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Slide Number Placeholder 37"/>
          <p:cNvSpPr>
            <a:spLocks noGrp="1"/>
          </p:cNvSpPr>
          <p:nvPr>
            <p:ph type="sldNum" sz="quarter" idx="4294967295"/>
          </p:nvPr>
        </p:nvSpPr>
        <p:spPr>
          <a:xfrm>
            <a:off x="8922588" y="5856391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47</a:t>
            </a:fld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94FAB-6259-4BB5-9FED-D7AFF5EF910C}"/>
              </a:ext>
            </a:extLst>
          </p:cNvPr>
          <p:cNvSpPr txBox="1"/>
          <p:nvPr/>
        </p:nvSpPr>
        <p:spPr>
          <a:xfrm>
            <a:off x="3048000" y="49119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CONTD….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idx="1"/>
          </p:nvPr>
        </p:nvSpPr>
        <p:spPr>
          <a:xfrm>
            <a:off x="6305265" y="1050878"/>
            <a:ext cx="5636526" cy="4708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48</a:t>
            </a:fld>
            <a:endParaRPr lang="en-IN"/>
          </a:p>
        </p:txBody>
      </p:sp>
      <p:pic>
        <p:nvPicPr>
          <p:cNvPr id="3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53" y="1543349"/>
            <a:ext cx="5783410" cy="377927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49</a:t>
            </a:fld>
            <a:endParaRPr lang="en-IN"/>
          </a:p>
        </p:txBody>
      </p:sp>
      <p:pic>
        <p:nvPicPr>
          <p:cNvPr id="4" name="Google Shape;12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650" y="1146413"/>
            <a:ext cx="5694842" cy="450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;p19"/>
          <p:cNvPicPr preferRelativeResize="0"/>
          <p:nvPr/>
        </p:nvPicPr>
        <p:blipFill rotWithShape="1">
          <a:blip r:embed="rId3">
            <a:alphaModFix/>
          </a:blip>
          <a:srcRect t="35098"/>
          <a:stretch/>
        </p:blipFill>
        <p:spPr>
          <a:xfrm>
            <a:off x="6305265" y="1105467"/>
            <a:ext cx="5572836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648855" y="337361"/>
            <a:ext cx="489428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VENOUS DRAINAGE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10ABF-8532-4797-AA41-670B4994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1760561"/>
            <a:ext cx="4872252" cy="4776717"/>
          </a:xfrm>
          <a:noFill/>
          <a:ln w="28575">
            <a:noFill/>
          </a:ln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FF9900"/>
              </a:buClr>
              <a:buNone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 False ligaments</a:t>
            </a: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Lesser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omentum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Falciform ligament</a:t>
            </a: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Coronary ligaments</a:t>
            </a: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Triangular ligaments</a:t>
            </a:r>
          </a:p>
          <a:p>
            <a:pPr marL="0" indent="0">
              <a:buClr>
                <a:srgbClr val="FF9900"/>
              </a:buClr>
              <a:buNone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  True ligaments</a:t>
            </a: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ligament of the liver</a:t>
            </a:r>
          </a:p>
          <a:p>
            <a:pPr marL="990600" lvl="1" indent="-533400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Ligamentum venosum</a:t>
            </a:r>
            <a:endParaRPr lang="th-T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4084" y="6354715"/>
            <a:ext cx="2743200" cy="365125"/>
          </a:xfrm>
        </p:spPr>
        <p:txBody>
          <a:bodyPr/>
          <a:lstStyle/>
          <a:p>
            <a:fld id="{A2ACA8A9-76A1-4A73-8374-6A3AE7373175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4" name="Picture 2" descr="Ligamentum teres - Liberal Diction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3571" y="2320120"/>
            <a:ext cx="6623713" cy="333255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DA63A-D5C6-276B-EE83-AF0D8EE724E6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LIGAMENTS OF LIVER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8904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673" y="461595"/>
            <a:ext cx="5756655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NERVE SUPPLY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42413" y="1329226"/>
            <a:ext cx="6605517" cy="537721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plexus contains sympathetic &amp;  parasympathetic or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vagal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fibers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Nerve also reach liver various peritoneal ligaments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6385" marR="379730" indent="-27432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Capsule is supplied by some </a:t>
            </a:r>
            <a:r>
              <a:rPr lang="en-US" sz="2400" spc="-5" dirty="0">
                <a:solidFill>
                  <a:srgbClr val="006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fine branches </a:t>
            </a:r>
            <a:r>
              <a:rPr lang="en-US" sz="2400" dirty="0">
                <a:solidFill>
                  <a:srgbClr val="006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 </a:t>
            </a:r>
            <a:r>
              <a:rPr lang="en-US" sz="2400" spc="-5" dirty="0">
                <a:solidFill>
                  <a:srgbClr val="006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n-US" sz="2400" spc="-5" dirty="0" err="1">
                <a:solidFill>
                  <a:srgbClr val="006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intercostal</a:t>
            </a:r>
            <a:r>
              <a:rPr lang="en-US" sz="2400" spc="-5" dirty="0">
                <a:solidFill>
                  <a:srgbClr val="006F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nerves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which also supply parietal  peritoneum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6385" marR="603885" indent="-274320"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Particularly in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'bare area' &amp; superior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6385" marR="5080" indent="-274320"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seen clinically when distension or disruption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capsule causes quite well localized sharp</a:t>
            </a:r>
            <a:r>
              <a:rPr lang="en-US" sz="2400" spc="1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50</a:t>
            </a:fld>
            <a:endParaRPr lang="en-IN"/>
          </a:p>
        </p:txBody>
      </p:sp>
      <p:pic>
        <p:nvPicPr>
          <p:cNvPr id="5" name="Picture 4"/>
          <p:cNvPicPr>
            <a:picLocks noGrp="1" noChangeAspect="1"/>
          </p:cNvPicPr>
          <p:nvPr/>
        </p:nvPicPr>
        <p:blipFill>
          <a:blip r:embed="rId2"/>
          <a:srcRect t="9589" b="9589"/>
          <a:stretch>
            <a:fillRect/>
          </a:stretch>
        </p:blipFill>
        <p:spPr>
          <a:xfrm>
            <a:off x="6847930" y="1415270"/>
            <a:ext cx="5084763" cy="48736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0764" y="943933"/>
            <a:ext cx="11450472" cy="497013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377825" marR="226060" indent="-274320">
              <a:lnSpc>
                <a:spcPts val="2590"/>
              </a:lnSpc>
              <a:spcBef>
                <a:spcPts val="425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377825" algn="l"/>
                <a:tab pos="378460" algn="l"/>
              </a:tabLst>
            </a:pPr>
            <a:endParaRPr lang="en-US" sz="2800" spc="-5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77825" marR="226060" indent="-274320">
              <a:lnSpc>
                <a:spcPts val="2590"/>
              </a:lnSpc>
              <a:spcBef>
                <a:spcPts val="425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377825" algn="l"/>
                <a:tab pos="378460" algn="l"/>
              </a:tabLst>
            </a:pPr>
            <a:r>
              <a:rPr lang="en-US" sz="28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plexus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largest derivative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8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coeliac  plexus.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77825" marR="311785" indent="-274320">
              <a:lnSpc>
                <a:spcPts val="259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377825" algn="l"/>
                <a:tab pos="37846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receives branches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8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 and posterior  </a:t>
            </a:r>
            <a:r>
              <a:rPr lang="en-US" sz="2800" b="1" spc="-5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vagi</a:t>
            </a:r>
            <a:r>
              <a:rPr lang="en-US" sz="2800" b="1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77825" marR="374650" indent="-274320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377825" algn="l"/>
                <a:tab pos="378460" algn="l"/>
              </a:tabLst>
            </a:pP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branches </a:t>
            </a:r>
            <a:r>
              <a:rPr lang="en-US" sz="28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supply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vasomotor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fibres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en-US" sz="28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hepatic vessels and biliary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tree,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innervate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spc="-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hepatocytes directly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are involved in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homeostatic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mechanisms.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77825" marR="342900" indent="-274320">
              <a:lnSpc>
                <a:spcPts val="259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457200" algn="l"/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agal </a:t>
            </a:r>
            <a:r>
              <a:rPr lang="en-US" sz="2800" spc="-5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fibres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motor to the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musculature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gallbladder and bile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ducts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inhibitory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800" spc="114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spc="-5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 </a:t>
            </a:r>
            <a:r>
              <a:rPr lang="en-US" sz="2800" u="dash" dirty="0">
                <a:solidFill>
                  <a:schemeClr val="tx1"/>
                </a:solidFill>
                <a:uFill>
                  <a:solidFill>
                    <a:srgbClr val="9FB8CD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u="dash" spc="-5" dirty="0">
                <a:solidFill>
                  <a:schemeClr val="tx1"/>
                </a:solidFill>
                <a:uFill>
                  <a:solidFill>
                    <a:srgbClr val="9FB8CD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bile</a:t>
            </a:r>
            <a:r>
              <a:rPr lang="en-US" sz="2800" u="dash" spc="-75" dirty="0">
                <a:solidFill>
                  <a:schemeClr val="tx1"/>
                </a:solidFill>
                <a:uFill>
                  <a:solidFill>
                    <a:srgbClr val="9FB8CD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dash" dirty="0">
                <a:solidFill>
                  <a:schemeClr val="tx1"/>
                </a:solidFill>
                <a:uFill>
                  <a:solidFill>
                    <a:srgbClr val="9FB8CD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51</a:t>
            </a:fld>
            <a:endParaRPr lang="en-IN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750" y="504727"/>
            <a:ext cx="5756655" cy="61555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REFERRED PAIN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91069" y="1460310"/>
            <a:ext cx="11778018" cy="384866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286385" marR="324485" indent="-27432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800" spc="-5" dirty="0">
                <a:cs typeface="Arial" panose="020B0604020202020204"/>
              </a:rPr>
              <a:t>Pain arising </a:t>
            </a:r>
            <a:r>
              <a:rPr lang="en-US" sz="2800" dirty="0">
                <a:cs typeface="Arial" panose="020B0604020202020204"/>
              </a:rPr>
              <a:t>from the </a:t>
            </a:r>
            <a:r>
              <a:rPr lang="en-US" sz="2800" spc="-5" dirty="0">
                <a:cs typeface="Arial" panose="020B0604020202020204"/>
              </a:rPr>
              <a:t>parenchyma </a:t>
            </a:r>
            <a:r>
              <a:rPr lang="en-US" sz="2800" dirty="0">
                <a:cs typeface="Arial" panose="020B0604020202020204"/>
              </a:rPr>
              <a:t>of </a:t>
            </a:r>
            <a:r>
              <a:rPr lang="en-US" sz="2800" spc="-5" dirty="0">
                <a:cs typeface="Arial" panose="020B0604020202020204"/>
              </a:rPr>
              <a:t>liver is poorly  localized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cs typeface="Arial" panose="020B0604020202020204"/>
            </a:endParaRPr>
          </a:p>
          <a:p>
            <a:pPr marL="286385" marR="5080" indent="-274320"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800" dirty="0">
                <a:cs typeface="Arial" panose="020B0604020202020204"/>
              </a:rPr>
              <a:t>In </a:t>
            </a:r>
            <a:r>
              <a:rPr lang="en-US" sz="2800" spc="-5" dirty="0">
                <a:cs typeface="Arial" panose="020B0604020202020204"/>
              </a:rPr>
              <a:t>common with other </a:t>
            </a:r>
            <a:r>
              <a:rPr lang="en-US" sz="2800" dirty="0">
                <a:cs typeface="Arial" panose="020B0604020202020204"/>
              </a:rPr>
              <a:t>structures of </a:t>
            </a:r>
            <a:r>
              <a:rPr lang="en-US" sz="2800" spc="-5" dirty="0">
                <a:cs typeface="Arial" panose="020B0604020202020204"/>
              </a:rPr>
              <a:t>foregut origin, pain is  </a:t>
            </a:r>
            <a:r>
              <a:rPr lang="en-US" sz="2800" dirty="0">
                <a:cs typeface="Arial" panose="020B0604020202020204"/>
              </a:rPr>
              <a:t>referred to the </a:t>
            </a:r>
            <a:r>
              <a:rPr lang="en-US" sz="2800" spc="-5" dirty="0">
                <a:cs typeface="Arial" panose="020B0604020202020204"/>
              </a:rPr>
              <a:t>central</a:t>
            </a:r>
            <a:r>
              <a:rPr lang="en-US" sz="2800" spc="-10" dirty="0">
                <a:cs typeface="Arial" panose="020B0604020202020204"/>
              </a:rPr>
              <a:t> </a:t>
            </a:r>
            <a:r>
              <a:rPr lang="en-US" sz="2800" spc="-5" dirty="0" err="1">
                <a:cs typeface="Arial" panose="020B0604020202020204"/>
              </a:rPr>
              <a:t>epigastrium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>
              <a:cs typeface="Arial" panose="020B0604020202020204"/>
            </a:endParaRPr>
          </a:p>
          <a:p>
            <a:pPr marL="286385" marR="235585" indent="-274320">
              <a:lnSpc>
                <a:spcPct val="10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  <a:tabLst>
                <a:tab pos="286385" algn="l"/>
                <a:tab pos="287020" algn="l"/>
              </a:tabLst>
            </a:pPr>
            <a:r>
              <a:rPr lang="en-US" sz="2800" spc="-5" dirty="0">
                <a:cs typeface="Arial" panose="020B0604020202020204"/>
              </a:rPr>
              <a:t>Stretch </a:t>
            </a:r>
            <a:r>
              <a:rPr lang="en-US" sz="2800" dirty="0">
                <a:cs typeface="Arial" panose="020B0604020202020204"/>
              </a:rPr>
              <a:t>of </a:t>
            </a:r>
            <a:r>
              <a:rPr lang="en-US" sz="2800" spc="-5" dirty="0">
                <a:cs typeface="Arial" panose="020B0604020202020204"/>
              </a:rPr>
              <a:t>or involvement </a:t>
            </a:r>
            <a:r>
              <a:rPr lang="en-US" sz="2800" dirty="0">
                <a:cs typeface="Arial" panose="020B0604020202020204"/>
              </a:rPr>
              <a:t>of </a:t>
            </a:r>
            <a:r>
              <a:rPr lang="en-US" sz="2800" spc="-5" dirty="0">
                <a:cs typeface="Arial" panose="020B0604020202020204"/>
              </a:rPr>
              <a:t>the liver capsule by  inflammatory or </a:t>
            </a:r>
            <a:r>
              <a:rPr lang="en-US" sz="2800" spc="-5" dirty="0" err="1">
                <a:cs typeface="Arial" panose="020B0604020202020204"/>
              </a:rPr>
              <a:t>neoplastic</a:t>
            </a:r>
            <a:r>
              <a:rPr lang="en-US" sz="2800" spc="-5" dirty="0">
                <a:cs typeface="Arial" panose="020B0604020202020204"/>
              </a:rPr>
              <a:t> processes rapidly produces  well-localized pain </a:t>
            </a:r>
            <a:r>
              <a:rPr lang="en-US" sz="2800" dirty="0">
                <a:cs typeface="Arial" panose="020B0604020202020204"/>
              </a:rPr>
              <a:t>of </a:t>
            </a:r>
            <a:r>
              <a:rPr lang="en-US" sz="2800" spc="-5" dirty="0">
                <a:cs typeface="Arial" panose="020B0604020202020204"/>
              </a:rPr>
              <a:t>a </a:t>
            </a:r>
            <a:r>
              <a:rPr lang="en-US" sz="2800" dirty="0">
                <a:cs typeface="Arial" panose="020B0604020202020204"/>
              </a:rPr>
              <a:t>'somatic'</a:t>
            </a:r>
            <a:r>
              <a:rPr lang="en-US" sz="2800" spc="55" dirty="0">
                <a:cs typeface="Arial" panose="020B0604020202020204"/>
              </a:rPr>
              <a:t> </a:t>
            </a:r>
            <a:r>
              <a:rPr lang="en-US" sz="2800" dirty="0">
                <a:cs typeface="Arial" panose="020B0604020202020204"/>
              </a:rPr>
              <a:t>nature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52</a:t>
            </a:fld>
            <a:endParaRPr lang="en-IN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673" y="461595"/>
            <a:ext cx="5756655" cy="61555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+mn-ea"/>
                <a:cs typeface="Arial" panose="020B0604020202020204"/>
              </a:rPr>
              <a:t>LYMPHATIC DRAINAGE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2912" y="1528549"/>
            <a:ext cx="6778389" cy="498143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09600" indent="-609600" eaLnBrk="1" hangingPunct="1"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is a major lymph-producing organ 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1/4 -1/2 of lymph → Thoracic duct)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Diaphragmatic surface of liver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drains to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Phrenic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nodes </a:t>
            </a:r>
          </a:p>
          <a:p>
            <a:pPr marL="609600" indent="-609600" eaLnBrk="1" hangingPunct="1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Visceral surface &amp; deep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lymphatics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portal triads drains to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Hepatis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Hepatic nodes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Coeliac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nodes →  Cisterna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chyli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Thoracic duct</a:t>
            </a:r>
            <a:endParaRPr lang="th-T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53</a:t>
            </a:fld>
            <a:endParaRPr lang="en-IN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rcRect l="5510" t="1416" r="4243"/>
          <a:stretch>
            <a:fillRect/>
          </a:stretch>
        </p:blipFill>
        <p:spPr>
          <a:xfrm>
            <a:off x="7142329" y="2442949"/>
            <a:ext cx="4722125" cy="307074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54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0132" y="450479"/>
            <a:ext cx="8068268" cy="596076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DEF92-519F-E341-94E6-70A9C079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60" y="1228300"/>
            <a:ext cx="6687403" cy="5349922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Inflammation of liver due to viral infections 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Causes-</a:t>
            </a:r>
            <a:r>
              <a:rPr lang="en-GB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viral infection, autoimmune hepatitis , drugs, toxins,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GB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alcohol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Types –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hepatitis A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hepatitis B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hepatitis C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hepatitis 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hepatitis E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55</a:t>
            </a:fld>
            <a:endParaRPr lang="en-I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3FF1D0-CA17-F04E-A645-182D96BF2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6"/>
          <a:stretch/>
        </p:blipFill>
        <p:spPr>
          <a:xfrm>
            <a:off x="5314391" y="2739500"/>
            <a:ext cx="6672892" cy="30880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04F7F-0379-2243-FDEC-2CF472361DCD}"/>
              </a:ext>
            </a:extLst>
          </p:cNvPr>
          <p:cNvSpPr txBox="1"/>
          <p:nvPr/>
        </p:nvSpPr>
        <p:spPr>
          <a:xfrm>
            <a:off x="563418" y="511942"/>
            <a:ext cx="1106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HEPATITIS</a:t>
            </a:r>
            <a:endParaRPr lang="en-I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159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A8071AA-2991-424F-B2E4-84C4940AE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5" y="177420"/>
            <a:ext cx="2838738" cy="2838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0D46D0-3B08-E344-874A-82326719F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43" y="3248168"/>
            <a:ext cx="4068064" cy="33935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3968" y="3257982"/>
            <a:ext cx="203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SYMPTOMS: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968" y="4012441"/>
            <a:ext cx="680016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Early symptoms-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asymptomatic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Non specific (weight loss, weakness &amp; fatigue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jaundice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Ascites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- Hepatic encephalopathy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545" y="1719618"/>
            <a:ext cx="615514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Cirrhosis is scarring (fibrosis) of the liver caused by long-term liver damage. The scar tissue prevents the liver working properly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5B0A1-A57C-5D8B-61D2-6DFC48D1A75D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LIVER  CIRRHOSIS 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44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E7250C6-AEC3-5A47-9E8E-C957E19CF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90" y="1092131"/>
            <a:ext cx="5492680" cy="42193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57</a:t>
            </a:fld>
            <a:endParaRPr lang="en-I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EE1AB1D-F6F9-0A4D-9090-B97C170E8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0" y="1138052"/>
            <a:ext cx="5520289" cy="421938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3435D6-BFE8-6E41-8D32-CF573DCB532A}"/>
              </a:ext>
            </a:extLst>
          </p:cNvPr>
          <p:cNvSpPr txBox="1"/>
          <p:nvPr/>
        </p:nvSpPr>
        <p:spPr>
          <a:xfrm flipH="1">
            <a:off x="1507901" y="5456737"/>
            <a:ext cx="31861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odoni MT (Headings)"/>
              </a:rPr>
              <a:t>NORMAL LIVER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961E4-03D1-7446-9E1F-1CDFAE541BAC}"/>
              </a:ext>
            </a:extLst>
          </p:cNvPr>
          <p:cNvSpPr txBox="1"/>
          <p:nvPr/>
        </p:nvSpPr>
        <p:spPr>
          <a:xfrm>
            <a:off x="7311581" y="5452953"/>
            <a:ext cx="358649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odoni MT (Headings)"/>
              </a:rPr>
              <a:t>LIVER CIRRHOSIS </a:t>
            </a:r>
          </a:p>
        </p:txBody>
      </p:sp>
    </p:spTree>
    <p:extLst>
      <p:ext uri="{BB962C8B-B14F-4D97-AF65-F5344CB8AC3E}">
        <p14:creationId xmlns:p14="http://schemas.microsoft.com/office/powerpoint/2010/main" val="2506834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C582AB-9845-5241-9250-C271F1877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49" y="1514901"/>
            <a:ext cx="3815688" cy="2429302"/>
          </a:xfrm>
          <a:solidFill>
            <a:srgbClr val="FFFF00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 deterioration of liver function, without known pre existing disease 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58</a:t>
            </a:fld>
            <a:endParaRPr lang="en-IN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6B873D4-CD4E-0448-B001-965E273E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46980"/>
            <a:ext cx="5627427" cy="47421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C9E97-C110-EC8D-D52D-BE30071B184C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ACUTE LIVER FAILURE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7260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912DF-4994-8F44-9536-E7FC5D729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10" y="1719617"/>
            <a:ext cx="5295332" cy="4858603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442913" indent="-442913"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ortal vein provides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75% of the liver's blood flow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60% of its O</a:t>
            </a:r>
            <a:r>
              <a:rPr lang="en-US" baseline="-250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supply</a:t>
            </a:r>
          </a:p>
          <a:p>
            <a:pPr marL="442913" indent="-442913">
              <a:defRPr/>
            </a:pPr>
            <a:endParaRPr lang="en-US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442913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 portal pressure is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5-10 mmHg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(7-14 cm H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O), which exceeds inferior vena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caval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pressure by 4-5 mm Hg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(portal venous gradient)</a:t>
            </a:r>
          </a:p>
          <a:p>
            <a:pPr marL="442913" indent="-442913" eaLnBrk="1" hangingPunct="1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442913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values are defined as portal hypertension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59</a:t>
            </a:fld>
            <a:endParaRPr lang="en-I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3523D2-968C-EA41-9DAB-D808BF3E2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2" y="1824177"/>
            <a:ext cx="5214585" cy="4637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0309C-7574-48C9-B5E5-7540C77FEC0F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PORTAL HYPERTENSION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13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A8A9-76A1-4A73-8374-6A3AE7373175}" type="slidenum">
              <a:rPr lang="en-IN" smtClean="0"/>
              <a:pPr/>
              <a:t>6</a:t>
            </a:fld>
            <a:endParaRPr lang="en-IN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7E8028-D79C-4906-85A4-43B67B83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20" y="777689"/>
            <a:ext cx="8270544" cy="54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18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CE1426-03D1-9F41-833E-CB3D33D05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83" y="91349"/>
            <a:ext cx="10109251" cy="67666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672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lot's Triangle - Borders - Contents - Cholecystectomy ...">
            <a:extLst>
              <a:ext uri="{FF2B5EF4-FFF2-40B4-BE49-F238E27FC236}">
                <a16:creationId xmlns:a16="http://schemas.microsoft.com/office/drawing/2014/main" id="{CC2D214D-2475-4E40-B658-A095273E9E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87380"/>
            <a:ext cx="5181600" cy="34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38A186-1D8F-4C01-A7A2-DE2669ECA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516217" cy="453072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   The borders are as follows: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Medial </a:t>
            </a: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– common hepatic duct.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Inferior</a:t>
            </a: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 – cystic duct.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Superior </a:t>
            </a: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– inferior surface of the liver.</a:t>
            </a:r>
          </a:p>
          <a:p>
            <a:pPr marL="0" indent="0">
              <a:buNone/>
            </a:pPr>
            <a:r>
              <a:rPr lang="en-IN" dirty="0"/>
              <a:t>  Contents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Right hepatic artery</a:t>
            </a:r>
            <a:endParaRPr lang="en-US" b="0" i="0" dirty="0">
              <a:solidFill>
                <a:srgbClr val="32323C"/>
              </a:solidFill>
              <a:effectLst/>
              <a:latin typeface="acumin-pro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Cystic artery</a:t>
            </a: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Lymph node of Lund</a:t>
            </a:r>
            <a:r>
              <a:rPr lang="en-US" b="0" i="0" dirty="0">
                <a:solidFill>
                  <a:srgbClr val="32323C"/>
                </a:solidFill>
                <a:effectLst/>
                <a:latin typeface="acumin-pro"/>
              </a:rPr>
              <a:t> – the first lymph node of the gallbladder.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2323C"/>
                </a:solidFill>
                <a:effectLst/>
                <a:latin typeface="acumin-pro"/>
              </a:rPr>
              <a:t>Lymphatics</a:t>
            </a:r>
            <a:endParaRPr lang="en-US" b="0" i="0" dirty="0">
              <a:solidFill>
                <a:srgbClr val="32323C"/>
              </a:solidFill>
              <a:effectLst/>
              <a:latin typeface="acumin-pro"/>
            </a:endParaRPr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4B0B1-42DD-4DDB-9D62-ED270DF2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61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0971B-9D27-38C9-2270-A3FCEC78DA0C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CALOT’S TRIANGLE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09608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B430618-1881-C144-A880-8BA3ECAE7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62" y="1924586"/>
            <a:ext cx="4107052" cy="43513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62</a:t>
            </a:fld>
            <a:endParaRPr lang="en-I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B54B442-1FBF-324A-8982-C26813040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61" y="1466583"/>
            <a:ext cx="5139497" cy="5026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1247D-6331-D1DF-020A-0780689F66F9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PRINGLE’S MANEUVER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5210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63</a:t>
            </a:fld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76890-26E6-AF44-A899-60D500174CB6}"/>
              </a:ext>
            </a:extLst>
          </p:cNvPr>
          <p:cNvSpPr txBox="1"/>
          <p:nvPr/>
        </p:nvSpPr>
        <p:spPr>
          <a:xfrm>
            <a:off x="259307" y="1487608"/>
            <a:ext cx="573206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ancer that starts in liver</a:t>
            </a:r>
            <a:endParaRPr lang="en-US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D253B47-049E-7C4C-B232-FC0F3E241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259" r="3935" b="4080"/>
          <a:stretch>
            <a:fillRect/>
          </a:stretch>
        </p:blipFill>
        <p:spPr>
          <a:xfrm>
            <a:off x="6279415" y="1596788"/>
            <a:ext cx="5621432" cy="3875964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A63A29-3B3C-B74F-9278-535C5A499A7D}"/>
              </a:ext>
            </a:extLst>
          </p:cNvPr>
          <p:cNvSpPr txBox="1"/>
          <p:nvPr/>
        </p:nvSpPr>
        <p:spPr>
          <a:xfrm>
            <a:off x="259307" y="2497540"/>
            <a:ext cx="5732060" cy="32316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i="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Diagnosis:</a:t>
            </a:r>
          </a:p>
          <a:p>
            <a:pPr marL="457200" indent="-457200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lood test (alpha fetoprotein)</a:t>
            </a:r>
          </a:p>
          <a:p>
            <a:pPr marL="285750" indent="-285750" algn="l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- Imaging test- CT-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scan,MRI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X-ray</a:t>
            </a:r>
          </a:p>
          <a:p>
            <a:pPr marL="285750" indent="-285750" algn="l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- Liver biopsy </a:t>
            </a:r>
          </a:p>
          <a:p>
            <a:pPr marL="285750" indent="-285750" algn="l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Treatment: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Radiation, Chemotherapy, Immunotherapy ,Liver transplant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0DDA3-0963-9D90-3961-9C2B90252B63}"/>
              </a:ext>
            </a:extLst>
          </p:cNvPr>
          <p:cNvSpPr txBox="1"/>
          <p:nvPr/>
        </p:nvSpPr>
        <p:spPr>
          <a:xfrm>
            <a:off x="563418" y="549370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HEPATOCELLULAR CARCINOMA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804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6073" y="2860259"/>
            <a:ext cx="11139854" cy="754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523038"/>
            <a:ext cx="2743200" cy="346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2ACA8A9-76A1-4A73-8374-6A3AE737317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64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9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7041" y="1469692"/>
            <a:ext cx="8040967" cy="3209212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 panose="020F0502020204030204"/>
                <a:cs typeface="Calibri" panose="020F0502020204030204"/>
              </a:rPr>
              <a:t>Bile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production </a:t>
            </a:r>
            <a:r>
              <a:rPr lang="en-US" sz="2800" dirty="0">
                <a:latin typeface="Calibri" panose="020F0502020204030204"/>
                <a:cs typeface="Calibri" panose="020F0502020204030204"/>
              </a:rPr>
              <a:t>&amp;</a:t>
            </a:r>
            <a:r>
              <a:rPr sz="2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secretion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 panose="020F0502020204030204"/>
                <a:cs typeface="Calibri" panose="020F0502020204030204"/>
              </a:rPr>
              <a:t>Detoxification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latin typeface="Calibri" panose="020F0502020204030204"/>
                <a:cs typeface="Calibri" panose="020F0502020204030204"/>
              </a:rPr>
              <a:t>Storage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of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glycogen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 panose="020F0502020204030204"/>
                <a:cs typeface="Calibri" panose="020F0502020204030204"/>
              </a:rPr>
              <a:t>Protein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synthesis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 panose="020F0502020204030204"/>
                <a:cs typeface="Calibri" panose="020F0502020204030204"/>
              </a:rPr>
              <a:t>Production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of heparin </a:t>
            </a:r>
            <a:r>
              <a:rPr lang="en-US" sz="2800" spc="-5" dirty="0">
                <a:latin typeface="Calibri" panose="020F0502020204030204"/>
                <a:cs typeface="Calibri" panose="020F0502020204030204"/>
              </a:rPr>
              <a:t>&amp;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bile pigments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 panose="020B0604020202020204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 panose="020F0502020204030204"/>
                <a:cs typeface="Calibri" panose="020F0502020204030204"/>
              </a:rPr>
              <a:t>Erythropoiesis (in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fetus)</a:t>
            </a:r>
            <a:r>
              <a:rPr lang="en-US" sz="2800" spc="-20" dirty="0">
                <a:latin typeface="Calibri" panose="020F0502020204030204"/>
                <a:cs typeface="Calibri" panose="020F0502020204030204"/>
              </a:rPr>
              <a:t>- occupies 2/5</a:t>
            </a:r>
            <a:r>
              <a:rPr lang="en-US" sz="2800" spc="-20" baseline="30000" dirty="0">
                <a:latin typeface="Calibri" panose="020F0502020204030204"/>
                <a:cs typeface="Calibri" panose="020F0502020204030204"/>
              </a:rPr>
              <a:t>th</a:t>
            </a:r>
            <a:r>
              <a:rPr lang="en-US" sz="2800" spc="-20" dirty="0">
                <a:latin typeface="Calibri" panose="020F0502020204030204"/>
                <a:cs typeface="Calibri" panose="020F0502020204030204"/>
              </a:rPr>
              <a:t> of abdomen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0387" y="5156021"/>
            <a:ext cx="762909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is much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in newborn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young children due to its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Hemopoietic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function in fetal life, &amp; occupies 2/5th of the abdomen</a:t>
            </a:r>
            <a:endParaRPr lang="en-IN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86" y="1535051"/>
            <a:ext cx="3160080" cy="2429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C44D7-B6F3-7A9F-4E9D-086ED830DFA2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FUNCTIONS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8</a:t>
            </a:fld>
            <a:endParaRPr lang="en-IN"/>
          </a:p>
        </p:txBody>
      </p:sp>
      <p:pic>
        <p:nvPicPr>
          <p:cNvPr id="37890" name="Picture 2" descr="2: The Abdomen and Pelvis | Basicmedical Key"/>
          <p:cNvPicPr>
            <a:picLocks noChangeAspect="1" noChangeArrowheads="1"/>
          </p:cNvPicPr>
          <p:nvPr/>
        </p:nvPicPr>
        <p:blipFill>
          <a:blip r:embed="rId2"/>
          <a:srcRect b="5606"/>
          <a:stretch>
            <a:fillRect/>
          </a:stretch>
        </p:blipFill>
        <p:spPr bwMode="auto">
          <a:xfrm>
            <a:off x="2714388" y="1398896"/>
            <a:ext cx="7518400" cy="4953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808D6-3CF1-6CC4-A3E1-BA6030E7B12F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SURFACE ANATOMY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A8A9-76A1-4A73-8374-6A3AE7373175}" type="slidenum">
              <a:rPr lang="en-IN" smtClean="0"/>
              <a:pPr/>
              <a:t>9</a:t>
            </a:fld>
            <a:endParaRPr lang="en-IN" dirty="0"/>
          </a:p>
        </p:txBody>
      </p:sp>
      <p:sp>
        <p:nvSpPr>
          <p:cNvPr id="3" name="object 3"/>
          <p:cNvSpPr txBox="1"/>
          <p:nvPr/>
        </p:nvSpPr>
        <p:spPr>
          <a:xfrm>
            <a:off x="714587" y="1506974"/>
            <a:ext cx="10551160" cy="4621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113664" rIns="0" bIns="0" rtlCol="0">
            <a:spAutoFit/>
          </a:bodyPr>
          <a:lstStyle/>
          <a:p>
            <a:pPr marL="740410" lvl="1" indent="-271145">
              <a:lnSpc>
                <a:spcPct val="100000"/>
              </a:lnSpc>
              <a:spcBef>
                <a:spcPts val="690"/>
              </a:spcBef>
              <a:buSzPct val="96000"/>
              <a:buAutoNum type="arabicPeriod"/>
              <a:tabLst>
                <a:tab pos="741045" algn="l"/>
              </a:tabLst>
            </a:pPr>
            <a:r>
              <a:rPr sz="28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Diaphragmatic</a:t>
            </a:r>
            <a:r>
              <a:rPr sz="2800" spc="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surface: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926465" indent="-4572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sz="2800" spc="-10" dirty="0">
                <a:latin typeface="Calibri" panose="020F0502020204030204"/>
                <a:cs typeface="Calibri" panose="020F0502020204030204"/>
              </a:rPr>
              <a:t>Smooth </a:t>
            </a:r>
            <a:r>
              <a:rPr lang="en-US" sz="2800" spc="-5" dirty="0">
                <a:latin typeface="Calibri" panose="020F0502020204030204"/>
                <a:cs typeface="Calibri" panose="020F0502020204030204"/>
              </a:rPr>
              <a:t>&amp;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dome-shaped</a:t>
            </a:r>
            <a:r>
              <a:rPr sz="2800" spc="7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surface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926465" indent="-45720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lang="en-US" sz="2800" spc="-15" dirty="0">
                <a:latin typeface="Calibri" panose="020F0502020204030204"/>
                <a:cs typeface="Calibri" panose="020F0502020204030204"/>
              </a:rPr>
              <a:t>Superior surface</a:t>
            </a:r>
          </a:p>
          <a:p>
            <a:pPr marL="926465" indent="-45720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lang="en-US" sz="2800" spc="-15" dirty="0">
                <a:latin typeface="Calibri" panose="020F0502020204030204"/>
                <a:cs typeface="Calibri" panose="020F0502020204030204"/>
              </a:rPr>
              <a:t>Anterior surface</a:t>
            </a:r>
          </a:p>
          <a:p>
            <a:pPr marL="926465" indent="-45720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lang="en-US" sz="2800" spc="-15" dirty="0">
                <a:latin typeface="Calibri" panose="020F0502020204030204"/>
                <a:cs typeface="Calibri" panose="020F0502020204030204"/>
              </a:rPr>
              <a:t>Right lateral surface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926465" indent="-4572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sz="2800" spc="-15" dirty="0">
                <a:latin typeface="Calibri" panose="020F0502020204030204"/>
                <a:cs typeface="Calibri" panose="020F0502020204030204"/>
              </a:rPr>
              <a:t>Inferior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to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diaphragm</a:t>
            </a:r>
            <a:endParaRPr lang="en-US" sz="2800" spc="-15" dirty="0">
              <a:latin typeface="Calibri" panose="020F0502020204030204"/>
              <a:cs typeface="Calibri" panose="020F0502020204030204"/>
            </a:endParaRPr>
          </a:p>
          <a:p>
            <a:pPr marL="926465" indent="-4572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lang="en-US" sz="2800" spc="-15" dirty="0">
                <a:latin typeface="Calibri" panose="020F0502020204030204"/>
                <a:cs typeface="Calibri" panose="020F0502020204030204"/>
              </a:rPr>
              <a:t>Posterior surface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 marL="926465" marR="5080" indent="-45720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SzPct val="96000"/>
              <a:buFont typeface="Wingdings" panose="05000000000000000000" pitchFamily="2" charset="2"/>
              <a:buChar char="v"/>
              <a:tabLst>
                <a:tab pos="756920" algn="l"/>
              </a:tabLst>
            </a:pPr>
            <a:r>
              <a:rPr sz="2800" spc="-20" dirty="0">
                <a:latin typeface="Calibri" panose="020F0502020204030204"/>
                <a:cs typeface="Calibri" panose="020F0502020204030204"/>
              </a:rPr>
              <a:t>Separated from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diaphragm by subphrenic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recess  </a:t>
            </a:r>
            <a:r>
              <a:rPr lang="en-US" sz="2800" spc="-5" dirty="0">
                <a:latin typeface="Calibri" panose="020F0502020204030204"/>
                <a:cs typeface="Calibri" panose="020F0502020204030204"/>
              </a:rPr>
              <a:t>&amp;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from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posterior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organs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{kidney</a:t>
            </a:r>
            <a:r>
              <a:rPr lang="en-US" sz="2800" spc="-10" dirty="0">
                <a:latin typeface="Calibri" panose="020F0502020204030204"/>
                <a:cs typeface="Calibri" panose="020F0502020204030204"/>
              </a:rPr>
              <a:t> &amp;</a:t>
            </a:r>
            <a:r>
              <a:rPr lang="en-US" sz="2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suprarenal 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glands}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by hepatorenal</a:t>
            </a:r>
            <a:r>
              <a:rPr sz="28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recess</a:t>
            </a:r>
            <a:endParaRPr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50310-2334-17E6-F98A-6EAB4D43253F}"/>
              </a:ext>
            </a:extLst>
          </p:cNvPr>
          <p:cNvSpPr txBox="1"/>
          <p:nvPr/>
        </p:nvSpPr>
        <p:spPr>
          <a:xfrm>
            <a:off x="563418" y="511942"/>
            <a:ext cx="1106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SURFACES</a:t>
            </a:r>
            <a:endParaRPr lang="en-IN" sz="40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eative and Bold Theme for Marketing by Slidesgo">
  <a:themeElements>
    <a:clrScheme name="Simple Light">
      <a:dk1>
        <a:srgbClr val="191919"/>
      </a:dk1>
      <a:lt1>
        <a:srgbClr val="FFFFFF"/>
      </a:lt1>
      <a:dk2>
        <a:srgbClr val="258CF1"/>
      </a:dk2>
      <a:lt2>
        <a:srgbClr val="00CC67"/>
      </a:lt2>
      <a:accent1>
        <a:srgbClr val="FE5929"/>
      </a:accent1>
      <a:accent2>
        <a:srgbClr val="E8FE6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Creative and Bold Theme for Marketing by Slidesgo</Template>
  <TotalTime>329</TotalTime>
  <Words>1798</Words>
  <Application>Microsoft Office PowerPoint</Application>
  <PresentationFormat>Widescreen</PresentationFormat>
  <Paragraphs>431</Paragraphs>
  <Slides>64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84" baseType="lpstr">
      <vt:lpstr>acumin-pro</vt:lpstr>
      <vt:lpstr>Anek Devanagari</vt:lpstr>
      <vt:lpstr>Anek Devanagari ExtraBold</vt:lpstr>
      <vt:lpstr>Anek Devanagari Medium</vt:lpstr>
      <vt:lpstr>Asap</vt:lpstr>
      <vt:lpstr>Asap Light</vt:lpstr>
      <vt:lpstr>Bodoni MT (Headings)</vt:lpstr>
      <vt:lpstr>PlutoSansLight</vt:lpstr>
      <vt:lpstr>Proxima Nova</vt:lpstr>
      <vt:lpstr>Proxima Nova Semibold</vt:lpstr>
      <vt:lpstr>Arial</vt:lpstr>
      <vt:lpstr>Bebas Neue</vt:lpstr>
      <vt:lpstr>Bodoni MT</vt:lpstr>
      <vt:lpstr>Calibri</vt:lpstr>
      <vt:lpstr>Nunito Light</vt:lpstr>
      <vt:lpstr>Source Sans Pro Light</vt:lpstr>
      <vt:lpstr>Wingdings</vt:lpstr>
      <vt:lpstr>Creative and Bold Theme for Marketing by Slidesgo</vt:lpstr>
      <vt:lpstr>Slidesgo Final Pages</vt:lpstr>
      <vt:lpstr>Custom</vt:lpstr>
      <vt:lpstr>LIVER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lobe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lobe cont…</vt:lpstr>
      <vt:lpstr>Visceral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PORTAL TRIAD</vt:lpstr>
      <vt:lpstr>PowerPoint Presentation</vt:lpstr>
      <vt:lpstr>CONTD…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SUPPLY </vt:lpstr>
      <vt:lpstr>PowerPoint Presentation</vt:lpstr>
      <vt:lpstr>PowerPoint Presentation</vt:lpstr>
      <vt:lpstr>PowerPoint Presentation</vt:lpstr>
      <vt:lpstr>NERVE SUPPLY </vt:lpstr>
      <vt:lpstr>PowerPoint Presentation</vt:lpstr>
      <vt:lpstr>REFERRED PAIN</vt:lpstr>
      <vt:lpstr>LYMPHATIC DRAINAGE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</dc:title>
  <dc:creator>Office3533</dc:creator>
  <cp:lastModifiedBy>Rajesh Patel</cp:lastModifiedBy>
  <cp:revision>73</cp:revision>
  <dcterms:created xsi:type="dcterms:W3CDTF">2020-07-10T18:29:10Z</dcterms:created>
  <dcterms:modified xsi:type="dcterms:W3CDTF">2024-05-01T20:40:07Z</dcterms:modified>
</cp:coreProperties>
</file>