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sldIdLst>
    <p:sldId id="256" r:id="rId2"/>
    <p:sldId id="258" r:id="rId3"/>
    <p:sldId id="259" r:id="rId4"/>
    <p:sldId id="260" r:id="rId5"/>
    <p:sldId id="264" r:id="rId6"/>
    <p:sldId id="261" r:id="rId7"/>
    <p:sldId id="262" r:id="rId8"/>
    <p:sldId id="263" r:id="rId9"/>
    <p:sldId id="265" r:id="rId10"/>
    <p:sldId id="266" r:id="rId11"/>
    <p:sldId id="277" r:id="rId12"/>
    <p:sldId id="267" r:id="rId13"/>
    <p:sldId id="268" r:id="rId14"/>
    <p:sldId id="269" r:id="rId15"/>
    <p:sldId id="270" r:id="rId16"/>
    <p:sldId id="275" r:id="rId17"/>
    <p:sldId id="271" r:id="rId18"/>
    <p:sldId id="272" r:id="rId19"/>
    <p:sldId id="273" r:id="rId20"/>
    <p:sldId id="274"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99" autoAdjust="0"/>
  </p:normalViewPr>
  <p:slideViewPr>
    <p:cSldViewPr>
      <p:cViewPr varScale="1">
        <p:scale>
          <a:sx n="103" d="100"/>
          <a:sy n="103" d="100"/>
        </p:scale>
        <p:origin x="185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63F46D-B4AC-443D-BD32-CCFEF766DD0A}" type="datetimeFigureOut">
              <a:rPr lang="en-US" smtClean="0"/>
              <a:pPr/>
              <a:t>4/26/2024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71E72C-5214-4164-B11A-5DED185FB6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71E72C-5214-4164-B11A-5DED185FB6E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71E72C-5214-4164-B11A-5DED185FB6E9}"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en-US"/>
              <a:t>Click to edit Master subtitle style</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fld id="{403040F5-56DB-4F08-A3B4-F0FC91B14999}" type="datetimeFigureOut">
              <a:rPr lang="en-US" smtClean="0"/>
              <a:pPr/>
              <a:t>4/26/2024</a:t>
            </a:fld>
            <a:endParaRPr lang="en-US"/>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117141A0-3658-49DF-9F16-F919E64A6773}" type="slidenum">
              <a:rPr lang="en-US" smtClean="0"/>
              <a:pPr/>
              <a:t>‹#›</a:t>
            </a:fld>
            <a:endParaRPr lang="en-US"/>
          </a:p>
        </p:txBody>
      </p:sp>
    </p:spTree>
    <p:extLst>
      <p:ext uri="{BB962C8B-B14F-4D97-AF65-F5344CB8AC3E}">
        <p14:creationId xmlns:p14="http://schemas.microsoft.com/office/powerpoint/2010/main" val="3372478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3040F5-56DB-4F08-A3B4-F0FC91B14999}" type="datetimeFigureOut">
              <a:rPr lang="en-US" smtClean="0"/>
              <a:pPr/>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216705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3040F5-56DB-4F08-A3B4-F0FC91B14999}" type="datetimeFigureOut">
              <a:rPr lang="en-US" smtClean="0"/>
              <a:pPr/>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379063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3040F5-56DB-4F08-A3B4-F0FC91B14999}" type="datetimeFigureOut">
              <a:rPr lang="en-US" smtClean="0"/>
              <a:pPr/>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3873113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fld id="{403040F5-56DB-4F08-A3B4-F0FC91B14999}" type="datetimeFigureOut">
              <a:rPr lang="en-US" smtClean="0"/>
              <a:pPr/>
              <a:t>4/26/2024</a:t>
            </a:fld>
            <a:endParaRPr lang="en-US"/>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6453378" y="5211060"/>
            <a:ext cx="1584198" cy="228600"/>
          </a:xfrm>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166466794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3040F5-56DB-4F08-A3B4-F0FC91B14999}" type="datetimeFigureOut">
              <a:rPr lang="en-US" smtClean="0"/>
              <a:pPr/>
              <a:t>4/26/2024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2710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3040F5-56DB-4F08-A3B4-F0FC91B14999}" type="datetimeFigureOut">
              <a:rPr lang="en-US" smtClean="0"/>
              <a:pPr/>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181582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3040F5-56DB-4F08-A3B4-F0FC91B14999}" type="datetimeFigureOut">
              <a:rPr lang="en-US" smtClean="0"/>
              <a:pPr/>
              <a:t>4/26/2024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390607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3040F5-56DB-4F08-A3B4-F0FC91B14999}" type="datetimeFigureOut">
              <a:rPr lang="en-US" smtClean="0"/>
              <a:pPr/>
              <a:t>4/26/2024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141A0-3658-49DF-9F16-F919E64A6773}" type="slidenum">
              <a:rPr lang="en-US" smtClean="0"/>
              <a:pPr/>
              <a:t>‹#›</a:t>
            </a:fld>
            <a:endParaRPr lang="en-US"/>
          </a:p>
        </p:txBody>
      </p:sp>
    </p:spTree>
    <p:extLst>
      <p:ext uri="{BB962C8B-B14F-4D97-AF65-F5344CB8AC3E}">
        <p14:creationId xmlns:p14="http://schemas.microsoft.com/office/powerpoint/2010/main" val="3616600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03040F5-56DB-4F08-A3B4-F0FC91B14999}" type="datetimeFigureOut">
              <a:rPr lang="en-US" smtClean="0"/>
              <a:pPr/>
              <a:t>4/26/2024</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fld id="{117141A0-3658-49DF-9F16-F919E64A6773}" type="slidenum">
              <a:rPr lang="en-US" smtClean="0"/>
              <a:pPr/>
              <a:t>‹#›</a:t>
            </a:fld>
            <a:endParaRPr lang="en-US"/>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58716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03040F5-56DB-4F08-A3B4-F0FC91B14999}" type="datetimeFigureOut">
              <a:rPr lang="en-US" smtClean="0"/>
              <a:pPr/>
              <a:t>4/26/2024</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fld id="{117141A0-3658-49DF-9F16-F919E64A6773}" type="slidenum">
              <a:rPr lang="en-US" smtClean="0"/>
              <a:pPr/>
              <a:t>‹#›</a:t>
            </a:fld>
            <a:endParaRPr lang="en-US"/>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612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403040F5-56DB-4F08-A3B4-F0FC91B14999}" type="datetimeFigureOut">
              <a:rPr lang="en-US" smtClean="0"/>
              <a:pPr/>
              <a:t>4/26/2024</a:t>
            </a:fld>
            <a:endParaRPr lang="en-US"/>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117141A0-3658-49DF-9F16-F919E64A6773}" type="slidenum">
              <a:rPr lang="en-US" smtClean="0"/>
              <a:pPr/>
              <a:t>‹#›</a:t>
            </a:fld>
            <a:endParaRPr lang="en-US"/>
          </a:p>
        </p:txBody>
      </p:sp>
    </p:spTree>
    <p:extLst>
      <p:ext uri="{BB962C8B-B14F-4D97-AF65-F5344CB8AC3E}">
        <p14:creationId xmlns:p14="http://schemas.microsoft.com/office/powerpoint/2010/main" val="265275130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0"/>
            <a:ext cx="8382000" cy="2286000"/>
          </a:xfrm>
        </p:spPr>
        <p:txBody>
          <a:bodyPr anchor="ctr">
            <a:normAutofit/>
          </a:bodyPr>
          <a:lstStyle/>
          <a:p>
            <a:r>
              <a:rPr lang="en-US" sz="6000" dirty="0">
                <a:solidFill>
                  <a:schemeClr val="tx1">
                    <a:lumMod val="95000"/>
                    <a:lumOff val="5000"/>
                  </a:schemeClr>
                </a:solidFill>
                <a:latin typeface="Calibri" panose="020F0502020204030204" pitchFamily="34" charset="0"/>
                <a:ea typeface="Calibri" panose="020F0502020204030204" pitchFamily="34" charset="0"/>
                <a:cs typeface="Calibri" panose="020F0502020204030204" pitchFamily="34" charset="0"/>
              </a:rPr>
              <a:t>LUNG ANATOMY</a:t>
            </a:r>
          </a:p>
        </p:txBody>
      </p:sp>
      <p:sp>
        <p:nvSpPr>
          <p:cNvPr id="6" name="TextBox 5">
            <a:extLst>
              <a:ext uri="{FF2B5EF4-FFF2-40B4-BE49-F238E27FC236}">
                <a16:creationId xmlns:a16="http://schemas.microsoft.com/office/drawing/2014/main" id="{D19480BC-DF89-88A8-5A4C-D9DBAF0B83E5}"/>
              </a:ext>
            </a:extLst>
          </p:cNvPr>
          <p:cNvSpPr txBox="1"/>
          <p:nvPr/>
        </p:nvSpPr>
        <p:spPr>
          <a:xfrm>
            <a:off x="3505200" y="3764129"/>
            <a:ext cx="2133600" cy="369332"/>
          </a:xfrm>
          <a:prstGeom prst="rect">
            <a:avLst/>
          </a:prstGeom>
          <a:noFill/>
        </p:spPr>
        <p:txBody>
          <a:bodyPr wrap="square" rtlCol="0">
            <a:spAutoFit/>
          </a:bodyPr>
          <a:lstStyle/>
          <a:p>
            <a:r>
              <a:rPr lang="en-US" dirty="0"/>
              <a:t>BY MBBSPPT.COM</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534400" cy="5693866"/>
          </a:xfrm>
          <a:prstGeom prst="rect">
            <a:avLst/>
          </a:prstGeom>
          <a:noFill/>
        </p:spPr>
        <p:txBody>
          <a:bodyPr wrap="square" rtlCol="0">
            <a:spAutoFit/>
          </a:bodyPr>
          <a:lstStyle/>
          <a:p>
            <a:pPr algn="ctr"/>
            <a:r>
              <a:rPr lang="en-US" sz="3600"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3600" u="sng" dirty="0">
                <a:solidFill>
                  <a:srgbClr val="FF0000"/>
                </a:solidFill>
                <a:latin typeface="Calibri" panose="020F0502020204030204" pitchFamily="34" charset="0"/>
                <a:ea typeface="Calibri" panose="020F0502020204030204" pitchFamily="34" charset="0"/>
                <a:cs typeface="Calibri" panose="020F0502020204030204" pitchFamily="34" charset="0"/>
              </a:rPr>
              <a:t>CONTENTS OF ROOT OF THE LUNG</a:t>
            </a:r>
          </a:p>
          <a:p>
            <a:pPr algn="ctr"/>
            <a:endParaRPr lang="en-US" sz="2000"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Principal bronchus on the left side, and </a:t>
            </a:r>
            <a:r>
              <a:rPr lang="en-US" sz="2800" dirty="0" err="1">
                <a:latin typeface="Calibri" panose="020F0502020204030204" pitchFamily="34" charset="0"/>
                <a:ea typeface="Calibri" panose="020F0502020204030204" pitchFamily="34" charset="0"/>
                <a:cs typeface="Calibri" panose="020F0502020204030204" pitchFamily="34" charset="0"/>
              </a:rPr>
              <a:t>eparterial</a:t>
            </a:r>
            <a:r>
              <a:rPr lang="en-US" sz="2800" dirty="0">
                <a:latin typeface="Calibri" panose="020F0502020204030204" pitchFamily="34" charset="0"/>
                <a:ea typeface="Calibri" panose="020F0502020204030204" pitchFamily="34" charset="0"/>
                <a:cs typeface="Calibri" panose="020F0502020204030204" pitchFamily="34" charset="0"/>
              </a:rPr>
              <a:t> and </a:t>
            </a:r>
            <a:r>
              <a:rPr lang="en-US" sz="2800" dirty="0" err="1">
                <a:latin typeface="Calibri" panose="020F0502020204030204" pitchFamily="34" charset="0"/>
                <a:ea typeface="Calibri" panose="020F0502020204030204" pitchFamily="34" charset="0"/>
                <a:cs typeface="Calibri" panose="020F0502020204030204" pitchFamily="34" charset="0"/>
              </a:rPr>
              <a:t>hyparterial</a:t>
            </a:r>
            <a:r>
              <a:rPr lang="en-US" sz="2800" dirty="0">
                <a:latin typeface="Calibri" panose="020F0502020204030204" pitchFamily="34" charset="0"/>
                <a:ea typeface="Calibri" panose="020F0502020204030204" pitchFamily="34" charset="0"/>
                <a:cs typeface="Calibri" panose="020F0502020204030204" pitchFamily="34" charset="0"/>
              </a:rPr>
              <a:t> bronchi on right side </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One pulmonary artery</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Two pulmonary veins, superior and inferior </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Bronchial arteries, one on the right side and two on the left side</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Bronchial veins</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Anterior and posterior pulmonary plexuses of nerves</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Lymphatics of lung</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Bronchopulmonary lymph nodes </a:t>
            </a:r>
          </a:p>
          <a:p>
            <a:pPr marL="514350" indent="-514350">
              <a:buFont typeface="+mj-lt"/>
              <a:buAutoNum type="arabicPeriod"/>
            </a:pPr>
            <a:r>
              <a:rPr lang="en-US" sz="2800" dirty="0">
                <a:latin typeface="Calibri" panose="020F0502020204030204" pitchFamily="34" charset="0"/>
                <a:ea typeface="Calibri" panose="020F0502020204030204" pitchFamily="34" charset="0"/>
                <a:cs typeface="Calibri" panose="020F0502020204030204" pitchFamily="34" charset="0"/>
              </a:rPr>
              <a:t>Areolar tissue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53439"/>
            <a:ext cx="8534400" cy="769441"/>
          </a:xfrm>
          <a:prstGeom prst="rect">
            <a:avLst/>
          </a:prstGeom>
          <a:noFill/>
        </p:spPr>
        <p:txBody>
          <a:bodyPr wrap="square" rtlCol="0">
            <a:spAutoFit/>
          </a:bodyPr>
          <a:lstStyle/>
          <a:p>
            <a:pPr algn="ctr"/>
            <a:r>
              <a:rPr lang="en-US" sz="4400" dirty="0">
                <a:solidFill>
                  <a:srgbClr val="FF0000"/>
                </a:solidFill>
                <a:latin typeface="Calibri" panose="020F0502020204030204" pitchFamily="34" charset="0"/>
                <a:ea typeface="Calibri" panose="020F0502020204030204" pitchFamily="34" charset="0"/>
                <a:cs typeface="Calibri" panose="020F0502020204030204" pitchFamily="34" charset="0"/>
              </a:rPr>
              <a:t>BRONCHIAL TREE</a:t>
            </a:r>
          </a:p>
        </p:txBody>
      </p:sp>
      <p:pic>
        <p:nvPicPr>
          <p:cNvPr id="4" name="Picture 3" descr="BRONCHIAL TREE.jpg"/>
          <p:cNvPicPr>
            <a:picLocks noChangeAspect="1"/>
          </p:cNvPicPr>
          <p:nvPr/>
        </p:nvPicPr>
        <p:blipFill>
          <a:blip r:embed="rId2"/>
          <a:stretch>
            <a:fillRect/>
          </a:stretch>
        </p:blipFill>
        <p:spPr>
          <a:xfrm>
            <a:off x="381000" y="1122879"/>
            <a:ext cx="8382000" cy="538168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5509200"/>
          </a:xfrm>
          <a:prstGeom prst="rect">
            <a:avLst/>
          </a:prstGeom>
          <a:noFill/>
        </p:spPr>
        <p:txBody>
          <a:bodyPr wrap="square" rtlCol="0">
            <a:spAutoFit/>
          </a:bodyPr>
          <a:lstStyle/>
          <a:p>
            <a:pPr algn="ctr"/>
            <a:r>
              <a:rPr lang="en-US" sz="4000" u="sng" dirty="0">
                <a:solidFill>
                  <a:srgbClr val="FF0000"/>
                </a:solidFill>
                <a:latin typeface="Calibri" panose="020F0502020204030204" pitchFamily="34" charset="0"/>
                <a:ea typeface="Calibri" panose="020F0502020204030204" pitchFamily="34" charset="0"/>
                <a:cs typeface="Calibri" panose="020F0502020204030204" pitchFamily="34" charset="0"/>
              </a:rPr>
              <a:t>BRONCHO PULMONARY SEGMENTS</a:t>
            </a:r>
          </a:p>
          <a:p>
            <a:pPr algn="ctr"/>
            <a:endParaRPr lang="en-US" sz="2400" u="sng" dirty="0">
              <a:solidFill>
                <a:schemeClr val="accent6">
                  <a:lumMod val="60000"/>
                  <a:lumOff val="40000"/>
                </a:schemeClr>
              </a:solidFill>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These are well defined sectors of the lung each one of which is aerated by a tertiary or segmental bronchus.</a:t>
            </a: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Each segment is pyramidal in shape with its apex directed  towards the root of the lung.</a:t>
            </a: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These bronchopulmonary segments are independent respiratory units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ronchopulmonary-segments-5-638.jpg"/>
          <p:cNvPicPr>
            <a:picLocks noChangeAspect="1"/>
          </p:cNvPicPr>
          <p:nvPr/>
        </p:nvPicPr>
        <p:blipFill>
          <a:blip r:embed="rId2"/>
          <a:stretch>
            <a:fillRect/>
          </a:stretch>
        </p:blipFill>
        <p:spPr>
          <a:xfrm>
            <a:off x="381000" y="381000"/>
            <a:ext cx="8382000" cy="6096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ronchopulmonary-segments-4-638.jpg"/>
          <p:cNvPicPr>
            <a:picLocks noChangeAspect="1"/>
          </p:cNvPicPr>
          <p:nvPr/>
        </p:nvPicPr>
        <p:blipFill>
          <a:blip r:embed="rId2"/>
          <a:stretch>
            <a:fillRect/>
          </a:stretch>
        </p:blipFill>
        <p:spPr>
          <a:xfrm>
            <a:off x="381000" y="381000"/>
            <a:ext cx="8382000" cy="6096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5632311"/>
          </a:xfrm>
          <a:prstGeom prst="rect">
            <a:avLst/>
          </a:prstGeom>
          <a:noFill/>
        </p:spPr>
        <p:txBody>
          <a:bodyPr wrap="square" rtlCol="0">
            <a:spAutoFit/>
          </a:bodyPr>
          <a:lstStyle/>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 branches of the pulmonary artery accompany the bronchi, the artery lies  dorsolateral to the bronchus, thus each segment has its own separate artery.</a:t>
            </a: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 pulmonary veins do not accompany the bronchi or the pulmonary artery, they run in inter segmental planes.</a:t>
            </a: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Thus, each segment has more than one vein and each vein drains more than one segment.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534400" cy="5016758"/>
          </a:xfrm>
          <a:prstGeom prst="rect">
            <a:avLst/>
          </a:prstGeom>
          <a:noFill/>
        </p:spPr>
        <p:txBody>
          <a:bodyPr wrap="square" rtlCol="0">
            <a:spAutoFit/>
          </a:bodyPr>
          <a:lstStyle/>
          <a:p>
            <a:pPr marL="742950" indent="-742950">
              <a:buFont typeface="+mj-lt"/>
              <a:buAutoNum type="arabicPeriod"/>
            </a:pPr>
            <a:r>
              <a:rPr lang="en-US" sz="4000" dirty="0">
                <a:latin typeface="Calibri" panose="020F0502020204030204" pitchFamily="34" charset="0"/>
                <a:ea typeface="Calibri" panose="020F0502020204030204" pitchFamily="34" charset="0"/>
                <a:cs typeface="Calibri" panose="020F0502020204030204" pitchFamily="34" charset="0"/>
              </a:rPr>
              <a:t>Usually the infection of a segment remains restricted to it  although some infections like tuberculosis may spread from one segment to the other.</a:t>
            </a:r>
          </a:p>
          <a:p>
            <a:pPr marL="742950" indent="-742950">
              <a:buFont typeface="+mj-lt"/>
              <a:buAutoNum type="arabicPeriod"/>
            </a:pPr>
            <a:r>
              <a:rPr lang="en-US" sz="4000" dirty="0">
                <a:latin typeface="Calibri" panose="020F0502020204030204" pitchFamily="34" charset="0"/>
                <a:ea typeface="Calibri" panose="020F0502020204030204" pitchFamily="34" charset="0"/>
                <a:cs typeface="Calibri" panose="020F0502020204030204" pitchFamily="34" charset="0"/>
              </a:rPr>
              <a:t>However, the segments are no barriers to the spread of bronchogenic carcinoma.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534400" cy="6093976"/>
          </a:xfrm>
          <a:prstGeom prst="rect">
            <a:avLst/>
          </a:prstGeom>
          <a:noFill/>
        </p:spPr>
        <p:txBody>
          <a:bodyPr wrap="square" rtlCol="0">
            <a:spAutoFit/>
          </a:bodyPr>
          <a:lstStyle/>
          <a:p>
            <a:pPr algn="ctr"/>
            <a:r>
              <a:rPr lang="en-US" sz="4000" u="sng" dirty="0">
                <a:solidFill>
                  <a:srgbClr val="FF0000"/>
                </a:solidFill>
                <a:latin typeface="Calibri" panose="020F0502020204030204" pitchFamily="34" charset="0"/>
                <a:ea typeface="Calibri" panose="020F0502020204030204" pitchFamily="34" charset="0"/>
                <a:cs typeface="Calibri" panose="020F0502020204030204" pitchFamily="34" charset="0"/>
              </a:rPr>
              <a:t>ARTERIAL SUPPLY</a:t>
            </a:r>
          </a:p>
          <a:p>
            <a:endParaRPr lang="en-US" sz="2000"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a:pPr>
            <a:r>
              <a:rPr lang="en-US" sz="3000" dirty="0">
                <a:latin typeface="Calibri" panose="020F0502020204030204" pitchFamily="34" charset="0"/>
                <a:ea typeface="Calibri" panose="020F0502020204030204" pitchFamily="34" charset="0"/>
                <a:cs typeface="Calibri" panose="020F0502020204030204" pitchFamily="34" charset="0"/>
              </a:rPr>
              <a:t>On the right side there is one bronchial artery which arises from either the third posterior intercostal artery or from the upper left bronchial artery</a:t>
            </a:r>
          </a:p>
          <a:p>
            <a:pPr marL="514350" indent="-514350">
              <a:buFont typeface="+mj-lt"/>
              <a:buAutoNum type="arabicPeriod"/>
            </a:pPr>
            <a:r>
              <a:rPr lang="en-US" sz="3000" dirty="0">
                <a:latin typeface="Calibri" panose="020F0502020204030204" pitchFamily="34" charset="0"/>
                <a:ea typeface="Calibri" panose="020F0502020204030204" pitchFamily="34" charset="0"/>
                <a:cs typeface="Calibri" panose="020F0502020204030204" pitchFamily="34" charset="0"/>
              </a:rPr>
              <a:t>On the left side there are two bronchial arteries both of which arise from the descending thoracic aorta </a:t>
            </a:r>
          </a:p>
          <a:p>
            <a:pPr marL="514350" indent="-514350">
              <a:buFont typeface="+mj-lt"/>
              <a:buAutoNum type="arabicPeriod"/>
            </a:pPr>
            <a:r>
              <a:rPr lang="en-US" sz="3000" dirty="0">
                <a:latin typeface="Calibri" panose="020F0502020204030204" pitchFamily="34" charset="0"/>
                <a:ea typeface="Calibri" panose="020F0502020204030204" pitchFamily="34" charset="0"/>
                <a:cs typeface="Calibri" panose="020F0502020204030204" pitchFamily="34" charset="0"/>
              </a:rPr>
              <a:t>There are pre capillary anastomoses between bronchial and pulmonary arteries. these connections enlarge when any one of them is obstructed in disease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5068"/>
            <a:ext cx="8534400" cy="6063198"/>
          </a:xfrm>
          <a:prstGeom prst="rect">
            <a:avLst/>
          </a:prstGeom>
          <a:noFill/>
        </p:spPr>
        <p:txBody>
          <a:bodyPr wrap="square" rtlCol="0">
            <a:spAutoFit/>
          </a:bodyPr>
          <a:lstStyle/>
          <a:p>
            <a:pPr algn="ctr"/>
            <a:r>
              <a:rPr lang="en-US" sz="4000" u="sng" dirty="0">
                <a:solidFill>
                  <a:srgbClr val="FF0000"/>
                </a:solidFill>
                <a:latin typeface="Calibri" panose="020F0502020204030204" pitchFamily="34" charset="0"/>
                <a:ea typeface="Calibri" panose="020F0502020204030204" pitchFamily="34" charset="0"/>
                <a:cs typeface="Calibri" panose="020F0502020204030204" pitchFamily="34" charset="0"/>
              </a:rPr>
              <a:t>VENOUS DRAINAGE</a:t>
            </a:r>
          </a:p>
          <a:p>
            <a:endParaRPr lang="en-US" sz="2000" dirty="0">
              <a:solidFill>
                <a:schemeClr val="tx2">
                  <a:lumMod val="75000"/>
                </a:schemeClr>
              </a:solidFill>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Usually there are two bronchial veins on each side, the right bronchial vein drain into the azygous vein.</a:t>
            </a:r>
          </a:p>
          <a:p>
            <a:pPr marL="514350" indent="-5143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 left bronchial vein drains either into the left superior  intercostal vein or into the hemi azygous vein.</a:t>
            </a:r>
          </a:p>
          <a:p>
            <a:pPr marL="514350" indent="-5143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 greater part of the venous blood from the lung is drained by the pulmonary veins.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79249"/>
            <a:ext cx="8534400" cy="6186309"/>
          </a:xfrm>
          <a:prstGeom prst="rect">
            <a:avLst/>
          </a:prstGeom>
          <a:noFill/>
        </p:spPr>
        <p:txBody>
          <a:bodyPr wrap="square" rtlCol="0">
            <a:spAutoFit/>
          </a:bodyPr>
          <a:lstStyle/>
          <a:p>
            <a:pPr algn="ctr"/>
            <a:r>
              <a:rPr lang="en-US" sz="4400" u="sng" dirty="0">
                <a:solidFill>
                  <a:schemeClr val="accent2">
                    <a:lumMod val="60000"/>
                    <a:lumOff val="40000"/>
                  </a:schemeClr>
                </a:solidFill>
                <a:latin typeface="Calibri" panose="020F0502020204030204" pitchFamily="34" charset="0"/>
                <a:ea typeface="Calibri" panose="020F0502020204030204" pitchFamily="34" charset="0"/>
                <a:cs typeface="Calibri" panose="020F0502020204030204" pitchFamily="34" charset="0"/>
              </a:rPr>
              <a:t>NERVE SUPPLY</a:t>
            </a:r>
          </a:p>
          <a:p>
            <a:endParaRPr lang="en-US" sz="2400" dirty="0">
              <a:latin typeface="Calibri" panose="020F0502020204030204" pitchFamily="34" charset="0"/>
              <a:ea typeface="Calibri" panose="020F0502020204030204" pitchFamily="34" charset="0"/>
              <a:cs typeface="Calibri" panose="020F0502020204030204" pitchFamily="34" charset="0"/>
            </a:endParaRPr>
          </a:p>
          <a:p>
            <a:r>
              <a:rPr lang="en-US" sz="3200" dirty="0">
                <a:solidFill>
                  <a:schemeClr val="accent1">
                    <a:lumMod val="60000"/>
                    <a:lumOff val="40000"/>
                  </a:schemeClr>
                </a:solidFill>
                <a:latin typeface="Calibri" panose="020F0502020204030204" pitchFamily="34" charset="0"/>
                <a:ea typeface="Calibri" panose="020F0502020204030204" pitchFamily="34" charset="0"/>
                <a:cs typeface="Calibri" panose="020F0502020204030204" pitchFamily="34" charset="0"/>
              </a:rPr>
              <a:t>1. Para sympathetic </a:t>
            </a:r>
            <a:r>
              <a:rPr lang="en-US" sz="3200" dirty="0">
                <a:latin typeface="Calibri" panose="020F0502020204030204" pitchFamily="34" charset="0"/>
                <a:ea typeface="Calibri" panose="020F0502020204030204" pitchFamily="34" charset="0"/>
                <a:cs typeface="Calibri" panose="020F0502020204030204" pitchFamily="34" charset="0"/>
              </a:rPr>
              <a:t>nerves are derived from the </a:t>
            </a:r>
            <a:r>
              <a:rPr lang="en-US" sz="3200" dirty="0" err="1">
                <a:latin typeface="Calibri" panose="020F0502020204030204" pitchFamily="34" charset="0"/>
                <a:ea typeface="Calibri" panose="020F0502020204030204" pitchFamily="34" charset="0"/>
                <a:cs typeface="Calibri" panose="020F0502020204030204" pitchFamily="34" charset="0"/>
              </a:rPr>
              <a:t>vagus</a:t>
            </a:r>
            <a:r>
              <a:rPr lang="en-US" sz="3200" dirty="0">
                <a:latin typeface="Calibri" panose="020F0502020204030204" pitchFamily="34" charset="0"/>
                <a:ea typeface="Calibri" panose="020F0502020204030204" pitchFamily="34" charset="0"/>
                <a:cs typeface="Calibri" panose="020F0502020204030204" pitchFamily="34" charset="0"/>
              </a:rPr>
              <a:t>. These </a:t>
            </a:r>
            <a:r>
              <a:rPr lang="en-US" sz="3200" dirty="0" err="1">
                <a:latin typeface="Calibri" panose="020F0502020204030204" pitchFamily="34" charset="0"/>
                <a:ea typeface="Calibri" panose="020F0502020204030204" pitchFamily="34" charset="0"/>
                <a:cs typeface="Calibri" panose="020F0502020204030204" pitchFamily="34" charset="0"/>
              </a:rPr>
              <a:t>fibres</a:t>
            </a:r>
            <a:r>
              <a:rPr lang="en-US" sz="3200" dirty="0">
                <a:latin typeface="Calibri" panose="020F0502020204030204" pitchFamily="34" charset="0"/>
                <a:ea typeface="Calibri" panose="020F0502020204030204" pitchFamily="34" charset="0"/>
                <a:cs typeface="Calibri" panose="020F0502020204030204" pitchFamily="34" charset="0"/>
              </a:rPr>
              <a:t> are:</a:t>
            </a:r>
          </a:p>
          <a:p>
            <a:pPr marL="1200150" lvl="1" indent="-742950">
              <a:buFont typeface="Arial" panose="020B0604020202020204" pitchFamily="34" charset="0"/>
              <a:buChar char="•"/>
            </a:pPr>
            <a:r>
              <a:rPr lang="en-US" sz="3200" dirty="0">
                <a:latin typeface="Calibri" panose="020F0502020204030204" pitchFamily="34" charset="0"/>
                <a:ea typeface="Calibri" panose="020F0502020204030204" pitchFamily="34" charset="0"/>
                <a:cs typeface="Calibri" panose="020F0502020204030204" pitchFamily="34" charset="0"/>
              </a:rPr>
              <a:t>motor to the bronchial muscles and on stimulation cause bronchospasm    </a:t>
            </a:r>
          </a:p>
          <a:p>
            <a:pPr marL="1200150" lvl="1" indent="-742950">
              <a:buFont typeface="Arial" panose="020B0604020202020204" pitchFamily="34" charset="0"/>
              <a:buChar char="•"/>
            </a:pPr>
            <a:r>
              <a:rPr lang="en-US" sz="3200" dirty="0">
                <a:latin typeface="Calibri" panose="020F0502020204030204" pitchFamily="34" charset="0"/>
                <a:ea typeface="Calibri" panose="020F0502020204030204" pitchFamily="34" charset="0"/>
                <a:cs typeface="Calibri" panose="020F0502020204030204" pitchFamily="34" charset="0"/>
              </a:rPr>
              <a:t>secretomotor to the mucous glands of the bronchial tree</a:t>
            </a:r>
          </a:p>
          <a:p>
            <a:pPr marL="1200150" lvl="1" indent="-742950">
              <a:buFont typeface="Arial" panose="020B0604020202020204" pitchFamily="34" charset="0"/>
              <a:buChar char="•"/>
            </a:pPr>
            <a:r>
              <a:rPr lang="en-US" sz="3200" dirty="0">
                <a:latin typeface="Calibri" panose="020F0502020204030204" pitchFamily="34" charset="0"/>
                <a:ea typeface="Calibri" panose="020F0502020204030204" pitchFamily="34" charset="0"/>
                <a:cs typeface="Calibri" panose="020F0502020204030204" pitchFamily="34" charset="0"/>
              </a:rPr>
              <a:t>the sensory </a:t>
            </a:r>
            <a:r>
              <a:rPr lang="en-US" sz="3200" dirty="0" err="1">
                <a:latin typeface="Calibri" panose="020F0502020204030204" pitchFamily="34" charset="0"/>
                <a:ea typeface="Calibri" panose="020F0502020204030204" pitchFamily="34" charset="0"/>
                <a:cs typeface="Calibri" panose="020F0502020204030204" pitchFamily="34" charset="0"/>
              </a:rPr>
              <a:t>fibres</a:t>
            </a:r>
            <a:r>
              <a:rPr lang="en-US" sz="3200" dirty="0">
                <a:latin typeface="Calibri" panose="020F0502020204030204" pitchFamily="34" charset="0"/>
                <a:ea typeface="Calibri" panose="020F0502020204030204" pitchFamily="34" charset="0"/>
                <a:cs typeface="Calibri" panose="020F0502020204030204" pitchFamily="34" charset="0"/>
              </a:rPr>
              <a:t> are responsible for stretch reflex of the lungs and for the cough reflex</a:t>
            </a:r>
          </a:p>
          <a:p>
            <a:pPr marL="514350" indent="-514350"/>
            <a:endParaRPr lang="en-US" sz="32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54687"/>
            <a:ext cx="8763000" cy="769441"/>
          </a:xfrm>
          <a:prstGeom prst="rect">
            <a:avLst/>
          </a:prstGeom>
          <a:noFill/>
        </p:spPr>
        <p:txBody>
          <a:bodyPr wrap="square" rtlCol="0">
            <a:spAutoFit/>
          </a:bodyPr>
          <a:lstStyle/>
          <a:p>
            <a:pPr algn="ctr"/>
            <a:r>
              <a:rPr lang="en-US" sz="4400" u="sng" dirty="0">
                <a:solidFill>
                  <a:srgbClr val="FF0000"/>
                </a:solidFill>
                <a:latin typeface="Calibri" panose="020F0502020204030204" pitchFamily="34" charset="0"/>
                <a:ea typeface="Calibri" panose="020F0502020204030204" pitchFamily="34" charset="0"/>
                <a:cs typeface="Calibri" panose="020F0502020204030204" pitchFamily="34" charset="0"/>
              </a:rPr>
              <a:t>INTRODUCTION</a:t>
            </a:r>
          </a:p>
        </p:txBody>
      </p:sp>
      <p:sp>
        <p:nvSpPr>
          <p:cNvPr id="3" name="TextBox 2"/>
          <p:cNvSpPr txBox="1"/>
          <p:nvPr/>
        </p:nvSpPr>
        <p:spPr>
          <a:xfrm flipH="1">
            <a:off x="304796" y="1072843"/>
            <a:ext cx="8534400" cy="1138773"/>
          </a:xfrm>
          <a:prstGeom prst="rect">
            <a:avLst/>
          </a:prstGeom>
          <a:noFill/>
        </p:spPr>
        <p:txBody>
          <a:bodyPr wrap="square" rtlCol="0">
            <a:spAutoFit/>
          </a:bodyPr>
          <a:lstStyle/>
          <a:p>
            <a:r>
              <a:rPr lang="en-US" sz="3600" dirty="0">
                <a:latin typeface="Calibri" panose="020F0502020204030204" pitchFamily="34" charset="0"/>
                <a:ea typeface="Calibri" panose="020F0502020204030204" pitchFamily="34" charset="0"/>
                <a:cs typeface="Calibri" panose="020F0502020204030204" pitchFamily="34" charset="0"/>
              </a:rPr>
              <a:t>1. </a:t>
            </a:r>
            <a:r>
              <a:rPr lang="en-US" sz="3200" dirty="0">
                <a:latin typeface="Calibri" panose="020F0502020204030204" pitchFamily="34" charset="0"/>
                <a:ea typeface="Calibri" panose="020F0502020204030204" pitchFamily="34" charset="0"/>
                <a:cs typeface="Calibri" panose="020F0502020204030204" pitchFamily="34" charset="0"/>
              </a:rPr>
              <a:t>Lungs are a pair of respiratory organs  situated in the thoracic cavity.</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
        <p:nvSpPr>
          <p:cNvPr id="10" name="TextBox 9"/>
          <p:cNvSpPr txBox="1"/>
          <p:nvPr/>
        </p:nvSpPr>
        <p:spPr>
          <a:xfrm>
            <a:off x="304800" y="2392680"/>
            <a:ext cx="8534396" cy="1077218"/>
          </a:xfrm>
          <a:prstGeom prst="rect">
            <a:avLst/>
          </a:prstGeom>
          <a:noFill/>
        </p:spPr>
        <p:txBody>
          <a:bodyPr wrap="square" rtlCol="0">
            <a:spAutoFit/>
          </a:bodyPr>
          <a:lstStyle/>
          <a:p>
            <a:r>
              <a:rPr lang="en-US" sz="3200" dirty="0">
                <a:latin typeface="Calibri" panose="020F0502020204030204" pitchFamily="34" charset="0"/>
                <a:ea typeface="Calibri" panose="020F0502020204030204" pitchFamily="34" charset="0"/>
                <a:cs typeface="Calibri" panose="020F0502020204030204" pitchFamily="34" charset="0"/>
              </a:rPr>
              <a:t>2. Each lung innervates the corresponding pleural cavity</a:t>
            </a:r>
          </a:p>
        </p:txBody>
      </p:sp>
      <p:sp>
        <p:nvSpPr>
          <p:cNvPr id="12" name="TextBox 11"/>
          <p:cNvSpPr txBox="1"/>
          <p:nvPr/>
        </p:nvSpPr>
        <p:spPr>
          <a:xfrm flipH="1">
            <a:off x="304795" y="3620482"/>
            <a:ext cx="8534401" cy="1631216"/>
          </a:xfrm>
          <a:prstGeom prst="rect">
            <a:avLst/>
          </a:prstGeom>
          <a:noFill/>
        </p:spPr>
        <p:txBody>
          <a:bodyPr wrap="square" rtlCol="0">
            <a:spAutoFit/>
          </a:bodyPr>
          <a:lstStyle/>
          <a:p>
            <a:r>
              <a:rPr lang="en-US" sz="3600" dirty="0">
                <a:latin typeface="Calibri" panose="020F0502020204030204" pitchFamily="34" charset="0"/>
                <a:ea typeface="Calibri" panose="020F0502020204030204" pitchFamily="34" charset="0"/>
                <a:cs typeface="Calibri" panose="020F0502020204030204" pitchFamily="34" charset="0"/>
              </a:rPr>
              <a:t>3</a:t>
            </a:r>
            <a:r>
              <a:rPr lang="en-US" sz="3200" dirty="0">
                <a:latin typeface="Calibri" panose="020F0502020204030204" pitchFamily="34" charset="0"/>
                <a:ea typeface="Calibri" panose="020F0502020204030204" pitchFamily="34" charset="0"/>
                <a:cs typeface="Calibri" panose="020F0502020204030204" pitchFamily="34" charset="0"/>
              </a:rPr>
              <a:t>. In the young ,lungs are brown or grey in color. Gradually, they become mottled black because of the deposition of inhaled carbon particles</a:t>
            </a:r>
          </a:p>
        </p:txBody>
      </p:sp>
      <p:sp>
        <p:nvSpPr>
          <p:cNvPr id="13" name="TextBox 12"/>
          <p:cNvSpPr txBox="1"/>
          <p:nvPr/>
        </p:nvSpPr>
        <p:spPr>
          <a:xfrm>
            <a:off x="304795" y="5432762"/>
            <a:ext cx="8534406" cy="1077218"/>
          </a:xfrm>
          <a:prstGeom prst="rect">
            <a:avLst/>
          </a:prstGeom>
          <a:noFill/>
        </p:spPr>
        <p:txBody>
          <a:bodyPr wrap="square" rtlCol="0">
            <a:spAutoFit/>
          </a:bodyPr>
          <a:lstStyle/>
          <a:p>
            <a:r>
              <a:rPr lang="en-US" sz="3200" dirty="0">
                <a:latin typeface="Calibri" panose="020F0502020204030204" pitchFamily="34" charset="0"/>
                <a:ea typeface="Calibri" panose="020F0502020204030204" pitchFamily="34" charset="0"/>
                <a:cs typeface="Calibri" panose="020F0502020204030204" pitchFamily="34" charset="0"/>
              </a:rPr>
              <a:t>4. The right lung weighs about 700g.It is about 50-100g  heavier than the left lung.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4524315"/>
          </a:xfrm>
          <a:prstGeom prst="rect">
            <a:avLst/>
          </a:prstGeom>
          <a:noFill/>
        </p:spPr>
        <p:txBody>
          <a:bodyPr wrap="square" rtlCol="0">
            <a:spAutoFit/>
          </a:bodyPr>
          <a:lstStyle/>
          <a:p>
            <a:r>
              <a:rPr lang="en-US" sz="3600" dirty="0">
                <a:solidFill>
                  <a:schemeClr val="accent1">
                    <a:lumMod val="60000"/>
                    <a:lumOff val="40000"/>
                  </a:schemeClr>
                </a:solidFill>
                <a:latin typeface="Calibri" panose="020F0502020204030204" pitchFamily="34" charset="0"/>
                <a:ea typeface="Calibri" panose="020F0502020204030204" pitchFamily="34" charset="0"/>
                <a:cs typeface="Calibri" panose="020F0502020204030204" pitchFamily="34" charset="0"/>
              </a:rPr>
              <a:t>2. The sympathetic nerves </a:t>
            </a:r>
            <a:r>
              <a:rPr lang="en-US" sz="3600" dirty="0">
                <a:latin typeface="Calibri" panose="020F0502020204030204" pitchFamily="34" charset="0"/>
                <a:ea typeface="Calibri" panose="020F0502020204030204" pitchFamily="34" charset="0"/>
                <a:cs typeface="Calibri" panose="020F0502020204030204" pitchFamily="34" charset="0"/>
              </a:rPr>
              <a:t>are derived from second to fifth spinal segments. These are inhibitory  to  the smooth muscles and glands of bronchial tree. </a:t>
            </a:r>
          </a:p>
          <a:p>
            <a:endParaRPr lang="en-US" sz="3600" dirty="0">
              <a:latin typeface="Calibri" panose="020F0502020204030204" pitchFamily="34" charset="0"/>
              <a:ea typeface="Calibri" panose="020F0502020204030204" pitchFamily="34" charset="0"/>
              <a:cs typeface="Calibri" panose="020F0502020204030204" pitchFamily="34" charset="0"/>
            </a:endParaRPr>
          </a:p>
          <a:p>
            <a:r>
              <a:rPr lang="en-US" sz="3600" dirty="0">
                <a:latin typeface="Calibri" panose="020F0502020204030204" pitchFamily="34" charset="0"/>
                <a:ea typeface="Calibri" panose="020F0502020204030204" pitchFamily="34" charset="0"/>
                <a:cs typeface="Calibri" panose="020F0502020204030204" pitchFamily="34" charset="0"/>
              </a:rPr>
              <a:t>3. This is how sympathomimetic drugs like adrenaline cause </a:t>
            </a:r>
            <a:r>
              <a:rPr lang="en-US" sz="3600" dirty="0" err="1">
                <a:latin typeface="Calibri" panose="020F0502020204030204" pitchFamily="34" charset="0"/>
                <a:ea typeface="Calibri" panose="020F0502020204030204" pitchFamily="34" charset="0"/>
                <a:cs typeface="Calibri" panose="020F0502020204030204" pitchFamily="34" charset="0"/>
              </a:rPr>
              <a:t>brochodilatation</a:t>
            </a:r>
            <a:r>
              <a:rPr lang="en-US" sz="3600" dirty="0">
                <a:latin typeface="Calibri" panose="020F0502020204030204" pitchFamily="34" charset="0"/>
                <a:ea typeface="Calibri" panose="020F0502020204030204" pitchFamily="34" charset="0"/>
                <a:cs typeface="Calibri" panose="020F0502020204030204" pitchFamily="34" charset="0"/>
              </a:rPr>
              <a:t> and relieve symptoms of bronchial asthma.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2700" y="2895600"/>
            <a:ext cx="4038600" cy="830997"/>
          </a:xfrm>
          <a:prstGeom prst="rect">
            <a:avLst/>
          </a:prstGeom>
          <a:noFill/>
        </p:spPr>
        <p:txBody>
          <a:bodyPr wrap="square" rtlCol="0">
            <a:spAutoFit/>
          </a:bodyPr>
          <a:lstStyle/>
          <a:p>
            <a:r>
              <a:rPr lang="en-US" sz="4800" dirty="0">
                <a:solidFill>
                  <a:schemeClr val="tx1">
                    <a:lumMod val="95000"/>
                    <a:lumOff val="5000"/>
                  </a:schemeClr>
                </a:solidFill>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16188"/>
            <a:ext cx="6858000" cy="707886"/>
          </a:xfrm>
          <a:prstGeom prst="rect">
            <a:avLst/>
          </a:prstGeom>
          <a:noFill/>
        </p:spPr>
        <p:txBody>
          <a:bodyPr wrap="square" rtlCol="0">
            <a:spAutoFit/>
          </a:bodyPr>
          <a:lstStyle/>
          <a:p>
            <a:pPr algn="ctr"/>
            <a:r>
              <a:rPr lang="en-US" sz="4000" u="sng" dirty="0">
                <a:solidFill>
                  <a:schemeClr val="tx1">
                    <a:lumMod val="95000"/>
                    <a:lumOff val="5000"/>
                  </a:schemeClr>
                </a:solidFill>
                <a:latin typeface="Calibri" panose="020F0502020204030204" pitchFamily="34" charset="0"/>
                <a:ea typeface="Calibri" panose="020F0502020204030204" pitchFamily="34" charset="0"/>
                <a:cs typeface="Calibri" panose="020F0502020204030204" pitchFamily="34" charset="0"/>
              </a:rPr>
              <a:t>FEATURES</a:t>
            </a:r>
          </a:p>
        </p:txBody>
      </p:sp>
      <p:sp>
        <p:nvSpPr>
          <p:cNvPr id="6" name="TextBox 5"/>
          <p:cNvSpPr txBox="1"/>
          <p:nvPr/>
        </p:nvSpPr>
        <p:spPr>
          <a:xfrm>
            <a:off x="304800" y="991969"/>
            <a:ext cx="8534400" cy="646331"/>
          </a:xfrm>
          <a:prstGeom prst="rect">
            <a:avLst/>
          </a:prstGeom>
          <a:noFill/>
        </p:spPr>
        <p:txBody>
          <a:bodyPr wrap="square" rtlCol="0">
            <a:spAutoFit/>
          </a:bodyPr>
          <a:lstStyle/>
          <a:p>
            <a:r>
              <a:rPr lang="en-US" sz="3600" dirty="0">
                <a:latin typeface="Calibri" panose="020F0502020204030204" pitchFamily="34" charset="0"/>
                <a:ea typeface="Calibri" panose="020F0502020204030204" pitchFamily="34" charset="0"/>
                <a:cs typeface="Calibri" panose="020F0502020204030204" pitchFamily="34" charset="0"/>
              </a:rPr>
              <a:t>1. Each lung  is  conical in shape</a:t>
            </a:r>
          </a:p>
        </p:txBody>
      </p:sp>
      <p:sp>
        <p:nvSpPr>
          <p:cNvPr id="7" name="TextBox 6"/>
          <p:cNvSpPr txBox="1"/>
          <p:nvPr/>
        </p:nvSpPr>
        <p:spPr>
          <a:xfrm>
            <a:off x="304800" y="1676400"/>
            <a:ext cx="8534400" cy="646331"/>
          </a:xfrm>
          <a:prstGeom prst="rect">
            <a:avLst/>
          </a:prstGeom>
          <a:noFill/>
        </p:spPr>
        <p:txBody>
          <a:bodyPr wrap="square" rtlCol="0">
            <a:spAutoFit/>
          </a:bodyPr>
          <a:lstStyle/>
          <a:p>
            <a:r>
              <a:rPr lang="en-US" sz="3600" dirty="0">
                <a:latin typeface="Calibri" panose="020F0502020204030204" pitchFamily="34" charset="0"/>
                <a:ea typeface="Calibri" panose="020F0502020204030204" pitchFamily="34" charset="0"/>
                <a:cs typeface="Calibri" panose="020F0502020204030204" pitchFamily="34" charset="0"/>
              </a:rPr>
              <a:t>2. It has</a:t>
            </a:r>
          </a:p>
        </p:txBody>
      </p:sp>
      <p:sp>
        <p:nvSpPr>
          <p:cNvPr id="8" name="TextBox 7"/>
          <p:cNvSpPr txBox="1"/>
          <p:nvPr/>
        </p:nvSpPr>
        <p:spPr>
          <a:xfrm>
            <a:off x="1105678" y="2449711"/>
            <a:ext cx="7239000" cy="3416320"/>
          </a:xfrm>
          <a:prstGeom prst="rect">
            <a:avLst/>
          </a:prstGeom>
          <a:noFill/>
        </p:spPr>
        <p:txBody>
          <a:bodyPr wrap="square" rtlCol="0">
            <a:spAutoFit/>
          </a:bodyPr>
          <a:lstStyle/>
          <a:p>
            <a:pPr marL="742950" indent="-742950">
              <a:buFont typeface="+mj-lt"/>
              <a:buAutoNum type="alphaUcPeriod"/>
            </a:pPr>
            <a:r>
              <a:rPr lang="en-US" sz="3600" dirty="0">
                <a:latin typeface="Calibri" panose="020F0502020204030204" pitchFamily="34" charset="0"/>
                <a:ea typeface="Calibri" panose="020F0502020204030204" pitchFamily="34" charset="0"/>
                <a:cs typeface="Calibri" panose="020F0502020204030204" pitchFamily="34" charset="0"/>
              </a:rPr>
              <a:t>Apex  at the upper end </a:t>
            </a:r>
            <a:endParaRPr lang="en-US" sz="3600" dirty="0">
              <a:solidFill>
                <a:schemeClr val="accent6">
                  <a:lumMod val="40000"/>
                  <a:lumOff val="60000"/>
                </a:schemeClr>
              </a:solidFill>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lphaUcPeriod"/>
            </a:pPr>
            <a:r>
              <a:rPr lang="en-US" sz="3600" dirty="0">
                <a:latin typeface="Calibri" panose="020F0502020204030204" pitchFamily="34" charset="0"/>
                <a:ea typeface="Calibri" panose="020F0502020204030204" pitchFamily="34" charset="0"/>
                <a:cs typeface="Calibri" panose="020F0502020204030204" pitchFamily="34" charset="0"/>
              </a:rPr>
              <a:t>Base resting on  the diaphragm</a:t>
            </a:r>
          </a:p>
          <a:p>
            <a:pPr marL="742950" indent="-742950">
              <a:buFont typeface="+mj-lt"/>
              <a:buAutoNum type="alphaUcPeriod"/>
            </a:pPr>
            <a:r>
              <a:rPr lang="en-US" sz="3600" dirty="0">
                <a:latin typeface="Calibri" panose="020F0502020204030204" pitchFamily="34" charset="0"/>
                <a:ea typeface="Calibri" panose="020F0502020204030204" pitchFamily="34" charset="0"/>
                <a:cs typeface="Calibri" panose="020F0502020204030204" pitchFamily="34" charset="0"/>
              </a:rPr>
              <a:t>Three borders, i.e., anterior, posterior, and inferior</a:t>
            </a:r>
          </a:p>
          <a:p>
            <a:pPr marL="742950" indent="-742950">
              <a:buFont typeface="+mj-lt"/>
              <a:buAutoNum type="alphaUcPeriod"/>
            </a:pPr>
            <a:r>
              <a:rPr lang="en-US" sz="3600" dirty="0">
                <a:latin typeface="Calibri" panose="020F0502020204030204" pitchFamily="34" charset="0"/>
                <a:ea typeface="Calibri" panose="020F0502020204030204" pitchFamily="34" charset="0"/>
                <a:cs typeface="Calibri" panose="020F0502020204030204" pitchFamily="34" charset="0"/>
              </a:rPr>
              <a:t>Two surfaces, i.e., costal and medial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04797" y="381000"/>
            <a:ext cx="8534402" cy="1569660"/>
          </a:xfrm>
          <a:prstGeom prst="rect">
            <a:avLst/>
          </a:prstGeom>
          <a:noFill/>
        </p:spPr>
        <p:txBody>
          <a:bodyPr wrap="square" rtlCol="0">
            <a:sp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1. The apex  </a:t>
            </a:r>
            <a:r>
              <a:rPr lang="en-US" sz="3200" dirty="0">
                <a:latin typeface="Calibri" panose="020F0502020204030204" pitchFamily="34" charset="0"/>
                <a:ea typeface="Calibri" panose="020F0502020204030204" pitchFamily="34" charset="0"/>
                <a:cs typeface="Calibri" panose="020F0502020204030204" pitchFamily="34" charset="0"/>
              </a:rPr>
              <a:t>lies above the level of first rib.It reaches 2.5 cm above the medial one third of clavicle, just medial to supraclavicular fossa.</a:t>
            </a:r>
          </a:p>
        </p:txBody>
      </p:sp>
      <p:sp>
        <p:nvSpPr>
          <p:cNvPr id="3" name="TextBox 2"/>
          <p:cNvSpPr txBox="1"/>
          <p:nvPr/>
        </p:nvSpPr>
        <p:spPr>
          <a:xfrm>
            <a:off x="304797" y="2133600"/>
            <a:ext cx="8534401" cy="2062103"/>
          </a:xfrm>
          <a:prstGeom prst="rect">
            <a:avLst/>
          </a:prstGeom>
          <a:noFill/>
        </p:spPr>
        <p:txBody>
          <a:bodyPr wrap="square" rtlCol="0">
            <a:sp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2. The base </a:t>
            </a:r>
            <a:r>
              <a:rPr lang="en-US" sz="3200" dirty="0">
                <a:latin typeface="Calibri" panose="020F0502020204030204" pitchFamily="34" charset="0"/>
                <a:ea typeface="Calibri" panose="020F0502020204030204" pitchFamily="34" charset="0"/>
                <a:cs typeface="Calibri" panose="020F0502020204030204" pitchFamily="34" charset="0"/>
              </a:rPr>
              <a:t>rests on the diaphragm which separates  the right lung from the right lobe of the liver and the left lung from the left lobe of the liver,fundus of stomach and the spleen</a:t>
            </a:r>
          </a:p>
        </p:txBody>
      </p:sp>
      <p:sp>
        <p:nvSpPr>
          <p:cNvPr id="5" name="TextBox 4"/>
          <p:cNvSpPr txBox="1"/>
          <p:nvPr/>
        </p:nvSpPr>
        <p:spPr>
          <a:xfrm>
            <a:off x="304794" y="4378643"/>
            <a:ext cx="8534404" cy="2062103"/>
          </a:xfrm>
          <a:prstGeom prst="rect">
            <a:avLst/>
          </a:prstGeom>
          <a:noFill/>
        </p:spPr>
        <p:txBody>
          <a:bodyPr wrap="square" rtlCol="0">
            <a:sp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3. The anterior border </a:t>
            </a:r>
            <a:r>
              <a:rPr lang="en-US" sz="3200" dirty="0">
                <a:latin typeface="Calibri" panose="020F0502020204030204" pitchFamily="34" charset="0"/>
                <a:ea typeface="Calibri" panose="020F0502020204030204" pitchFamily="34" charset="0"/>
                <a:cs typeface="Calibri" panose="020F0502020204030204" pitchFamily="34" charset="0"/>
              </a:rPr>
              <a:t>of the left lung shows a wide cardiac notch below the level of the fourth costal cartilage. The heart and pericardium are uncovered by the lung in the region of this notch.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63018"/>
            <a:ext cx="8534400" cy="2062103"/>
          </a:xfrm>
          <a:prstGeom prst="rect">
            <a:avLst/>
          </a:prstGeom>
          <a:noFill/>
        </p:spPr>
        <p:txBody>
          <a:bodyPr wrap="square" rtlCol="0">
            <a:sp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4. The posterior border </a:t>
            </a:r>
            <a:r>
              <a:rPr lang="en-US" sz="3200" dirty="0">
                <a:latin typeface="Calibri" panose="020F0502020204030204" pitchFamily="34" charset="0"/>
                <a:ea typeface="Calibri" panose="020F0502020204030204" pitchFamily="34" charset="0"/>
                <a:cs typeface="Calibri" panose="020F0502020204030204" pitchFamily="34" charset="0"/>
              </a:rPr>
              <a:t>corresponds to the medial margins of the heads of the ribs. It extends from the level of 7</a:t>
            </a:r>
            <a:r>
              <a:rPr lang="en-US" sz="3200" baseline="30000" dirty="0">
                <a:latin typeface="Calibri" panose="020F0502020204030204" pitchFamily="34" charset="0"/>
                <a:ea typeface="Calibri" panose="020F0502020204030204" pitchFamily="34" charset="0"/>
                <a:cs typeface="Calibri" panose="020F0502020204030204" pitchFamily="34" charset="0"/>
              </a:rPr>
              <a:t>th</a:t>
            </a:r>
            <a:r>
              <a:rPr lang="en-US" sz="3200" dirty="0">
                <a:latin typeface="Calibri" panose="020F0502020204030204" pitchFamily="34" charset="0"/>
                <a:ea typeface="Calibri" panose="020F0502020204030204" pitchFamily="34" charset="0"/>
                <a:cs typeface="Calibri" panose="020F0502020204030204" pitchFamily="34" charset="0"/>
              </a:rPr>
              <a:t> cervical spine to the 10</a:t>
            </a:r>
            <a:r>
              <a:rPr lang="en-US" sz="3200" baseline="30000" dirty="0">
                <a:latin typeface="Calibri" panose="020F0502020204030204" pitchFamily="34" charset="0"/>
                <a:ea typeface="Calibri" panose="020F0502020204030204" pitchFamily="34" charset="0"/>
                <a:cs typeface="Calibri" panose="020F0502020204030204" pitchFamily="34" charset="0"/>
              </a:rPr>
              <a:t>th</a:t>
            </a:r>
            <a:r>
              <a:rPr lang="en-US" sz="3200" dirty="0">
                <a:latin typeface="Calibri" panose="020F0502020204030204" pitchFamily="34" charset="0"/>
                <a:ea typeface="Calibri" panose="020F0502020204030204" pitchFamily="34" charset="0"/>
                <a:cs typeface="Calibri" panose="020F0502020204030204" pitchFamily="34" charset="0"/>
              </a:rPr>
              <a:t> thoracic spine.</a:t>
            </a:r>
          </a:p>
        </p:txBody>
      </p:sp>
      <p:sp>
        <p:nvSpPr>
          <p:cNvPr id="4" name="TextBox 3"/>
          <p:cNvSpPr txBox="1"/>
          <p:nvPr/>
        </p:nvSpPr>
        <p:spPr>
          <a:xfrm>
            <a:off x="304800" y="2306947"/>
            <a:ext cx="8534400" cy="1077218"/>
          </a:xfrm>
          <a:prstGeom prst="rect">
            <a:avLst/>
          </a:prstGeom>
          <a:noFill/>
        </p:spPr>
        <p:txBody>
          <a:bodyPr wrap="square" rtlCol="0">
            <a:sp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5. Inferior border </a:t>
            </a:r>
            <a:r>
              <a:rPr lang="en-US" sz="3200" dirty="0">
                <a:latin typeface="Calibri" panose="020F0502020204030204" pitchFamily="34" charset="0"/>
                <a:ea typeface="Calibri" panose="020F0502020204030204" pitchFamily="34" charset="0"/>
                <a:cs typeface="Calibri" panose="020F0502020204030204" pitchFamily="34" charset="0"/>
              </a:rPr>
              <a:t>separates the base from  costal and medial surfaces.</a:t>
            </a:r>
          </a:p>
        </p:txBody>
      </p:sp>
      <p:sp>
        <p:nvSpPr>
          <p:cNvPr id="9" name="TextBox 8"/>
          <p:cNvSpPr txBox="1"/>
          <p:nvPr/>
        </p:nvSpPr>
        <p:spPr>
          <a:xfrm>
            <a:off x="304800" y="3429000"/>
            <a:ext cx="8534400" cy="1569660"/>
          </a:xfrm>
          <a:prstGeom prst="rect">
            <a:avLst/>
          </a:prstGeom>
          <a:noFill/>
        </p:spPr>
        <p:txBody>
          <a:bodyPr wrap="square" rtlCol="0">
            <a:sp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6. The costal surface </a:t>
            </a:r>
            <a:r>
              <a:rPr lang="en-US" sz="3200" dirty="0">
                <a:latin typeface="Calibri" panose="020F0502020204030204" pitchFamily="34" charset="0"/>
                <a:ea typeface="Calibri" panose="020F0502020204030204" pitchFamily="34" charset="0"/>
                <a:cs typeface="Calibri" panose="020F0502020204030204" pitchFamily="34" charset="0"/>
              </a:rPr>
              <a:t>is large and convex. It is in contact with the costal pleura and the overlying thoracic wall.</a:t>
            </a:r>
          </a:p>
        </p:txBody>
      </p:sp>
      <p:sp>
        <p:nvSpPr>
          <p:cNvPr id="10" name="TextBox 9"/>
          <p:cNvSpPr txBox="1"/>
          <p:nvPr/>
        </p:nvSpPr>
        <p:spPr>
          <a:xfrm>
            <a:off x="304800" y="5088331"/>
            <a:ext cx="8534400" cy="1569660"/>
          </a:xfrm>
          <a:prstGeom prst="rect">
            <a:avLst/>
          </a:prstGeom>
          <a:noFill/>
        </p:spPr>
        <p:txBody>
          <a:bodyPr wrap="square" rtlCol="0">
            <a:sp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7. The medial surface </a:t>
            </a:r>
            <a:r>
              <a:rPr lang="en-US" sz="3200" dirty="0">
                <a:latin typeface="Calibri" panose="020F0502020204030204" pitchFamily="34" charset="0"/>
                <a:ea typeface="Calibri" panose="020F0502020204030204" pitchFamily="34" charset="0"/>
                <a:cs typeface="Calibri" panose="020F0502020204030204" pitchFamily="34" charset="0"/>
              </a:rPr>
              <a:t>is divided into a </a:t>
            </a:r>
            <a:r>
              <a:rPr lang="en-US" sz="3200" dirty="0">
                <a:solidFill>
                  <a:schemeClr val="accent6">
                    <a:lumMod val="60000"/>
                    <a:lumOff val="40000"/>
                  </a:schemeClr>
                </a:solidFill>
                <a:latin typeface="Calibri" panose="020F0502020204030204" pitchFamily="34" charset="0"/>
                <a:ea typeface="Calibri" panose="020F0502020204030204" pitchFamily="34" charset="0"/>
                <a:cs typeface="Calibri" panose="020F0502020204030204" pitchFamily="34" charset="0"/>
              </a:rPr>
              <a:t>vertebral part </a:t>
            </a:r>
            <a:r>
              <a:rPr lang="en-US" sz="3200" dirty="0">
                <a:latin typeface="Calibri" panose="020F0502020204030204" pitchFamily="34" charset="0"/>
                <a:ea typeface="Calibri" panose="020F0502020204030204" pitchFamily="34" charset="0"/>
                <a:cs typeface="Calibri" panose="020F0502020204030204" pitchFamily="34" charset="0"/>
              </a:rPr>
              <a:t>and </a:t>
            </a:r>
            <a:r>
              <a:rPr lang="en-US" sz="3200" dirty="0">
                <a:solidFill>
                  <a:schemeClr val="accent6">
                    <a:lumMod val="60000"/>
                    <a:lumOff val="40000"/>
                  </a:schemeClr>
                </a:solidFill>
                <a:latin typeface="Calibri" panose="020F0502020204030204" pitchFamily="34" charset="0"/>
                <a:ea typeface="Calibri" panose="020F0502020204030204" pitchFamily="34" charset="0"/>
                <a:cs typeface="Calibri" panose="020F0502020204030204" pitchFamily="34" charset="0"/>
              </a:rPr>
              <a:t>mediastinal part</a:t>
            </a:r>
            <a:r>
              <a:rPr lang="en-US" sz="3200" dirty="0">
                <a:latin typeface="Calibri" panose="020F0502020204030204" pitchFamily="34" charset="0"/>
                <a:ea typeface="Calibri" panose="020F0502020204030204" pitchFamily="34" charset="0"/>
                <a:cs typeface="Calibri" panose="020F0502020204030204" pitchFamily="34" charset="0"/>
              </a:rPr>
              <a:t>. The mediastinal part shows a cardiac impression, the </a:t>
            </a:r>
            <a:r>
              <a:rPr lang="en-US" sz="3200" dirty="0">
                <a:solidFill>
                  <a:schemeClr val="accent2">
                    <a:lumMod val="60000"/>
                    <a:lumOff val="40000"/>
                  </a:schemeClr>
                </a:solidFill>
                <a:latin typeface="Calibri" panose="020F0502020204030204" pitchFamily="34" charset="0"/>
                <a:ea typeface="Calibri" panose="020F0502020204030204" pitchFamily="34" charset="0"/>
                <a:cs typeface="Calibri" panose="020F0502020204030204" pitchFamily="34" charset="0"/>
              </a:rPr>
              <a:t>hilum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403" y="304800"/>
            <a:ext cx="8517193" cy="2431435"/>
          </a:xfrm>
          <a:prstGeom prst="rect">
            <a:avLst/>
          </a:prstGeom>
          <a:noFill/>
        </p:spPr>
        <p:txBody>
          <a:bodyPr wrap="square" rtlCol="0">
            <a:spAutoFit/>
          </a:bodyPr>
          <a:lstStyle/>
          <a:p>
            <a:pPr algn="ctr"/>
            <a:r>
              <a:rPr lang="en-US" sz="2000"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4000" u="sng" dirty="0">
                <a:solidFill>
                  <a:srgbClr val="FF0000"/>
                </a:solidFill>
                <a:latin typeface="Calibri" panose="020F0502020204030204" pitchFamily="34" charset="0"/>
                <a:ea typeface="Calibri" panose="020F0502020204030204" pitchFamily="34" charset="0"/>
                <a:cs typeface="Calibri" panose="020F0502020204030204" pitchFamily="34" charset="0"/>
              </a:rPr>
              <a:t>FISSURES AND LOBES OF THE LUNGS</a:t>
            </a:r>
          </a:p>
          <a:p>
            <a:endParaRPr lang="en-US" sz="1600" dirty="0">
              <a:latin typeface="Calibri" panose="020F0502020204030204" pitchFamily="34" charset="0"/>
              <a:ea typeface="Calibri" panose="020F0502020204030204" pitchFamily="34" charset="0"/>
              <a:cs typeface="Calibri" panose="020F0502020204030204" pitchFamily="34" charset="0"/>
            </a:endParaRPr>
          </a:p>
          <a:p>
            <a:r>
              <a:rPr lang="en-US" sz="3200" dirty="0">
                <a:latin typeface="Calibri" panose="020F0502020204030204" pitchFamily="34" charset="0"/>
                <a:ea typeface="Calibri" panose="020F0502020204030204" pitchFamily="34" charset="0"/>
                <a:cs typeface="Calibri" panose="020F0502020204030204" pitchFamily="34" charset="0"/>
              </a:rPr>
              <a:t>The right lung is divided into three lobes by </a:t>
            </a:r>
          </a:p>
          <a:p>
            <a:r>
              <a:rPr lang="en-US" sz="3200" dirty="0">
                <a:latin typeface="Calibri" panose="020F0502020204030204" pitchFamily="34" charset="0"/>
                <a:ea typeface="Calibri" panose="020F0502020204030204" pitchFamily="34" charset="0"/>
                <a:cs typeface="Calibri" panose="020F0502020204030204" pitchFamily="34" charset="0"/>
              </a:rPr>
              <a:t>two fissures, oblique and horizontal, the left lung is divided into two lobes by oblique fissure</a:t>
            </a:r>
            <a:endPar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descr="lungs1.png"/>
          <p:cNvPicPr>
            <a:picLocks noChangeAspect="1"/>
          </p:cNvPicPr>
          <p:nvPr/>
        </p:nvPicPr>
        <p:blipFill>
          <a:blip r:embed="rId3"/>
          <a:stretch>
            <a:fillRect/>
          </a:stretch>
        </p:blipFill>
        <p:spPr>
          <a:xfrm>
            <a:off x="1828799" y="2895600"/>
            <a:ext cx="5486400" cy="36576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35845"/>
            <a:ext cx="8534400" cy="4939814"/>
          </a:xfrm>
          <a:prstGeom prst="rect">
            <a:avLst/>
          </a:prstGeom>
          <a:noFill/>
        </p:spPr>
        <p:txBody>
          <a:bodyPr wrap="square" rtlCol="0">
            <a:spAutoFit/>
          </a:bodyPr>
          <a:lstStyle/>
          <a:p>
            <a:pPr marL="742950" indent="-742950">
              <a:buFont typeface="+mj-lt"/>
              <a:buAutoNum type="arabicPeriod"/>
            </a:pPr>
            <a:r>
              <a:rPr lang="en-US" sz="3500" dirty="0">
                <a:latin typeface="Calibri" panose="020F0502020204030204" pitchFamily="34" charset="0"/>
                <a:ea typeface="Calibri" panose="020F0502020204030204" pitchFamily="34" charset="0"/>
                <a:cs typeface="Calibri" panose="020F0502020204030204" pitchFamily="34" charset="0"/>
              </a:rPr>
              <a:t>The oblique fissure cuts into whole thickness of the lung, except at the hilum</a:t>
            </a:r>
          </a:p>
          <a:p>
            <a:pPr marL="742950" indent="-742950">
              <a:buFont typeface="+mj-lt"/>
              <a:buAutoNum type="arabicPeriod"/>
            </a:pPr>
            <a:r>
              <a:rPr lang="en-US" sz="3500" dirty="0">
                <a:latin typeface="Calibri" panose="020F0502020204030204" pitchFamily="34" charset="0"/>
                <a:ea typeface="Calibri" panose="020F0502020204030204" pitchFamily="34" charset="0"/>
                <a:cs typeface="Calibri" panose="020F0502020204030204" pitchFamily="34" charset="0"/>
              </a:rPr>
              <a:t>Due to the oblique plane of the fissure, the lower lobe is more posterior and the upper and the middle lobe more anterior</a:t>
            </a:r>
          </a:p>
          <a:p>
            <a:pPr marL="742950" indent="-742950">
              <a:buFont typeface="+mj-lt"/>
              <a:buAutoNum type="arabicPeriod"/>
            </a:pPr>
            <a:r>
              <a:rPr lang="en-US" sz="3500" dirty="0">
                <a:latin typeface="Calibri" panose="020F0502020204030204" pitchFamily="34" charset="0"/>
                <a:ea typeface="Calibri" panose="020F0502020204030204" pitchFamily="34" charset="0"/>
                <a:cs typeface="Calibri" panose="020F0502020204030204" pitchFamily="34" charset="0"/>
              </a:rPr>
              <a:t>In the right lung, the horizontal fissure passes from the anterior border </a:t>
            </a:r>
            <a:r>
              <a:rPr lang="en-US" sz="3500" dirty="0" err="1">
                <a:latin typeface="Calibri" panose="020F0502020204030204" pitchFamily="34" charset="0"/>
                <a:ea typeface="Calibri" panose="020F0502020204030204" pitchFamily="34" charset="0"/>
                <a:cs typeface="Calibri" panose="020F0502020204030204" pitchFamily="34" charset="0"/>
              </a:rPr>
              <a:t>upto</a:t>
            </a:r>
            <a:r>
              <a:rPr lang="en-US" sz="3500" dirty="0">
                <a:latin typeface="Calibri" panose="020F0502020204030204" pitchFamily="34" charset="0"/>
                <a:ea typeface="Calibri" panose="020F0502020204030204" pitchFamily="34" charset="0"/>
                <a:cs typeface="Calibri" panose="020F0502020204030204" pitchFamily="34" charset="0"/>
              </a:rPr>
              <a:t> the oblique fissure and separates a wedge shaped  middle lobe from the upper lobe.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534400" cy="5016758"/>
          </a:xfrm>
          <a:prstGeom prst="rect">
            <a:avLst/>
          </a:prstGeom>
          <a:noFill/>
        </p:spPr>
        <p:txBody>
          <a:bodyPr wrap="square" rtlCol="0">
            <a:spAutoFit/>
          </a:bodyPr>
          <a:lstStyle/>
          <a:p>
            <a:pPr marL="514350" indent="-514350">
              <a:buFont typeface="+mj-lt"/>
              <a:buAutoNum type="arabicPeriod"/>
            </a:pPr>
            <a:r>
              <a:rPr lang="en-US" sz="3200" dirty="0">
                <a:latin typeface="Calibri" panose="020F0502020204030204" pitchFamily="34" charset="0"/>
                <a:ea typeface="Calibri" panose="020F0502020204030204" pitchFamily="34" charset="0"/>
                <a:cs typeface="Calibri" panose="020F0502020204030204" pitchFamily="34" charset="0"/>
              </a:rPr>
              <a:t>The tongue shaped projection of the left lung below the cardiac notch is called </a:t>
            </a:r>
            <a:r>
              <a:rPr lang="en-US" sz="3200" dirty="0">
                <a:solidFill>
                  <a:srgbClr val="FF33CC"/>
                </a:solidFill>
                <a:latin typeface="Calibri" panose="020F0502020204030204" pitchFamily="34" charset="0"/>
                <a:ea typeface="Calibri" panose="020F0502020204030204" pitchFamily="34" charset="0"/>
                <a:cs typeface="Calibri" panose="020F0502020204030204" pitchFamily="34" charset="0"/>
              </a:rPr>
              <a:t>lingula</a:t>
            </a:r>
            <a:r>
              <a:rPr lang="en-US" sz="3200" dirty="0">
                <a:latin typeface="Calibri" panose="020F0502020204030204" pitchFamily="34" charset="0"/>
                <a:ea typeface="Calibri" panose="020F0502020204030204" pitchFamily="34" charset="0"/>
                <a:cs typeface="Calibri" panose="020F0502020204030204" pitchFamily="34" charset="0"/>
              </a:rPr>
              <a:t>. It corresponds to middle lobe of the right lung </a:t>
            </a:r>
          </a:p>
          <a:p>
            <a:pPr marL="514350" indent="-514350">
              <a:buFont typeface="+mj-lt"/>
              <a:buAutoNum type="arabicPeriod"/>
            </a:pPr>
            <a:r>
              <a:rPr lang="en-US" sz="3200" dirty="0">
                <a:latin typeface="Calibri" panose="020F0502020204030204" pitchFamily="34" charset="0"/>
                <a:ea typeface="Calibri" panose="020F0502020204030204" pitchFamily="34" charset="0"/>
                <a:cs typeface="Calibri" panose="020F0502020204030204" pitchFamily="34" charset="0"/>
              </a:rPr>
              <a:t>The lungs expand maximally in the inferior direction because movements of the thoracic wall and diaphragm are maximal toward the base of the lung</a:t>
            </a:r>
          </a:p>
          <a:p>
            <a:pPr marL="514350" indent="-514350">
              <a:buFont typeface="+mj-lt"/>
              <a:buAutoNum type="arabicPeriod"/>
            </a:pPr>
            <a:r>
              <a:rPr lang="en-US" sz="3200" dirty="0">
                <a:latin typeface="Calibri" panose="020F0502020204030204" pitchFamily="34" charset="0"/>
                <a:ea typeface="Calibri" panose="020F0502020204030204" pitchFamily="34" charset="0"/>
                <a:cs typeface="Calibri" panose="020F0502020204030204" pitchFamily="34" charset="0"/>
              </a:rPr>
              <a:t>The presence of the </a:t>
            </a:r>
            <a:r>
              <a:rPr lang="en-US" sz="3200" dirty="0" err="1">
                <a:latin typeface="Calibri" panose="020F0502020204030204" pitchFamily="34" charset="0"/>
                <a:ea typeface="Calibri" panose="020F0502020204030204" pitchFamily="34" charset="0"/>
                <a:cs typeface="Calibri" panose="020F0502020204030204" pitchFamily="34" charset="0"/>
              </a:rPr>
              <a:t>the</a:t>
            </a:r>
            <a:r>
              <a:rPr lang="en-US" sz="3200" dirty="0">
                <a:latin typeface="Calibri" panose="020F0502020204030204" pitchFamily="34" charset="0"/>
                <a:ea typeface="Calibri" panose="020F0502020204030204" pitchFamily="34" charset="0"/>
                <a:cs typeface="Calibri" panose="020F0502020204030204" pitchFamily="34" charset="0"/>
              </a:rPr>
              <a:t> oblique fissure of the each lung allows  a more uniform expansion of the whole lung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6124754"/>
          </a:xfrm>
          <a:prstGeom prst="rect">
            <a:avLst/>
          </a:prstGeom>
          <a:noFill/>
        </p:spPr>
        <p:txBody>
          <a:bodyPr wrap="square" rtlCol="0">
            <a:spAutoFit/>
          </a:bodyPr>
          <a:lstStyle/>
          <a:p>
            <a:pPr algn="ctr"/>
            <a:r>
              <a:rPr lang="en-US" sz="4400" u="sng" dirty="0">
                <a:solidFill>
                  <a:srgbClr val="FF0000"/>
                </a:solidFill>
                <a:latin typeface="Calibri" panose="020F0502020204030204" pitchFamily="34" charset="0"/>
                <a:ea typeface="Calibri" panose="020F0502020204030204" pitchFamily="34" charset="0"/>
                <a:cs typeface="Calibri" panose="020F0502020204030204" pitchFamily="34" charset="0"/>
              </a:rPr>
              <a:t>ROOT OF THE LUNG</a:t>
            </a:r>
          </a:p>
          <a:p>
            <a:pPr algn="ctr"/>
            <a:endParaRPr lang="en-US" sz="2400"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 root of the lung is a short ,broad pedicle which connects the medial surface of the lung to the mediastinum </a:t>
            </a: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It is formed by the structures which either enter or come out of the lung at the hilum</a:t>
            </a:r>
          </a:p>
          <a:p>
            <a:pPr marL="742950" indent="-7429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The roots of lungs lie opposite the bodies of fifth, sixth and seventh thoracic vertebrae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Savon</Template>
  <TotalTime>348</TotalTime>
  <Words>999</Words>
  <Application>Microsoft Office PowerPoint</Application>
  <PresentationFormat>On-screen Show (4:3)</PresentationFormat>
  <Paragraphs>80</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Garamond</vt:lpstr>
      <vt:lpstr>Savon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dr k.o.yashwant</dc:title>
  <dc:creator>venu</dc:creator>
  <cp:lastModifiedBy>Rajesh Patel</cp:lastModifiedBy>
  <cp:revision>44</cp:revision>
  <dcterms:created xsi:type="dcterms:W3CDTF">2016-03-31T13:27:56Z</dcterms:created>
  <dcterms:modified xsi:type="dcterms:W3CDTF">2024-04-25T20:27:23Z</dcterms:modified>
</cp:coreProperties>
</file>