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63" r:id="rId3"/>
    <p:sldId id="257" r:id="rId4"/>
    <p:sldId id="271" r:id="rId5"/>
    <p:sldId id="264" r:id="rId6"/>
    <p:sldId id="267" r:id="rId7"/>
    <p:sldId id="265" r:id="rId8"/>
    <p:sldId id="258" r:id="rId9"/>
    <p:sldId id="268" r:id="rId10"/>
    <p:sldId id="259" r:id="rId11"/>
    <p:sldId id="260" r:id="rId12"/>
    <p:sldId id="261" r:id="rId13"/>
    <p:sldId id="262" r:id="rId14"/>
    <p:sldId id="270"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2766" y="8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37ACA-02AE-486C-8426-8CFBA661AE16}" type="datetimeFigureOut">
              <a:rPr lang="en-IN" smtClean="0"/>
              <a:t>03-06-2024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4426A-D421-4474-ACB2-77943BDCD3F2}" type="slidenum">
              <a:rPr lang="en-IN" smtClean="0"/>
              <a:t>‹#›</a:t>
            </a:fld>
            <a:endParaRPr lang="en-IN"/>
          </a:p>
        </p:txBody>
      </p:sp>
    </p:spTree>
    <p:extLst>
      <p:ext uri="{BB962C8B-B14F-4D97-AF65-F5344CB8AC3E}">
        <p14:creationId xmlns:p14="http://schemas.microsoft.com/office/powerpoint/2010/main" val="22942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8C628B9-073A-4B9E-9278-E31B2906E190}" type="datetime1">
              <a:rPr lang="en-US" smtClean="0"/>
              <a:t>6/3/2024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80427CDF-FD77-4927-8B79-A3EDC1A5BF38}"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5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3B088-7AC5-42A6-B6F7-A6767232444F}" type="datetime1">
              <a:rPr lang="en-US" smtClean="0"/>
              <a:t>6/3/2024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90796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9B3AA-62A5-4EF4-BDAB-3E08F48DFDC2}"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3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3AD746-99F9-41EC-9150-2B9D5FC6ADB6}"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47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D762D1-A797-49F2-9908-52CBCD9B16F9}"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383926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21F2A-A3BC-4334-B3BC-95A50AF23119}"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332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0D60A-7D53-4192-AD23-690FD6DC1F4E}"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15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A1E06-448B-4635-88B4-CD4AB7C2A786}"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36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23C30-392C-43DC-BF92-BF4E26C10C8D}"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82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B5FA0-27B0-4D32-89C4-81869AB4A473}"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31679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443A1A-EE54-430D-8C5E-EA041645683C}" type="datetime1">
              <a:rPr lang="en-US" smtClean="0"/>
              <a:t>6/3/2024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80427CDF-FD77-4927-8B79-A3EDC1A5BF3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16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7C9EC6-CC59-4073-B2A2-A4E59A5391CD}" type="datetime1">
              <a:rPr lang="en-US" smtClean="0"/>
              <a:t>6/3/2024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400608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B5033E-C223-48D4-9FD0-53405AC2817D}" type="datetime1">
              <a:rPr lang="en-US" smtClean="0"/>
              <a:t>6/3/2024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80427CDF-FD77-4927-8B79-A3EDC1A5BF38}"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43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35569C-9452-4F78-A252-660327913F6E}" type="datetime1">
              <a:rPr lang="en-US" smtClean="0"/>
              <a:t>6/3/2024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80427CDF-FD77-4927-8B79-A3EDC1A5BF38}"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52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AA69B-03F0-41D6-9AAD-413F30BF8A67}" type="datetime1">
              <a:rPr lang="en-US" smtClean="0"/>
              <a:t>6/3/2024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15331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2A57BD-3F61-4473-8C83-04AC67CA5E97}" type="datetime1">
              <a:rPr lang="en-US" smtClean="0"/>
              <a:t>6/3/2024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80427CDF-FD77-4927-8B79-A3EDC1A5BF38}"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85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CFEC3C-AE76-4B26-AD26-B4CE1D9E7705}" type="datetime1">
              <a:rPr lang="en-US" smtClean="0"/>
              <a:t>6/3/2024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80427CDF-FD77-4927-8B79-A3EDC1A5BF38}" type="slidenum">
              <a:rPr lang="en-US" smtClean="0"/>
              <a:pPr/>
              <a:t>‹#›</a:t>
            </a:fld>
            <a:endParaRPr lang="en-US"/>
          </a:p>
        </p:txBody>
      </p:sp>
    </p:spTree>
    <p:extLst>
      <p:ext uri="{BB962C8B-B14F-4D97-AF65-F5344CB8AC3E}">
        <p14:creationId xmlns:p14="http://schemas.microsoft.com/office/powerpoint/2010/main" val="19932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A10E11-19A8-4EFC-88AC-EAEC22F1A6F8}" type="datetime1">
              <a:rPr lang="en-US" smtClean="0"/>
              <a:t>6/3/2024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427CDF-FD77-4927-8B79-A3EDC1A5BF38}" type="slidenum">
              <a:rPr lang="en-US" smtClean="0"/>
              <a:pPr/>
              <a:t>‹#›</a:t>
            </a:fld>
            <a:endParaRPr lang="en-US"/>
          </a:p>
        </p:txBody>
      </p:sp>
    </p:spTree>
    <p:extLst>
      <p:ext uri="{BB962C8B-B14F-4D97-AF65-F5344CB8AC3E}">
        <p14:creationId xmlns:p14="http://schemas.microsoft.com/office/powerpoint/2010/main" val="71263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Lymphatic drainage of lower limb</a:t>
            </a:r>
          </a:p>
        </p:txBody>
      </p:sp>
      <p:sp>
        <p:nvSpPr>
          <p:cNvPr id="5" name="Subtitle 4">
            <a:extLst>
              <a:ext uri="{FF2B5EF4-FFF2-40B4-BE49-F238E27FC236}">
                <a16:creationId xmlns:a16="http://schemas.microsoft.com/office/drawing/2014/main" id="{4C2B04AC-6E18-CF15-34CF-F92510AC752C}"/>
              </a:ext>
            </a:extLst>
          </p:cNvPr>
          <p:cNvSpPr>
            <a:spLocks noGrp="1"/>
          </p:cNvSpPr>
          <p:nvPr>
            <p:ph type="subTitle" idx="1"/>
          </p:nvPr>
        </p:nvSpPr>
        <p:spPr/>
        <p:txBody>
          <a:bodyPr>
            <a:normAutofit/>
          </a:bodyPr>
          <a:lstStyle/>
          <a:p>
            <a:r>
              <a:rPr lang="en-US" sz="1400" dirty="0"/>
              <a:t>BY MBBSPPT.COM</a:t>
            </a:r>
            <a:endParaRPr lang="en-IN"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20149" y="381000"/>
            <a:ext cx="8903700" cy="6095999"/>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DF2EAE4B-9DA6-A437-817A-4440F88AAF0C}"/>
              </a:ext>
            </a:extLst>
          </p:cNvPr>
          <p:cNvSpPr>
            <a:spLocks noGrp="1"/>
          </p:cNvSpPr>
          <p:nvPr>
            <p:ph type="sldNum" sz="quarter" idx="12"/>
          </p:nvPr>
        </p:nvSpPr>
        <p:spPr/>
        <p:txBody>
          <a:bodyPr/>
          <a:lstStyle/>
          <a:p>
            <a:fld id="{80427CDF-FD77-4927-8B79-A3EDC1A5BF38}"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C196-F428-9BD1-7098-D904EB93C768}"/>
              </a:ext>
            </a:extLst>
          </p:cNvPr>
          <p:cNvSpPr>
            <a:spLocks noGrp="1"/>
          </p:cNvSpPr>
          <p:nvPr>
            <p:ph type="title"/>
          </p:nvPr>
        </p:nvSpPr>
        <p:spPr/>
        <p:txBody>
          <a:bodyPr>
            <a:normAutofit/>
          </a:bodyPr>
          <a:lstStyle/>
          <a:p>
            <a:r>
              <a:rPr lang="en-IN" dirty="0"/>
              <a:t>Deep Inguinal lymph nodes</a:t>
            </a:r>
          </a:p>
        </p:txBody>
      </p:sp>
      <p:sp>
        <p:nvSpPr>
          <p:cNvPr id="3" name="Content Placeholder 2">
            <a:extLst>
              <a:ext uri="{FF2B5EF4-FFF2-40B4-BE49-F238E27FC236}">
                <a16:creationId xmlns:a16="http://schemas.microsoft.com/office/drawing/2014/main" id="{EE14898A-DC0B-0D28-1038-423E4BD688C1}"/>
              </a:ext>
            </a:extLst>
          </p:cNvPr>
          <p:cNvSpPr>
            <a:spLocks noGrp="1"/>
          </p:cNvSpPr>
          <p:nvPr>
            <p:ph idx="1"/>
          </p:nvPr>
        </p:nvSpPr>
        <p:spPr/>
        <p:txBody>
          <a:bodyPr>
            <a:normAutofit/>
          </a:bodyPr>
          <a:lstStyle/>
          <a:p>
            <a:r>
              <a:rPr lang="en-IN" dirty="0"/>
              <a:t>Located medial to femoral V.</a:t>
            </a:r>
          </a:p>
          <a:p>
            <a:pPr lvl="1"/>
            <a:r>
              <a:rPr lang="en-IN" dirty="0"/>
              <a:t>Are approximately 3 to 5.</a:t>
            </a:r>
          </a:p>
          <a:p>
            <a:pPr lvl="1"/>
            <a:r>
              <a:rPr lang="en-IN" dirty="0"/>
              <a:t>Superior-most node is located in femoral canal(Cloquet's node drains glans penis)</a:t>
            </a:r>
          </a:p>
          <a:p>
            <a:r>
              <a:rPr lang="en-IN" dirty="0"/>
              <a:t>Receive lymphatics from superficial inguinal lymph nodes, popliteal lymph nodes and deep lymphatics from lower limb.</a:t>
            </a:r>
          </a:p>
          <a:p>
            <a:r>
              <a:rPr lang="en-IN" dirty="0"/>
              <a:t>Drain into external iliac nodes.</a:t>
            </a:r>
          </a:p>
        </p:txBody>
      </p:sp>
      <p:sp>
        <p:nvSpPr>
          <p:cNvPr id="4" name="Footer Placeholder 3">
            <a:extLst>
              <a:ext uri="{FF2B5EF4-FFF2-40B4-BE49-F238E27FC236}">
                <a16:creationId xmlns:a16="http://schemas.microsoft.com/office/drawing/2014/main" id="{92D7BBBB-406E-96CE-9583-64B12A728A2B}"/>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C94A6991-A500-0CFF-477F-14C6D7ED0A78}"/>
              </a:ext>
            </a:extLst>
          </p:cNvPr>
          <p:cNvSpPr>
            <a:spLocks noGrp="1"/>
          </p:cNvSpPr>
          <p:nvPr>
            <p:ph type="sldNum" sz="quarter" idx="12"/>
          </p:nvPr>
        </p:nvSpPr>
        <p:spPr/>
        <p:txBody>
          <a:bodyPr/>
          <a:lstStyle/>
          <a:p>
            <a:fld id="{80427CDF-FD77-4927-8B79-A3EDC1A5BF3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9512-4CC3-2646-3F01-CD82944287D8}"/>
              </a:ext>
            </a:extLst>
          </p:cNvPr>
          <p:cNvSpPr>
            <a:spLocks noGrp="1"/>
          </p:cNvSpPr>
          <p:nvPr>
            <p:ph type="title"/>
          </p:nvPr>
        </p:nvSpPr>
        <p:spPr/>
        <p:txBody>
          <a:bodyPr>
            <a:normAutofit/>
          </a:bodyPr>
          <a:lstStyle/>
          <a:p>
            <a:r>
              <a:rPr lang="en-IN" dirty="0"/>
              <a:t>Popliteal lymph nodes</a:t>
            </a:r>
          </a:p>
        </p:txBody>
      </p:sp>
      <p:sp>
        <p:nvSpPr>
          <p:cNvPr id="3" name="Content Placeholder 2">
            <a:extLst>
              <a:ext uri="{FF2B5EF4-FFF2-40B4-BE49-F238E27FC236}">
                <a16:creationId xmlns:a16="http://schemas.microsoft.com/office/drawing/2014/main" id="{585F6B67-D530-115C-89AF-BF7E593FFD1D}"/>
              </a:ext>
            </a:extLst>
          </p:cNvPr>
          <p:cNvSpPr>
            <a:spLocks noGrp="1"/>
          </p:cNvSpPr>
          <p:nvPr>
            <p:ph idx="1"/>
          </p:nvPr>
        </p:nvSpPr>
        <p:spPr/>
        <p:txBody>
          <a:bodyPr>
            <a:normAutofit/>
          </a:bodyPr>
          <a:lstStyle/>
          <a:p>
            <a:r>
              <a:rPr lang="en-IN" dirty="0">
                <a:solidFill>
                  <a:schemeClr val="tx1"/>
                </a:solidFill>
              </a:rPr>
              <a:t>Lie in popliteal fossa</a:t>
            </a:r>
          </a:p>
          <a:p>
            <a:r>
              <a:rPr lang="en-IN" dirty="0">
                <a:solidFill>
                  <a:schemeClr val="tx1"/>
                </a:solidFill>
              </a:rPr>
              <a:t>Receive lymph from:</a:t>
            </a:r>
          </a:p>
          <a:p>
            <a:pPr lvl="1"/>
            <a:r>
              <a:rPr lang="en-IN" dirty="0">
                <a:solidFill>
                  <a:schemeClr val="tx1"/>
                </a:solidFill>
              </a:rPr>
              <a:t>Knee joint</a:t>
            </a:r>
          </a:p>
          <a:p>
            <a:pPr lvl="1"/>
            <a:r>
              <a:rPr lang="en-IN" dirty="0">
                <a:solidFill>
                  <a:schemeClr val="tx1"/>
                </a:solidFill>
              </a:rPr>
              <a:t>Deep lymph vessels from leg</a:t>
            </a:r>
          </a:p>
          <a:p>
            <a:pPr lvl="1"/>
            <a:r>
              <a:rPr lang="en-IN" dirty="0">
                <a:solidFill>
                  <a:schemeClr val="tx1"/>
                </a:solidFill>
              </a:rPr>
              <a:t>Superficial lymph vessels from lateral aspect of leg &amp; foot</a:t>
            </a:r>
          </a:p>
          <a:p>
            <a:r>
              <a:rPr lang="en-IN" dirty="0">
                <a:solidFill>
                  <a:schemeClr val="tx1"/>
                </a:solidFill>
              </a:rPr>
              <a:t>Drain into deep inguinal lymph nodes</a:t>
            </a:r>
          </a:p>
        </p:txBody>
      </p:sp>
      <p:sp>
        <p:nvSpPr>
          <p:cNvPr id="4" name="Footer Placeholder 3">
            <a:extLst>
              <a:ext uri="{FF2B5EF4-FFF2-40B4-BE49-F238E27FC236}">
                <a16:creationId xmlns:a16="http://schemas.microsoft.com/office/drawing/2014/main" id="{33AC400C-8625-F8F5-8FA9-59A8DDA85F7C}"/>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72AD0AB3-5DCB-8434-AD0A-B859FA478D20}"/>
              </a:ext>
            </a:extLst>
          </p:cNvPr>
          <p:cNvSpPr>
            <a:spLocks noGrp="1"/>
          </p:cNvSpPr>
          <p:nvPr>
            <p:ph type="sldNum" sz="quarter" idx="12"/>
          </p:nvPr>
        </p:nvSpPr>
        <p:spPr/>
        <p:txBody>
          <a:bodyPr/>
          <a:lstStyle/>
          <a:p>
            <a:fld id="{80427CDF-FD77-4927-8B79-A3EDC1A5BF38}"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srcRect l="44788" t="50000" r="23597" b="2778"/>
          <a:stretch/>
        </p:blipFill>
        <p:spPr bwMode="auto">
          <a:xfrm>
            <a:off x="5223935" y="2819400"/>
            <a:ext cx="2743200" cy="2590800"/>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D2556612-51F1-2D0C-4786-42A75496DA8F}"/>
              </a:ext>
            </a:extLst>
          </p:cNvPr>
          <p:cNvSpPr>
            <a:spLocks noGrp="1"/>
          </p:cNvSpPr>
          <p:nvPr>
            <p:ph type="title"/>
          </p:nvPr>
        </p:nvSpPr>
        <p:spPr/>
        <p:txBody>
          <a:bodyPr>
            <a:normAutofit/>
          </a:bodyPr>
          <a:lstStyle/>
          <a:p>
            <a:r>
              <a:rPr lang="en-US" dirty="0"/>
              <a:t>Elephantiasis</a:t>
            </a:r>
            <a:endParaRPr lang="en-IN" dirty="0"/>
          </a:p>
        </p:txBody>
      </p:sp>
      <p:sp>
        <p:nvSpPr>
          <p:cNvPr id="3" name="Content Placeholder 2">
            <a:extLst>
              <a:ext uri="{FF2B5EF4-FFF2-40B4-BE49-F238E27FC236}">
                <a16:creationId xmlns:a16="http://schemas.microsoft.com/office/drawing/2014/main" id="{89D9EA30-6A76-26A3-A942-F7D5CD300E0E}"/>
              </a:ext>
            </a:extLst>
          </p:cNvPr>
          <p:cNvSpPr>
            <a:spLocks noGrp="1"/>
          </p:cNvSpPr>
          <p:nvPr>
            <p:ph idx="1"/>
          </p:nvPr>
        </p:nvSpPr>
        <p:spPr>
          <a:xfrm>
            <a:off x="1176865" y="2490135"/>
            <a:ext cx="3852335" cy="3444997"/>
          </a:xfrm>
        </p:spPr>
        <p:txBody>
          <a:bodyPr>
            <a:normAutofit lnSpcReduction="10000"/>
          </a:bodyPr>
          <a:lstStyle/>
          <a:p>
            <a:r>
              <a:rPr lang="en-US" dirty="0"/>
              <a:t>Caused by parasitic worms such as </a:t>
            </a:r>
            <a:r>
              <a:rPr lang="en-US" dirty="0" err="1"/>
              <a:t>Wuchereia</a:t>
            </a:r>
            <a:r>
              <a:rPr lang="en-US" dirty="0"/>
              <a:t> </a:t>
            </a:r>
            <a:r>
              <a:rPr lang="en-US" dirty="0" err="1"/>
              <a:t>bancrofti</a:t>
            </a:r>
            <a:r>
              <a:rPr lang="en-US" dirty="0"/>
              <a:t>.</a:t>
            </a:r>
          </a:p>
          <a:p>
            <a:r>
              <a:rPr lang="en-US" dirty="0"/>
              <a:t>Lymph vessels are </a:t>
            </a:r>
            <a:r>
              <a:rPr lang="en-US" dirty="0" err="1"/>
              <a:t>inflammed</a:t>
            </a:r>
            <a:r>
              <a:rPr lang="en-US" dirty="0"/>
              <a:t> and blocked.</a:t>
            </a:r>
          </a:p>
          <a:p>
            <a:r>
              <a:rPr lang="en-US" dirty="0"/>
              <a:t>Result in edema of lower limb.</a:t>
            </a:r>
          </a:p>
          <a:p>
            <a:r>
              <a:rPr lang="en-US" dirty="0"/>
              <a:t>Hypertrophy of skin &amp; subcutaneous tissue</a:t>
            </a:r>
            <a:endParaRPr lang="en-IN" dirty="0"/>
          </a:p>
        </p:txBody>
      </p:sp>
      <p:sp>
        <p:nvSpPr>
          <p:cNvPr id="4" name="Footer Placeholder 3">
            <a:extLst>
              <a:ext uri="{FF2B5EF4-FFF2-40B4-BE49-F238E27FC236}">
                <a16:creationId xmlns:a16="http://schemas.microsoft.com/office/drawing/2014/main" id="{A357CCDB-D40A-B225-74F6-26FC346B0E88}"/>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F2FE7D6D-79C3-DE10-E851-32B87BFB650C}"/>
              </a:ext>
            </a:extLst>
          </p:cNvPr>
          <p:cNvSpPr>
            <a:spLocks noGrp="1"/>
          </p:cNvSpPr>
          <p:nvPr>
            <p:ph type="sldNum" sz="quarter" idx="12"/>
          </p:nvPr>
        </p:nvSpPr>
        <p:spPr/>
        <p:txBody>
          <a:bodyPr/>
          <a:lstStyle/>
          <a:p>
            <a:fld id="{80427CDF-FD77-4927-8B79-A3EDC1A5BF38}"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Clinical Relevance: Lymphadenopathy</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err="1"/>
              <a:t>Lymphadenopathy</a:t>
            </a:r>
            <a:r>
              <a:rPr lang="en-US" dirty="0"/>
              <a:t> is </a:t>
            </a:r>
            <a:r>
              <a:rPr lang="en-US" dirty="0" err="1"/>
              <a:t>characterised</a:t>
            </a:r>
            <a:r>
              <a:rPr lang="en-US" dirty="0"/>
              <a:t> by an abnormality in size, number or consistency of any lymphatic nodes within the body. This is usually in response to infection, malignancy or an auto-immune condition.</a:t>
            </a:r>
          </a:p>
          <a:p>
            <a:r>
              <a:rPr lang="en-US" dirty="0"/>
              <a:t>Abnormality of the inguinal vessels should always be viewed suspiciously. The superficial inguinal nodes receive drainage from the penis, scrotum, buttocks and abdominal wall as far as the umbilicus. Suspicion of lower limb </a:t>
            </a:r>
            <a:r>
              <a:rPr lang="en-US" dirty="0" err="1"/>
              <a:t>lymphadenopathy</a:t>
            </a:r>
            <a:r>
              <a:rPr lang="en-US" dirty="0"/>
              <a:t> therefore should include a full examination of both the lower limb and these structures.</a:t>
            </a:r>
          </a:p>
          <a:p>
            <a:r>
              <a:rPr lang="en-US" dirty="0"/>
              <a:t>In males, the testicles follow a different lymphatic route, and drain directly to the </a:t>
            </a:r>
            <a:r>
              <a:rPr lang="en-US" dirty="0" err="1"/>
              <a:t>para</a:t>
            </a:r>
            <a:r>
              <a:rPr lang="en-US" dirty="0"/>
              <a:t>-aortic nodes and therefore will rarely cause inguinal lymph node enlargement.</a:t>
            </a:r>
          </a:p>
          <a:p>
            <a:endParaRPr lang="en-US" dirty="0"/>
          </a:p>
        </p:txBody>
      </p:sp>
      <p:sp>
        <p:nvSpPr>
          <p:cNvPr id="6" name="Footer Placeholder 5">
            <a:extLst>
              <a:ext uri="{FF2B5EF4-FFF2-40B4-BE49-F238E27FC236}">
                <a16:creationId xmlns:a16="http://schemas.microsoft.com/office/drawing/2014/main" id="{FEE8BB2A-B80D-723E-E3FD-1ED885B4D2F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E5FB1BB-A232-4736-4C3F-64225329D50C}"/>
              </a:ext>
            </a:extLst>
          </p:cNvPr>
          <p:cNvSpPr>
            <a:spLocks noGrp="1"/>
          </p:cNvSpPr>
          <p:nvPr>
            <p:ph type="sldNum" sz="quarter" idx="12"/>
          </p:nvPr>
        </p:nvSpPr>
        <p:spPr/>
        <p:txBody>
          <a:bodyPr/>
          <a:lstStyle/>
          <a:p>
            <a:fld id="{80427CDF-FD77-4927-8B79-A3EDC1A5BF38}"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781D5F-34DB-DC8E-B240-BFEC197FA3CC}"/>
              </a:ext>
            </a:extLst>
          </p:cNvPr>
          <p:cNvSpPr txBox="1"/>
          <p:nvPr/>
        </p:nvSpPr>
        <p:spPr>
          <a:xfrm>
            <a:off x="1905000" y="2367171"/>
            <a:ext cx="5257800" cy="2123658"/>
          </a:xfrm>
          <a:prstGeom prst="rect">
            <a:avLst/>
          </a:prstGeom>
          <a:noFill/>
        </p:spPr>
        <p:txBody>
          <a:bodyPr wrap="square" rtlCol="0">
            <a:spAutoFit/>
          </a:bodyPr>
          <a:lstStyle/>
          <a:p>
            <a:pPr algn="ctr"/>
            <a:r>
              <a:rPr lang="en-US" sz="6600" dirty="0"/>
              <a:t>THANK</a:t>
            </a:r>
          </a:p>
          <a:p>
            <a:pPr algn="ctr"/>
            <a:r>
              <a:rPr lang="en-US" sz="6600" dirty="0"/>
              <a:t>YOU!</a:t>
            </a:r>
            <a:endParaRPr lang="en-IN" sz="6600" dirty="0"/>
          </a:p>
        </p:txBody>
      </p:sp>
    </p:spTree>
    <p:extLst>
      <p:ext uri="{BB962C8B-B14F-4D97-AF65-F5344CB8AC3E}">
        <p14:creationId xmlns:p14="http://schemas.microsoft.com/office/powerpoint/2010/main" val="114465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Lymphatic drainage of lower limb</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lymphatic system functions to drain tissue fluid, plasma proteins and other cellular debris back into the blood stream, and is also involved in immune defense. </a:t>
            </a:r>
          </a:p>
          <a:p>
            <a:r>
              <a:rPr lang="en-US" dirty="0"/>
              <a:t>Once this collection of substances enters the lymphatic vessels it is known as lymph; lymph is subsequently filtered by lymph nodes and directed into the venous system</a:t>
            </a:r>
          </a:p>
        </p:txBody>
      </p:sp>
      <p:sp>
        <p:nvSpPr>
          <p:cNvPr id="6" name="Footer Placeholder 5">
            <a:extLst>
              <a:ext uri="{FF2B5EF4-FFF2-40B4-BE49-F238E27FC236}">
                <a16:creationId xmlns:a16="http://schemas.microsoft.com/office/drawing/2014/main" id="{1996C48C-4F4A-DECB-3FB6-65D5B0D8FEC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53D6D9DB-8C33-084F-1DB2-766F09AE36B2}"/>
              </a:ext>
            </a:extLst>
          </p:cNvPr>
          <p:cNvSpPr>
            <a:spLocks noGrp="1"/>
          </p:cNvSpPr>
          <p:nvPr>
            <p:ph type="sldNum" sz="quarter" idx="12"/>
          </p:nvPr>
        </p:nvSpPr>
        <p:spPr/>
        <p:txBody>
          <a:bodyPr/>
          <a:lstStyle/>
          <a:p>
            <a:fld id="{80427CDF-FD77-4927-8B79-A3EDC1A5BF38}"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2A5A8C-082A-C54A-47AE-DA3150E1F1F7}"/>
              </a:ext>
            </a:extLst>
          </p:cNvPr>
          <p:cNvSpPr>
            <a:spLocks noGrp="1"/>
          </p:cNvSpPr>
          <p:nvPr>
            <p:ph type="title"/>
          </p:nvPr>
        </p:nvSpPr>
        <p:spPr>
          <a:xfrm>
            <a:off x="1176866" y="915337"/>
            <a:ext cx="6798734" cy="1303867"/>
          </a:xfrm>
        </p:spPr>
        <p:txBody>
          <a:bodyPr>
            <a:normAutofit fontScale="90000"/>
          </a:bodyPr>
          <a:lstStyle/>
          <a:p>
            <a:r>
              <a:rPr lang="en-IN" dirty="0"/>
              <a:t>Q. Describe briefly the lymphatic drainage of lower limb.</a:t>
            </a:r>
          </a:p>
        </p:txBody>
      </p:sp>
      <p:sp>
        <p:nvSpPr>
          <p:cNvPr id="8" name="Content Placeholder 7">
            <a:extLst>
              <a:ext uri="{FF2B5EF4-FFF2-40B4-BE49-F238E27FC236}">
                <a16:creationId xmlns:a16="http://schemas.microsoft.com/office/drawing/2014/main" id="{F70DA115-F02A-9483-46F0-7D3AB46F3A41}"/>
              </a:ext>
            </a:extLst>
          </p:cNvPr>
          <p:cNvSpPr>
            <a:spLocks noGrp="1"/>
          </p:cNvSpPr>
          <p:nvPr>
            <p:ph idx="1"/>
          </p:nvPr>
        </p:nvSpPr>
        <p:spPr>
          <a:xfrm>
            <a:off x="1176865" y="2490135"/>
            <a:ext cx="6798736" cy="3444997"/>
          </a:xfrm>
        </p:spPr>
        <p:txBody>
          <a:bodyPr>
            <a:normAutofit/>
          </a:bodyPr>
          <a:lstStyle/>
          <a:p>
            <a:pPr marL="0" indent="0">
              <a:buNone/>
            </a:pPr>
            <a:r>
              <a:rPr lang="en-IN" dirty="0"/>
              <a:t>A. Lymphatic drainage of lower limb:</a:t>
            </a:r>
          </a:p>
          <a:p>
            <a:pPr lvl="1"/>
            <a:r>
              <a:rPr lang="en-IN" dirty="0"/>
              <a:t>Most of the lymph from lower limb is drained into inguinal lymph nodes (except from deep part of gluteal region and back of thigh, which drain into internal iliac lymph nodes).</a:t>
            </a:r>
          </a:p>
          <a:p>
            <a:pPr lvl="1"/>
            <a:r>
              <a:rPr lang="en-IN" dirty="0"/>
              <a:t>Lymph nodes are classified as</a:t>
            </a:r>
            <a:br>
              <a:rPr lang="en-IN" dirty="0"/>
            </a:br>
            <a:r>
              <a:rPr lang="en-IN" dirty="0"/>
              <a:t>• Superficial- superficial inguinal lymph nodes</a:t>
            </a:r>
            <a:br>
              <a:rPr lang="en-IN" dirty="0"/>
            </a:br>
            <a:r>
              <a:rPr lang="en-IN" dirty="0"/>
              <a:t>• Deep- deep inguinal and popliteal lymph nodes</a:t>
            </a:r>
          </a:p>
        </p:txBody>
      </p:sp>
      <p:sp>
        <p:nvSpPr>
          <p:cNvPr id="11" name="Footer Placeholder 10">
            <a:extLst>
              <a:ext uri="{FF2B5EF4-FFF2-40B4-BE49-F238E27FC236}">
                <a16:creationId xmlns:a16="http://schemas.microsoft.com/office/drawing/2014/main" id="{DED825E5-B7E2-A1E8-D4C4-749DE4973947}"/>
              </a:ext>
            </a:extLst>
          </p:cNvPr>
          <p:cNvSpPr>
            <a:spLocks noGrp="1"/>
          </p:cNvSpPr>
          <p:nvPr>
            <p:ph type="ftr" sz="quarter" idx="11"/>
          </p:nvPr>
        </p:nvSpPr>
        <p:spPr/>
        <p:txBody>
          <a:bodyPr/>
          <a:lstStyle/>
          <a:p>
            <a:r>
              <a:rPr lang="en-US"/>
              <a:t>MBBSPPT.COM</a:t>
            </a:r>
          </a:p>
        </p:txBody>
      </p:sp>
      <p:sp>
        <p:nvSpPr>
          <p:cNvPr id="12" name="Slide Number Placeholder 11">
            <a:extLst>
              <a:ext uri="{FF2B5EF4-FFF2-40B4-BE49-F238E27FC236}">
                <a16:creationId xmlns:a16="http://schemas.microsoft.com/office/drawing/2014/main" id="{8A5D2953-624C-E8A8-C40B-6A5B71DB91B5}"/>
              </a:ext>
            </a:extLst>
          </p:cNvPr>
          <p:cNvSpPr>
            <a:spLocks noGrp="1"/>
          </p:cNvSpPr>
          <p:nvPr>
            <p:ph type="sldNum" sz="quarter" idx="12"/>
          </p:nvPr>
        </p:nvSpPr>
        <p:spPr/>
        <p:txBody>
          <a:bodyPr/>
          <a:lstStyle/>
          <a:p>
            <a:fld id="{80427CDF-FD77-4927-8B79-A3EDC1A5BF38}"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srcRect l="55833" t="17641" r="5000" b="3333"/>
          <a:stretch/>
        </p:blipFill>
        <p:spPr bwMode="auto">
          <a:xfrm>
            <a:off x="5486400" y="2421933"/>
            <a:ext cx="2366673" cy="3581400"/>
          </a:xfrm>
          <a:prstGeom prst="rect">
            <a:avLst/>
          </a:prstGeom>
          <a:noFill/>
        </p:spPr>
      </p:pic>
      <p:sp>
        <p:nvSpPr>
          <p:cNvPr id="2" name="Title 1">
            <a:extLst>
              <a:ext uri="{FF2B5EF4-FFF2-40B4-BE49-F238E27FC236}">
                <a16:creationId xmlns:a16="http://schemas.microsoft.com/office/drawing/2014/main" id="{1A635180-D4CE-1F80-FB04-CAE3DA3F599B}"/>
              </a:ext>
            </a:extLst>
          </p:cNvPr>
          <p:cNvSpPr>
            <a:spLocks noGrp="1"/>
          </p:cNvSpPr>
          <p:nvPr>
            <p:ph type="title"/>
          </p:nvPr>
        </p:nvSpPr>
        <p:spPr/>
        <p:txBody>
          <a:bodyPr>
            <a:normAutofit fontScale="90000"/>
          </a:bodyPr>
          <a:lstStyle/>
          <a:p>
            <a:r>
              <a:rPr lang="en-IN" dirty="0"/>
              <a:t>Lymphatic Drainage Of Lower Limb</a:t>
            </a:r>
          </a:p>
        </p:txBody>
      </p:sp>
      <p:sp>
        <p:nvSpPr>
          <p:cNvPr id="3" name="Content Placeholder 2">
            <a:extLst>
              <a:ext uri="{FF2B5EF4-FFF2-40B4-BE49-F238E27FC236}">
                <a16:creationId xmlns:a16="http://schemas.microsoft.com/office/drawing/2014/main" id="{9CD8C95D-1612-6FE1-E673-C8245610C454}"/>
              </a:ext>
            </a:extLst>
          </p:cNvPr>
          <p:cNvSpPr>
            <a:spLocks noGrp="1"/>
          </p:cNvSpPr>
          <p:nvPr>
            <p:ph idx="1"/>
          </p:nvPr>
        </p:nvSpPr>
        <p:spPr>
          <a:xfrm>
            <a:off x="1176865" y="2490135"/>
            <a:ext cx="4233335" cy="3444997"/>
          </a:xfrm>
        </p:spPr>
        <p:txBody>
          <a:bodyPr/>
          <a:lstStyle/>
          <a:p>
            <a:pPr marL="0" indent="0">
              <a:buNone/>
            </a:pPr>
            <a:r>
              <a:rPr lang="en-IN" dirty="0"/>
              <a:t>Three main groups</a:t>
            </a:r>
          </a:p>
          <a:p>
            <a:pPr marL="457200" lvl="1" indent="0">
              <a:buNone/>
            </a:pPr>
            <a:r>
              <a:rPr lang="en-IN" dirty="0"/>
              <a:t>1. Superficial inguinal lymph nodes</a:t>
            </a:r>
          </a:p>
          <a:p>
            <a:pPr marL="457200" lvl="1" indent="0">
              <a:buNone/>
            </a:pPr>
            <a:r>
              <a:rPr lang="en-IN" dirty="0"/>
              <a:t>2. Deep inguinal lymph nodes</a:t>
            </a:r>
          </a:p>
          <a:p>
            <a:pPr marL="457200" lvl="1" indent="0">
              <a:buNone/>
            </a:pPr>
            <a:r>
              <a:rPr lang="en-IN" dirty="0"/>
              <a:t>3. Popliteal lymph nodes</a:t>
            </a:r>
          </a:p>
        </p:txBody>
      </p:sp>
      <p:sp>
        <p:nvSpPr>
          <p:cNvPr id="4" name="Footer Placeholder 3">
            <a:extLst>
              <a:ext uri="{FF2B5EF4-FFF2-40B4-BE49-F238E27FC236}">
                <a16:creationId xmlns:a16="http://schemas.microsoft.com/office/drawing/2014/main" id="{C1F44B18-BEF3-803D-9FA3-DAAB1CA9C53B}"/>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5653F2CA-0D45-391B-D29C-B67A38751EFE}"/>
              </a:ext>
            </a:extLst>
          </p:cNvPr>
          <p:cNvSpPr>
            <a:spLocks noGrp="1"/>
          </p:cNvSpPr>
          <p:nvPr>
            <p:ph type="sldNum" sz="quarter" idx="12"/>
          </p:nvPr>
        </p:nvSpPr>
        <p:spPr/>
        <p:txBody>
          <a:bodyPr/>
          <a:lstStyle/>
          <a:p>
            <a:fld id="{80427CDF-FD77-4927-8B79-A3EDC1A5BF3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Superficial Lymphatic Vessels</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superficial vessels can be divided into two major subsets; </a:t>
            </a:r>
          </a:p>
          <a:p>
            <a:r>
              <a:rPr lang="en-US" dirty="0"/>
              <a:t>(</a:t>
            </a:r>
            <a:r>
              <a:rPr lang="en-US" dirty="0" err="1"/>
              <a:t>i</a:t>
            </a:r>
            <a:r>
              <a:rPr lang="en-US" dirty="0"/>
              <a:t>) medial vessels, which closely follow the course of the great saphenous vein </a:t>
            </a:r>
          </a:p>
          <a:p>
            <a:r>
              <a:rPr lang="en-US" dirty="0"/>
              <a:t>(ii) lateral vessels which are more closely associated with the small saphenous vein.</a:t>
            </a:r>
          </a:p>
        </p:txBody>
      </p:sp>
      <p:sp>
        <p:nvSpPr>
          <p:cNvPr id="6" name="Footer Placeholder 5">
            <a:extLst>
              <a:ext uri="{FF2B5EF4-FFF2-40B4-BE49-F238E27FC236}">
                <a16:creationId xmlns:a16="http://schemas.microsoft.com/office/drawing/2014/main" id="{B4E97653-A880-44E3-C627-F27C2E0040AE}"/>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C2E2BB19-CEF2-E7B6-C413-B9535C27C8A4}"/>
              </a:ext>
            </a:extLst>
          </p:cNvPr>
          <p:cNvSpPr>
            <a:spLocks noGrp="1"/>
          </p:cNvSpPr>
          <p:nvPr>
            <p:ph type="sldNum" sz="quarter" idx="12"/>
          </p:nvPr>
        </p:nvSpPr>
        <p:spPr/>
        <p:txBody>
          <a:bodyPr/>
          <a:lstStyle/>
          <a:p>
            <a:fld id="{80427CDF-FD77-4927-8B79-A3EDC1A5BF38}"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999232" y="2514600"/>
            <a:ext cx="3145536" cy="3657600"/>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1FA579E8-B7E1-167E-E897-FB911032544E}"/>
              </a:ext>
            </a:extLst>
          </p:cNvPr>
          <p:cNvSpPr>
            <a:spLocks noGrp="1"/>
          </p:cNvSpPr>
          <p:nvPr>
            <p:ph type="title"/>
          </p:nvPr>
        </p:nvSpPr>
        <p:spPr/>
        <p:txBody>
          <a:bodyPr>
            <a:normAutofit/>
          </a:bodyPr>
          <a:lstStyle/>
          <a:p>
            <a:r>
              <a:rPr lang="en-US" dirty="0"/>
              <a:t>Superficial Lymphatic Vessels</a:t>
            </a:r>
            <a:endParaRPr lang="en-IN" dirty="0"/>
          </a:p>
        </p:txBody>
      </p:sp>
      <p:sp>
        <p:nvSpPr>
          <p:cNvPr id="4" name="Footer Placeholder 3">
            <a:extLst>
              <a:ext uri="{FF2B5EF4-FFF2-40B4-BE49-F238E27FC236}">
                <a16:creationId xmlns:a16="http://schemas.microsoft.com/office/drawing/2014/main" id="{3A893947-EA85-FD44-48B2-F5FF99E5B83A}"/>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030575CD-2000-F437-22CC-05D4F4FFE60A}"/>
              </a:ext>
            </a:extLst>
          </p:cNvPr>
          <p:cNvSpPr>
            <a:spLocks noGrp="1"/>
          </p:cNvSpPr>
          <p:nvPr>
            <p:ph type="sldNum" sz="quarter" idx="12"/>
          </p:nvPr>
        </p:nvSpPr>
        <p:spPr/>
        <p:txBody>
          <a:bodyPr/>
          <a:lstStyle/>
          <a:p>
            <a:fld id="{80427CDF-FD77-4927-8B79-A3EDC1A5BF3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Deep Lymphatic Vessels</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These are far fewer in number than their superficial counterparts and accompany the deep arteries of the lower leg.</a:t>
            </a:r>
          </a:p>
          <a:p>
            <a:r>
              <a:rPr lang="en-US" dirty="0"/>
              <a:t>They are found in 3 main groups: </a:t>
            </a:r>
          </a:p>
          <a:p>
            <a:pPr lvl="1"/>
            <a:r>
              <a:rPr lang="en-US" dirty="0"/>
              <a:t>Anterior tibial, </a:t>
            </a:r>
          </a:p>
          <a:p>
            <a:pPr lvl="1"/>
            <a:r>
              <a:rPr lang="en-US" dirty="0"/>
              <a:t>Posterior tibial </a:t>
            </a:r>
          </a:p>
          <a:p>
            <a:pPr lvl="1"/>
            <a:r>
              <a:rPr lang="en-US" dirty="0"/>
              <a:t>Peroneal </a:t>
            </a:r>
          </a:p>
          <a:p>
            <a:r>
              <a:rPr lang="en-US" dirty="0"/>
              <a:t>These follow the corresponding artery respectively, and enter the popliteal lymph nodes.</a:t>
            </a:r>
          </a:p>
          <a:p>
            <a:endParaRPr lang="en-US" dirty="0"/>
          </a:p>
        </p:txBody>
      </p:sp>
      <p:sp>
        <p:nvSpPr>
          <p:cNvPr id="6" name="Footer Placeholder 5">
            <a:extLst>
              <a:ext uri="{FF2B5EF4-FFF2-40B4-BE49-F238E27FC236}">
                <a16:creationId xmlns:a16="http://schemas.microsoft.com/office/drawing/2014/main" id="{1CA13BBE-9EBA-12C8-DD59-63194DA6987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8FC1AC97-5A4D-A576-1192-E27C98F95F6D}"/>
              </a:ext>
            </a:extLst>
          </p:cNvPr>
          <p:cNvSpPr>
            <a:spLocks noGrp="1"/>
          </p:cNvSpPr>
          <p:nvPr>
            <p:ph type="sldNum" sz="quarter" idx="12"/>
          </p:nvPr>
        </p:nvSpPr>
        <p:spPr/>
        <p:txBody>
          <a:bodyPr/>
          <a:lstStyle/>
          <a:p>
            <a:fld id="{80427CDF-FD77-4927-8B79-A3EDC1A5BF3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838200"/>
            <a:ext cx="7620000" cy="51816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7C02A8A7-8FEF-22DF-4A70-A240185A212E}"/>
              </a:ext>
            </a:extLst>
          </p:cNvPr>
          <p:cNvSpPr>
            <a:spLocks noGrp="1"/>
          </p:cNvSpPr>
          <p:nvPr>
            <p:ph type="sldNum" sz="quarter" idx="12"/>
          </p:nvPr>
        </p:nvSpPr>
        <p:spPr/>
        <p:txBody>
          <a:bodyPr/>
          <a:lstStyle/>
          <a:p>
            <a:fld id="{80427CDF-FD77-4927-8B79-A3EDC1A5BF3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712971" y="785812"/>
            <a:ext cx="3516629" cy="5267325"/>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914399" y="795337"/>
            <a:ext cx="3516629" cy="5267325"/>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1CAFE4BC-8D80-6B65-011C-0B6C6D63981E}"/>
              </a:ext>
            </a:extLst>
          </p:cNvPr>
          <p:cNvSpPr>
            <a:spLocks noGrp="1"/>
          </p:cNvSpPr>
          <p:nvPr>
            <p:ph type="sldNum" sz="quarter" idx="12"/>
          </p:nvPr>
        </p:nvSpPr>
        <p:spPr/>
        <p:txBody>
          <a:bodyPr/>
          <a:lstStyle/>
          <a:p>
            <a:fld id="{80427CDF-FD77-4927-8B79-A3EDC1A5BF38}"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544</TotalTime>
  <Words>553</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Lymphatic drainage of lower limb</vt:lpstr>
      <vt:lpstr>Lymphatic drainage of lower limb</vt:lpstr>
      <vt:lpstr>Q. Describe briefly the lymphatic drainage of lower limb.</vt:lpstr>
      <vt:lpstr>Lymphatic Drainage Of Lower Limb</vt:lpstr>
      <vt:lpstr>Superficial Lymphatic Vessels</vt:lpstr>
      <vt:lpstr>Superficial Lymphatic Vessels</vt:lpstr>
      <vt:lpstr>Deep Lymphatic Vessels</vt:lpstr>
      <vt:lpstr>PowerPoint Presentation</vt:lpstr>
      <vt:lpstr>PowerPoint Presentation</vt:lpstr>
      <vt:lpstr>PowerPoint Presentation</vt:lpstr>
      <vt:lpstr>Deep Inguinal lymph nodes</vt:lpstr>
      <vt:lpstr>Popliteal lymph nodes</vt:lpstr>
      <vt:lpstr>Elephantiasis</vt:lpstr>
      <vt:lpstr>Clinical Relevance: Lymphadenopathy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Lymphatic drainage of lower limb</dc:title>
  <dc:creator>Zone</dc:creator>
  <cp:lastModifiedBy>Rajesh Patel</cp:lastModifiedBy>
  <cp:revision>18</cp:revision>
  <dcterms:created xsi:type="dcterms:W3CDTF">2018-05-01T14:25:04Z</dcterms:created>
  <dcterms:modified xsi:type="dcterms:W3CDTF">2024-06-03T07:36:18Z</dcterms:modified>
</cp:coreProperties>
</file>