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71" r:id="rId7"/>
    <p:sldId id="272" r:id="rId8"/>
    <p:sldId id="273" r:id="rId9"/>
    <p:sldId id="260" r:id="rId10"/>
    <p:sldId id="274" r:id="rId11"/>
    <p:sldId id="264" r:id="rId12"/>
    <p:sldId id="263" r:id="rId13"/>
    <p:sldId id="265" r:id="rId14"/>
    <p:sldId id="279" r:id="rId15"/>
    <p:sldId id="281" r:id="rId16"/>
    <p:sldId id="266" r:id="rId17"/>
    <p:sldId id="267" r:id="rId18"/>
    <p:sldId id="268" r:id="rId19"/>
    <p:sldId id="269" r:id="rId20"/>
    <p:sldId id="270" r:id="rId21"/>
    <p:sldId id="285" r:id="rId22"/>
    <p:sldId id="286" r:id="rId23"/>
    <p:sldId id="275" r:id="rId24"/>
    <p:sldId id="276" r:id="rId25"/>
    <p:sldId id="277" r:id="rId26"/>
    <p:sldId id="282" r:id="rId27"/>
    <p:sldId id="283" r:id="rId28"/>
    <p:sldId id="288" r:id="rId29"/>
    <p:sldId id="290" r:id="rId30"/>
    <p:sldId id="292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5AE01-B645-4A90-9FD0-EAD548B18EF9}" type="datetimeFigureOut">
              <a:rPr lang="en-US" smtClean="0"/>
              <a:t>11/6/2024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A2A19-976F-44A5-8436-CFEA7738671F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60EA5-E0BD-47E9-B1E0-FFDA27E23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B31E7C-BBEA-4F1F-8178-869F4031D1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19603-7628-441B-9D9A-FDE9EEE02DC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C6B0E-4CAD-4865-B864-1401176669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DF61F-ABA2-4535-9339-DBF72039F4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64040-FD70-41E2-8A0F-FF3C174CBA9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5B9D9-AD3B-4771-B167-01BFD186B9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55D19-A2EE-4E29-B3BA-1022E797CB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5328592" cy="14700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53285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0074D-AF65-42F4-B2D8-900ADE090B6F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A9AB5-4252-46BD-88D4-A36E554083F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909CF-53EE-425F-B566-C7A5B26E5C69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170E-885A-4EE2-B4A9-C305089AC8B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C63548-2D36-4173-BF75-91A7C06406EB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C5F21-CEB8-4192-83D4-758CFA01F05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98ED8-A5B1-4CD4-AE64-474E604328EC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43C26-103A-4A6C-88E5-0952B2C71D5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6A7F9-F095-4440-AAD0-79D0C0B28CED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FE0A4-8EA9-42EB-AC04-F619926B3DF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F6C14-333B-4B6B-B2A9-77048A1F99CA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0A9C9-8992-4C74-899F-3E2AE029E47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E9137-01C1-4B5B-8057-F0637DB01AC4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4AB88-6C54-4869-BD51-7D8E1F2E157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F9E116-CE29-4A78-9332-F5DD169EBF91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ABCD6-F3E1-47D1-BDFC-5C31781E8F0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C0A67-0153-4071-9AAF-0E309B8F3419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95D4C-A4CE-4D06-A14A-6E49AFE1658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D8E68-7F84-4517-A5AD-4C2B949F4012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C447-75D7-40F0-8151-C523488BCEB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D6DC6-5C0E-47CC-B66F-1995E797EF87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6DED-06E7-4DBC-BB87-D807212F238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6884524-7E45-49B7-890E-91A56BE4C7DA}" type="datetimeFigureOut">
              <a:rPr lang="zh-CN" altLang="en-US"/>
              <a:pPr/>
              <a:t>2024/11/6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25DA778-6272-4136-96BC-2A4A502061D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5328592" cy="1470025"/>
          </a:xfrm>
        </p:spPr>
        <p:txBody>
          <a:bodyPr/>
          <a:lstStyle/>
          <a:p>
            <a:r>
              <a:rPr lang="en-US" altLang="zh-CN" dirty="0"/>
              <a:t>Management of Club Foot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5328592" cy="1752600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By MBBSPPT.COM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Ponseti</a:t>
            </a:r>
            <a:r>
              <a:rPr lang="en-US" dirty="0"/>
              <a:t>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Developed in 1940</a:t>
            </a:r>
          </a:p>
          <a:p>
            <a:r>
              <a:rPr lang="en-US" dirty="0"/>
              <a:t>1st published in 1963</a:t>
            </a:r>
          </a:p>
          <a:p>
            <a:r>
              <a:rPr lang="en-US" dirty="0"/>
              <a:t>Safe and effective treatment</a:t>
            </a:r>
          </a:p>
          <a:p>
            <a:r>
              <a:rPr lang="en-US" dirty="0"/>
              <a:t>Decreases the need for extensive surgery</a:t>
            </a:r>
          </a:p>
          <a:p>
            <a:r>
              <a:rPr lang="en-US" dirty="0"/>
              <a:t>Used up to age of 2 yrs even after unsuccessful previous non surgical treatment </a:t>
            </a:r>
          </a:p>
          <a:p>
            <a:r>
              <a:rPr lang="en-US" dirty="0"/>
              <a:t>Excellent reduction of mid foot deformity – Talonavicular Joint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Ponseti</a:t>
            </a:r>
            <a:r>
              <a:rPr lang="en-US" dirty="0"/>
              <a:t> Method</a:t>
            </a:r>
            <a:endParaRPr lang="en-IN" dirty="0"/>
          </a:p>
        </p:txBody>
      </p:sp>
      <p:pic>
        <p:nvPicPr>
          <p:cNvPr id="4" name="Content Placeholder 3" descr="Ponseti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10770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_01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404664"/>
            <a:ext cx="8229600" cy="60486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_01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440668"/>
            <a:ext cx="8229600" cy="59766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 Percutaneous Tenotomy under LA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1822" y="1510444"/>
            <a:ext cx="7360356" cy="2709333"/>
          </a:xfrm>
        </p:spPr>
      </p:pic>
      <p:sp>
        <p:nvSpPr>
          <p:cNvPr id="56324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755576" y="4449481"/>
            <a:ext cx="7772400" cy="2071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Foot held in max dorsiflexion by an assistant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Tenotomy done 1.5 cm above calcaneal insertion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Additional 25-30 deg dorsiflexion obtained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Cast with the foot abducted 60 to 70 degrees with respect to the frontal plane of the ankle, and 15 degrees dorsiflexion for 3 weeks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329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dirty="0"/>
              <a:t> </a:t>
            </a:r>
            <a:r>
              <a:rPr lang="en-US" sz="4000" dirty="0"/>
              <a:t>Foot Abduction Braces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1428736"/>
            <a:ext cx="4038600" cy="4433888"/>
          </a:xfrm>
        </p:spPr>
        <p:txBody>
          <a:bodyPr/>
          <a:lstStyle/>
          <a:p>
            <a:pPr eaLnBrk="1" hangingPunct="1"/>
            <a:r>
              <a:rPr lang="en-US" sz="2400" dirty="0"/>
              <a:t>Shoes mounted to bar in position of 70° of ER and 15° of dorsiflexion in B/L cases and incase of U/L cases 30 to 40° of ER in normal side, distance between shoes set at about 1˝ wider than width of shoulders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Knees left free, so the child can kick them “straight” to stretch gastrosoleus tendon</a:t>
            </a:r>
          </a:p>
          <a:p>
            <a:pPr>
              <a:buFont typeface="Wingdings 2" pitchFamily="18" charset="2"/>
              <a:buNone/>
            </a:pPr>
            <a:endParaRPr lang="en-US" sz="2000" dirty="0"/>
          </a:p>
          <a:p>
            <a:pPr>
              <a:buFont typeface="Wingdings 2" pitchFamily="18" charset="2"/>
              <a:buNone/>
            </a:pPr>
            <a:endParaRPr lang="en-US" sz="1600" dirty="0"/>
          </a:p>
        </p:txBody>
      </p:sp>
      <p:pic>
        <p:nvPicPr>
          <p:cNvPr id="5734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57032" y="1500174"/>
            <a:ext cx="3548768" cy="5214974"/>
          </a:xfr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Complication of Manipulation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/>
              <a:t>Tear of contracted tissue</a:t>
            </a:r>
          </a:p>
          <a:p>
            <a:r>
              <a:rPr lang="en-US" sz="2400" dirty="0"/>
              <a:t>Joint can be damaged – fractures</a:t>
            </a:r>
          </a:p>
          <a:p>
            <a:r>
              <a:rPr lang="en-US" sz="2400" dirty="0"/>
              <a:t>Rocker bottom foot</a:t>
            </a:r>
          </a:p>
          <a:p>
            <a:r>
              <a:rPr lang="en-US" sz="2400" dirty="0"/>
              <a:t>Bean shaped foot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Complication of cast:</a:t>
            </a:r>
          </a:p>
          <a:p>
            <a:r>
              <a:rPr lang="en-US" sz="2800" dirty="0"/>
              <a:t>Swelling, pressure sore</a:t>
            </a:r>
          </a:p>
          <a:p>
            <a:r>
              <a:rPr lang="en-US" sz="2800" dirty="0"/>
              <a:t>Blister due to tight plaster</a:t>
            </a:r>
          </a:p>
          <a:p>
            <a:r>
              <a:rPr lang="en-US" sz="2800" dirty="0" err="1"/>
              <a:t>Irritabilitiy</a:t>
            </a:r>
            <a:endParaRPr lang="en-US" sz="28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Method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developed in 1970 </a:t>
            </a:r>
          </a:p>
          <a:p>
            <a:r>
              <a:rPr lang="en-US" dirty="0"/>
              <a:t>Later popularised and further developed by dimeglio in 1996</a:t>
            </a:r>
          </a:p>
          <a:p>
            <a:r>
              <a:rPr lang="en-US" dirty="0"/>
              <a:t>Dynamic Method</a:t>
            </a:r>
          </a:p>
          <a:p>
            <a:r>
              <a:rPr lang="en-US" dirty="0"/>
              <a:t>Stretching of medial stucture with adhesive strapping and supplemented by CPM</a:t>
            </a:r>
          </a:p>
          <a:p>
            <a:r>
              <a:rPr lang="en-US" dirty="0"/>
              <a:t>Requires more care and diffuclult to maintain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440668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Operative 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Indications </a:t>
            </a:r>
          </a:p>
          <a:p>
            <a:r>
              <a:rPr lang="en-US" dirty="0"/>
              <a:t>Rigid </a:t>
            </a:r>
          </a:p>
          <a:p>
            <a:r>
              <a:rPr lang="en-US" dirty="0"/>
              <a:t>Recurrent </a:t>
            </a:r>
          </a:p>
          <a:p>
            <a:r>
              <a:rPr lang="en-US" dirty="0"/>
              <a:t>Relapse </a:t>
            </a:r>
          </a:p>
          <a:p>
            <a:r>
              <a:rPr lang="en-US" dirty="0"/>
              <a:t>Neglected</a:t>
            </a:r>
          </a:p>
          <a:p>
            <a:r>
              <a:rPr lang="en-US" dirty="0"/>
              <a:t>Resistant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Historical Review</a:t>
            </a:r>
            <a:endParaRPr lang="zh-CN" alt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 </a:t>
            </a:r>
            <a:r>
              <a:rPr lang="en-IN" b="1" dirty="0"/>
              <a:t>Nonoperative Treatment</a:t>
            </a:r>
          </a:p>
          <a:p>
            <a:r>
              <a:rPr lang="en-IN" dirty="0"/>
              <a:t>Hippocrates- manipulation and splinting recommended around 400 BC</a:t>
            </a:r>
          </a:p>
          <a:p>
            <a:r>
              <a:rPr lang="en-IN" dirty="0"/>
              <a:t>Ambroise Pare (1575) and Nicholas Andry (1743) - manipulation and bandage/ splint</a:t>
            </a:r>
          </a:p>
          <a:p>
            <a:r>
              <a:rPr lang="en-IN" dirty="0"/>
              <a:t>Antonio Scarpa – first clubfoot orthosis (1803)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Incisions </a:t>
            </a:r>
          </a:p>
          <a:p>
            <a:r>
              <a:rPr lang="en-US" dirty="0"/>
              <a:t>Turco’s Incision</a:t>
            </a:r>
          </a:p>
          <a:p>
            <a:r>
              <a:rPr lang="en-US" dirty="0" err="1"/>
              <a:t>Cincinatti</a:t>
            </a:r>
            <a:r>
              <a:rPr lang="en-US" dirty="0"/>
              <a:t> Incision</a:t>
            </a:r>
          </a:p>
          <a:p>
            <a:r>
              <a:rPr lang="en-US" dirty="0" err="1"/>
              <a:t>Caroll’s</a:t>
            </a:r>
            <a:r>
              <a:rPr lang="en-US" dirty="0"/>
              <a:t> Incision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 Approaches</a:t>
            </a:r>
          </a:p>
        </p:txBody>
      </p:sp>
      <p:sp>
        <p:nvSpPr>
          <p:cNvPr id="73731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Turco</a:t>
            </a:r>
          </a:p>
        </p:txBody>
      </p:sp>
      <p:pic>
        <p:nvPicPr>
          <p:cNvPr id="73733" name="Picture 5" descr="DSCN15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553" y="2228201"/>
            <a:ext cx="3957836" cy="4355160"/>
          </a:xfrm>
        </p:spPr>
      </p:pic>
      <p:sp>
        <p:nvSpPr>
          <p:cNvPr id="7373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Cincinnati</a:t>
            </a:r>
          </a:p>
        </p:txBody>
      </p:sp>
      <p:pic>
        <p:nvPicPr>
          <p:cNvPr id="73734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5026" y="2228200"/>
            <a:ext cx="4041774" cy="4355161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Caroll’s</a:t>
            </a:r>
            <a:r>
              <a:rPr lang="en-US" dirty="0"/>
              <a:t> Two Incision Technique</a:t>
            </a:r>
          </a:p>
        </p:txBody>
      </p:sp>
      <p:sp>
        <p:nvSpPr>
          <p:cNvPr id="74755" name="Text Placeholder 6"/>
          <p:cNvSpPr>
            <a:spLocks noGrp="1"/>
          </p:cNvSpPr>
          <p:nvPr>
            <p:ph type="body" idx="1"/>
          </p:nvPr>
        </p:nvSpPr>
        <p:spPr>
          <a:xfrm>
            <a:off x="424345" y="1674209"/>
            <a:ext cx="4040188" cy="1047326"/>
          </a:xfrm>
        </p:spPr>
        <p:txBody>
          <a:bodyPr/>
          <a:lstStyle/>
          <a:p>
            <a:r>
              <a:rPr lang="en-US" sz="2000" b="0" dirty="0"/>
              <a:t>Medial Incision - Straight oblique incision from first metatarsal, across tmedial malleolus to Achilles tendon </a:t>
            </a:r>
          </a:p>
        </p:txBody>
      </p:sp>
      <p:pic>
        <p:nvPicPr>
          <p:cNvPr id="74757" name="Picture 9" descr="ovid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552" y="2865384"/>
            <a:ext cx="3959424" cy="3587951"/>
          </a:xfrm>
        </p:spPr>
      </p:pic>
      <p:sp>
        <p:nvSpPr>
          <p:cNvPr id="7475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674209"/>
            <a:ext cx="4041775" cy="1047326"/>
          </a:xfrm>
        </p:spPr>
        <p:txBody>
          <a:bodyPr/>
          <a:lstStyle/>
          <a:p>
            <a:r>
              <a:rPr lang="en-US" sz="2000" b="0" dirty="0"/>
              <a:t>Straight lateral incision along the lateral subtalar joint antr to distal fibula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1" y="2895599"/>
            <a:ext cx="4000500" cy="355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TURCO’S ONE STAGE PM RELEASE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Age 6-9 month</a:t>
            </a:r>
          </a:p>
          <a:p>
            <a:r>
              <a:rPr lang="en-US" dirty="0"/>
              <a:t>Medial Incision</a:t>
            </a:r>
          </a:p>
          <a:p>
            <a:r>
              <a:rPr lang="en-US" dirty="0"/>
              <a:t>Posterior release – FDL, FHL, TA</a:t>
            </a:r>
          </a:p>
          <a:p>
            <a:r>
              <a:rPr lang="en-US" dirty="0"/>
              <a:t>Medial release - Deltoid ligament, Talonavicular capsule, spring ligament.</a:t>
            </a:r>
          </a:p>
          <a:p>
            <a:r>
              <a:rPr lang="en-US" dirty="0"/>
              <a:t>Subtalar release - Talocalcaneal </a:t>
            </a:r>
            <a:r>
              <a:rPr lang="en-US" dirty="0" err="1"/>
              <a:t>interooseous</a:t>
            </a:r>
            <a:r>
              <a:rPr lang="en-US" dirty="0"/>
              <a:t> ligament, T ligament.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Goldner Method</a:t>
            </a:r>
          </a:p>
          <a:p>
            <a:r>
              <a:rPr lang="en-US" dirty="0"/>
              <a:t>Carroll</a:t>
            </a:r>
            <a:r>
              <a:rPr lang="en-IN" dirty="0"/>
              <a:t> Method</a:t>
            </a:r>
          </a:p>
          <a:p>
            <a:r>
              <a:rPr lang="en-US" dirty="0"/>
              <a:t>Mc Kay Method</a:t>
            </a:r>
          </a:p>
          <a:p>
            <a:r>
              <a:rPr lang="en-US" dirty="0"/>
              <a:t>Simon’s Method</a:t>
            </a:r>
          </a:p>
          <a:p>
            <a:r>
              <a:rPr lang="en-US" dirty="0"/>
              <a:t>A La Carte Approach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IN" dirty="0"/>
              <a:t>Postoperative management of clubfoot varies from early motion advocated by McKay (91) to casting for a period of time until healing has occurred and exercises begun.</a:t>
            </a:r>
          </a:p>
          <a:p>
            <a:r>
              <a:rPr lang="en-IN" dirty="0"/>
              <a:t>Kirschner-wire (K-wire) stabilization of the foot with one or two wires following surgery has been generally advocated to prevent talonavicular subluxation....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Other Surgical Options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OSTEOTOMIES</a:t>
            </a:r>
          </a:p>
          <a:p>
            <a:r>
              <a:rPr lang="en-US" dirty="0"/>
              <a:t>TENDON TRANSFERS</a:t>
            </a:r>
          </a:p>
          <a:p>
            <a:r>
              <a:rPr lang="en-US" dirty="0"/>
              <a:t>EXTERNAL FIXATORS :</a:t>
            </a:r>
          </a:p>
          <a:p>
            <a:r>
              <a:rPr lang="en-US" dirty="0"/>
              <a:t>ILIZAROV</a:t>
            </a:r>
          </a:p>
          <a:p>
            <a:r>
              <a:rPr lang="en-US" dirty="0"/>
              <a:t>JESS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Resistant Clubfoot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000" dirty="0"/>
              <a:t>Metatarsus </a:t>
            </a:r>
            <a:r>
              <a:rPr lang="en-US" sz="2000" dirty="0" err="1"/>
              <a:t>Adductus</a:t>
            </a:r>
            <a:r>
              <a:rPr lang="en-US" sz="2000" dirty="0"/>
              <a:t>:  &gt; 5 yrs metatarsal osteototomy</a:t>
            </a:r>
          </a:p>
          <a:p>
            <a:r>
              <a:rPr lang="en-US" sz="2000" dirty="0" err="1"/>
              <a:t>Hindfoor</a:t>
            </a:r>
            <a:r>
              <a:rPr lang="en-US" sz="2000" dirty="0"/>
              <a:t> Varus:  &lt; 2-3 yrs modified Mckay procedure</a:t>
            </a:r>
          </a:p>
          <a:p>
            <a:pPr lvl="1"/>
            <a:r>
              <a:rPr lang="en-US" sz="2000" dirty="0"/>
              <a:t>3- 10 yrs</a:t>
            </a:r>
          </a:p>
          <a:p>
            <a:pPr lvl="1"/>
            <a:r>
              <a:rPr lang="en-US" sz="2000" dirty="0"/>
              <a:t>Dwyer osteotomy (isolated heel varus)</a:t>
            </a:r>
          </a:p>
          <a:p>
            <a:pPr lvl="1"/>
            <a:r>
              <a:rPr lang="en-US" sz="2000" dirty="0" err="1"/>
              <a:t>Dilwyn</a:t>
            </a:r>
            <a:r>
              <a:rPr lang="en-US" sz="2000" dirty="0"/>
              <a:t> Evans procedure (short medial column)</a:t>
            </a:r>
          </a:p>
          <a:p>
            <a:pPr lvl="1"/>
            <a:r>
              <a:rPr lang="en-US" sz="2000" dirty="0"/>
              <a:t>Lichtblau procedure (long lateral column)</a:t>
            </a:r>
          </a:p>
          <a:p>
            <a:pPr lvl="1"/>
            <a:r>
              <a:rPr lang="en-US" sz="2000" dirty="0"/>
              <a:t>10-12 yrs triple arthrodesis</a:t>
            </a:r>
          </a:p>
          <a:p>
            <a:r>
              <a:rPr lang="en-US" sz="2000" dirty="0" err="1"/>
              <a:t>Equinus</a:t>
            </a:r>
            <a:r>
              <a:rPr lang="en-US" sz="2000" dirty="0"/>
              <a:t>:  Achilles tendon lengthening and posterior capsulotomy of subtalar joint, ankle joint / </a:t>
            </a:r>
            <a:r>
              <a:rPr lang="en-US" sz="2000" dirty="0" err="1"/>
              <a:t>Lambrinudi</a:t>
            </a:r>
            <a:r>
              <a:rPr lang="en-US" sz="2000" dirty="0"/>
              <a:t> procedure</a:t>
            </a:r>
          </a:p>
          <a:p>
            <a:endParaRPr lang="en-US" sz="2000" dirty="0"/>
          </a:p>
          <a:p>
            <a:r>
              <a:rPr lang="en-US" sz="2000" dirty="0"/>
              <a:t>All three deformities &gt; 10 yrs triple arthrodesis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Complications of surgery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000" dirty="0"/>
              <a:t>Neurovascular injury (10% have atrophic dorsalis pedis artery bundle)</a:t>
            </a:r>
          </a:p>
          <a:p>
            <a:r>
              <a:rPr lang="en-US" sz="2000" dirty="0"/>
              <a:t>Skin dehiscence</a:t>
            </a:r>
          </a:p>
          <a:p>
            <a:r>
              <a:rPr lang="en-US" sz="2000" dirty="0"/>
              <a:t>Wound infection</a:t>
            </a:r>
          </a:p>
          <a:p>
            <a:r>
              <a:rPr lang="en-US" sz="2000" dirty="0"/>
              <a:t>AVN talus</a:t>
            </a:r>
          </a:p>
          <a:p>
            <a:r>
              <a:rPr lang="en-US" sz="2000" dirty="0"/>
              <a:t>Dislocation of the navicular</a:t>
            </a:r>
          </a:p>
          <a:p>
            <a:r>
              <a:rPr lang="en-US" sz="2000" dirty="0"/>
              <a:t>Flattening and breaking of the talar head</a:t>
            </a:r>
          </a:p>
          <a:p>
            <a:r>
              <a:rPr lang="en-US" sz="2000" dirty="0"/>
              <a:t>Undercorrection/ Overcorrection (esp with Cincinatti)</a:t>
            </a:r>
          </a:p>
          <a:p>
            <a:r>
              <a:rPr lang="en-US" sz="2000" dirty="0"/>
              <a:t>SKEW foot</a:t>
            </a:r>
          </a:p>
          <a:p>
            <a:r>
              <a:rPr lang="en-US" sz="2000" dirty="0"/>
              <a:t>Sinus tarsi syndrome</a:t>
            </a:r>
          </a:p>
          <a:p>
            <a:r>
              <a:rPr lang="en-US" sz="2000" dirty="0"/>
              <a:t>Severe scarring</a:t>
            </a:r>
          </a:p>
          <a:p>
            <a:r>
              <a:rPr lang="en-US" sz="2000" dirty="0"/>
              <a:t>Stiff Joints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Proper understanding of the </a:t>
            </a:r>
            <a:r>
              <a:rPr lang="en-US" dirty="0" err="1"/>
              <a:t>patho</a:t>
            </a:r>
            <a:r>
              <a:rPr lang="en-US" dirty="0"/>
              <a:t>-anatomy a must</a:t>
            </a:r>
          </a:p>
          <a:p>
            <a:r>
              <a:rPr lang="en-US" dirty="0" err="1"/>
              <a:t>Ponseti</a:t>
            </a:r>
            <a:r>
              <a:rPr lang="en-US" dirty="0"/>
              <a:t> method is now the standard treatment method</a:t>
            </a:r>
          </a:p>
          <a:p>
            <a:r>
              <a:rPr lang="en-US" dirty="0"/>
              <a:t>Indications of surgery limited but well defined</a:t>
            </a:r>
          </a:p>
          <a:p>
            <a:r>
              <a:rPr lang="en-US" dirty="0"/>
              <a:t>Turco’s posteromedial soft tissue release remains the treatment of choice in most cases amenable to surgical treatment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15262" cy="4525963"/>
          </a:xfrm>
        </p:spPr>
        <p:txBody>
          <a:bodyPr/>
          <a:lstStyle/>
          <a:p>
            <a:r>
              <a:rPr lang="en-IN" dirty="0"/>
              <a:t>Dieffenbach (1834) Guerin (1836) - Use Plaster of Paris for correction of clubfoot</a:t>
            </a:r>
          </a:p>
          <a:p>
            <a:r>
              <a:rPr lang="en-IN" dirty="0"/>
              <a:t>Thomas wrench and other methods of forceful manipulation- late 1800s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 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9"/>
          <p:cNvSpPr>
            <a:spLocks noGrp="1"/>
          </p:cNvSpPr>
          <p:nvPr>
            <p:ph idx="1"/>
          </p:nvPr>
        </p:nvSpPr>
        <p:spPr>
          <a:xfrm>
            <a:off x="642910" y="500042"/>
            <a:ext cx="7215238" cy="6143668"/>
          </a:xfrm>
        </p:spPr>
        <p:txBody>
          <a:bodyPr/>
          <a:lstStyle/>
          <a:p>
            <a:r>
              <a:rPr lang="en-IN" sz="2000" dirty="0"/>
              <a:t>Kite method- (1930)- forceful sequential manipulation </a:t>
            </a:r>
          </a:p>
          <a:p>
            <a:r>
              <a:rPr lang="en-IN" sz="2000" dirty="0"/>
              <a:t>• Longitudinal traction/manipulation</a:t>
            </a:r>
          </a:p>
          <a:p>
            <a:r>
              <a:rPr lang="en-IN" sz="2000" dirty="0"/>
              <a:t>• Sequential deformity correction- adduction,varus,equinus</a:t>
            </a:r>
          </a:p>
          <a:p>
            <a:r>
              <a:rPr lang="en-IN" sz="2000" dirty="0"/>
              <a:t>• Push navicular laterally onto talar head, thumb on lateral talar head</a:t>
            </a:r>
          </a:p>
          <a:p>
            <a:r>
              <a:rPr lang="en-US" sz="2000" dirty="0"/>
              <a:t>Cast application in 2 phase</a:t>
            </a:r>
            <a:endParaRPr lang="en-IN" sz="2000" dirty="0"/>
          </a:p>
          <a:p>
            <a:r>
              <a:rPr lang="en-IN" sz="2000" dirty="0"/>
              <a:t>• Apply slipper cast</a:t>
            </a:r>
          </a:p>
          <a:p>
            <a:r>
              <a:rPr lang="en-IN" sz="2000" dirty="0"/>
              <a:t>• Mold forefoot into abduction with finger laterally at distal aspect of calcaneus</a:t>
            </a:r>
          </a:p>
          <a:p>
            <a:r>
              <a:rPr lang="en-IN" sz="2000" dirty="0"/>
              <a:t>• Use slipper cast to externally rotate foot relative to thigh and correct medial spin</a:t>
            </a:r>
          </a:p>
          <a:p>
            <a:r>
              <a:rPr lang="en-IN" sz="2000" dirty="0"/>
              <a:t>of calcaneus</a:t>
            </a:r>
          </a:p>
          <a:p>
            <a:r>
              <a:rPr lang="en-IN" sz="2000" dirty="0"/>
              <a:t>• Cast wedging to correct equinus</a:t>
            </a:r>
          </a:p>
          <a:p>
            <a:r>
              <a:rPr lang="en-IN" sz="2000" dirty="0"/>
              <a:t>• Up to 95% corrected without surgery</a:t>
            </a:r>
          </a:p>
          <a:p>
            <a:r>
              <a:rPr lang="en-IN" sz="2000" dirty="0"/>
              <a:t>• Average 22 months cast treatment –longer duration</a:t>
            </a:r>
          </a:p>
          <a:p>
            <a:r>
              <a:rPr lang="en-US" altLang="zh-CN" sz="2000" dirty="0"/>
              <a:t>If over corrected rocker bottom foot</a:t>
            </a:r>
          </a:p>
          <a:p>
            <a:r>
              <a:rPr lang="en-US" altLang="zh-CN" sz="2000" dirty="0"/>
              <a:t> no aneasthesia requred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357166"/>
            <a:ext cx="70009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 Denis- Browne –(1934) strapping / taping and use of corrective bar, “nutcracker” for</a:t>
            </a:r>
          </a:p>
          <a:p>
            <a:r>
              <a:rPr lang="en-IN" sz="2400" dirty="0">
                <a:solidFill>
                  <a:schemeClr val="bg1"/>
                </a:solidFill>
              </a:rPr>
              <a:t>recalcitrant cases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 Ponseti method- developed in late 1940s. First publication – (1963)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IN" sz="2400" dirty="0">
                <a:solidFill>
                  <a:schemeClr val="bg1"/>
                </a:solidFill>
              </a:rPr>
              <a:t>French methods – physical therapy and taping Bensahel (1990) and</a:t>
            </a:r>
          </a:p>
          <a:p>
            <a:r>
              <a:rPr lang="en-IN" sz="2400" dirty="0">
                <a:solidFill>
                  <a:schemeClr val="bg1"/>
                </a:solidFill>
              </a:rPr>
              <a:t>Dimeglio (1996)method- physical therapy, continuous passive motion machine, splinting</a:t>
            </a:r>
          </a:p>
          <a:p>
            <a:r>
              <a:rPr lang="en-IN" sz="2400" dirty="0">
                <a:solidFill>
                  <a:schemeClr val="bg1"/>
                </a:solidFill>
              </a:rPr>
              <a:t> These methods have not gained as much popularity </a:t>
            </a:r>
          </a:p>
          <a:p>
            <a:r>
              <a:rPr lang="en-IN" sz="2400" dirty="0">
                <a:solidFill>
                  <a:schemeClr val="bg1"/>
                </a:solidFill>
              </a:rPr>
              <a:t> in the US, likely because of</a:t>
            </a:r>
          </a:p>
          <a:p>
            <a:r>
              <a:rPr lang="en-IN" sz="2400" dirty="0">
                <a:solidFill>
                  <a:schemeClr val="bg1"/>
                </a:solidFill>
              </a:rPr>
              <a:t> the time/expense/need for trained PTs and CPM</a:t>
            </a:r>
          </a:p>
          <a:p>
            <a:r>
              <a:rPr lang="en-IN" sz="2400" dirty="0">
                <a:solidFill>
                  <a:schemeClr val="bg1"/>
                </a:solidFill>
              </a:rPr>
              <a:t> Manipulative techniques with some similarity to </a:t>
            </a:r>
          </a:p>
          <a:p>
            <a:r>
              <a:rPr lang="en-IN" sz="2400" dirty="0">
                <a:solidFill>
                  <a:schemeClr val="bg1"/>
                </a:solidFill>
              </a:rPr>
              <a:t> </a:t>
            </a:r>
            <a:r>
              <a:rPr lang="en-IN" sz="2400" dirty="0" err="1">
                <a:solidFill>
                  <a:schemeClr val="bg1"/>
                </a:solidFill>
              </a:rPr>
              <a:t>Ponseti</a:t>
            </a:r>
            <a:endParaRPr lang="en-IN" sz="2400" dirty="0">
              <a:solidFill>
                <a:schemeClr val="bg1"/>
              </a:solidFill>
            </a:endParaRPr>
          </a:p>
          <a:p>
            <a:r>
              <a:rPr lang="en-IN" sz="2400" dirty="0">
                <a:solidFill>
                  <a:schemeClr val="bg1"/>
                </a:solidFill>
              </a:rPr>
              <a:t> Good results reported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Goal of the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To get the plantigrade supple active functional and a cosmetically acceptable foot in shortest time with least disruption of family and child 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Timing of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Should be started as soon as possible or Immediately after birth or after one week.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Principles of 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Stretch – Soft Tissue</a:t>
            </a:r>
          </a:p>
          <a:p>
            <a:r>
              <a:rPr lang="en-US" dirty="0"/>
              <a:t>Restore – Normal Tarsal Relationship</a:t>
            </a:r>
          </a:p>
          <a:p>
            <a:r>
              <a:rPr lang="en-US" dirty="0"/>
              <a:t>Maintain – Until Bones Remold Stable Articular Surface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Common Errors (Kite Errors)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Pronation/eversion of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metatarsal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Premature dorsiflexion of heel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Counterpressure at calcaneocuboid joint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rotation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Below knee casts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 splints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2438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0386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</Template>
  <TotalTime>517</TotalTime>
  <Words>956</Words>
  <Application>Microsoft Office PowerPoint</Application>
  <PresentationFormat>On-screen Show (4:3)</PresentationFormat>
  <Paragraphs>158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 2</vt:lpstr>
      <vt:lpstr>Presentation5</vt:lpstr>
      <vt:lpstr>Management of Club Foot</vt:lpstr>
      <vt:lpstr>Historical Review</vt:lpstr>
      <vt:lpstr>PowerPoint Presentation</vt:lpstr>
      <vt:lpstr>PowerPoint Presentation</vt:lpstr>
      <vt:lpstr>PowerPoint Presentation</vt:lpstr>
      <vt:lpstr>Goal of the Treatment</vt:lpstr>
      <vt:lpstr>Timing of Treatment</vt:lpstr>
      <vt:lpstr>Principles of Treatment </vt:lpstr>
      <vt:lpstr>Common Errors (Kite Errors)</vt:lpstr>
      <vt:lpstr>Ponseti Method</vt:lpstr>
      <vt:lpstr>Ponseti Method</vt:lpstr>
      <vt:lpstr>PowerPoint Presentation</vt:lpstr>
      <vt:lpstr>PowerPoint Presentation</vt:lpstr>
      <vt:lpstr> Percutaneous Tenotomy under LA</vt:lpstr>
      <vt:lpstr> Foot Abduction Braces</vt:lpstr>
      <vt:lpstr>Complication of Manipulation</vt:lpstr>
      <vt:lpstr>French Method</vt:lpstr>
      <vt:lpstr>PowerPoint Presentation</vt:lpstr>
      <vt:lpstr>Operative Treatment </vt:lpstr>
      <vt:lpstr>PowerPoint Presentation</vt:lpstr>
      <vt:lpstr> Approaches</vt:lpstr>
      <vt:lpstr>Caroll’s Two Incision Technique</vt:lpstr>
      <vt:lpstr>TURCO’S ONE STAGE PM RELEASE</vt:lpstr>
      <vt:lpstr>Other Methods</vt:lpstr>
      <vt:lpstr>PowerPoint Presentation</vt:lpstr>
      <vt:lpstr>Other Surgical Options</vt:lpstr>
      <vt:lpstr>Resistant Clubfoot</vt:lpstr>
      <vt:lpstr>Complications of surgery</vt:lpstr>
      <vt:lpstr>Conclusion</vt:lpstr>
      <vt:lpstr> THANK YOU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club foot</dc:title>
  <dc:subject>medical</dc:subject>
  <dc:creator>pawar</dc:creator>
  <cp:keywords>Medical, Medical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Rajesh Patel</cp:lastModifiedBy>
  <cp:revision>52</cp:revision>
  <dcterms:created xsi:type="dcterms:W3CDTF">2013-03-15T07:22:02Z</dcterms:created>
  <dcterms:modified xsi:type="dcterms:W3CDTF">2024-11-06T06:28:18Z</dcterms:modified>
  <cp:category>PowerPoint template, medical</cp:category>
</cp:coreProperties>
</file>