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85" r:id="rId3"/>
    <p:sldId id="286" r:id="rId4"/>
    <p:sldId id="287" r:id="rId5"/>
    <p:sldId id="288" r:id="rId6"/>
    <p:sldId id="291" r:id="rId7"/>
    <p:sldId id="289" r:id="rId8"/>
    <p:sldId id="292" r:id="rId9"/>
    <p:sldId id="290" r:id="rId10"/>
    <p:sldId id="258" r:id="rId11"/>
    <p:sldId id="259" r:id="rId12"/>
    <p:sldId id="260" r:id="rId13"/>
    <p:sldId id="261" r:id="rId14"/>
    <p:sldId id="262" r:id="rId15"/>
    <p:sldId id="282" r:id="rId16"/>
    <p:sldId id="263" r:id="rId17"/>
    <p:sldId id="264" r:id="rId18"/>
    <p:sldId id="277" r:id="rId19"/>
    <p:sldId id="278" r:id="rId20"/>
    <p:sldId id="279" r:id="rId21"/>
    <p:sldId id="283" r:id="rId22"/>
    <p:sldId id="265" r:id="rId23"/>
    <p:sldId id="266" r:id="rId24"/>
    <p:sldId id="267" r:id="rId25"/>
    <p:sldId id="275" r:id="rId26"/>
    <p:sldId id="268" r:id="rId27"/>
    <p:sldId id="280" r:id="rId28"/>
    <p:sldId id="281" r:id="rId29"/>
    <p:sldId id="271" r:id="rId30"/>
    <p:sldId id="272" r:id="rId31"/>
    <p:sldId id="273" r:id="rId32"/>
    <p:sldId id="27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15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EFE3E4-9681-4742-AACA-D19CF8481EC1}"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E9263-36E0-7648-833D-FAB17406566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95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EFE3E4-9681-4742-AACA-D19CF8481EC1}"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E9263-36E0-7648-833D-FAB174065668}" type="slidenum">
              <a:rPr lang="en-US" smtClean="0"/>
              <a:t>‹#›</a:t>
            </a:fld>
            <a:endParaRPr lang="en-US"/>
          </a:p>
        </p:txBody>
      </p:sp>
    </p:spTree>
    <p:extLst>
      <p:ext uri="{BB962C8B-B14F-4D97-AF65-F5344CB8AC3E}">
        <p14:creationId xmlns:p14="http://schemas.microsoft.com/office/powerpoint/2010/main" val="93341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EFE3E4-9681-4742-AACA-D19CF8481EC1}"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E9263-36E0-7648-833D-FAB174065668}" type="slidenum">
              <a:rPr lang="en-US" smtClean="0"/>
              <a:t>‹#›</a:t>
            </a:fld>
            <a:endParaRPr lang="en-US"/>
          </a:p>
        </p:txBody>
      </p:sp>
    </p:spTree>
    <p:extLst>
      <p:ext uri="{BB962C8B-B14F-4D97-AF65-F5344CB8AC3E}">
        <p14:creationId xmlns:p14="http://schemas.microsoft.com/office/powerpoint/2010/main" val="49220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FEFE3E4-9681-4742-AACA-D19CF8481EC1}"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E9263-36E0-7648-833D-FAB174065668}" type="slidenum">
              <a:rPr lang="en-US" smtClean="0"/>
              <a:t>‹#›</a:t>
            </a:fld>
            <a:endParaRPr lang="en-US"/>
          </a:p>
        </p:txBody>
      </p:sp>
    </p:spTree>
    <p:extLst>
      <p:ext uri="{BB962C8B-B14F-4D97-AF65-F5344CB8AC3E}">
        <p14:creationId xmlns:p14="http://schemas.microsoft.com/office/powerpoint/2010/main" val="3690337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EFE3E4-9681-4742-AACA-D19CF8481EC1}"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E9263-36E0-7648-833D-FAB17406566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45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FEFE3E4-9681-4742-AACA-D19CF8481EC1}"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E9263-36E0-7648-833D-FAB174065668}" type="slidenum">
              <a:rPr lang="en-US" smtClean="0"/>
              <a:t>‹#›</a:t>
            </a:fld>
            <a:endParaRPr lang="en-US"/>
          </a:p>
        </p:txBody>
      </p:sp>
    </p:spTree>
    <p:extLst>
      <p:ext uri="{BB962C8B-B14F-4D97-AF65-F5344CB8AC3E}">
        <p14:creationId xmlns:p14="http://schemas.microsoft.com/office/powerpoint/2010/main" val="396855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5"/>
            <a:ext cx="4937760" cy="3286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286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FEFE3E4-9681-4742-AACA-D19CF8481EC1}"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E9263-36E0-7648-833D-FAB174065668}" type="slidenum">
              <a:rPr lang="en-US" smtClean="0"/>
              <a:t>‹#›</a:t>
            </a:fld>
            <a:endParaRPr lang="en-US"/>
          </a:p>
        </p:txBody>
      </p:sp>
    </p:spTree>
    <p:extLst>
      <p:ext uri="{BB962C8B-B14F-4D97-AF65-F5344CB8AC3E}">
        <p14:creationId xmlns:p14="http://schemas.microsoft.com/office/powerpoint/2010/main" val="88652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FEFE3E4-9681-4742-AACA-D19CF8481EC1}"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E9263-36E0-7648-833D-FAB174065668}" type="slidenum">
              <a:rPr lang="en-US" smtClean="0"/>
              <a:t>‹#›</a:t>
            </a:fld>
            <a:endParaRPr lang="en-US"/>
          </a:p>
        </p:txBody>
      </p:sp>
    </p:spTree>
    <p:extLst>
      <p:ext uri="{BB962C8B-B14F-4D97-AF65-F5344CB8AC3E}">
        <p14:creationId xmlns:p14="http://schemas.microsoft.com/office/powerpoint/2010/main" val="11108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FEFE3E4-9681-4742-AACA-D19CF8481EC1}" type="datetimeFigureOut">
              <a:rPr lang="en-US" smtClean="0"/>
              <a:t>5/22/2024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F8E9263-36E0-7648-833D-FAB174065668}" type="slidenum">
              <a:rPr lang="en-US" smtClean="0"/>
              <a:t>‹#›</a:t>
            </a:fld>
            <a:endParaRPr lang="en-US"/>
          </a:p>
        </p:txBody>
      </p:sp>
    </p:spTree>
    <p:extLst>
      <p:ext uri="{BB962C8B-B14F-4D97-AF65-F5344CB8AC3E}">
        <p14:creationId xmlns:p14="http://schemas.microsoft.com/office/powerpoint/2010/main" val="49586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EFE3E4-9681-4742-AACA-D19CF8481EC1}" type="datetimeFigureOut">
              <a:rPr lang="en-US" smtClean="0"/>
              <a:t>5/22/2024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8E9263-36E0-7648-833D-FAB174065668}" type="slidenum">
              <a:rPr lang="en-US" smtClean="0"/>
              <a:t>‹#›</a:t>
            </a:fld>
            <a:endParaRPr lang="en-US"/>
          </a:p>
        </p:txBody>
      </p:sp>
    </p:spTree>
    <p:extLst>
      <p:ext uri="{BB962C8B-B14F-4D97-AF65-F5344CB8AC3E}">
        <p14:creationId xmlns:p14="http://schemas.microsoft.com/office/powerpoint/2010/main" val="147371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EFE3E4-9681-4742-AACA-D19CF8481EC1}"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E9263-36E0-7648-833D-FAB174065668}" type="slidenum">
              <a:rPr lang="en-US" smtClean="0"/>
              <a:t>‹#›</a:t>
            </a:fld>
            <a:endParaRPr lang="en-US"/>
          </a:p>
        </p:txBody>
      </p:sp>
    </p:spTree>
    <p:extLst>
      <p:ext uri="{BB962C8B-B14F-4D97-AF65-F5344CB8AC3E}">
        <p14:creationId xmlns:p14="http://schemas.microsoft.com/office/powerpoint/2010/main" val="118018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FEFE3E4-9681-4742-AACA-D19CF8481EC1}" type="datetimeFigureOut">
              <a:rPr lang="en-US" smtClean="0"/>
              <a:t>5/22/2024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F8E9263-36E0-7648-833D-FAB17406566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453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bbspp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0C00-1975-D14E-A344-D71DA4B46528}"/>
              </a:ext>
            </a:extLst>
          </p:cNvPr>
          <p:cNvSpPr>
            <a:spLocks noGrp="1"/>
          </p:cNvSpPr>
          <p:nvPr>
            <p:ph type="ctrTitle"/>
          </p:nvPr>
        </p:nvSpPr>
        <p:spPr>
          <a:xfrm>
            <a:off x="1066800" y="492252"/>
            <a:ext cx="10058400" cy="1398460"/>
          </a:xfrm>
          <a:noFill/>
        </p:spPr>
        <p:txBody>
          <a:bodyPr>
            <a:normAutofit fontScale="90000"/>
          </a:bodyPr>
          <a:lstStyle/>
          <a:p>
            <a:pPr algn="ctr"/>
            <a:r>
              <a:rPr lang="en-US" sz="6000" dirty="0"/>
              <a:t>Mandibular Fracture</a:t>
            </a:r>
            <a:br>
              <a:rPr lang="en-US" sz="6000" dirty="0"/>
            </a:br>
            <a:r>
              <a:rPr lang="en-US" sz="6000" dirty="0"/>
              <a:t>(wiring and Plating)</a:t>
            </a:r>
          </a:p>
        </p:txBody>
      </p:sp>
      <p:sp>
        <p:nvSpPr>
          <p:cNvPr id="7" name="Subtitle 6">
            <a:extLst>
              <a:ext uri="{FF2B5EF4-FFF2-40B4-BE49-F238E27FC236}">
                <a16:creationId xmlns:a16="http://schemas.microsoft.com/office/drawing/2014/main" id="{64DC7F34-D198-136A-4A12-4C169BB57436}"/>
              </a:ext>
            </a:extLst>
          </p:cNvPr>
          <p:cNvSpPr>
            <a:spLocks noGrp="1"/>
          </p:cNvSpPr>
          <p:nvPr>
            <p:ph type="subTitle" idx="1"/>
          </p:nvPr>
        </p:nvSpPr>
        <p:spPr>
          <a:xfrm>
            <a:off x="5096827" y="1890712"/>
            <a:ext cx="1998345" cy="314325"/>
          </a:xfrm>
        </p:spPr>
        <p:txBody>
          <a:bodyPr>
            <a:normAutofit/>
          </a:bodyPr>
          <a:lstStyle/>
          <a:p>
            <a:r>
              <a:rPr lang="en-US" sz="1600" b="1" dirty="0"/>
              <a:t>By </a:t>
            </a:r>
            <a:r>
              <a:rPr lang="en-US" sz="1600" b="1" dirty="0">
                <a:hlinkClick r:id="rId2"/>
              </a:rPr>
              <a:t>MBBSPPT.COM</a:t>
            </a:r>
            <a:endParaRPr lang="en-IN" sz="1600" b="1" dirty="0"/>
          </a:p>
        </p:txBody>
      </p:sp>
      <p:pic>
        <p:nvPicPr>
          <p:cNvPr id="9" name="Picture 8">
            <a:extLst>
              <a:ext uri="{FF2B5EF4-FFF2-40B4-BE49-F238E27FC236}">
                <a16:creationId xmlns:a16="http://schemas.microsoft.com/office/drawing/2014/main" id="{B052624C-33F8-5DD3-0F80-2F61E1B97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019" y="2205037"/>
            <a:ext cx="3265960" cy="4042029"/>
          </a:xfrm>
          <a:prstGeom prst="rect">
            <a:avLst/>
          </a:prstGeom>
        </p:spPr>
      </p:pic>
    </p:spTree>
    <p:extLst>
      <p:ext uri="{BB962C8B-B14F-4D97-AF65-F5344CB8AC3E}">
        <p14:creationId xmlns:p14="http://schemas.microsoft.com/office/powerpoint/2010/main" val="52059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D107-22B3-E64D-9D17-598FBF6B11A5}"/>
              </a:ext>
            </a:extLst>
          </p:cNvPr>
          <p:cNvSpPr>
            <a:spLocks noGrp="1"/>
          </p:cNvSpPr>
          <p:nvPr>
            <p:ph type="title"/>
          </p:nvPr>
        </p:nvSpPr>
        <p:spPr>
          <a:xfrm>
            <a:off x="1097280" y="286603"/>
            <a:ext cx="10058400" cy="1450757"/>
          </a:xfrm>
        </p:spPr>
        <p:txBody>
          <a:bodyPr/>
          <a:lstStyle/>
          <a:p>
            <a:r>
              <a:rPr lang="en-US" b="1" dirty="0"/>
              <a:t>Mandibular fracture wiring</a:t>
            </a:r>
          </a:p>
        </p:txBody>
      </p:sp>
      <p:sp>
        <p:nvSpPr>
          <p:cNvPr id="3" name="Content Placeholder 2">
            <a:extLst>
              <a:ext uri="{FF2B5EF4-FFF2-40B4-BE49-F238E27FC236}">
                <a16:creationId xmlns:a16="http://schemas.microsoft.com/office/drawing/2014/main" id="{C09B4F2A-DA40-C446-8530-05DDF44B0108}"/>
              </a:ext>
            </a:extLst>
          </p:cNvPr>
          <p:cNvSpPr>
            <a:spLocks noGrp="1"/>
          </p:cNvSpPr>
          <p:nvPr>
            <p:ph idx="1"/>
          </p:nvPr>
        </p:nvSpPr>
        <p:spPr>
          <a:xfrm>
            <a:off x="1097280" y="1845734"/>
            <a:ext cx="10058400" cy="4023360"/>
          </a:xfrm>
        </p:spPr>
        <p:txBody>
          <a:bodyPr/>
          <a:lstStyle/>
          <a:p>
            <a:r>
              <a:rPr lang="en-US" dirty="0" err="1"/>
              <a:t>Transosseous</a:t>
            </a:r>
            <a:r>
              <a:rPr lang="en-US" dirty="0"/>
              <a:t> Wiring (Intraosseous Wiring)</a:t>
            </a:r>
          </a:p>
          <a:p>
            <a:r>
              <a:rPr lang="en-US" dirty="0"/>
              <a:t>Intraoral </a:t>
            </a:r>
            <a:r>
              <a:rPr lang="en-US" dirty="0" err="1"/>
              <a:t>Transalveolar</a:t>
            </a:r>
            <a:r>
              <a:rPr lang="en-US" dirty="0"/>
              <a:t> or Upper Border (Superior Border) Wiring</a:t>
            </a:r>
          </a:p>
          <a:p>
            <a:r>
              <a:rPr lang="en-US" dirty="0"/>
              <a:t>Extraoral Lower Border (Inferior Border) </a:t>
            </a:r>
            <a:r>
              <a:rPr lang="en-US" dirty="0" err="1"/>
              <a:t>Transosseous</a:t>
            </a:r>
            <a:r>
              <a:rPr lang="en-US" dirty="0"/>
              <a:t> Wiring</a:t>
            </a:r>
          </a:p>
          <a:p>
            <a:endParaRPr lang="en-US" dirty="0"/>
          </a:p>
        </p:txBody>
      </p:sp>
    </p:spTree>
    <p:extLst>
      <p:ext uri="{BB962C8B-B14F-4D97-AF65-F5344CB8AC3E}">
        <p14:creationId xmlns:p14="http://schemas.microsoft.com/office/powerpoint/2010/main" val="348643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E0D6-7219-8444-945C-9D2B7330F5F2}"/>
              </a:ext>
            </a:extLst>
          </p:cNvPr>
          <p:cNvSpPr>
            <a:spLocks noGrp="1"/>
          </p:cNvSpPr>
          <p:nvPr>
            <p:ph type="title"/>
          </p:nvPr>
        </p:nvSpPr>
        <p:spPr>
          <a:xfrm>
            <a:off x="1097280" y="286603"/>
            <a:ext cx="10058400" cy="1450757"/>
          </a:xfrm>
        </p:spPr>
        <p:txBody>
          <a:bodyPr/>
          <a:lstStyle/>
          <a:p>
            <a:r>
              <a:rPr lang="en-US" b="1" dirty="0" err="1"/>
              <a:t>Transosseous</a:t>
            </a:r>
            <a:r>
              <a:rPr lang="en-US" b="1" dirty="0"/>
              <a:t> Wiring (Intraosseous Wiring)</a:t>
            </a:r>
          </a:p>
        </p:txBody>
      </p:sp>
      <p:sp>
        <p:nvSpPr>
          <p:cNvPr id="3" name="Content Placeholder 2">
            <a:extLst>
              <a:ext uri="{FF2B5EF4-FFF2-40B4-BE49-F238E27FC236}">
                <a16:creationId xmlns:a16="http://schemas.microsoft.com/office/drawing/2014/main" id="{F478ABF2-ED28-AF4F-AA7A-53672B41F3BD}"/>
              </a:ext>
            </a:extLst>
          </p:cNvPr>
          <p:cNvSpPr>
            <a:spLocks noGrp="1"/>
          </p:cNvSpPr>
          <p:nvPr>
            <p:ph idx="1"/>
          </p:nvPr>
        </p:nvSpPr>
        <p:spPr>
          <a:xfrm>
            <a:off x="1096963" y="1846263"/>
            <a:ext cx="6618287" cy="4022725"/>
          </a:xfrm>
        </p:spPr>
        <p:txBody>
          <a:bodyPr>
            <a:normAutofit fontScale="85000" lnSpcReduction="20000"/>
          </a:bodyPr>
          <a:lstStyle/>
          <a:p>
            <a:r>
              <a:rPr lang="en-US" dirty="0"/>
              <a:t>Can be done through intraoral or extraoral approach.</a:t>
            </a:r>
          </a:p>
          <a:p>
            <a:r>
              <a:rPr lang="en-US" dirty="0"/>
              <a:t>In principle, holes are drilled in the bony fragments on either side of the fracture line, </a:t>
            </a:r>
          </a:p>
          <a:p>
            <a:r>
              <a:rPr lang="en-US" dirty="0"/>
              <a:t>After which a length of 26-g stainless steel wire is passed through the holes and across the fracture.</a:t>
            </a:r>
          </a:p>
          <a:p>
            <a:r>
              <a:rPr lang="en-US" dirty="0"/>
              <a:t>After this initial preparation, the fracture must be reduced independently with the teeth in occlusion before the free ends of the wire are lightened and twisted. </a:t>
            </a:r>
          </a:p>
          <a:p>
            <a:r>
              <a:rPr lang="en-US" dirty="0"/>
              <a:t>The twisted ends are cut short and tucked into the nearest drill hole. The single strand wire fixation in this horizontal manner is the simplest form of fixation with intraosseous wiring</a:t>
            </a:r>
          </a:p>
          <a:p>
            <a:r>
              <a:rPr lang="en-US" dirty="0"/>
              <a:t>The variations can be:</a:t>
            </a:r>
          </a:p>
          <a:p>
            <a:pPr lvl="1"/>
            <a:r>
              <a:rPr lang="en-US" dirty="0"/>
              <a:t>two-hole, four-hole, three-hole technique. </a:t>
            </a:r>
          </a:p>
          <a:p>
            <a:pPr lvl="1"/>
            <a:r>
              <a:rPr lang="en-US" dirty="0" err="1"/>
              <a:t>Obwegeser’s</a:t>
            </a:r>
            <a:r>
              <a:rPr lang="en-US" dirty="0"/>
              <a:t> figure-of-eight wiring, </a:t>
            </a:r>
          </a:p>
          <a:p>
            <a:pPr lvl="1"/>
            <a:r>
              <a:rPr lang="en-US" dirty="0"/>
              <a:t>Hayton-William’s modification of figure-of-eight wiring.</a:t>
            </a:r>
          </a:p>
          <a:p>
            <a:endParaRPr lang="en-US" dirty="0"/>
          </a:p>
          <a:p>
            <a:endParaRPr lang="en-US" dirty="0"/>
          </a:p>
        </p:txBody>
      </p:sp>
      <p:pic>
        <p:nvPicPr>
          <p:cNvPr id="4" name="Picture 4">
            <a:extLst>
              <a:ext uri="{FF2B5EF4-FFF2-40B4-BE49-F238E27FC236}">
                <a16:creationId xmlns:a16="http://schemas.microsoft.com/office/drawing/2014/main" id="{AE2CE175-1174-1145-9BAE-9D0E2DD16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2810" y="1846263"/>
            <a:ext cx="3532415" cy="3609055"/>
          </a:xfrm>
          <a:prstGeom prst="rect">
            <a:avLst/>
          </a:prstGeom>
        </p:spPr>
      </p:pic>
    </p:spTree>
    <p:extLst>
      <p:ext uri="{BB962C8B-B14F-4D97-AF65-F5344CB8AC3E}">
        <p14:creationId xmlns:p14="http://schemas.microsoft.com/office/powerpoint/2010/main" val="254194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53F7D5-559E-9F48-B0A9-C8B1406CBCF1}"/>
              </a:ext>
            </a:extLst>
          </p:cNvPr>
          <p:cNvSpPr>
            <a:spLocks noGrp="1"/>
          </p:cNvSpPr>
          <p:nvPr>
            <p:ph idx="1"/>
          </p:nvPr>
        </p:nvSpPr>
        <p:spPr>
          <a:xfrm>
            <a:off x="1097280" y="1845734"/>
            <a:ext cx="10058400" cy="4023360"/>
          </a:xfrm>
        </p:spPr>
        <p:txBody>
          <a:bodyPr/>
          <a:lstStyle/>
          <a:p>
            <a:r>
              <a:rPr lang="en-US" dirty="0"/>
              <a:t>These variations are mainly used at the inferior border of the mandible through extraoral incision.</a:t>
            </a:r>
          </a:p>
        </p:txBody>
      </p:sp>
      <p:pic>
        <p:nvPicPr>
          <p:cNvPr id="4" name="Picture 4">
            <a:extLst>
              <a:ext uri="{FF2B5EF4-FFF2-40B4-BE49-F238E27FC236}">
                <a16:creationId xmlns:a16="http://schemas.microsoft.com/office/drawing/2014/main" id="{AB846228-9C78-4143-9659-AF50BAEC61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348" y="2575570"/>
            <a:ext cx="5263303" cy="3683406"/>
          </a:xfrm>
          <a:prstGeom prst="rect">
            <a:avLst/>
          </a:prstGeom>
        </p:spPr>
      </p:pic>
    </p:spTree>
    <p:extLst>
      <p:ext uri="{BB962C8B-B14F-4D97-AF65-F5344CB8AC3E}">
        <p14:creationId xmlns:p14="http://schemas.microsoft.com/office/powerpoint/2010/main" val="352773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B1F7-921E-4D46-A432-285AB0F9BDD0}"/>
              </a:ext>
            </a:extLst>
          </p:cNvPr>
          <p:cNvSpPr>
            <a:spLocks noGrp="1"/>
          </p:cNvSpPr>
          <p:nvPr>
            <p:ph type="title"/>
          </p:nvPr>
        </p:nvSpPr>
        <p:spPr>
          <a:xfrm>
            <a:off x="1097280" y="286603"/>
            <a:ext cx="10058400" cy="1450757"/>
          </a:xfrm>
        </p:spPr>
        <p:txBody>
          <a:bodyPr/>
          <a:lstStyle/>
          <a:p>
            <a:r>
              <a:rPr lang="en-US" b="1" dirty="0"/>
              <a:t>Intraoral </a:t>
            </a:r>
            <a:r>
              <a:rPr lang="en-US" b="1" dirty="0" err="1"/>
              <a:t>Transalveolar</a:t>
            </a:r>
            <a:r>
              <a:rPr lang="en-US" b="1" dirty="0"/>
              <a:t> or Upper Border </a:t>
            </a:r>
            <a:br>
              <a:rPr lang="en-US" b="1" dirty="0"/>
            </a:br>
            <a:r>
              <a:rPr lang="en-US" b="1" dirty="0"/>
              <a:t>(Superior Border) Wiring</a:t>
            </a:r>
          </a:p>
        </p:txBody>
      </p:sp>
      <p:pic>
        <p:nvPicPr>
          <p:cNvPr id="4" name="Picture 4">
            <a:extLst>
              <a:ext uri="{FF2B5EF4-FFF2-40B4-BE49-F238E27FC236}">
                <a16:creationId xmlns:a16="http://schemas.microsoft.com/office/drawing/2014/main" id="{F15094E6-80BB-C94E-97EB-FF933160AF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2868" y="2246314"/>
            <a:ext cx="4412495" cy="3440112"/>
          </a:xfrm>
        </p:spPr>
      </p:pic>
      <p:sp>
        <p:nvSpPr>
          <p:cNvPr id="6" name="TextBox 5">
            <a:extLst>
              <a:ext uri="{FF2B5EF4-FFF2-40B4-BE49-F238E27FC236}">
                <a16:creationId xmlns:a16="http://schemas.microsoft.com/office/drawing/2014/main" id="{76379FF0-0E13-7441-8862-8FE98511DAB8}"/>
              </a:ext>
            </a:extLst>
          </p:cNvPr>
          <p:cNvSpPr txBox="1"/>
          <p:nvPr/>
        </p:nvSpPr>
        <p:spPr>
          <a:xfrm>
            <a:off x="1096963" y="1910734"/>
            <a:ext cx="5645905" cy="4031873"/>
          </a:xfrm>
          <a:prstGeom prst="rect">
            <a:avLst/>
          </a:prstGeom>
          <a:noFill/>
        </p:spPr>
        <p:txBody>
          <a:bodyPr wrap="square">
            <a:spAutoFit/>
          </a:bodyPr>
          <a:lstStyle/>
          <a:p>
            <a:pPr marL="285750" indent="-285750">
              <a:buFont typeface="Arial" panose="020B0604020202020204" pitchFamily="34" charset="0"/>
              <a:buChar char="•"/>
            </a:pPr>
            <a:r>
              <a:rPr lang="en-US" sz="1600" dirty="0"/>
              <a:t>To control the posterior fragment by drilling a hole through the alveolar process of each fragment. </a:t>
            </a:r>
          </a:p>
          <a:p>
            <a:pPr marL="285750" indent="-285750">
              <a:buFont typeface="Arial" panose="020B0604020202020204" pitchFamily="34" charset="0"/>
              <a:buChar char="•"/>
            </a:pPr>
            <a:r>
              <a:rPr lang="en-US" sz="1600" dirty="0"/>
              <a:t>Here, the wire is passed through the extraction socket of the third molar tooth, which is invariably involved in the fracture line. </a:t>
            </a:r>
          </a:p>
          <a:p>
            <a:pPr marL="285750" indent="-285750">
              <a:buFont typeface="Arial" panose="020B0604020202020204" pitchFamily="34" charset="0"/>
              <a:buChar char="•"/>
            </a:pPr>
            <a:r>
              <a:rPr lang="en-US" sz="1600" dirty="0"/>
              <a:t>Many times, simple loop through only the buccal plate may be adequate.</a:t>
            </a:r>
          </a:p>
          <a:p>
            <a:pPr marL="285750" indent="-285750">
              <a:buFont typeface="Arial" panose="020B0604020202020204" pitchFamily="34" charset="0"/>
              <a:buChar char="•"/>
            </a:pPr>
            <a:r>
              <a:rPr lang="en-US" sz="1600" dirty="0"/>
              <a:t>But for better fixation both buccal as well as lingual plates of the alveolar process should be involved and the horizontal mattress type of wiring provides optimum stability.</a:t>
            </a:r>
          </a:p>
          <a:p>
            <a:pPr marL="285750" indent="-285750">
              <a:buFont typeface="Arial" panose="020B0604020202020204" pitchFamily="34" charset="0"/>
              <a:buChar char="•"/>
            </a:pPr>
            <a:r>
              <a:rPr lang="en-US" sz="1600" dirty="0"/>
              <a:t>While drilling the holes on either side of the fractured fragments at the alveolar crest, one has to select the site for drilling the holes carefully, so that during final twisting, the thin alveolar bone should not get crumbled down. </a:t>
            </a:r>
          </a:p>
          <a:p>
            <a:pPr marL="285750" indent="-285750">
              <a:buFont typeface="Arial" panose="020B0604020202020204" pitchFamily="34" charset="0"/>
              <a:buChar char="•"/>
            </a:pPr>
            <a:r>
              <a:rPr lang="en-US" sz="1600" dirty="0"/>
              <a:t>While drilling the hole on the lingual plate, protection of the lingual nerve should be done by placing periosteal elevator.</a:t>
            </a:r>
          </a:p>
        </p:txBody>
      </p:sp>
    </p:spTree>
    <p:extLst>
      <p:ext uri="{BB962C8B-B14F-4D97-AF65-F5344CB8AC3E}">
        <p14:creationId xmlns:p14="http://schemas.microsoft.com/office/powerpoint/2010/main" val="56555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2FC9-055E-2347-B3A0-8493BC601434}"/>
              </a:ext>
            </a:extLst>
          </p:cNvPr>
          <p:cNvSpPr>
            <a:spLocks noGrp="1"/>
          </p:cNvSpPr>
          <p:nvPr>
            <p:ph type="title"/>
          </p:nvPr>
        </p:nvSpPr>
        <p:spPr>
          <a:xfrm>
            <a:off x="1097280" y="286603"/>
            <a:ext cx="10058400" cy="1450757"/>
          </a:xfrm>
        </p:spPr>
        <p:txBody>
          <a:bodyPr/>
          <a:lstStyle/>
          <a:p>
            <a:r>
              <a:rPr lang="en-US" b="1" dirty="0"/>
              <a:t>Extraoral Lower Border (Inferior Border) </a:t>
            </a:r>
            <a:br>
              <a:rPr lang="en-US" b="1" dirty="0"/>
            </a:br>
            <a:r>
              <a:rPr lang="en-US" b="1" dirty="0" err="1"/>
              <a:t>Transosseous</a:t>
            </a:r>
            <a:r>
              <a:rPr lang="en-US" b="1" dirty="0"/>
              <a:t> Wiring</a:t>
            </a:r>
          </a:p>
        </p:txBody>
      </p:sp>
      <p:sp>
        <p:nvSpPr>
          <p:cNvPr id="3" name="Content Placeholder 2">
            <a:extLst>
              <a:ext uri="{FF2B5EF4-FFF2-40B4-BE49-F238E27FC236}">
                <a16:creationId xmlns:a16="http://schemas.microsoft.com/office/drawing/2014/main" id="{FD8489DC-DDCA-7D4A-B543-62F8363CEBF4}"/>
              </a:ext>
            </a:extLst>
          </p:cNvPr>
          <p:cNvSpPr>
            <a:spLocks noGrp="1"/>
          </p:cNvSpPr>
          <p:nvPr>
            <p:ph idx="1"/>
          </p:nvPr>
        </p:nvSpPr>
        <p:spPr>
          <a:xfrm>
            <a:off x="1097280" y="1845734"/>
            <a:ext cx="10058400" cy="4023360"/>
          </a:xfrm>
        </p:spPr>
        <p:txBody>
          <a:bodyPr>
            <a:normAutofit/>
          </a:bodyPr>
          <a:lstStyle/>
          <a:p>
            <a:r>
              <a:rPr lang="en-US" dirty="0"/>
              <a:t>The entire area should be well exposed by using L-shaped retractors at the upper edge of the incision. </a:t>
            </a:r>
          </a:p>
          <a:p>
            <a:r>
              <a:rPr lang="en-US" dirty="0"/>
              <a:t>The holes should be drilled using small round bur with electrical engine and handpiece with constant irrigation of saline solution.</a:t>
            </a:r>
          </a:p>
          <a:p>
            <a:endParaRPr lang="en-US" dirty="0"/>
          </a:p>
        </p:txBody>
      </p:sp>
      <p:pic>
        <p:nvPicPr>
          <p:cNvPr id="4" name="Picture 4">
            <a:extLst>
              <a:ext uri="{FF2B5EF4-FFF2-40B4-BE49-F238E27FC236}">
                <a16:creationId xmlns:a16="http://schemas.microsoft.com/office/drawing/2014/main" id="{66C31F75-04DB-8A4D-A72A-C6F8CA6F4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9200" y="2921909"/>
            <a:ext cx="4236163" cy="3386548"/>
          </a:xfrm>
          <a:prstGeom prst="rect">
            <a:avLst/>
          </a:prstGeom>
        </p:spPr>
      </p:pic>
    </p:spTree>
    <p:extLst>
      <p:ext uri="{BB962C8B-B14F-4D97-AF65-F5344CB8AC3E}">
        <p14:creationId xmlns:p14="http://schemas.microsoft.com/office/powerpoint/2010/main" val="405804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187F08-54C9-CF42-BACA-DD766B9E58A6}"/>
              </a:ext>
            </a:extLst>
          </p:cNvPr>
          <p:cNvSpPr>
            <a:spLocks noGrp="1"/>
          </p:cNvSpPr>
          <p:nvPr>
            <p:ph idx="1"/>
          </p:nvPr>
        </p:nvSpPr>
        <p:spPr>
          <a:xfrm>
            <a:off x="1097280" y="1845734"/>
            <a:ext cx="10058400" cy="4023360"/>
          </a:xfrm>
        </p:spPr>
        <p:txBody>
          <a:bodyPr>
            <a:normAutofit fontScale="92500" lnSpcReduction="10000"/>
          </a:bodyPr>
          <a:lstStyle/>
          <a:p>
            <a:r>
              <a:rPr lang="en-US" dirty="0"/>
              <a:t>The first hole should be drilled in the anterior fragment slightly away from the inferior border (No. 1) and at least 0.5 cm from the fracture site. </a:t>
            </a:r>
          </a:p>
          <a:p>
            <a:r>
              <a:rPr lang="en-US" dirty="0"/>
              <a:t>The bur hole should be through and through the buccal and lingual cortex. Care should be taken that the hole should be drilled away from inferior alveolar nerve. If four-hole technique is to be used, then another hole (No. 2) is drilled above the first hole in the anterior fragment. </a:t>
            </a:r>
          </a:p>
          <a:p>
            <a:r>
              <a:rPr lang="en-US" dirty="0"/>
              <a:t>One hole is placed near the inferior border(No. 3) 0.5 cm from the fracture site. Another hole (No. 4) is placed as high as possible above the first one and just below the inferior alveolar canal.</a:t>
            </a:r>
          </a:p>
          <a:p>
            <a:r>
              <a:rPr lang="en-US" dirty="0"/>
              <a:t> Two separate double wires of 26-G are cut and one wire is passed from No. 1 hole from buccal cortex to lingual cortex and passed at the posterior fragment to lingual cortex and brought out over buccal cortex from hole No. 4. </a:t>
            </a:r>
          </a:p>
          <a:p>
            <a:r>
              <a:rPr lang="en-US" dirty="0"/>
              <a:t>Then another wire is passed from hole No. 2 and brought out from hole No. 3.</a:t>
            </a:r>
          </a:p>
          <a:p>
            <a:r>
              <a:rPr lang="en-US" dirty="0"/>
              <a:t> Both these wire‘s ends are twisted individually in crisscross manner after approximating the fragments and ends cut and finished.</a:t>
            </a:r>
          </a:p>
        </p:txBody>
      </p:sp>
    </p:spTree>
    <p:extLst>
      <p:ext uri="{BB962C8B-B14F-4D97-AF65-F5344CB8AC3E}">
        <p14:creationId xmlns:p14="http://schemas.microsoft.com/office/powerpoint/2010/main" val="228259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C5499-7D74-3240-A9FB-D37023D828D0}"/>
              </a:ext>
            </a:extLst>
          </p:cNvPr>
          <p:cNvSpPr>
            <a:spLocks noGrp="1"/>
          </p:cNvSpPr>
          <p:nvPr>
            <p:ph type="title"/>
          </p:nvPr>
        </p:nvSpPr>
        <p:spPr>
          <a:xfrm>
            <a:off x="1097280" y="286603"/>
            <a:ext cx="10058400" cy="1450757"/>
          </a:xfrm>
        </p:spPr>
        <p:txBody>
          <a:bodyPr/>
          <a:lstStyle/>
          <a:p>
            <a:r>
              <a:rPr lang="en-US" b="1" dirty="0"/>
              <a:t>Bone Plating In Mandibular </a:t>
            </a:r>
            <a:br>
              <a:rPr lang="en-US" b="1" dirty="0"/>
            </a:br>
            <a:r>
              <a:rPr lang="en-US" b="1" dirty="0"/>
              <a:t>Fractures</a:t>
            </a:r>
          </a:p>
        </p:txBody>
      </p:sp>
      <p:sp>
        <p:nvSpPr>
          <p:cNvPr id="3" name="Content Placeholder 2">
            <a:extLst>
              <a:ext uri="{FF2B5EF4-FFF2-40B4-BE49-F238E27FC236}">
                <a16:creationId xmlns:a16="http://schemas.microsoft.com/office/drawing/2014/main" id="{CE659763-627F-7F43-804E-EC18D4008A48}"/>
              </a:ext>
            </a:extLst>
          </p:cNvPr>
          <p:cNvSpPr>
            <a:spLocks noGrp="1"/>
          </p:cNvSpPr>
          <p:nvPr>
            <p:ph idx="1"/>
          </p:nvPr>
        </p:nvSpPr>
        <p:spPr>
          <a:xfrm>
            <a:off x="1097280" y="1845734"/>
            <a:ext cx="10058400" cy="4023360"/>
          </a:xfrm>
        </p:spPr>
        <p:txBody>
          <a:bodyPr>
            <a:normAutofit/>
          </a:bodyPr>
          <a:lstStyle/>
          <a:p>
            <a:r>
              <a:rPr lang="en-US" dirty="0"/>
              <a:t>Advantages :</a:t>
            </a:r>
          </a:p>
          <a:p>
            <a:pPr lvl="1"/>
            <a:r>
              <a:rPr lang="en-US" dirty="0"/>
              <a:t>Rigid or stable fixation</a:t>
            </a:r>
          </a:p>
          <a:p>
            <a:pPr lvl="1"/>
            <a:r>
              <a:rPr lang="en-US" dirty="0"/>
              <a:t>Removes the need for immobilization of the mandible.</a:t>
            </a:r>
          </a:p>
          <a:p>
            <a:pPr lvl="1"/>
            <a:r>
              <a:rPr lang="en-US" dirty="0"/>
              <a:t>Soft diet can be taken</a:t>
            </a:r>
          </a:p>
          <a:p>
            <a:pPr lvl="1"/>
            <a:r>
              <a:rPr lang="en-US" dirty="0"/>
              <a:t>Maintenance of oral hygiene</a:t>
            </a:r>
          </a:p>
          <a:p>
            <a:pPr lvl="1"/>
            <a:r>
              <a:rPr lang="en-US" dirty="0"/>
              <a:t>Useful in mentally challenged, physically handicapped patients</a:t>
            </a:r>
          </a:p>
          <a:p>
            <a:pPr lvl="1"/>
            <a:r>
              <a:rPr lang="en-US" dirty="0"/>
              <a:t>Maintenance of airway in multiple fractures.</a:t>
            </a:r>
          </a:p>
        </p:txBody>
      </p:sp>
    </p:spTree>
    <p:extLst>
      <p:ext uri="{BB962C8B-B14F-4D97-AF65-F5344CB8AC3E}">
        <p14:creationId xmlns:p14="http://schemas.microsoft.com/office/powerpoint/2010/main" val="368498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C14E-20B1-6E44-A9CE-AFF83E73A959}"/>
              </a:ext>
            </a:extLst>
          </p:cNvPr>
          <p:cNvSpPr>
            <a:spLocks noGrp="1"/>
          </p:cNvSpPr>
          <p:nvPr>
            <p:ph type="title"/>
          </p:nvPr>
        </p:nvSpPr>
        <p:spPr>
          <a:xfrm>
            <a:off x="1097280" y="286603"/>
            <a:ext cx="10058400" cy="1450757"/>
          </a:xfrm>
        </p:spPr>
        <p:txBody>
          <a:bodyPr/>
          <a:lstStyle/>
          <a:p>
            <a:r>
              <a:rPr lang="en-US" b="1" dirty="0"/>
              <a:t>Simple </a:t>
            </a:r>
            <a:r>
              <a:rPr lang="en-US" b="1" dirty="0" err="1"/>
              <a:t>Noncompression</a:t>
            </a:r>
            <a:r>
              <a:rPr lang="en-US" b="1" dirty="0"/>
              <a:t> Bone Plates</a:t>
            </a:r>
          </a:p>
        </p:txBody>
      </p:sp>
      <p:sp>
        <p:nvSpPr>
          <p:cNvPr id="3" name="Content Placeholder 2">
            <a:extLst>
              <a:ext uri="{FF2B5EF4-FFF2-40B4-BE49-F238E27FC236}">
                <a16:creationId xmlns:a16="http://schemas.microsoft.com/office/drawing/2014/main" id="{90844E9E-3627-6A4B-8849-BBC297D81491}"/>
              </a:ext>
            </a:extLst>
          </p:cNvPr>
          <p:cNvSpPr>
            <a:spLocks noGrp="1"/>
          </p:cNvSpPr>
          <p:nvPr>
            <p:ph idx="1"/>
          </p:nvPr>
        </p:nvSpPr>
        <p:spPr>
          <a:xfrm>
            <a:off x="1097280" y="1845734"/>
            <a:ext cx="10058400" cy="4023360"/>
          </a:xfrm>
        </p:spPr>
        <p:txBody>
          <a:bodyPr/>
          <a:lstStyle/>
          <a:p>
            <a:r>
              <a:rPr lang="en-US" dirty="0"/>
              <a:t>Made up of stainless steel or titanium.</a:t>
            </a:r>
          </a:p>
          <a:p>
            <a:r>
              <a:rPr lang="en-US" dirty="0"/>
              <a:t>Screws 2 mm in diameter and 10 mm in length</a:t>
            </a:r>
          </a:p>
          <a:p>
            <a:r>
              <a:rPr lang="en-US" dirty="0"/>
              <a:t>various sizes and shapes.</a:t>
            </a:r>
          </a:p>
          <a:p>
            <a:endParaRPr lang="en-US" dirty="0"/>
          </a:p>
        </p:txBody>
      </p:sp>
      <p:pic>
        <p:nvPicPr>
          <p:cNvPr id="4" name="Picture 4">
            <a:extLst>
              <a:ext uri="{FF2B5EF4-FFF2-40B4-BE49-F238E27FC236}">
                <a16:creationId xmlns:a16="http://schemas.microsoft.com/office/drawing/2014/main" id="{203772EE-AD51-9048-9A03-88AA30C0CA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163" y="3228975"/>
            <a:ext cx="8128000" cy="2964057"/>
          </a:xfrm>
          <a:prstGeom prst="rect">
            <a:avLst/>
          </a:prstGeom>
        </p:spPr>
      </p:pic>
    </p:spTree>
    <p:extLst>
      <p:ext uri="{BB962C8B-B14F-4D97-AF65-F5344CB8AC3E}">
        <p14:creationId xmlns:p14="http://schemas.microsoft.com/office/powerpoint/2010/main" val="307951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C202-A9AB-9649-9F8B-2E7D481119CA}"/>
              </a:ext>
            </a:extLst>
          </p:cNvPr>
          <p:cNvSpPr>
            <a:spLocks noGrp="1"/>
          </p:cNvSpPr>
          <p:nvPr>
            <p:ph type="title"/>
          </p:nvPr>
        </p:nvSpPr>
        <p:spPr>
          <a:xfrm>
            <a:off x="1097280" y="286603"/>
            <a:ext cx="10058400" cy="1450757"/>
          </a:xfrm>
        </p:spPr>
        <p:txBody>
          <a:bodyPr>
            <a:normAutofit fontScale="90000"/>
          </a:bodyPr>
          <a:lstStyle/>
          <a:p>
            <a:r>
              <a:rPr lang="en-US" b="1" dirty="0"/>
              <a:t>Miniplate Osteosynthesis (</a:t>
            </a:r>
            <a:r>
              <a:rPr lang="en-US" b="1" dirty="0" err="1"/>
              <a:t>Noncompression</a:t>
            </a:r>
            <a:r>
              <a:rPr lang="en-US" b="1" dirty="0"/>
              <a:t> </a:t>
            </a:r>
            <a:br>
              <a:rPr lang="en-US" b="1" dirty="0"/>
            </a:br>
            <a:r>
              <a:rPr lang="en-US" b="1" dirty="0" err="1"/>
              <a:t>Monocortical</a:t>
            </a:r>
            <a:r>
              <a:rPr lang="en-US" b="1" dirty="0"/>
              <a:t> Screw System)</a:t>
            </a:r>
          </a:p>
        </p:txBody>
      </p:sp>
      <p:sp>
        <p:nvSpPr>
          <p:cNvPr id="3" name="Content Placeholder 2">
            <a:extLst>
              <a:ext uri="{FF2B5EF4-FFF2-40B4-BE49-F238E27FC236}">
                <a16:creationId xmlns:a16="http://schemas.microsoft.com/office/drawing/2014/main" id="{64A548E5-802A-324B-B003-841DF1E0ACAB}"/>
              </a:ext>
            </a:extLst>
          </p:cNvPr>
          <p:cNvSpPr>
            <a:spLocks noGrp="1"/>
          </p:cNvSpPr>
          <p:nvPr>
            <p:ph idx="1"/>
          </p:nvPr>
        </p:nvSpPr>
        <p:spPr>
          <a:xfrm>
            <a:off x="1097280" y="1845734"/>
            <a:ext cx="10058400" cy="4023360"/>
          </a:xfrm>
        </p:spPr>
        <p:txBody>
          <a:bodyPr/>
          <a:lstStyle/>
          <a:p>
            <a:r>
              <a:rPr lang="en-US" dirty="0"/>
              <a:t>Aim: To attain a functionally oriented fracture adaptation. Fixation with miniplate system, which is as small as possible. Application of the plate to the region of the traction side of the bone.</a:t>
            </a:r>
          </a:p>
          <a:p>
            <a:r>
              <a:rPr lang="en-US" dirty="0" err="1"/>
              <a:t>Champy’s</a:t>
            </a:r>
            <a:r>
              <a:rPr lang="en-US" dirty="0"/>
              <a:t> Ideal Osteosynthesis Lines :</a:t>
            </a:r>
          </a:p>
          <a:p>
            <a:r>
              <a:rPr lang="en-US" dirty="0"/>
              <a:t>Mandible has parabola-shaped body .</a:t>
            </a:r>
          </a:p>
          <a:p>
            <a:r>
              <a:rPr lang="en-US" dirty="0"/>
              <a:t>It consists of the outer and inner cortical plates with central spongiosa. The external cortex is strong and thicker in chin region.</a:t>
            </a:r>
          </a:p>
        </p:txBody>
      </p:sp>
    </p:spTree>
    <p:extLst>
      <p:ext uri="{BB962C8B-B14F-4D97-AF65-F5344CB8AC3E}">
        <p14:creationId xmlns:p14="http://schemas.microsoft.com/office/powerpoint/2010/main" val="1127209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880A2-CFFC-2B42-90AD-2ED1BA8AB4BD}"/>
              </a:ext>
            </a:extLst>
          </p:cNvPr>
          <p:cNvSpPr>
            <a:spLocks noGrp="1"/>
          </p:cNvSpPr>
          <p:nvPr>
            <p:ph idx="1"/>
          </p:nvPr>
        </p:nvSpPr>
        <p:spPr>
          <a:xfrm>
            <a:off x="1097280" y="1845734"/>
            <a:ext cx="10058400" cy="4023360"/>
          </a:xfrm>
        </p:spPr>
        <p:txBody>
          <a:bodyPr/>
          <a:lstStyle/>
          <a:p>
            <a:r>
              <a:rPr lang="en-US" dirty="0"/>
              <a:t>In every mandibular fracture, the forces of mastication produce tension forces at the upper border and compression forces at the lower border. </a:t>
            </a:r>
          </a:p>
          <a:p>
            <a:r>
              <a:rPr lang="en-US" dirty="0"/>
              <a:t>Therefore, distraction of the fractured fragments can be seen at the alveolar crest region.</a:t>
            </a:r>
          </a:p>
          <a:p>
            <a:r>
              <a:rPr lang="en-US" dirty="0"/>
              <a:t>In the canine region, there are overlapping tensile and compressive loads in both the directions.</a:t>
            </a:r>
          </a:p>
          <a:p>
            <a:endParaRPr lang="en-US" dirty="0"/>
          </a:p>
        </p:txBody>
      </p:sp>
      <p:pic>
        <p:nvPicPr>
          <p:cNvPr id="2" name="Picture 4">
            <a:extLst>
              <a:ext uri="{FF2B5EF4-FFF2-40B4-BE49-F238E27FC236}">
                <a16:creationId xmlns:a16="http://schemas.microsoft.com/office/drawing/2014/main" id="{775D873B-F66B-4346-9BF0-5BF19072F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978" y="3521606"/>
            <a:ext cx="3670385" cy="2717269"/>
          </a:xfrm>
          <a:prstGeom prst="rect">
            <a:avLst/>
          </a:prstGeom>
        </p:spPr>
      </p:pic>
    </p:spTree>
    <p:extLst>
      <p:ext uri="{BB962C8B-B14F-4D97-AF65-F5344CB8AC3E}">
        <p14:creationId xmlns:p14="http://schemas.microsoft.com/office/powerpoint/2010/main" val="204890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B440AE-54FB-257A-1738-AF72CE675396}"/>
              </a:ext>
            </a:extLst>
          </p:cNvPr>
          <p:cNvSpPr>
            <a:spLocks noGrp="1"/>
          </p:cNvSpPr>
          <p:nvPr>
            <p:ph type="title"/>
          </p:nvPr>
        </p:nvSpPr>
        <p:spPr/>
        <p:txBody>
          <a:bodyPr>
            <a:normAutofit/>
          </a:bodyPr>
          <a:lstStyle/>
          <a:p>
            <a:r>
              <a:rPr lang="en-US" sz="4800" b="1" dirty="0"/>
              <a:t>Different Types of Dental Wiring Techniques</a:t>
            </a:r>
            <a:endParaRPr lang="en-IN" dirty="0"/>
          </a:p>
        </p:txBody>
      </p:sp>
      <p:sp>
        <p:nvSpPr>
          <p:cNvPr id="3" name="Content Placeholder 2">
            <a:extLst>
              <a:ext uri="{FF2B5EF4-FFF2-40B4-BE49-F238E27FC236}">
                <a16:creationId xmlns:a16="http://schemas.microsoft.com/office/drawing/2014/main" id="{803CAC4E-5BA7-EC4E-B44F-5AEF42128839}"/>
              </a:ext>
            </a:extLst>
          </p:cNvPr>
          <p:cNvSpPr>
            <a:spLocks noGrp="1"/>
          </p:cNvSpPr>
          <p:nvPr>
            <p:ph idx="1"/>
          </p:nvPr>
        </p:nvSpPr>
        <p:spPr>
          <a:xfrm>
            <a:off x="1097280" y="1845734"/>
            <a:ext cx="10058400" cy="4023360"/>
          </a:xfrm>
        </p:spPr>
        <p:txBody>
          <a:bodyPr>
            <a:normAutofit/>
          </a:bodyPr>
          <a:lstStyle/>
          <a:p>
            <a:pPr lvl="1"/>
            <a:r>
              <a:rPr lang="en-US" sz="2000" dirty="0"/>
              <a:t>Essig’s wiring</a:t>
            </a:r>
          </a:p>
          <a:p>
            <a:pPr lvl="1"/>
            <a:r>
              <a:rPr lang="en-US" sz="2000" dirty="0"/>
              <a:t>Gilmer’s wiring</a:t>
            </a:r>
          </a:p>
          <a:p>
            <a:pPr lvl="1"/>
            <a:r>
              <a:rPr lang="en-US" sz="2000" dirty="0"/>
              <a:t>Risdon’s wiring</a:t>
            </a:r>
          </a:p>
          <a:p>
            <a:pPr lvl="1"/>
            <a:r>
              <a:rPr lang="en-US" sz="2000" dirty="0"/>
              <a:t>Ivy eyelet wiring</a:t>
            </a:r>
          </a:p>
          <a:p>
            <a:r>
              <a:rPr lang="en-US" dirty="0"/>
              <a:t> </a:t>
            </a:r>
          </a:p>
          <a:p>
            <a:endParaRPr lang="en-US" dirty="0"/>
          </a:p>
        </p:txBody>
      </p:sp>
    </p:spTree>
    <p:extLst>
      <p:ext uri="{BB962C8B-B14F-4D97-AF65-F5344CB8AC3E}">
        <p14:creationId xmlns:p14="http://schemas.microsoft.com/office/powerpoint/2010/main" val="4262519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FB7577-311C-B24F-A1EB-16FB9157D83D}"/>
              </a:ext>
            </a:extLst>
          </p:cNvPr>
          <p:cNvSpPr>
            <a:spLocks noGrp="1"/>
          </p:cNvSpPr>
          <p:nvPr>
            <p:ph idx="1"/>
          </p:nvPr>
        </p:nvSpPr>
        <p:spPr>
          <a:xfrm>
            <a:off x="1097280" y="1845734"/>
            <a:ext cx="10058400" cy="4023360"/>
          </a:xfrm>
        </p:spPr>
        <p:txBody>
          <a:bodyPr>
            <a:noAutofit/>
          </a:bodyPr>
          <a:lstStyle/>
          <a:p>
            <a:r>
              <a:rPr lang="en-US" dirty="0"/>
              <a:t>The determination of these forces allows the establishment of “ideal osteosynthesis lines” for the mandibular body.</a:t>
            </a:r>
          </a:p>
          <a:p>
            <a:r>
              <a:rPr lang="en-US" dirty="0"/>
              <a:t>It corresponds to the course of a line of tension at the base of the alveolar process. </a:t>
            </a:r>
          </a:p>
          <a:p>
            <a:r>
              <a:rPr lang="en-US" dirty="0"/>
              <a:t>In this region a plate can be fixed with </a:t>
            </a:r>
            <a:r>
              <a:rPr lang="en-US" dirty="0" err="1"/>
              <a:t>monocortical</a:t>
            </a:r>
            <a:r>
              <a:rPr lang="en-US" dirty="0"/>
              <a:t> self-tapping screws. </a:t>
            </a:r>
          </a:p>
          <a:p>
            <a:r>
              <a:rPr lang="en-US" dirty="0"/>
              <a:t>Behind the mental foramen, a plate can be applied immediately below the root apices and above the inferior alveolar nerve.</a:t>
            </a:r>
          </a:p>
          <a:p>
            <a:r>
              <a:rPr lang="en-US" dirty="0"/>
              <a:t>At the angle of the jaw, the plate is most favorably placed on the broad surface of the external oblique line as high as possible.</a:t>
            </a:r>
          </a:p>
          <a:p>
            <a:r>
              <a:rPr lang="en-US" dirty="0"/>
              <a:t>In the anterior region between the mental foramina, in addition to the subapical plate, another plate near the lower border of the mandible is necessary in order to neutralize torsional forces. Second plate is applied parallel to the first plate with a gap of 4.5 mm between them</a:t>
            </a:r>
          </a:p>
        </p:txBody>
      </p:sp>
    </p:spTree>
    <p:extLst>
      <p:ext uri="{BB962C8B-B14F-4D97-AF65-F5344CB8AC3E}">
        <p14:creationId xmlns:p14="http://schemas.microsoft.com/office/powerpoint/2010/main" val="162460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8076B46-DD4C-7348-AE0C-407BBA4AFD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9302" y="1417637"/>
            <a:ext cx="4933395" cy="4022725"/>
          </a:xfrm>
        </p:spPr>
      </p:pic>
    </p:spTree>
    <p:extLst>
      <p:ext uri="{BB962C8B-B14F-4D97-AF65-F5344CB8AC3E}">
        <p14:creationId xmlns:p14="http://schemas.microsoft.com/office/powerpoint/2010/main" val="2618083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6A67-6D91-084E-8E0D-B2483494A1A6}"/>
              </a:ext>
            </a:extLst>
          </p:cNvPr>
          <p:cNvSpPr>
            <a:spLocks noGrp="1"/>
          </p:cNvSpPr>
          <p:nvPr>
            <p:ph type="title"/>
          </p:nvPr>
        </p:nvSpPr>
        <p:spPr>
          <a:xfrm>
            <a:off x="1097280" y="286603"/>
            <a:ext cx="10058400" cy="1450757"/>
          </a:xfrm>
        </p:spPr>
        <p:txBody>
          <a:bodyPr>
            <a:normAutofit/>
          </a:bodyPr>
          <a:lstStyle/>
          <a:p>
            <a:r>
              <a:rPr lang="en-US" b="1" dirty="0"/>
              <a:t>Miniplate Osteosynthesis</a:t>
            </a:r>
          </a:p>
        </p:txBody>
      </p:sp>
      <p:sp>
        <p:nvSpPr>
          <p:cNvPr id="3" name="Content Placeholder 2">
            <a:extLst>
              <a:ext uri="{FF2B5EF4-FFF2-40B4-BE49-F238E27FC236}">
                <a16:creationId xmlns:a16="http://schemas.microsoft.com/office/drawing/2014/main" id="{48892985-5FDA-AF40-9AB4-770D620BB2CB}"/>
              </a:ext>
            </a:extLst>
          </p:cNvPr>
          <p:cNvSpPr>
            <a:spLocks noGrp="1"/>
          </p:cNvSpPr>
          <p:nvPr>
            <p:ph idx="1"/>
          </p:nvPr>
        </p:nvSpPr>
        <p:spPr>
          <a:xfrm>
            <a:off x="1097280" y="1845734"/>
            <a:ext cx="10058400" cy="4023360"/>
          </a:xfrm>
        </p:spPr>
        <p:txBody>
          <a:bodyPr>
            <a:normAutofit/>
          </a:bodyPr>
          <a:lstStyle/>
          <a:p>
            <a:r>
              <a:rPr lang="en-US"/>
              <a:t>Application of miniplate osteosynthesis</a:t>
            </a:r>
          </a:p>
          <a:p>
            <a:r>
              <a:rPr lang="en-US"/>
              <a:t>the approach is always intraoral,</a:t>
            </a:r>
          </a:p>
          <a:p>
            <a:r>
              <a:rPr lang="en-US"/>
              <a:t>In multiple mandibular fractures, the precise reduction and the establishment of occlusion is more difficult, hence it is advisable to secure the occlusion by interdental wiring, before the osteosynthesis is performed.</a:t>
            </a:r>
          </a:p>
          <a:p>
            <a:r>
              <a:rPr lang="en-US"/>
              <a:t>In the edentulous jaw, manual reduction is generally sufficient.</a:t>
            </a:r>
          </a:p>
        </p:txBody>
      </p:sp>
    </p:spTree>
    <p:extLst>
      <p:ext uri="{BB962C8B-B14F-4D97-AF65-F5344CB8AC3E}">
        <p14:creationId xmlns:p14="http://schemas.microsoft.com/office/powerpoint/2010/main" val="4217057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C48D2-E424-514C-AADE-F5D6157A9824}"/>
              </a:ext>
            </a:extLst>
          </p:cNvPr>
          <p:cNvSpPr>
            <a:spLocks noGrp="1"/>
          </p:cNvSpPr>
          <p:nvPr>
            <p:ph idx="1"/>
          </p:nvPr>
        </p:nvSpPr>
        <p:spPr>
          <a:xfrm>
            <a:off x="1717291" y="989012"/>
            <a:ext cx="8275637" cy="468313"/>
          </a:xfrm>
        </p:spPr>
        <p:txBody>
          <a:bodyPr/>
          <a:lstStyle/>
          <a:p>
            <a:pPr algn="ctr"/>
            <a:r>
              <a:rPr lang="en-US" dirty="0"/>
              <a:t>The adaptation of the bone plate should be carried out by using bending pliers.</a:t>
            </a:r>
          </a:p>
          <a:p>
            <a:endParaRPr lang="en-US" dirty="0"/>
          </a:p>
        </p:txBody>
      </p:sp>
      <p:pic>
        <p:nvPicPr>
          <p:cNvPr id="2" name="Picture 3">
            <a:extLst>
              <a:ext uri="{FF2B5EF4-FFF2-40B4-BE49-F238E27FC236}">
                <a16:creationId xmlns:a16="http://schemas.microsoft.com/office/drawing/2014/main" id="{D3A62A8C-FD0A-754F-ACE9-1DE042675F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254" y="1900284"/>
            <a:ext cx="6609491" cy="3587704"/>
          </a:xfrm>
          <a:prstGeom prst="rect">
            <a:avLst/>
          </a:prstGeom>
        </p:spPr>
      </p:pic>
    </p:spTree>
    <p:extLst>
      <p:ext uri="{BB962C8B-B14F-4D97-AF65-F5344CB8AC3E}">
        <p14:creationId xmlns:p14="http://schemas.microsoft.com/office/powerpoint/2010/main" val="186846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9A9B8E-53E6-3D4C-8275-166FA950F24D}"/>
              </a:ext>
            </a:extLst>
          </p:cNvPr>
          <p:cNvSpPr>
            <a:spLocks noGrp="1"/>
          </p:cNvSpPr>
          <p:nvPr>
            <p:ph idx="1"/>
          </p:nvPr>
        </p:nvSpPr>
        <p:spPr>
          <a:xfrm>
            <a:off x="1096963" y="1846263"/>
            <a:ext cx="4200525" cy="4022725"/>
          </a:xfrm>
        </p:spPr>
        <p:txBody>
          <a:bodyPr/>
          <a:lstStyle/>
          <a:p>
            <a:r>
              <a:rPr lang="en-US" dirty="0"/>
              <a:t>The adapted bone plate should lie passively on the contour of the external cortex, without any gap between the plate and the bone. </a:t>
            </a:r>
          </a:p>
          <a:p>
            <a:r>
              <a:rPr lang="en-US" dirty="0"/>
              <a:t>The plate is adjusted in such a way that minimum two screws can be fixed on either side of the fracture line.</a:t>
            </a:r>
          </a:p>
          <a:p>
            <a:r>
              <a:rPr lang="en-US" dirty="0"/>
              <a:t> The drilling is then performed through the holes in the plate perpendicular to the surface of the bone. </a:t>
            </a:r>
          </a:p>
          <a:p>
            <a:r>
              <a:rPr lang="en-US" dirty="0"/>
              <a:t>The miniplate is fixed in position with the screws.</a:t>
            </a:r>
          </a:p>
        </p:txBody>
      </p:sp>
      <p:pic>
        <p:nvPicPr>
          <p:cNvPr id="4" name="Picture 4">
            <a:extLst>
              <a:ext uri="{FF2B5EF4-FFF2-40B4-BE49-F238E27FC236}">
                <a16:creationId xmlns:a16="http://schemas.microsoft.com/office/drawing/2014/main" id="{0CBD87CF-5B64-6743-8BC8-362FBB7D2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700" y="2239894"/>
            <a:ext cx="5554663" cy="3000375"/>
          </a:xfrm>
          <a:prstGeom prst="rect">
            <a:avLst/>
          </a:prstGeom>
        </p:spPr>
      </p:pic>
    </p:spTree>
    <p:extLst>
      <p:ext uri="{BB962C8B-B14F-4D97-AF65-F5344CB8AC3E}">
        <p14:creationId xmlns:p14="http://schemas.microsoft.com/office/powerpoint/2010/main" val="206716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A23AC-D998-BC4B-8CB4-CAEA2D0E86A1}"/>
              </a:ext>
            </a:extLst>
          </p:cNvPr>
          <p:cNvSpPr>
            <a:spLocks noGrp="1"/>
          </p:cNvSpPr>
          <p:nvPr>
            <p:ph type="title"/>
          </p:nvPr>
        </p:nvSpPr>
        <p:spPr>
          <a:xfrm>
            <a:off x="1097280" y="286603"/>
            <a:ext cx="10058400" cy="1450757"/>
          </a:xfrm>
        </p:spPr>
        <p:txBody>
          <a:bodyPr/>
          <a:lstStyle/>
          <a:p>
            <a:r>
              <a:rPr lang="en-US" b="1" dirty="0"/>
              <a:t>Surgical Procedure of </a:t>
            </a:r>
            <a:r>
              <a:rPr lang="en-US" b="1" dirty="0" err="1"/>
              <a:t>Minibone</a:t>
            </a:r>
            <a:r>
              <a:rPr lang="en-US" b="1" dirty="0"/>
              <a:t> Plates And Screw</a:t>
            </a:r>
          </a:p>
        </p:txBody>
      </p:sp>
      <p:pic>
        <p:nvPicPr>
          <p:cNvPr id="4" name="Picture 4">
            <a:extLst>
              <a:ext uri="{FF2B5EF4-FFF2-40B4-BE49-F238E27FC236}">
                <a16:creationId xmlns:a16="http://schemas.microsoft.com/office/drawing/2014/main" id="{4C1CC466-972E-DD4F-8EE5-3B700B3094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7130" y="1874838"/>
            <a:ext cx="3337740" cy="4022725"/>
          </a:xfrm>
        </p:spPr>
      </p:pic>
    </p:spTree>
    <p:extLst>
      <p:ext uri="{BB962C8B-B14F-4D97-AF65-F5344CB8AC3E}">
        <p14:creationId xmlns:p14="http://schemas.microsoft.com/office/powerpoint/2010/main" val="254058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1E7E-2F7D-D74A-BD00-BAE50EA794D8}"/>
              </a:ext>
            </a:extLst>
          </p:cNvPr>
          <p:cNvSpPr>
            <a:spLocks noGrp="1"/>
          </p:cNvSpPr>
          <p:nvPr>
            <p:ph type="title"/>
          </p:nvPr>
        </p:nvSpPr>
        <p:spPr>
          <a:xfrm>
            <a:off x="1097280" y="286603"/>
            <a:ext cx="10058400" cy="1450757"/>
          </a:xfrm>
        </p:spPr>
        <p:txBody>
          <a:bodyPr/>
          <a:lstStyle/>
          <a:p>
            <a:r>
              <a:rPr lang="en-US" b="1" dirty="0"/>
              <a:t>Complications and Management</a:t>
            </a:r>
          </a:p>
        </p:txBody>
      </p:sp>
      <p:sp>
        <p:nvSpPr>
          <p:cNvPr id="3" name="Content Placeholder 2">
            <a:extLst>
              <a:ext uri="{FF2B5EF4-FFF2-40B4-BE49-F238E27FC236}">
                <a16:creationId xmlns:a16="http://schemas.microsoft.com/office/drawing/2014/main" id="{CAAA4B01-A977-634D-9322-F9AE23012D25}"/>
              </a:ext>
            </a:extLst>
          </p:cNvPr>
          <p:cNvSpPr>
            <a:spLocks noGrp="1"/>
          </p:cNvSpPr>
          <p:nvPr>
            <p:ph idx="1"/>
          </p:nvPr>
        </p:nvSpPr>
        <p:spPr>
          <a:xfrm>
            <a:off x="1097280" y="1845734"/>
            <a:ext cx="10058400" cy="4023360"/>
          </a:xfrm>
        </p:spPr>
        <p:txBody>
          <a:bodyPr>
            <a:normAutofit/>
          </a:bodyPr>
          <a:lstStyle/>
          <a:p>
            <a:r>
              <a:rPr lang="en-US" dirty="0"/>
              <a:t>Suture dehiscence: It is found if the surgery for osteosynthesis is delayed due to some reasons:</a:t>
            </a:r>
          </a:p>
          <a:p>
            <a:r>
              <a:rPr lang="en-US" dirty="0"/>
              <a:t>Timing of surgery.</a:t>
            </a:r>
          </a:p>
          <a:p>
            <a:r>
              <a:rPr lang="en-US" dirty="0"/>
              <a:t>Due to inappropriate incision in the region of the attached gingiva, on 4th or 8th postoperative day, the gap will be noticed. In such a case, the sutures are removed and cleaning of the wound with 15% hydrogen peroxide is done.</a:t>
            </a:r>
          </a:p>
          <a:p>
            <a:r>
              <a:rPr lang="en-US" dirty="0"/>
              <a:t>Frequent mouthwashes are encouraged. </a:t>
            </a:r>
          </a:p>
          <a:p>
            <a:r>
              <a:rPr lang="en-US" dirty="0"/>
              <a:t>Wound is allowed to heal with secondary intention.</a:t>
            </a:r>
          </a:p>
        </p:txBody>
      </p:sp>
    </p:spTree>
    <p:extLst>
      <p:ext uri="{BB962C8B-B14F-4D97-AF65-F5344CB8AC3E}">
        <p14:creationId xmlns:p14="http://schemas.microsoft.com/office/powerpoint/2010/main" val="1862576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83A12-549C-ED49-ABE3-E5A251CC636C}"/>
              </a:ext>
            </a:extLst>
          </p:cNvPr>
          <p:cNvSpPr>
            <a:spLocks noGrp="1"/>
          </p:cNvSpPr>
          <p:nvPr>
            <p:ph type="title"/>
          </p:nvPr>
        </p:nvSpPr>
        <p:spPr>
          <a:xfrm>
            <a:off x="1097280" y="286603"/>
            <a:ext cx="10058400" cy="1450757"/>
          </a:xfrm>
        </p:spPr>
        <p:txBody>
          <a:bodyPr/>
          <a:lstStyle/>
          <a:p>
            <a:r>
              <a:rPr lang="en-US" b="1" dirty="0"/>
              <a:t>Compression Plates</a:t>
            </a:r>
          </a:p>
        </p:txBody>
      </p:sp>
      <p:sp>
        <p:nvSpPr>
          <p:cNvPr id="3" name="Content Placeholder 2">
            <a:extLst>
              <a:ext uri="{FF2B5EF4-FFF2-40B4-BE49-F238E27FC236}">
                <a16:creationId xmlns:a16="http://schemas.microsoft.com/office/drawing/2014/main" id="{42F389B2-6EC9-7B46-810C-D1370DFF1D89}"/>
              </a:ext>
            </a:extLst>
          </p:cNvPr>
          <p:cNvSpPr>
            <a:spLocks noGrp="1"/>
          </p:cNvSpPr>
          <p:nvPr>
            <p:ph idx="1"/>
          </p:nvPr>
        </p:nvSpPr>
        <p:spPr>
          <a:xfrm>
            <a:off x="1097280" y="1845734"/>
            <a:ext cx="10058400" cy="4023360"/>
          </a:xfrm>
        </p:spPr>
        <p:txBody>
          <a:bodyPr>
            <a:normAutofit/>
          </a:bodyPr>
          <a:lstStyle/>
          <a:p>
            <a:r>
              <a:rPr lang="en-US"/>
              <a:t>Whenever the plate is applied to the convex surface of the mandible at its lower border, there is a tendency for the upper border and lingual plate to open up with the final tightening of the screws. </a:t>
            </a:r>
          </a:p>
          <a:p>
            <a:r>
              <a:rPr lang="en-US"/>
              <a:t>This leads to distortion of occlusion as well as opening of the fracture line on the other side, in case of bilateral fractures. </a:t>
            </a:r>
          </a:p>
          <a:p>
            <a:r>
              <a:rPr lang="en-US"/>
              <a:t>To overcome this problem and to produce more rigid fixation various designs of compression plates. </a:t>
            </a:r>
          </a:p>
        </p:txBody>
      </p:sp>
      <p:pic>
        <p:nvPicPr>
          <p:cNvPr id="4" name="Picture 4">
            <a:extLst>
              <a:ext uri="{FF2B5EF4-FFF2-40B4-BE49-F238E27FC236}">
                <a16:creationId xmlns:a16="http://schemas.microsoft.com/office/drawing/2014/main" id="{BF0A1E25-E626-E74B-B801-FCE5802BD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2751" y="4029075"/>
            <a:ext cx="4052612" cy="2172650"/>
          </a:xfrm>
          <a:prstGeom prst="rect">
            <a:avLst/>
          </a:prstGeom>
        </p:spPr>
      </p:pic>
    </p:spTree>
    <p:extLst>
      <p:ext uri="{BB962C8B-B14F-4D97-AF65-F5344CB8AC3E}">
        <p14:creationId xmlns:p14="http://schemas.microsoft.com/office/powerpoint/2010/main" val="584265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7DAD4-E9ED-E24C-96C8-329E52ED2929}"/>
              </a:ext>
            </a:extLst>
          </p:cNvPr>
          <p:cNvSpPr>
            <a:spLocks noGrp="1"/>
          </p:cNvSpPr>
          <p:nvPr>
            <p:ph idx="1"/>
          </p:nvPr>
        </p:nvSpPr>
        <p:spPr>
          <a:xfrm>
            <a:off x="1097280" y="1845734"/>
            <a:ext cx="10058400" cy="4023360"/>
          </a:xfrm>
        </p:spPr>
        <p:txBody>
          <a:bodyPr>
            <a:normAutofit/>
          </a:bodyPr>
          <a:lstStyle/>
          <a:p>
            <a:r>
              <a:rPr lang="en-US" dirty="0"/>
              <a:t>These compression plates include at least two-pear shaped holes. </a:t>
            </a:r>
          </a:p>
          <a:p>
            <a:r>
              <a:rPr lang="en-US" dirty="0"/>
              <a:t>The widest diameter of the hole lies near the fracture line. </a:t>
            </a:r>
          </a:p>
          <a:p>
            <a:r>
              <a:rPr lang="en-US" dirty="0"/>
              <a:t>The screw is inserted in the narrow part of the hole and at the final movement of tightening, its head comes to rest in the widest diameter of the hole.</a:t>
            </a:r>
          </a:p>
          <a:p>
            <a:r>
              <a:rPr lang="en-US" dirty="0"/>
              <a:t>The compression holes in the plate may be positioned one on each side of the fracture line.</a:t>
            </a:r>
          </a:p>
          <a:p>
            <a:endParaRPr lang="en-US" dirty="0"/>
          </a:p>
        </p:txBody>
      </p:sp>
    </p:spTree>
    <p:extLst>
      <p:ext uri="{BB962C8B-B14F-4D97-AF65-F5344CB8AC3E}">
        <p14:creationId xmlns:p14="http://schemas.microsoft.com/office/powerpoint/2010/main" val="48051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276C-87B4-2F49-B018-6F16B01ACAD0}"/>
              </a:ext>
            </a:extLst>
          </p:cNvPr>
          <p:cNvSpPr>
            <a:spLocks noGrp="1"/>
          </p:cNvSpPr>
          <p:nvPr>
            <p:ph type="title"/>
          </p:nvPr>
        </p:nvSpPr>
        <p:spPr>
          <a:xfrm>
            <a:off x="1097280" y="286603"/>
            <a:ext cx="10058400" cy="1450757"/>
          </a:xfrm>
        </p:spPr>
        <p:txBody>
          <a:bodyPr/>
          <a:lstStyle/>
          <a:p>
            <a:r>
              <a:rPr lang="en-US" b="1" dirty="0"/>
              <a:t>Reconstruction Plates</a:t>
            </a:r>
          </a:p>
        </p:txBody>
      </p:sp>
      <p:sp>
        <p:nvSpPr>
          <p:cNvPr id="3" name="Content Placeholder 2">
            <a:extLst>
              <a:ext uri="{FF2B5EF4-FFF2-40B4-BE49-F238E27FC236}">
                <a16:creationId xmlns:a16="http://schemas.microsoft.com/office/drawing/2014/main" id="{2077A077-F54B-6341-9AD7-52BCCD2C03E2}"/>
              </a:ext>
            </a:extLst>
          </p:cNvPr>
          <p:cNvSpPr>
            <a:spLocks noGrp="1"/>
          </p:cNvSpPr>
          <p:nvPr>
            <p:ph idx="1"/>
          </p:nvPr>
        </p:nvSpPr>
        <p:spPr>
          <a:xfrm>
            <a:off x="1097280" y="1845734"/>
            <a:ext cx="10058400" cy="4023360"/>
          </a:xfrm>
        </p:spPr>
        <p:txBody>
          <a:bodyPr/>
          <a:lstStyle/>
          <a:p>
            <a:r>
              <a:rPr lang="en-US" dirty="0"/>
              <a:t>These are capable of temporary load bearing and therefore useful in comminuted fractures, defect fractures and infected fractures. </a:t>
            </a:r>
          </a:p>
          <a:p>
            <a:r>
              <a:rPr lang="en-US" dirty="0"/>
              <a:t>It is also useful in the case of severely displaced angle fractures. Reconstruction plate absorbs all functional loads to restore the continuity and permits early mobilization, despite extensive fragmentation of the bone. </a:t>
            </a:r>
          </a:p>
          <a:p>
            <a:r>
              <a:rPr lang="en-US" dirty="0"/>
              <a:t>It also spans the comminuted area to preserve the original shape, length and strength of the mandibular arch.</a:t>
            </a:r>
          </a:p>
        </p:txBody>
      </p:sp>
    </p:spTree>
    <p:extLst>
      <p:ext uri="{BB962C8B-B14F-4D97-AF65-F5344CB8AC3E}">
        <p14:creationId xmlns:p14="http://schemas.microsoft.com/office/powerpoint/2010/main" val="211506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AA0AD-B986-BBA7-72E5-CCB694D3087E}"/>
              </a:ext>
            </a:extLst>
          </p:cNvPr>
          <p:cNvSpPr>
            <a:spLocks noGrp="1"/>
          </p:cNvSpPr>
          <p:nvPr>
            <p:ph type="title"/>
          </p:nvPr>
        </p:nvSpPr>
        <p:spPr/>
        <p:txBody>
          <a:bodyPr/>
          <a:lstStyle/>
          <a:p>
            <a:r>
              <a:rPr lang="en-US" sz="4800" b="1" dirty="0"/>
              <a:t>Armamentarium for Wiring </a:t>
            </a:r>
            <a:endParaRPr lang="en-IN" dirty="0"/>
          </a:p>
        </p:txBody>
      </p:sp>
      <p:sp>
        <p:nvSpPr>
          <p:cNvPr id="3" name="Content Placeholder 2">
            <a:extLst>
              <a:ext uri="{FF2B5EF4-FFF2-40B4-BE49-F238E27FC236}">
                <a16:creationId xmlns:a16="http://schemas.microsoft.com/office/drawing/2014/main" id="{05531076-4C8F-C541-ACC7-4E3BE6BE337F}"/>
              </a:ext>
            </a:extLst>
          </p:cNvPr>
          <p:cNvSpPr>
            <a:spLocks noGrp="1"/>
          </p:cNvSpPr>
          <p:nvPr>
            <p:ph idx="1"/>
          </p:nvPr>
        </p:nvSpPr>
        <p:spPr>
          <a:xfrm>
            <a:off x="1097280" y="1845734"/>
            <a:ext cx="10058400" cy="4023360"/>
          </a:xfrm>
        </p:spPr>
        <p:txBody>
          <a:bodyPr>
            <a:normAutofit/>
          </a:bodyPr>
          <a:lstStyle/>
          <a:p>
            <a:pPr lvl="1"/>
            <a:r>
              <a:rPr lang="en-US" sz="2000" dirty="0"/>
              <a:t>Presterilized 26-G stainless steel wire </a:t>
            </a:r>
          </a:p>
          <a:p>
            <a:pPr lvl="1"/>
            <a:r>
              <a:rPr lang="en-US" sz="2000" dirty="0"/>
              <a:t>Two needle holders or wire holders.</a:t>
            </a:r>
          </a:p>
          <a:p>
            <a:pPr lvl="1"/>
            <a:r>
              <a:rPr lang="en-US" sz="2000" dirty="0"/>
              <a:t>Wire cutters.</a:t>
            </a:r>
          </a:p>
        </p:txBody>
      </p:sp>
    </p:spTree>
    <p:extLst>
      <p:ext uri="{BB962C8B-B14F-4D97-AF65-F5344CB8AC3E}">
        <p14:creationId xmlns:p14="http://schemas.microsoft.com/office/powerpoint/2010/main" val="1215752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C3D655-9F49-0640-A48F-B4F4419ADFB4}"/>
              </a:ext>
            </a:extLst>
          </p:cNvPr>
          <p:cNvSpPr>
            <a:spLocks noGrp="1"/>
          </p:cNvSpPr>
          <p:nvPr>
            <p:ph idx="1"/>
          </p:nvPr>
        </p:nvSpPr>
        <p:spPr>
          <a:xfrm>
            <a:off x="1096963" y="1846263"/>
            <a:ext cx="5199062" cy="4022725"/>
          </a:xfrm>
        </p:spPr>
        <p:txBody>
          <a:bodyPr>
            <a:normAutofit/>
          </a:bodyPr>
          <a:lstStyle/>
          <a:p>
            <a:r>
              <a:rPr lang="en-US" dirty="0"/>
              <a:t>Reconstruction plates must be accurately contoured to avoid fracture displacement and a subsequent malocclusion during tightening of the screws. </a:t>
            </a:r>
          </a:p>
          <a:p>
            <a:r>
              <a:rPr lang="en-US" dirty="0"/>
              <a:t>The use of template simplifies the bending process of the large reconstruction plates.</a:t>
            </a:r>
          </a:p>
          <a:p>
            <a:r>
              <a:rPr lang="en-US" dirty="0"/>
              <a:t>When using a reconstruction plate, the most posterior screw holes to the fracture site, should be placed at least 1 cm away from the fragment end and four screws in each segment provide the maximum resistance to deformation</a:t>
            </a:r>
          </a:p>
        </p:txBody>
      </p:sp>
      <p:pic>
        <p:nvPicPr>
          <p:cNvPr id="4" name="Picture 4">
            <a:extLst>
              <a:ext uri="{FF2B5EF4-FFF2-40B4-BE49-F238E27FC236}">
                <a16:creationId xmlns:a16="http://schemas.microsoft.com/office/drawing/2014/main" id="{A481D929-C2F8-7547-8E46-1E27EBB97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387" y="1982203"/>
            <a:ext cx="4438650" cy="3305175"/>
          </a:xfrm>
          <a:prstGeom prst="rect">
            <a:avLst/>
          </a:prstGeom>
        </p:spPr>
      </p:pic>
    </p:spTree>
    <p:extLst>
      <p:ext uri="{BB962C8B-B14F-4D97-AF65-F5344CB8AC3E}">
        <p14:creationId xmlns:p14="http://schemas.microsoft.com/office/powerpoint/2010/main" val="1689120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606-29FF-4D4F-B183-66849A1C0BCC}"/>
              </a:ext>
            </a:extLst>
          </p:cNvPr>
          <p:cNvSpPr>
            <a:spLocks noGrp="1"/>
          </p:cNvSpPr>
          <p:nvPr>
            <p:ph type="title"/>
          </p:nvPr>
        </p:nvSpPr>
        <p:spPr>
          <a:xfrm>
            <a:off x="1097280" y="286603"/>
            <a:ext cx="10058400" cy="1450757"/>
          </a:xfrm>
        </p:spPr>
        <p:txBody>
          <a:bodyPr/>
          <a:lstStyle/>
          <a:p>
            <a:r>
              <a:rPr lang="en-US" b="1" dirty="0"/>
              <a:t>Complications of mandibular fracture management</a:t>
            </a:r>
          </a:p>
        </p:txBody>
      </p:sp>
      <p:sp>
        <p:nvSpPr>
          <p:cNvPr id="3" name="Content Placeholder 2">
            <a:extLst>
              <a:ext uri="{FF2B5EF4-FFF2-40B4-BE49-F238E27FC236}">
                <a16:creationId xmlns:a16="http://schemas.microsoft.com/office/drawing/2014/main" id="{C3003389-B4AA-A649-8A32-CA95E11965FF}"/>
              </a:ext>
            </a:extLst>
          </p:cNvPr>
          <p:cNvSpPr>
            <a:spLocks noGrp="1"/>
          </p:cNvSpPr>
          <p:nvPr>
            <p:ph idx="1"/>
          </p:nvPr>
        </p:nvSpPr>
        <p:spPr>
          <a:xfrm>
            <a:off x="1097280" y="1845734"/>
            <a:ext cx="10058400" cy="4023360"/>
          </a:xfrm>
        </p:spPr>
        <p:txBody>
          <a:bodyPr>
            <a:normAutofit/>
          </a:bodyPr>
          <a:lstStyle/>
          <a:p>
            <a:pPr lvl="1"/>
            <a:r>
              <a:rPr lang="en-US" sz="2000" dirty="0"/>
              <a:t>Infection</a:t>
            </a:r>
          </a:p>
          <a:p>
            <a:pPr lvl="1"/>
            <a:r>
              <a:rPr lang="en-US" sz="2000" dirty="0"/>
              <a:t>Bleeding</a:t>
            </a:r>
          </a:p>
          <a:p>
            <a:pPr lvl="1"/>
            <a:r>
              <a:rPr lang="en-US" sz="2000" dirty="0"/>
              <a:t>Lip numbness</a:t>
            </a:r>
          </a:p>
          <a:p>
            <a:pPr lvl="1"/>
            <a:r>
              <a:rPr lang="en-US" sz="2000" dirty="0"/>
              <a:t>Malocclusion</a:t>
            </a:r>
          </a:p>
          <a:p>
            <a:pPr lvl="1"/>
            <a:r>
              <a:rPr lang="en-US" sz="2000" dirty="0"/>
              <a:t>Nonunion</a:t>
            </a:r>
          </a:p>
          <a:p>
            <a:pPr lvl="1"/>
            <a:r>
              <a:rPr lang="en-US" sz="2000" dirty="0"/>
              <a:t>Malunion</a:t>
            </a:r>
          </a:p>
          <a:p>
            <a:pPr lvl="1"/>
            <a:r>
              <a:rPr lang="en-US" sz="2000" dirty="0"/>
              <a:t>Trismus</a:t>
            </a:r>
          </a:p>
          <a:p>
            <a:pPr lvl="1"/>
            <a:r>
              <a:rPr lang="en-US" sz="2000" dirty="0"/>
              <a:t>Tooth loss</a:t>
            </a:r>
          </a:p>
          <a:p>
            <a:pPr lvl="1"/>
            <a:r>
              <a:rPr lang="en-US" sz="2000" dirty="0"/>
              <a:t>Paresis </a:t>
            </a:r>
          </a:p>
          <a:p>
            <a:pPr lvl="1"/>
            <a:r>
              <a:rPr lang="en-US" sz="2000" dirty="0"/>
              <a:t>Cosmetic compromise are reported to range as high as 40% or more.</a:t>
            </a:r>
          </a:p>
        </p:txBody>
      </p:sp>
    </p:spTree>
    <p:extLst>
      <p:ext uri="{BB962C8B-B14F-4D97-AF65-F5344CB8AC3E}">
        <p14:creationId xmlns:p14="http://schemas.microsoft.com/office/powerpoint/2010/main" val="2611577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1B6267-DB18-BF95-4027-E437B585085A}"/>
              </a:ext>
            </a:extLst>
          </p:cNvPr>
          <p:cNvSpPr txBox="1"/>
          <p:nvPr/>
        </p:nvSpPr>
        <p:spPr>
          <a:xfrm>
            <a:off x="2562225" y="2767280"/>
            <a:ext cx="7067550" cy="1323439"/>
          </a:xfrm>
          <a:prstGeom prst="rect">
            <a:avLst/>
          </a:prstGeom>
          <a:noFill/>
        </p:spPr>
        <p:txBody>
          <a:bodyPr wrap="square" rtlCol="0">
            <a:spAutoFit/>
          </a:bodyPr>
          <a:lstStyle/>
          <a:p>
            <a:pPr algn="ctr"/>
            <a:r>
              <a:rPr lang="en-US" sz="8000" dirty="0"/>
              <a:t>Thank You!</a:t>
            </a:r>
            <a:endParaRPr lang="en-IN" sz="8000" dirty="0"/>
          </a:p>
        </p:txBody>
      </p:sp>
    </p:spTree>
    <p:extLst>
      <p:ext uri="{BB962C8B-B14F-4D97-AF65-F5344CB8AC3E}">
        <p14:creationId xmlns:p14="http://schemas.microsoft.com/office/powerpoint/2010/main" val="358641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2EB3D6-2E32-01E7-828D-3EB258ED08A3}"/>
              </a:ext>
            </a:extLst>
          </p:cNvPr>
          <p:cNvSpPr>
            <a:spLocks noGrp="1"/>
          </p:cNvSpPr>
          <p:nvPr>
            <p:ph type="title"/>
          </p:nvPr>
        </p:nvSpPr>
        <p:spPr/>
        <p:txBody>
          <a:bodyPr/>
          <a:lstStyle/>
          <a:p>
            <a:r>
              <a:rPr lang="en-US" b="1" dirty="0"/>
              <a:t>Essig’s wiring</a:t>
            </a:r>
            <a:endParaRPr lang="en-IN" dirty="0"/>
          </a:p>
        </p:txBody>
      </p:sp>
      <p:sp>
        <p:nvSpPr>
          <p:cNvPr id="3" name="Content Placeholder 2">
            <a:extLst>
              <a:ext uri="{FF2B5EF4-FFF2-40B4-BE49-F238E27FC236}">
                <a16:creationId xmlns:a16="http://schemas.microsoft.com/office/drawing/2014/main" id="{66652B3F-2C42-F04D-BAD7-94AEE26DD508}"/>
              </a:ext>
            </a:extLst>
          </p:cNvPr>
          <p:cNvSpPr>
            <a:spLocks noGrp="1"/>
          </p:cNvSpPr>
          <p:nvPr>
            <p:ph idx="1"/>
          </p:nvPr>
        </p:nvSpPr>
        <p:spPr>
          <a:xfrm>
            <a:off x="1097280" y="1845734"/>
            <a:ext cx="10058400" cy="4023360"/>
          </a:xfrm>
        </p:spPr>
        <p:txBody>
          <a:bodyPr>
            <a:normAutofit/>
          </a:bodyPr>
          <a:lstStyle/>
          <a:p>
            <a:r>
              <a:rPr lang="en-US" dirty="0"/>
              <a:t>Used to stabilize dentoalveolar fractures.</a:t>
            </a:r>
          </a:p>
          <a:p>
            <a:r>
              <a:rPr lang="en-US" dirty="0"/>
              <a:t>Steps:</a:t>
            </a:r>
          </a:p>
          <a:p>
            <a:pPr lvl="1"/>
            <a:r>
              <a:rPr lang="en-US" sz="2000" dirty="0"/>
              <a:t>The luxated teeth should be pushed back into their sockets.</a:t>
            </a:r>
          </a:p>
          <a:p>
            <a:pPr lvl="1"/>
            <a:r>
              <a:rPr lang="en-US" sz="2000" dirty="0"/>
              <a:t>The wire is passed around the neck or the chosen teeth,</a:t>
            </a:r>
          </a:p>
          <a:p>
            <a:pPr lvl="1"/>
            <a:r>
              <a:rPr lang="en-US" sz="2000" dirty="0"/>
              <a:t>One end going from buccal to lingual and other end going lingual to buccal in each interdental space of teeth And the wires are brought together and twisted and cut short to be tucked into interdental space.</a:t>
            </a:r>
          </a:p>
          <a:p>
            <a:pPr lvl="1"/>
            <a:r>
              <a:rPr lang="en-US" sz="2000" dirty="0"/>
              <a:t>The additional small wires are passed interdentally around these base wires to secure them tightly beyond the cingulum. </a:t>
            </a:r>
          </a:p>
          <a:p>
            <a:pPr lvl="1"/>
            <a:r>
              <a:rPr lang="en-US" sz="2000" dirty="0"/>
              <a:t>The individual interdental wires are also twisted, cut and adjusted in the interdental spaces.</a:t>
            </a:r>
          </a:p>
        </p:txBody>
      </p:sp>
      <p:pic>
        <p:nvPicPr>
          <p:cNvPr id="4" name="Picture 4">
            <a:extLst>
              <a:ext uri="{FF2B5EF4-FFF2-40B4-BE49-F238E27FC236}">
                <a16:creationId xmlns:a16="http://schemas.microsoft.com/office/drawing/2014/main" id="{219E9682-8C46-174F-92E6-D485BC1C8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135" y="601291"/>
            <a:ext cx="5424208" cy="1978832"/>
          </a:xfrm>
          <a:prstGeom prst="rect">
            <a:avLst/>
          </a:prstGeom>
        </p:spPr>
      </p:pic>
    </p:spTree>
    <p:extLst>
      <p:ext uri="{BB962C8B-B14F-4D97-AF65-F5344CB8AC3E}">
        <p14:creationId xmlns:p14="http://schemas.microsoft.com/office/powerpoint/2010/main" val="229647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4364-1E2A-1C41-AAF7-22D5DBBFD861}"/>
              </a:ext>
            </a:extLst>
          </p:cNvPr>
          <p:cNvSpPr>
            <a:spLocks noGrp="1"/>
          </p:cNvSpPr>
          <p:nvPr>
            <p:ph type="title"/>
          </p:nvPr>
        </p:nvSpPr>
        <p:spPr>
          <a:xfrm>
            <a:off x="1097280" y="286603"/>
            <a:ext cx="10058400" cy="1450757"/>
          </a:xfrm>
        </p:spPr>
        <p:txBody>
          <a:bodyPr/>
          <a:lstStyle/>
          <a:p>
            <a:r>
              <a:rPr lang="en-US" b="1" dirty="0"/>
              <a:t>Gilmer’s Wiring</a:t>
            </a:r>
          </a:p>
        </p:txBody>
      </p:sp>
      <p:sp>
        <p:nvSpPr>
          <p:cNvPr id="3" name="Content Placeholder 2">
            <a:extLst>
              <a:ext uri="{FF2B5EF4-FFF2-40B4-BE49-F238E27FC236}">
                <a16:creationId xmlns:a16="http://schemas.microsoft.com/office/drawing/2014/main" id="{122B755A-F438-D44C-877A-D38D31159684}"/>
              </a:ext>
            </a:extLst>
          </p:cNvPr>
          <p:cNvSpPr>
            <a:spLocks noGrp="1"/>
          </p:cNvSpPr>
          <p:nvPr>
            <p:ph idx="1"/>
          </p:nvPr>
        </p:nvSpPr>
        <p:spPr>
          <a:xfrm>
            <a:off x="1096963" y="1846263"/>
            <a:ext cx="6370637" cy="4022725"/>
          </a:xfrm>
        </p:spPr>
        <p:txBody>
          <a:bodyPr>
            <a:normAutofit/>
          </a:bodyPr>
          <a:lstStyle/>
          <a:p>
            <a:r>
              <a:rPr lang="en-US" dirty="0"/>
              <a:t>It is direct wiring method of intermaxillary fixation.</a:t>
            </a:r>
          </a:p>
          <a:p>
            <a:r>
              <a:rPr lang="en-US" dirty="0"/>
              <a:t>At least one tooth anterior and one posterior to the fracture should be available for wiring to assure proper stabilization.</a:t>
            </a:r>
          </a:p>
          <a:p>
            <a:r>
              <a:rPr lang="en-US" dirty="0"/>
              <a:t>Steps : </a:t>
            </a:r>
          </a:p>
          <a:p>
            <a:r>
              <a:rPr lang="en-US" dirty="0"/>
              <a:t>Stainless steel wire is passed around the neck of the chosen tooth. Both the ends are brought out on the buccal surface and manually twisted keeping the twists close to the tooth.</a:t>
            </a:r>
          </a:p>
          <a:p>
            <a:r>
              <a:rPr lang="en-US" dirty="0"/>
              <a:t>Final twisting is completed by grasping both the ends with a wire holder.</a:t>
            </a:r>
          </a:p>
          <a:p>
            <a:endParaRPr lang="en-US" dirty="0"/>
          </a:p>
          <a:p>
            <a:endParaRPr lang="en-US" dirty="0"/>
          </a:p>
        </p:txBody>
      </p:sp>
      <p:pic>
        <p:nvPicPr>
          <p:cNvPr id="4" name="Picture 4">
            <a:extLst>
              <a:ext uri="{FF2B5EF4-FFF2-40B4-BE49-F238E27FC236}">
                <a16:creationId xmlns:a16="http://schemas.microsoft.com/office/drawing/2014/main" id="{626EC83E-FD5D-6B4C-8628-575EED2B90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652" y="1012031"/>
            <a:ext cx="4187782" cy="4488401"/>
          </a:xfrm>
          <a:prstGeom prst="rect">
            <a:avLst/>
          </a:prstGeom>
        </p:spPr>
      </p:pic>
    </p:spTree>
    <p:extLst>
      <p:ext uri="{BB962C8B-B14F-4D97-AF65-F5344CB8AC3E}">
        <p14:creationId xmlns:p14="http://schemas.microsoft.com/office/powerpoint/2010/main" val="172046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DE99F-0192-0D40-9510-FF763DF10D76}"/>
              </a:ext>
            </a:extLst>
          </p:cNvPr>
          <p:cNvSpPr>
            <a:spLocks noGrp="1"/>
          </p:cNvSpPr>
          <p:nvPr>
            <p:ph idx="1"/>
          </p:nvPr>
        </p:nvSpPr>
        <p:spPr>
          <a:xfrm>
            <a:off x="1097280" y="1845734"/>
            <a:ext cx="10058400" cy="4023360"/>
          </a:xfrm>
        </p:spPr>
        <p:txBody>
          <a:bodyPr/>
          <a:lstStyle/>
          <a:p>
            <a:r>
              <a:rPr lang="en-US" dirty="0"/>
              <a:t>Couple of teeth are chosen in the individual arches and the twisted wires are left long clamped. </a:t>
            </a:r>
          </a:p>
          <a:p>
            <a:r>
              <a:rPr lang="en-US" dirty="0"/>
              <a:t>After the reduction of the fracture is carried out, then the mandibular wires are twisted tightly together with their corresponding maxillary wires. </a:t>
            </a:r>
          </a:p>
          <a:p>
            <a:r>
              <a:rPr lang="en-US" dirty="0"/>
              <a:t>The finally twisted wires are then cut short and the sharp ends turned into the interdental space.</a:t>
            </a:r>
          </a:p>
        </p:txBody>
      </p:sp>
    </p:spTree>
    <p:extLst>
      <p:ext uri="{BB962C8B-B14F-4D97-AF65-F5344CB8AC3E}">
        <p14:creationId xmlns:p14="http://schemas.microsoft.com/office/powerpoint/2010/main" val="367747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B023-B843-2B4A-8F50-100D72A4CA73}"/>
              </a:ext>
            </a:extLst>
          </p:cNvPr>
          <p:cNvSpPr>
            <a:spLocks noGrp="1"/>
          </p:cNvSpPr>
          <p:nvPr>
            <p:ph type="title"/>
          </p:nvPr>
        </p:nvSpPr>
        <p:spPr>
          <a:xfrm>
            <a:off x="1097280" y="286603"/>
            <a:ext cx="10058400" cy="1450757"/>
          </a:xfrm>
        </p:spPr>
        <p:txBody>
          <a:bodyPr/>
          <a:lstStyle/>
          <a:p>
            <a:r>
              <a:rPr lang="en-US" b="1" dirty="0"/>
              <a:t>Risdon’s Wiring</a:t>
            </a:r>
          </a:p>
        </p:txBody>
      </p:sp>
      <p:sp>
        <p:nvSpPr>
          <p:cNvPr id="3" name="Content Placeholder 2">
            <a:extLst>
              <a:ext uri="{FF2B5EF4-FFF2-40B4-BE49-F238E27FC236}">
                <a16:creationId xmlns:a16="http://schemas.microsoft.com/office/drawing/2014/main" id="{1C1EA8DE-75B9-874F-81AC-355FCFBFCA4C}"/>
              </a:ext>
            </a:extLst>
          </p:cNvPr>
          <p:cNvSpPr>
            <a:spLocks noGrp="1"/>
          </p:cNvSpPr>
          <p:nvPr>
            <p:ph idx="1"/>
          </p:nvPr>
        </p:nvSpPr>
        <p:spPr>
          <a:xfrm>
            <a:off x="1096963" y="1846263"/>
            <a:ext cx="6161087" cy="4022725"/>
          </a:xfrm>
        </p:spPr>
        <p:txBody>
          <a:bodyPr>
            <a:normAutofit/>
          </a:bodyPr>
          <a:lstStyle/>
          <a:p>
            <a:r>
              <a:rPr lang="en-US" dirty="0"/>
              <a:t>Commonly utilized method of horizontal wire fixation.</a:t>
            </a:r>
          </a:p>
          <a:p>
            <a:r>
              <a:rPr lang="en-US" dirty="0"/>
              <a:t>In this method usually second molars on either side are chosen for anchorage.</a:t>
            </a:r>
          </a:p>
          <a:p>
            <a:r>
              <a:rPr lang="en-US" dirty="0"/>
              <a:t>26-G, 25 cm long wire is passed around the neck of the second molar on each side and both the ends are brought out on the buccal side.</a:t>
            </a:r>
          </a:p>
          <a:p>
            <a:r>
              <a:rPr lang="en-US" dirty="0"/>
              <a:t>Then the ends of both wires twisted together for their entire length, so that the strong base wire is formed on either side, coming towards the midline from each second molar.</a:t>
            </a:r>
          </a:p>
          <a:p>
            <a:endParaRPr lang="en-US" dirty="0"/>
          </a:p>
        </p:txBody>
      </p:sp>
      <p:pic>
        <p:nvPicPr>
          <p:cNvPr id="4" name="Picture 4">
            <a:extLst>
              <a:ext uri="{FF2B5EF4-FFF2-40B4-BE49-F238E27FC236}">
                <a16:creationId xmlns:a16="http://schemas.microsoft.com/office/drawing/2014/main" id="{5EB25B5E-A46F-FA47-84DA-62A0973E3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750" y="2027470"/>
            <a:ext cx="3635700" cy="3011256"/>
          </a:xfrm>
          <a:prstGeom prst="rect">
            <a:avLst/>
          </a:prstGeom>
        </p:spPr>
      </p:pic>
    </p:spTree>
    <p:extLst>
      <p:ext uri="{BB962C8B-B14F-4D97-AF65-F5344CB8AC3E}">
        <p14:creationId xmlns:p14="http://schemas.microsoft.com/office/powerpoint/2010/main" val="594434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E8F82-EC4B-954D-A743-CD4769D52567}"/>
              </a:ext>
            </a:extLst>
          </p:cNvPr>
          <p:cNvSpPr>
            <a:spLocks noGrp="1"/>
          </p:cNvSpPr>
          <p:nvPr>
            <p:ph idx="1"/>
          </p:nvPr>
        </p:nvSpPr>
        <p:spPr>
          <a:xfrm>
            <a:off x="1097280" y="1845734"/>
            <a:ext cx="10058400" cy="4023360"/>
          </a:xfrm>
        </p:spPr>
        <p:txBody>
          <a:bodyPr>
            <a:normAutofit/>
          </a:bodyPr>
          <a:lstStyle/>
          <a:p>
            <a:r>
              <a:rPr lang="en-US" dirty="0"/>
              <a:t>The excess wire is cut and the ends tucked in the interdental space..</a:t>
            </a:r>
          </a:p>
          <a:p>
            <a:r>
              <a:rPr lang="en-US" dirty="0"/>
              <a:t>The base wire is secured to individual tooth by using additional interdental wires.</a:t>
            </a:r>
          </a:p>
          <a:p>
            <a:r>
              <a:rPr lang="en-US" dirty="0"/>
              <a:t>Here small wires are cut and one end of the wire is passed from the distal surface of the tooth below the base wire and brought out towards the lingual side and then brought out on the buccal surface from the mesial interdental space above the base wire. </a:t>
            </a:r>
          </a:p>
          <a:p>
            <a:r>
              <a:rPr lang="en-US" dirty="0"/>
              <a:t>Both these ends are again grasped together and twisted, cut and finished in the interdental space. Each tooth is engaged in the same manner to the base wire, so that the base wire is fully secured to the dental arch.</a:t>
            </a:r>
          </a:p>
        </p:txBody>
      </p:sp>
    </p:spTree>
    <p:extLst>
      <p:ext uri="{BB962C8B-B14F-4D97-AF65-F5344CB8AC3E}">
        <p14:creationId xmlns:p14="http://schemas.microsoft.com/office/powerpoint/2010/main" val="2752739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0222-EED0-7643-AF67-A881079797AF}"/>
              </a:ext>
            </a:extLst>
          </p:cNvPr>
          <p:cNvSpPr>
            <a:spLocks noGrp="1"/>
          </p:cNvSpPr>
          <p:nvPr>
            <p:ph type="title"/>
          </p:nvPr>
        </p:nvSpPr>
        <p:spPr>
          <a:xfrm>
            <a:off x="1097280" y="286603"/>
            <a:ext cx="10058400" cy="1450757"/>
          </a:xfrm>
        </p:spPr>
        <p:txBody>
          <a:bodyPr/>
          <a:lstStyle/>
          <a:p>
            <a:r>
              <a:rPr lang="en-US" b="1" dirty="0"/>
              <a:t>Ivy Eyelet Wiring</a:t>
            </a:r>
          </a:p>
        </p:txBody>
      </p:sp>
      <p:sp>
        <p:nvSpPr>
          <p:cNvPr id="3" name="Content Placeholder 2">
            <a:extLst>
              <a:ext uri="{FF2B5EF4-FFF2-40B4-BE49-F238E27FC236}">
                <a16:creationId xmlns:a16="http://schemas.microsoft.com/office/drawing/2014/main" id="{77549848-A11D-7B4C-AA86-FF8898811A20}"/>
              </a:ext>
            </a:extLst>
          </p:cNvPr>
          <p:cNvSpPr>
            <a:spLocks noGrp="1"/>
          </p:cNvSpPr>
          <p:nvPr>
            <p:ph idx="1"/>
          </p:nvPr>
        </p:nvSpPr>
        <p:spPr>
          <a:xfrm>
            <a:off x="1096963" y="1846263"/>
            <a:ext cx="5903912" cy="4022725"/>
          </a:xfrm>
        </p:spPr>
        <p:txBody>
          <a:bodyPr>
            <a:normAutofit lnSpcReduction="10000"/>
          </a:bodyPr>
          <a:lstStyle/>
          <a:p>
            <a:r>
              <a:rPr lang="en-US" dirty="0"/>
              <a:t>The Ivy loop embraces the two adjacent teeth.</a:t>
            </a:r>
          </a:p>
          <a:p>
            <a:r>
              <a:rPr lang="en-US" dirty="0"/>
              <a:t>26-G stainless steel wires are used.</a:t>
            </a:r>
          </a:p>
          <a:p>
            <a:r>
              <a:rPr lang="en-US" dirty="0"/>
              <a:t>loop is formed in the center of the wire.</a:t>
            </a:r>
          </a:p>
          <a:p>
            <a:r>
              <a:rPr lang="en-US" dirty="0"/>
              <a:t>The two tail ends of the eyelet are passed through the interdental space of the selected two teeth from buccal to lingual side.</a:t>
            </a:r>
          </a:p>
          <a:p>
            <a:r>
              <a:rPr lang="en-US" dirty="0"/>
              <a:t>One end is passed around distal tooth from lingually to buccally.</a:t>
            </a:r>
          </a:p>
          <a:p>
            <a:r>
              <a:rPr lang="en-US" dirty="0"/>
              <a:t>Other end is passed around mesial tooth lingually to buccally.</a:t>
            </a:r>
          </a:p>
          <a:p>
            <a:r>
              <a:rPr lang="en-US" dirty="0"/>
              <a:t>Twist both the ends and cut it short.</a:t>
            </a:r>
          </a:p>
        </p:txBody>
      </p:sp>
      <p:pic>
        <p:nvPicPr>
          <p:cNvPr id="4" name="Picture 4">
            <a:extLst>
              <a:ext uri="{FF2B5EF4-FFF2-40B4-BE49-F238E27FC236}">
                <a16:creationId xmlns:a16="http://schemas.microsoft.com/office/drawing/2014/main" id="{D12AC064-1687-4246-A1EC-6EB1B57D8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530" y="1846263"/>
            <a:ext cx="4214062" cy="3768785"/>
          </a:xfrm>
          <a:prstGeom prst="rect">
            <a:avLst/>
          </a:prstGeom>
        </p:spPr>
      </p:pic>
    </p:spTree>
    <p:extLst>
      <p:ext uri="{BB962C8B-B14F-4D97-AF65-F5344CB8AC3E}">
        <p14:creationId xmlns:p14="http://schemas.microsoft.com/office/powerpoint/2010/main" val="420577800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29</TotalTime>
  <Words>2140</Words>
  <Application>Microsoft Office PowerPoint</Application>
  <PresentationFormat>Widescreen</PresentationFormat>
  <Paragraphs>147</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Retrospect</vt:lpstr>
      <vt:lpstr>Mandibular Fracture (wiring and Plating)</vt:lpstr>
      <vt:lpstr>Different Types of Dental Wiring Techniques</vt:lpstr>
      <vt:lpstr>Armamentarium for Wiring </vt:lpstr>
      <vt:lpstr>Essig’s wiring</vt:lpstr>
      <vt:lpstr>Gilmer’s Wiring</vt:lpstr>
      <vt:lpstr>PowerPoint Presentation</vt:lpstr>
      <vt:lpstr>Risdon’s Wiring</vt:lpstr>
      <vt:lpstr>PowerPoint Presentation</vt:lpstr>
      <vt:lpstr>Ivy Eyelet Wiring</vt:lpstr>
      <vt:lpstr>Mandibular fracture wiring</vt:lpstr>
      <vt:lpstr>Transosseous Wiring (Intraosseous Wiring)</vt:lpstr>
      <vt:lpstr>PowerPoint Presentation</vt:lpstr>
      <vt:lpstr>Intraoral Transalveolar or Upper Border  (Superior Border) Wiring</vt:lpstr>
      <vt:lpstr>Extraoral Lower Border (Inferior Border)  Transosseous Wiring</vt:lpstr>
      <vt:lpstr>PowerPoint Presentation</vt:lpstr>
      <vt:lpstr>Bone Plating In Mandibular  Fractures</vt:lpstr>
      <vt:lpstr>Simple Noncompression Bone Plates</vt:lpstr>
      <vt:lpstr>Miniplate Osteosynthesis (Noncompression  Monocortical Screw System)</vt:lpstr>
      <vt:lpstr>PowerPoint Presentation</vt:lpstr>
      <vt:lpstr>PowerPoint Presentation</vt:lpstr>
      <vt:lpstr>PowerPoint Presentation</vt:lpstr>
      <vt:lpstr>Miniplate Osteosynthesis</vt:lpstr>
      <vt:lpstr>PowerPoint Presentation</vt:lpstr>
      <vt:lpstr>PowerPoint Presentation</vt:lpstr>
      <vt:lpstr>Surgical Procedure of Minibone Plates And Screw</vt:lpstr>
      <vt:lpstr>Complications and Management</vt:lpstr>
      <vt:lpstr>Compression Plates</vt:lpstr>
      <vt:lpstr>PowerPoint Presentation</vt:lpstr>
      <vt:lpstr>Reconstruction Plates</vt:lpstr>
      <vt:lpstr>PowerPoint Presentation</vt:lpstr>
      <vt:lpstr>Complications of mandibular fracture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917349721111</dc:creator>
  <cp:lastModifiedBy>Rajesh Patel</cp:lastModifiedBy>
  <cp:revision>21</cp:revision>
  <dcterms:created xsi:type="dcterms:W3CDTF">2022-04-05T04:30:40Z</dcterms:created>
  <dcterms:modified xsi:type="dcterms:W3CDTF">2024-05-22T18:37:25Z</dcterms:modified>
</cp:coreProperties>
</file>