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1"/>
  </p:notesMasterIdLst>
  <p:sldIdLst>
    <p:sldId id="256" r:id="rId2"/>
    <p:sldId id="257" r:id="rId3"/>
    <p:sldId id="297" r:id="rId4"/>
    <p:sldId id="274" r:id="rId5"/>
    <p:sldId id="259" r:id="rId6"/>
    <p:sldId id="260" r:id="rId7"/>
    <p:sldId id="313" r:id="rId8"/>
    <p:sldId id="262" r:id="rId9"/>
    <p:sldId id="315" r:id="rId10"/>
    <p:sldId id="261" r:id="rId11"/>
    <p:sldId id="265" r:id="rId12"/>
    <p:sldId id="275" r:id="rId13"/>
    <p:sldId id="277" r:id="rId14"/>
    <p:sldId id="316" r:id="rId15"/>
    <p:sldId id="279" r:id="rId16"/>
    <p:sldId id="276" r:id="rId17"/>
    <p:sldId id="278" r:id="rId18"/>
    <p:sldId id="280" r:id="rId19"/>
    <p:sldId id="281" r:id="rId20"/>
    <p:sldId id="304" r:id="rId21"/>
    <p:sldId id="319" r:id="rId22"/>
    <p:sldId id="305" r:id="rId23"/>
    <p:sldId id="282" r:id="rId24"/>
    <p:sldId id="283" r:id="rId25"/>
    <p:sldId id="284" r:id="rId26"/>
    <p:sldId id="285" r:id="rId27"/>
    <p:sldId id="310" r:id="rId28"/>
    <p:sldId id="306" r:id="rId29"/>
    <p:sldId id="286" r:id="rId30"/>
    <p:sldId id="288" r:id="rId31"/>
    <p:sldId id="290" r:id="rId32"/>
    <p:sldId id="289" r:id="rId33"/>
    <p:sldId id="307" r:id="rId34"/>
    <p:sldId id="311" r:id="rId35"/>
    <p:sldId id="295" r:id="rId36"/>
    <p:sldId id="317" r:id="rId37"/>
    <p:sldId id="293" r:id="rId38"/>
    <p:sldId id="294" r:id="rId39"/>
    <p:sldId id="318" r:id="rId40"/>
    <p:sldId id="296" r:id="rId41"/>
    <p:sldId id="267" r:id="rId42"/>
    <p:sldId id="320" r:id="rId43"/>
    <p:sldId id="264" r:id="rId44"/>
    <p:sldId id="268" r:id="rId45"/>
    <p:sldId id="269" r:id="rId46"/>
    <p:sldId id="270" r:id="rId47"/>
    <p:sldId id="271" r:id="rId48"/>
    <p:sldId id="272" r:id="rId49"/>
    <p:sldId id="321"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1" d="100"/>
          <a:sy n="101" d="100"/>
        </p:scale>
        <p:origin x="111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BD90D2-A42F-435F-8959-62F4ADB25B0B}" type="datetimeFigureOut">
              <a:rPr lang="en-US" smtClean="0"/>
              <a:pPr/>
              <a:t>5/24/2024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BA47CB-CC15-4819-8F18-B3860E5559FA}"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DBA47CB-CC15-4819-8F18-B3860E5559FA}" type="slidenum">
              <a:rPr lang="en-US" smtClean="0"/>
              <a:pPr/>
              <a:t>18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DBA47CB-CC15-4819-8F18-B3860E5559FA}" type="slidenum">
              <a:rPr lang="en-US" smtClean="0"/>
              <a:pPr/>
              <a:t>44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DBA47CB-CC15-4819-8F18-B3860E5559FA}" type="slidenum">
              <a:rPr lang="en-US" smtClean="0"/>
              <a:pPr/>
              <a:t>48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2F8EE2-3B58-4380-8809-427E3D531C98}" type="datetime1">
              <a:rPr lang="en-US" smtClean="0"/>
              <a:t>5/25/2024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D4A5F3-6479-4284-84B0-356FDB04F69F}"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8946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B36314-92BC-44E5-84E9-7953F9116A8A}" type="datetime1">
              <a:rPr lang="en-US" smtClean="0"/>
              <a:t>5/25/2024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D4A5F3-6479-4284-84B0-356FDB04F69F}" type="slidenum">
              <a:rPr lang="en-US" smtClean="0"/>
              <a:pPr/>
              <a:t>‹#›</a:t>
            </a:fld>
            <a:endParaRPr lang="en-US" dirty="0"/>
          </a:p>
        </p:txBody>
      </p:sp>
    </p:spTree>
    <p:extLst>
      <p:ext uri="{BB962C8B-B14F-4D97-AF65-F5344CB8AC3E}">
        <p14:creationId xmlns:p14="http://schemas.microsoft.com/office/powerpoint/2010/main" val="3963993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6B1381-D387-4A05-8BFC-C7083B9E336A}" type="datetime1">
              <a:rPr lang="en-US" smtClean="0"/>
              <a:t>5/25/2024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D4A5F3-6479-4284-84B0-356FDB04F69F}" type="slidenum">
              <a:rPr lang="en-US" smtClean="0"/>
              <a:pPr/>
              <a:t>‹#›</a:t>
            </a:fld>
            <a:endParaRPr lang="en-US" dirty="0"/>
          </a:p>
        </p:txBody>
      </p:sp>
    </p:spTree>
    <p:extLst>
      <p:ext uri="{BB962C8B-B14F-4D97-AF65-F5344CB8AC3E}">
        <p14:creationId xmlns:p14="http://schemas.microsoft.com/office/powerpoint/2010/main" val="2109741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7A8C7FC-0861-45C9-BDF1-80E9C092F44F}" type="datetime1">
              <a:rPr lang="en-US" smtClean="0"/>
              <a:t>5/25/2024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D4A5F3-6479-4284-84B0-356FDB04F69F}" type="slidenum">
              <a:rPr lang="en-US" smtClean="0"/>
              <a:pPr/>
              <a:t>‹#›</a:t>
            </a:fld>
            <a:endParaRPr lang="en-US" dirty="0"/>
          </a:p>
        </p:txBody>
      </p:sp>
    </p:spTree>
    <p:extLst>
      <p:ext uri="{BB962C8B-B14F-4D97-AF65-F5344CB8AC3E}">
        <p14:creationId xmlns:p14="http://schemas.microsoft.com/office/powerpoint/2010/main" val="291500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685AA48-4886-45A0-9B1F-D1333EEBADBC}" type="datetime1">
              <a:rPr lang="en-US" smtClean="0"/>
              <a:t>5/25/2024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D4A5F3-6479-4284-84B0-356FDB04F69F}"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1010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822960" y="1845734"/>
            <a:ext cx="3703320" cy="40233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3440" y="1845736"/>
            <a:ext cx="3703320" cy="402335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067024A-4B49-4C8D-B00C-0D0116DD3E76}" type="datetime1">
              <a:rPr lang="en-US" smtClean="0"/>
              <a:t>5/25/2024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D4A5F3-6479-4284-84B0-356FDB04F69F}" type="slidenum">
              <a:rPr lang="en-US" smtClean="0"/>
              <a:pPr/>
              <a:t>‹#›</a:t>
            </a:fld>
            <a:endParaRPr lang="en-US" dirty="0"/>
          </a:p>
        </p:txBody>
      </p:sp>
    </p:spTree>
    <p:extLst>
      <p:ext uri="{BB962C8B-B14F-4D97-AF65-F5344CB8AC3E}">
        <p14:creationId xmlns:p14="http://schemas.microsoft.com/office/powerpoint/2010/main" val="2692512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lvl1pPr>
              <a:defRPr>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22960" y="2582334"/>
            <a:ext cx="3703320" cy="32867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63440" y="2582334"/>
            <a:ext cx="3703320" cy="32867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F9124E9F-6AEB-43CB-955A-023A291C87E6}" type="datetime1">
              <a:rPr lang="en-US" smtClean="0"/>
              <a:t>5/25/2024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9D4A5F3-6479-4284-84B0-356FDB04F69F}" type="slidenum">
              <a:rPr lang="en-US" smtClean="0"/>
              <a:pPr/>
              <a:t>‹#›</a:t>
            </a:fld>
            <a:endParaRPr lang="en-US" dirty="0"/>
          </a:p>
        </p:txBody>
      </p:sp>
    </p:spTree>
    <p:extLst>
      <p:ext uri="{BB962C8B-B14F-4D97-AF65-F5344CB8AC3E}">
        <p14:creationId xmlns:p14="http://schemas.microsoft.com/office/powerpoint/2010/main" val="710102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5408EB7D-D297-4FDE-8E8D-6783E5FF127A}" type="datetime1">
              <a:rPr lang="en-US" smtClean="0"/>
              <a:t>5/25/2024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9D4A5F3-6479-4284-84B0-356FDB04F69F}" type="slidenum">
              <a:rPr lang="en-US" smtClean="0"/>
              <a:pPr/>
              <a:t>‹#›</a:t>
            </a:fld>
            <a:endParaRPr lang="en-US" dirty="0"/>
          </a:p>
        </p:txBody>
      </p:sp>
    </p:spTree>
    <p:extLst>
      <p:ext uri="{BB962C8B-B14F-4D97-AF65-F5344CB8AC3E}">
        <p14:creationId xmlns:p14="http://schemas.microsoft.com/office/powerpoint/2010/main" val="243762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F6D8AF0-82B0-45C3-8AAA-F2BB917FE8B6}" type="datetime1">
              <a:rPr lang="en-US" smtClean="0"/>
              <a:t>5/25/2024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29D4A5F3-6479-4284-84B0-356FDB04F69F}" type="slidenum">
              <a:rPr lang="en-US" smtClean="0"/>
              <a:pPr/>
              <a:t>‹#›</a:t>
            </a:fld>
            <a:endParaRPr lang="en-US" dirty="0"/>
          </a:p>
        </p:txBody>
      </p:sp>
    </p:spTree>
    <p:extLst>
      <p:ext uri="{BB962C8B-B14F-4D97-AF65-F5344CB8AC3E}">
        <p14:creationId xmlns:p14="http://schemas.microsoft.com/office/powerpoint/2010/main" val="1333407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89B253E6-8377-4AA0-AB75-6775B02FA33B}" type="datetime1">
              <a:rPr lang="en-US" smtClean="0"/>
              <a:t>5/25/2024</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9D4A5F3-6479-4284-84B0-356FDB04F69F}" type="slidenum">
              <a:rPr lang="en-US" smtClean="0"/>
              <a:pPr/>
              <a:t>‹#›</a:t>
            </a:fld>
            <a:endParaRPr lang="en-US" dirty="0"/>
          </a:p>
        </p:txBody>
      </p:sp>
    </p:spTree>
    <p:extLst>
      <p:ext uri="{BB962C8B-B14F-4D97-AF65-F5344CB8AC3E}">
        <p14:creationId xmlns:p14="http://schemas.microsoft.com/office/powerpoint/2010/main" val="1962505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F10A79-4996-4C17-BBEE-54F00E2CF450}" type="datetime1">
              <a:rPr lang="en-US" smtClean="0"/>
              <a:t>5/25/2024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D4A5F3-6479-4284-84B0-356FDB04F69F}" type="slidenum">
              <a:rPr lang="en-US" smtClean="0"/>
              <a:pPr/>
              <a:t>‹#›</a:t>
            </a:fld>
            <a:endParaRPr lang="en-US" dirty="0"/>
          </a:p>
        </p:txBody>
      </p:sp>
    </p:spTree>
    <p:extLst>
      <p:ext uri="{BB962C8B-B14F-4D97-AF65-F5344CB8AC3E}">
        <p14:creationId xmlns:p14="http://schemas.microsoft.com/office/powerpoint/2010/main" val="2030435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3CF99550-A02C-4190-BB95-0200D0DB58DE}" type="datetime1">
              <a:rPr lang="en-US" smtClean="0"/>
              <a:t>5/25/2024</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29D4A5F3-6479-4284-84B0-356FDB04F69F}"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42985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819150"/>
            <a:ext cx="7543800" cy="918211"/>
          </a:xfrm>
        </p:spPr>
        <p:txBody>
          <a:bodyPr>
            <a:normAutofit fontScale="90000"/>
          </a:bodyPr>
          <a:lstStyle/>
          <a:p>
            <a:pPr algn="ctr"/>
            <a:r>
              <a:rPr lang="en-US" sz="6600" dirty="0"/>
              <a:t>MEDIASTINUM</a:t>
            </a:r>
          </a:p>
        </p:txBody>
      </p:sp>
      <p:pic>
        <p:nvPicPr>
          <p:cNvPr id="9" name="Picture 8">
            <a:extLst>
              <a:ext uri="{FF2B5EF4-FFF2-40B4-BE49-F238E27FC236}">
                <a16:creationId xmlns:a16="http://schemas.microsoft.com/office/drawing/2014/main" id="{A4508A64-B403-00B4-B7F9-673B3CD63B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2209800"/>
            <a:ext cx="6010275" cy="38290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450757"/>
          </a:xfrm>
        </p:spPr>
        <p:txBody>
          <a:bodyPr>
            <a:normAutofit/>
          </a:bodyPr>
          <a:lstStyle/>
          <a:p>
            <a:r>
              <a:rPr lang="en-US" dirty="0"/>
              <a:t>Contents</a:t>
            </a:r>
          </a:p>
        </p:txBody>
      </p:sp>
      <p:sp>
        <p:nvSpPr>
          <p:cNvPr id="3" name="Content Placeholder 2"/>
          <p:cNvSpPr>
            <a:spLocks noGrp="1"/>
          </p:cNvSpPr>
          <p:nvPr>
            <p:ph idx="1"/>
          </p:nvPr>
        </p:nvSpPr>
        <p:spPr>
          <a:xfrm>
            <a:off x="822959" y="1845734"/>
            <a:ext cx="7543801" cy="4023360"/>
          </a:xfrm>
        </p:spPr>
        <p:txBody>
          <a:bodyPr>
            <a:normAutofit/>
          </a:bodyPr>
          <a:lstStyle/>
          <a:p>
            <a:r>
              <a:rPr lang="en-US" dirty="0"/>
              <a:t>The major contents of mediastinum are:</a:t>
            </a:r>
          </a:p>
          <a:p>
            <a:pPr lvl="1"/>
            <a:r>
              <a:rPr lang="en-US" dirty="0"/>
              <a:t>Thymus.</a:t>
            </a:r>
          </a:p>
          <a:p>
            <a:pPr lvl="1"/>
            <a:r>
              <a:rPr lang="en-US" dirty="0"/>
              <a:t>Heart enclosed in the pericardial sac.</a:t>
            </a:r>
          </a:p>
          <a:p>
            <a:pPr lvl="1"/>
            <a:r>
              <a:rPr lang="en-US" dirty="0"/>
              <a:t>Major arteries and veins like thoracic aorta, pulmonary trunk, etc.</a:t>
            </a:r>
          </a:p>
          <a:p>
            <a:pPr lvl="1"/>
            <a:r>
              <a:rPr lang="en-US" dirty="0"/>
              <a:t>Trachea.</a:t>
            </a:r>
          </a:p>
          <a:p>
            <a:pPr lvl="1"/>
            <a:r>
              <a:rPr lang="en-US" dirty="0"/>
              <a:t>Esophagus.</a:t>
            </a:r>
          </a:p>
          <a:p>
            <a:pPr lvl="1"/>
            <a:r>
              <a:rPr lang="en-US" dirty="0"/>
              <a:t>Thoracic duct.</a:t>
            </a:r>
          </a:p>
          <a:p>
            <a:pPr lvl="1"/>
            <a:r>
              <a:rPr lang="en-US" dirty="0"/>
              <a:t>Neural structures, like sympathetic trunks, vagus nerves, phrenic nerve, etc.</a:t>
            </a:r>
          </a:p>
          <a:p>
            <a:pPr lvl="1"/>
            <a:r>
              <a:rPr lang="en-US" dirty="0"/>
              <a:t>Lymph nodes.</a:t>
            </a:r>
          </a:p>
          <a:p>
            <a:endParaRPr lang="en-US" dirty="0"/>
          </a:p>
        </p:txBody>
      </p:sp>
      <p:sp>
        <p:nvSpPr>
          <p:cNvPr id="6" name="Slide Number Placeholder 5">
            <a:extLst>
              <a:ext uri="{FF2B5EF4-FFF2-40B4-BE49-F238E27FC236}">
                <a16:creationId xmlns:a16="http://schemas.microsoft.com/office/drawing/2014/main" id="{D9B5E778-A586-EEE6-AFD9-69C9255A268D}"/>
              </a:ext>
            </a:extLst>
          </p:cNvPr>
          <p:cNvSpPr>
            <a:spLocks noGrp="1"/>
          </p:cNvSpPr>
          <p:nvPr>
            <p:ph type="sldNum" sz="quarter" idx="12"/>
          </p:nvPr>
        </p:nvSpPr>
        <p:spPr/>
        <p:txBody>
          <a:bodyPr/>
          <a:lstStyle/>
          <a:p>
            <a:fld id="{29D4A5F3-6479-4284-84B0-356FDB04F69F}" type="slidenum">
              <a:rPr lang="en-US" smtClean="0"/>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4294967295"/>
          </p:nvPr>
        </p:nvPicPr>
        <p:blipFill>
          <a:blip r:embed="rId2"/>
          <a:srcRect/>
          <a:stretch>
            <a:fillRect/>
          </a:stretch>
        </p:blipFill>
        <p:spPr bwMode="auto">
          <a:xfrm>
            <a:off x="381000" y="1257300"/>
            <a:ext cx="8382000" cy="4343400"/>
          </a:xfrm>
          <a:noFill/>
          <a:ln w="9525">
            <a:noFill/>
            <a:miter lim="800000"/>
            <a:headEnd/>
            <a:tailEnd/>
          </a:ln>
        </p:spPr>
      </p:pic>
      <p:sp>
        <p:nvSpPr>
          <p:cNvPr id="5" name="Slide Number Placeholder 4">
            <a:extLst>
              <a:ext uri="{FF2B5EF4-FFF2-40B4-BE49-F238E27FC236}">
                <a16:creationId xmlns:a16="http://schemas.microsoft.com/office/drawing/2014/main" id="{C5A665EF-CF8D-27FF-D5C0-D8CC2DCC3492}"/>
              </a:ext>
            </a:extLst>
          </p:cNvPr>
          <p:cNvSpPr>
            <a:spLocks noGrp="1"/>
          </p:cNvSpPr>
          <p:nvPr>
            <p:ph type="sldNum" sz="quarter" idx="12"/>
          </p:nvPr>
        </p:nvSpPr>
        <p:spPr/>
        <p:txBody>
          <a:bodyPr/>
          <a:lstStyle/>
          <a:p>
            <a:fld id="{29D4A5F3-6479-4284-84B0-356FDB04F69F}"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450757"/>
          </a:xfrm>
        </p:spPr>
        <p:txBody>
          <a:bodyPr/>
          <a:lstStyle/>
          <a:p>
            <a:r>
              <a:rPr lang="en-US" dirty="0"/>
              <a:t>Superior Mediastinum </a:t>
            </a:r>
          </a:p>
        </p:txBody>
      </p:sp>
      <p:sp>
        <p:nvSpPr>
          <p:cNvPr id="3" name="Content Placeholder 2"/>
          <p:cNvSpPr>
            <a:spLocks noGrp="1"/>
          </p:cNvSpPr>
          <p:nvPr>
            <p:ph idx="1"/>
          </p:nvPr>
        </p:nvSpPr>
        <p:spPr>
          <a:xfrm>
            <a:off x="822959" y="1845734"/>
            <a:ext cx="7543801" cy="4023360"/>
          </a:xfrm>
        </p:spPr>
        <p:txBody>
          <a:bodyPr>
            <a:normAutofit/>
          </a:bodyPr>
          <a:lstStyle/>
          <a:p>
            <a:r>
              <a:rPr lang="en-US" dirty="0"/>
              <a:t>Borders</a:t>
            </a:r>
          </a:p>
          <a:p>
            <a:r>
              <a:rPr lang="en-US" dirty="0"/>
              <a:t>The superior mediastinum is bordered by the following thoracic structures:</a:t>
            </a:r>
          </a:p>
          <a:p>
            <a:pPr lvl="1"/>
            <a:r>
              <a:rPr lang="en-US" dirty="0"/>
              <a:t>Superior: Thoracic inlet.</a:t>
            </a:r>
          </a:p>
          <a:p>
            <a:pPr lvl="1"/>
            <a:r>
              <a:rPr lang="en-US" dirty="0"/>
              <a:t>Inferior: Continuous with the inferior mediastinum at the level of the sternal angle.</a:t>
            </a:r>
          </a:p>
          <a:p>
            <a:pPr lvl="1"/>
            <a:r>
              <a:rPr lang="en-US" dirty="0"/>
              <a:t>Anterior: Manubrium of the sternum.</a:t>
            </a:r>
          </a:p>
          <a:p>
            <a:pPr lvl="1"/>
            <a:r>
              <a:rPr lang="en-US" dirty="0"/>
              <a:t>Posterior: Vertebral bodies of T1-4.</a:t>
            </a:r>
          </a:p>
          <a:p>
            <a:pPr lvl="1"/>
            <a:r>
              <a:rPr lang="en-US" dirty="0"/>
              <a:t>Lateral: Pleurae of the lungs.</a:t>
            </a:r>
          </a:p>
          <a:p>
            <a:endParaRPr lang="en-US" dirty="0"/>
          </a:p>
        </p:txBody>
      </p:sp>
      <p:sp>
        <p:nvSpPr>
          <p:cNvPr id="6" name="Slide Number Placeholder 5">
            <a:extLst>
              <a:ext uri="{FF2B5EF4-FFF2-40B4-BE49-F238E27FC236}">
                <a16:creationId xmlns:a16="http://schemas.microsoft.com/office/drawing/2014/main" id="{E773E825-4514-FE1C-5005-C32B34B51D8A}"/>
              </a:ext>
            </a:extLst>
          </p:cNvPr>
          <p:cNvSpPr>
            <a:spLocks noGrp="1"/>
          </p:cNvSpPr>
          <p:nvPr>
            <p:ph type="sldNum" sz="quarter" idx="12"/>
          </p:nvPr>
        </p:nvSpPr>
        <p:spPr/>
        <p:txBody>
          <a:bodyPr/>
          <a:lstStyle/>
          <a:p>
            <a:fld id="{29D4A5F3-6479-4284-84B0-356FDB04F69F}" type="slidenum">
              <a:rPr lang="en-US" smtClean="0"/>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450757"/>
          </a:xfrm>
        </p:spPr>
        <p:txBody>
          <a:bodyPr>
            <a:normAutofit/>
          </a:bodyPr>
          <a:lstStyle/>
          <a:p>
            <a:r>
              <a:rPr lang="en-US" dirty="0"/>
              <a:t>Superior Mediastinum</a:t>
            </a:r>
          </a:p>
        </p:txBody>
      </p:sp>
      <p:pic>
        <p:nvPicPr>
          <p:cNvPr id="4" name="Content Placeholder 3"/>
          <p:cNvPicPr>
            <a:picLocks noGrp="1"/>
          </p:cNvPicPr>
          <p:nvPr>
            <p:ph idx="1"/>
          </p:nvPr>
        </p:nvPicPr>
        <p:blipFill>
          <a:blip r:embed="rId2"/>
          <a:srcRect/>
          <a:stretch>
            <a:fillRect/>
          </a:stretch>
        </p:blipFill>
        <p:spPr bwMode="auto">
          <a:xfrm>
            <a:off x="2140629" y="1846263"/>
            <a:ext cx="4907191" cy="4022725"/>
          </a:xfrm>
          <a:noFill/>
          <a:ln w="9525">
            <a:noFill/>
            <a:miter lim="800000"/>
            <a:headEnd/>
            <a:tailEnd/>
          </a:ln>
        </p:spPr>
      </p:pic>
      <p:sp>
        <p:nvSpPr>
          <p:cNvPr id="6" name="Slide Number Placeholder 5">
            <a:extLst>
              <a:ext uri="{FF2B5EF4-FFF2-40B4-BE49-F238E27FC236}">
                <a16:creationId xmlns:a16="http://schemas.microsoft.com/office/drawing/2014/main" id="{D881FD89-CB4F-3ACB-DBC1-91A2682E575D}"/>
              </a:ext>
            </a:extLst>
          </p:cNvPr>
          <p:cNvSpPr>
            <a:spLocks noGrp="1"/>
          </p:cNvSpPr>
          <p:nvPr>
            <p:ph type="sldNum" sz="quarter" idx="12"/>
          </p:nvPr>
        </p:nvSpPr>
        <p:spPr/>
        <p:txBody>
          <a:bodyPr/>
          <a:lstStyle/>
          <a:p>
            <a:fld id="{29D4A5F3-6479-4284-84B0-356FDB04F69F}" type="slidenum">
              <a:rPr lang="en-US" smtClean="0"/>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969938" y="381000"/>
            <a:ext cx="7204124" cy="5740006"/>
          </a:xfrm>
          <a:prstGeom prst="rect">
            <a:avLst/>
          </a:prstGeom>
          <a:noFill/>
          <a:ln w="9525">
            <a:noFill/>
            <a:miter lim="800000"/>
            <a:headEnd/>
            <a:tailEnd/>
          </a:ln>
          <a:effectLst/>
        </p:spPr>
      </p:pic>
      <p:sp>
        <p:nvSpPr>
          <p:cNvPr id="2" name="Slide Number Placeholder 1">
            <a:extLst>
              <a:ext uri="{FF2B5EF4-FFF2-40B4-BE49-F238E27FC236}">
                <a16:creationId xmlns:a16="http://schemas.microsoft.com/office/drawing/2014/main" id="{C8435F37-F25F-45D0-1647-439CC53638C2}"/>
              </a:ext>
            </a:extLst>
          </p:cNvPr>
          <p:cNvSpPr>
            <a:spLocks noGrp="1"/>
          </p:cNvSpPr>
          <p:nvPr>
            <p:ph type="sldNum" sz="quarter" idx="12"/>
          </p:nvPr>
        </p:nvSpPr>
        <p:spPr/>
        <p:txBody>
          <a:bodyPr/>
          <a:lstStyle/>
          <a:p>
            <a:fld id="{29D4A5F3-6479-4284-84B0-356FDB04F69F}"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450757"/>
          </a:xfrm>
        </p:spPr>
        <p:txBody>
          <a:bodyPr>
            <a:normAutofit/>
          </a:bodyPr>
          <a:lstStyle/>
          <a:p>
            <a:r>
              <a:rPr lang="en-US" dirty="0"/>
              <a:t>Superior Mediastinum</a:t>
            </a:r>
          </a:p>
        </p:txBody>
      </p:sp>
      <p:pic>
        <p:nvPicPr>
          <p:cNvPr id="4" name="Content Placeholder 3"/>
          <p:cNvPicPr>
            <a:picLocks noGrp="1"/>
          </p:cNvPicPr>
          <p:nvPr>
            <p:ph idx="1"/>
          </p:nvPr>
        </p:nvPicPr>
        <p:blipFill>
          <a:blip r:embed="rId2"/>
          <a:srcRect/>
          <a:stretch>
            <a:fillRect/>
          </a:stretch>
        </p:blipFill>
        <p:spPr bwMode="auto">
          <a:xfrm>
            <a:off x="3018035" y="1981200"/>
            <a:ext cx="3107929" cy="4022725"/>
          </a:xfrm>
          <a:noFill/>
          <a:ln w="9525">
            <a:noFill/>
            <a:miter lim="800000"/>
            <a:headEnd/>
            <a:tailEnd/>
          </a:ln>
        </p:spPr>
      </p:pic>
      <p:sp>
        <p:nvSpPr>
          <p:cNvPr id="6" name="Slide Number Placeholder 5">
            <a:extLst>
              <a:ext uri="{FF2B5EF4-FFF2-40B4-BE49-F238E27FC236}">
                <a16:creationId xmlns:a16="http://schemas.microsoft.com/office/drawing/2014/main" id="{FAA1A4AE-7E0F-63A2-8E5C-E4C5AA61559E}"/>
              </a:ext>
            </a:extLst>
          </p:cNvPr>
          <p:cNvSpPr>
            <a:spLocks noGrp="1"/>
          </p:cNvSpPr>
          <p:nvPr>
            <p:ph type="sldNum" sz="quarter" idx="12"/>
          </p:nvPr>
        </p:nvSpPr>
        <p:spPr/>
        <p:txBody>
          <a:bodyPr/>
          <a:lstStyle/>
          <a:p>
            <a:fld id="{29D4A5F3-6479-4284-84B0-356FDB04F69F}" type="slidenum">
              <a:rPr lang="en-US" smtClean="0"/>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450757"/>
          </a:xfrm>
        </p:spPr>
        <p:txBody>
          <a:bodyPr>
            <a:normAutofit/>
          </a:bodyPr>
          <a:lstStyle/>
          <a:p>
            <a:r>
              <a:rPr lang="en-US" dirty="0"/>
              <a:t>Contents</a:t>
            </a:r>
          </a:p>
        </p:txBody>
      </p:sp>
      <p:sp>
        <p:nvSpPr>
          <p:cNvPr id="3" name="Content Placeholder 2"/>
          <p:cNvSpPr>
            <a:spLocks noGrp="1"/>
          </p:cNvSpPr>
          <p:nvPr>
            <p:ph idx="1"/>
          </p:nvPr>
        </p:nvSpPr>
        <p:spPr>
          <a:xfrm>
            <a:off x="822959" y="1845734"/>
            <a:ext cx="7543801" cy="4023360"/>
          </a:xfrm>
        </p:spPr>
        <p:txBody>
          <a:bodyPr>
            <a:normAutofit lnSpcReduction="10000"/>
          </a:bodyPr>
          <a:lstStyle/>
          <a:p>
            <a:r>
              <a:rPr lang="en-US" dirty="0"/>
              <a:t>Great Vessels</a:t>
            </a:r>
          </a:p>
          <a:p>
            <a:pPr lvl="1"/>
            <a:r>
              <a:rPr lang="en-US" dirty="0"/>
              <a:t>Arch of Aorta with three major branches are within the superior mediastinum:</a:t>
            </a:r>
          </a:p>
          <a:p>
            <a:pPr lvl="2"/>
            <a:r>
              <a:rPr lang="en-US" dirty="0"/>
              <a:t>Brachiocephalic artery – supplying the right side of the head &amp; neck and the right upper limb.</a:t>
            </a:r>
          </a:p>
          <a:p>
            <a:pPr lvl="2"/>
            <a:r>
              <a:rPr lang="en-US" dirty="0"/>
              <a:t>Left Common carotid artery – to the left side of the head &amp; neck.</a:t>
            </a:r>
          </a:p>
          <a:p>
            <a:pPr lvl="2"/>
            <a:r>
              <a:rPr lang="en-US" dirty="0"/>
              <a:t>Left Subclavian artery – to the left upper limb.</a:t>
            </a:r>
          </a:p>
          <a:p>
            <a:pPr lvl="1"/>
            <a:r>
              <a:rPr lang="en-US" dirty="0"/>
              <a:t>Superior Vena Cava with its tributaries are located within the superior mediastinum:</a:t>
            </a:r>
          </a:p>
          <a:p>
            <a:pPr lvl="2"/>
            <a:r>
              <a:rPr lang="en-US" dirty="0"/>
              <a:t>Brachiocephalic veins – draining blood from the upper body.</a:t>
            </a:r>
          </a:p>
          <a:p>
            <a:pPr lvl="3"/>
            <a:r>
              <a:rPr lang="en-US" dirty="0"/>
              <a:t>Left superior intercostal vein – collects blood from the left 2nd and 3rd intercostal vein. It drains into the left brachiocephalic vein.</a:t>
            </a:r>
          </a:p>
          <a:p>
            <a:pPr lvl="3"/>
            <a:r>
              <a:rPr lang="en-US" dirty="0"/>
              <a:t>Supreme intercostal vein – drains the vein from first intercostal space directly into the brachiocephalic veins.</a:t>
            </a:r>
          </a:p>
          <a:p>
            <a:pPr lvl="2"/>
            <a:r>
              <a:rPr lang="en-US" dirty="0"/>
              <a:t>Azygos vein – receiving blood from the right posterior intercostal veins. The left intercostal veins drain first into the hemiazygos and accessory hemiazygos veins before joining the azygos vein around T7-T9.</a:t>
            </a:r>
          </a:p>
        </p:txBody>
      </p:sp>
      <p:sp>
        <p:nvSpPr>
          <p:cNvPr id="7" name="Slide Number Placeholder 6">
            <a:extLst>
              <a:ext uri="{FF2B5EF4-FFF2-40B4-BE49-F238E27FC236}">
                <a16:creationId xmlns:a16="http://schemas.microsoft.com/office/drawing/2014/main" id="{43BB3C82-2090-548D-9EA2-DEB7E2D45039}"/>
              </a:ext>
            </a:extLst>
          </p:cNvPr>
          <p:cNvSpPr>
            <a:spLocks noGrp="1"/>
          </p:cNvSpPr>
          <p:nvPr>
            <p:ph type="sldNum" sz="quarter" idx="12"/>
          </p:nvPr>
        </p:nvSpPr>
        <p:spPr/>
        <p:txBody>
          <a:bodyPr/>
          <a:lstStyle/>
          <a:p>
            <a:fld id="{29D4A5F3-6479-4284-84B0-356FDB04F69F}" type="slidenum">
              <a:rPr lang="en-US" smtClean="0"/>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450757"/>
          </a:xfrm>
        </p:spPr>
        <p:txBody>
          <a:bodyPr>
            <a:normAutofit/>
          </a:bodyPr>
          <a:lstStyle/>
          <a:p>
            <a:r>
              <a:rPr lang="en-US" dirty="0"/>
              <a:t>Nerves</a:t>
            </a:r>
          </a:p>
        </p:txBody>
      </p:sp>
      <p:sp>
        <p:nvSpPr>
          <p:cNvPr id="3" name="Content Placeholder 2"/>
          <p:cNvSpPr>
            <a:spLocks noGrp="1"/>
          </p:cNvSpPr>
          <p:nvPr>
            <p:ph idx="1"/>
          </p:nvPr>
        </p:nvSpPr>
        <p:spPr>
          <a:xfrm>
            <a:off x="822959" y="1845734"/>
            <a:ext cx="7543801" cy="4023360"/>
          </a:xfrm>
        </p:spPr>
        <p:txBody>
          <a:bodyPr>
            <a:normAutofit fontScale="92500" lnSpcReduction="20000"/>
          </a:bodyPr>
          <a:lstStyle/>
          <a:p>
            <a:pPr lvl="0"/>
            <a:r>
              <a:rPr lang="en-US" dirty="0"/>
              <a:t>Right vagus nerve – runs parallel to the trachea and passes posteriorly to the superior vena cava and the right primary bronchus.</a:t>
            </a:r>
          </a:p>
          <a:p>
            <a:pPr lvl="0"/>
            <a:r>
              <a:rPr lang="en-US" dirty="0"/>
              <a:t>Left </a:t>
            </a:r>
            <a:r>
              <a:rPr lang="en-US" dirty="0" err="1"/>
              <a:t>vagus</a:t>
            </a:r>
            <a:r>
              <a:rPr lang="en-US" dirty="0"/>
              <a:t> nerve – enters the superior mediastinum between the left common carotid and the left subclavian arteries.</a:t>
            </a:r>
          </a:p>
          <a:p>
            <a:pPr lvl="0"/>
            <a:r>
              <a:rPr lang="en-US" dirty="0"/>
              <a:t>The left recurrent laryngeal nerve arises from the left vagus nerve as it passes the aortic arch.</a:t>
            </a:r>
          </a:p>
          <a:p>
            <a:r>
              <a:rPr lang="en-US" dirty="0"/>
              <a:t>Phrenic Nerve From the anterior surface of the anterior scalene muscle, the phrenic nerves (roots C3, C4 and C5) enter the superior mediastinum lateral to the great vessels. </a:t>
            </a:r>
          </a:p>
          <a:p>
            <a:pPr lvl="0"/>
            <a:r>
              <a:rPr lang="en-US" dirty="0"/>
              <a:t>Other Nerves </a:t>
            </a:r>
          </a:p>
          <a:p>
            <a:pPr lvl="1"/>
            <a:r>
              <a:rPr lang="en-US" dirty="0"/>
              <a:t>Cardiac nerves – originate from the superior, middle and inferior cardiac ganglion and form the superficial and deep cardiac plexuses in the superior mediastinum. </a:t>
            </a:r>
          </a:p>
          <a:p>
            <a:pPr lvl="0"/>
            <a:r>
              <a:rPr lang="en-US" dirty="0"/>
              <a:t>Sympathetic trunk – runs bilaterally to the vertebral bodies along the entire length of the vertebral column.</a:t>
            </a:r>
          </a:p>
          <a:p>
            <a:endParaRPr lang="en-US" dirty="0"/>
          </a:p>
        </p:txBody>
      </p:sp>
      <p:sp>
        <p:nvSpPr>
          <p:cNvPr id="6" name="Slide Number Placeholder 5">
            <a:extLst>
              <a:ext uri="{FF2B5EF4-FFF2-40B4-BE49-F238E27FC236}">
                <a16:creationId xmlns:a16="http://schemas.microsoft.com/office/drawing/2014/main" id="{1F428549-17ED-B1D4-54E0-98DE75015BB0}"/>
              </a:ext>
            </a:extLst>
          </p:cNvPr>
          <p:cNvSpPr>
            <a:spLocks noGrp="1"/>
          </p:cNvSpPr>
          <p:nvPr>
            <p:ph type="sldNum" sz="quarter" idx="12"/>
          </p:nvPr>
        </p:nvSpPr>
        <p:spPr/>
        <p:txBody>
          <a:bodyPr/>
          <a:lstStyle/>
          <a:p>
            <a:fld id="{29D4A5F3-6479-4284-84B0-356FDB04F69F}" type="slidenum">
              <a:rPr lang="en-US" smtClean="0"/>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450757"/>
          </a:xfrm>
        </p:spPr>
        <p:txBody>
          <a:bodyPr>
            <a:noAutofit/>
          </a:bodyPr>
          <a:lstStyle/>
          <a:p>
            <a:r>
              <a:rPr lang="en-US" dirty="0"/>
              <a:t>Other Structures in the Superior Mediastinum</a:t>
            </a:r>
          </a:p>
        </p:txBody>
      </p:sp>
      <p:sp>
        <p:nvSpPr>
          <p:cNvPr id="3" name="Content Placeholder 2"/>
          <p:cNvSpPr>
            <a:spLocks noGrp="1"/>
          </p:cNvSpPr>
          <p:nvPr>
            <p:ph idx="1"/>
          </p:nvPr>
        </p:nvSpPr>
        <p:spPr>
          <a:xfrm>
            <a:off x="822959" y="1845734"/>
            <a:ext cx="7543801" cy="4023360"/>
          </a:xfrm>
        </p:spPr>
        <p:txBody>
          <a:bodyPr>
            <a:normAutofit fontScale="85000" lnSpcReduction="10000"/>
          </a:bodyPr>
          <a:lstStyle/>
          <a:p>
            <a:r>
              <a:rPr lang="en-US" dirty="0"/>
              <a:t>Thymus: The thymus gland is the most anterior structure within the superior mediastinum. It sits flush against the posterior surface of the sternum and extends into the anterior mediastinum and can often reach into the neck.</a:t>
            </a:r>
          </a:p>
          <a:p>
            <a:r>
              <a:rPr lang="en-US" dirty="0"/>
              <a:t>Trachea: The trachea bifurcates into the primary bronchi posterior to the ascending aorta at the level of the sternal angle.</a:t>
            </a:r>
          </a:p>
          <a:p>
            <a:r>
              <a:rPr lang="en-US" dirty="0"/>
              <a:t>Esophagus: The esophagus ascends towards the pharynx, which it joins at the level of C6.</a:t>
            </a:r>
          </a:p>
          <a:p>
            <a:r>
              <a:rPr lang="en-US" dirty="0"/>
              <a:t>Thoracic duct: the superior mediastinum, the thoracic duct passes to the left of the esophagus on its path to the junction of the left internal jugular and subclavian veins.</a:t>
            </a:r>
          </a:p>
          <a:p>
            <a:r>
              <a:rPr lang="en-US" dirty="0"/>
              <a:t>Muscles: The sternohyoid and sternothyroid muscles originate from the posterior surface of the manubrium. They are part of the infrahyoid muscle group of the neck.</a:t>
            </a:r>
          </a:p>
          <a:p>
            <a:r>
              <a:rPr lang="en-US" dirty="0"/>
              <a:t>The inferior aspect of the longus colli muscle also originates within the superior mediastinum</a:t>
            </a:r>
          </a:p>
        </p:txBody>
      </p:sp>
      <p:sp>
        <p:nvSpPr>
          <p:cNvPr id="6" name="Slide Number Placeholder 5">
            <a:extLst>
              <a:ext uri="{FF2B5EF4-FFF2-40B4-BE49-F238E27FC236}">
                <a16:creationId xmlns:a16="http://schemas.microsoft.com/office/drawing/2014/main" id="{84018B7F-D074-7296-DDFC-7E8646B6EB0B}"/>
              </a:ext>
            </a:extLst>
          </p:cNvPr>
          <p:cNvSpPr>
            <a:spLocks noGrp="1"/>
          </p:cNvSpPr>
          <p:nvPr>
            <p:ph type="sldNum" sz="quarter" idx="12"/>
          </p:nvPr>
        </p:nvSpPr>
        <p:spPr/>
        <p:txBody>
          <a:bodyPr/>
          <a:lstStyle/>
          <a:p>
            <a:fld id="{29D4A5F3-6479-4284-84B0-356FDB04F69F}" type="slidenum">
              <a:rPr lang="en-US" smtClean="0"/>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a:stretch>
            <a:fillRect/>
          </a:stretch>
        </p:blipFill>
        <p:spPr bwMode="auto">
          <a:xfrm>
            <a:off x="997058" y="304800"/>
            <a:ext cx="7149884" cy="5858933"/>
          </a:xfrm>
          <a:prstGeom prst="rect">
            <a:avLst/>
          </a:prstGeom>
          <a:noFill/>
          <a:ln w="9525">
            <a:noFill/>
            <a:miter lim="800000"/>
            <a:headEnd/>
            <a:tailEnd/>
          </a:ln>
          <a:effectLst/>
        </p:spPr>
      </p:pic>
      <p:sp>
        <p:nvSpPr>
          <p:cNvPr id="4" name="Slide Number Placeholder 3">
            <a:extLst>
              <a:ext uri="{FF2B5EF4-FFF2-40B4-BE49-F238E27FC236}">
                <a16:creationId xmlns:a16="http://schemas.microsoft.com/office/drawing/2014/main" id="{37E6B29F-37A7-72F8-103C-1915080B6B8F}"/>
              </a:ext>
            </a:extLst>
          </p:cNvPr>
          <p:cNvSpPr>
            <a:spLocks noGrp="1"/>
          </p:cNvSpPr>
          <p:nvPr>
            <p:ph type="sldNum" sz="quarter" idx="12"/>
          </p:nvPr>
        </p:nvSpPr>
        <p:spPr/>
        <p:txBody>
          <a:bodyPr/>
          <a:lstStyle/>
          <a:p>
            <a:fld id="{29D4A5F3-6479-4284-84B0-356FDB04F69F}" type="slidenum">
              <a:rPr lang="en-US" smtClean="0"/>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450757"/>
          </a:xfrm>
        </p:spPr>
        <p:txBody>
          <a:bodyPr/>
          <a:lstStyle/>
          <a:p>
            <a:r>
              <a:rPr lang="en-US" dirty="0"/>
              <a:t>The Mediastinum</a:t>
            </a:r>
          </a:p>
        </p:txBody>
      </p:sp>
      <p:sp>
        <p:nvSpPr>
          <p:cNvPr id="3" name="Content Placeholder 2"/>
          <p:cNvSpPr>
            <a:spLocks noGrp="1"/>
          </p:cNvSpPr>
          <p:nvPr>
            <p:ph idx="1"/>
          </p:nvPr>
        </p:nvSpPr>
        <p:spPr>
          <a:xfrm>
            <a:off x="822959" y="1845734"/>
            <a:ext cx="7543801" cy="4023360"/>
          </a:xfrm>
        </p:spPr>
        <p:txBody>
          <a:bodyPr>
            <a:normAutofit/>
          </a:bodyPr>
          <a:lstStyle/>
          <a:p>
            <a:r>
              <a:rPr lang="en-US" dirty="0"/>
              <a:t>The Mediastinum is a compartment located between two pleural sacs. </a:t>
            </a:r>
          </a:p>
          <a:p>
            <a:r>
              <a:rPr lang="en-US" dirty="0"/>
              <a:t>It is a thick, broad, midline, bulky partition between two lungs.</a:t>
            </a:r>
          </a:p>
          <a:p>
            <a:r>
              <a:rPr lang="en-US" dirty="0"/>
              <a:t>It goes from the sternum anteriorly to the thoracic vertebrae posteriorly. </a:t>
            </a:r>
          </a:p>
          <a:p>
            <a:r>
              <a:rPr lang="en-US" dirty="0"/>
              <a:t>Also it goes from the superior thoracic aperture to the inferior thoracic aperture. </a:t>
            </a:r>
          </a:p>
          <a:p>
            <a:endParaRPr lang="en-US" dirty="0"/>
          </a:p>
        </p:txBody>
      </p:sp>
      <p:sp>
        <p:nvSpPr>
          <p:cNvPr id="6" name="Slide Number Placeholder 5">
            <a:extLst>
              <a:ext uri="{FF2B5EF4-FFF2-40B4-BE49-F238E27FC236}">
                <a16:creationId xmlns:a16="http://schemas.microsoft.com/office/drawing/2014/main" id="{983764C0-0781-92C6-D349-711A9588AA9D}"/>
              </a:ext>
            </a:extLst>
          </p:cNvPr>
          <p:cNvSpPr>
            <a:spLocks noGrp="1"/>
          </p:cNvSpPr>
          <p:nvPr>
            <p:ph type="sldNum" sz="quarter" idx="12"/>
          </p:nvPr>
        </p:nvSpPr>
        <p:spPr/>
        <p:txBody>
          <a:bodyPr/>
          <a:lstStyle/>
          <a:p>
            <a:fld id="{29D4A5F3-6479-4284-84B0-356FDB04F69F}"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1426290" y="381000"/>
            <a:ext cx="6291419" cy="5562600"/>
          </a:xfrm>
          <a:prstGeom prst="rect">
            <a:avLst/>
          </a:prstGeom>
          <a:noFill/>
          <a:ln w="9525">
            <a:noFill/>
            <a:miter lim="800000"/>
            <a:headEnd/>
            <a:tailEnd/>
          </a:ln>
          <a:effectLst/>
        </p:spPr>
      </p:pic>
      <p:sp>
        <p:nvSpPr>
          <p:cNvPr id="4" name="Slide Number Placeholder 3">
            <a:extLst>
              <a:ext uri="{FF2B5EF4-FFF2-40B4-BE49-F238E27FC236}">
                <a16:creationId xmlns:a16="http://schemas.microsoft.com/office/drawing/2014/main" id="{4EE8B079-DA6B-E92E-869F-02A665A99B7E}"/>
              </a:ext>
            </a:extLst>
          </p:cNvPr>
          <p:cNvSpPr>
            <a:spLocks noGrp="1"/>
          </p:cNvSpPr>
          <p:nvPr>
            <p:ph type="sldNum" sz="quarter" idx="12"/>
          </p:nvPr>
        </p:nvSpPr>
        <p:spPr/>
        <p:txBody>
          <a:bodyPr/>
          <a:lstStyle/>
          <a:p>
            <a:fld id="{29D4A5F3-6479-4284-84B0-356FDB04F69F}" type="slidenum">
              <a:rPr lang="en-US" smtClean="0"/>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rcRect/>
          <a:stretch>
            <a:fillRect/>
          </a:stretch>
        </p:blipFill>
        <p:spPr bwMode="auto">
          <a:xfrm>
            <a:off x="0" y="0"/>
            <a:ext cx="9194006" cy="6400800"/>
          </a:xfrm>
          <a:prstGeom prst="rect">
            <a:avLst/>
          </a:prstGeom>
          <a:noFill/>
          <a:ln w="9525">
            <a:noFill/>
            <a:miter lim="800000"/>
            <a:headEnd/>
            <a:tailEnd/>
          </a:ln>
          <a:effectLst/>
        </p:spPr>
      </p:pic>
      <p:sp>
        <p:nvSpPr>
          <p:cNvPr id="2" name="Slide Number Placeholder 1">
            <a:extLst>
              <a:ext uri="{FF2B5EF4-FFF2-40B4-BE49-F238E27FC236}">
                <a16:creationId xmlns:a16="http://schemas.microsoft.com/office/drawing/2014/main" id="{9EC6EECB-6E4F-C9BA-36E2-E23ADD89570E}"/>
              </a:ext>
            </a:extLst>
          </p:cNvPr>
          <p:cNvSpPr>
            <a:spLocks noGrp="1"/>
          </p:cNvSpPr>
          <p:nvPr>
            <p:ph type="sldNum" sz="quarter" idx="12"/>
          </p:nvPr>
        </p:nvSpPr>
        <p:spPr/>
        <p:txBody>
          <a:bodyPr/>
          <a:lstStyle/>
          <a:p>
            <a:fld id="{29D4A5F3-6479-4284-84B0-356FDB04F69F}" type="slidenum">
              <a:rPr lang="en-US" smtClean="0"/>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457200" y="533400"/>
            <a:ext cx="8229600" cy="5561954"/>
          </a:xfrm>
          <a:prstGeom prst="rect">
            <a:avLst/>
          </a:prstGeom>
          <a:noFill/>
          <a:ln w="9525">
            <a:noFill/>
            <a:miter lim="800000"/>
            <a:headEnd/>
            <a:tailEnd/>
          </a:ln>
          <a:effectLst/>
        </p:spPr>
      </p:pic>
      <p:sp>
        <p:nvSpPr>
          <p:cNvPr id="2" name="Slide Number Placeholder 1">
            <a:extLst>
              <a:ext uri="{FF2B5EF4-FFF2-40B4-BE49-F238E27FC236}">
                <a16:creationId xmlns:a16="http://schemas.microsoft.com/office/drawing/2014/main" id="{7359F612-915F-D430-E1AB-CE89E4A589E5}"/>
              </a:ext>
            </a:extLst>
          </p:cNvPr>
          <p:cNvSpPr>
            <a:spLocks noGrp="1"/>
          </p:cNvSpPr>
          <p:nvPr>
            <p:ph type="sldNum" sz="quarter" idx="12"/>
          </p:nvPr>
        </p:nvSpPr>
        <p:spPr/>
        <p:txBody>
          <a:bodyPr/>
          <a:lstStyle/>
          <a:p>
            <a:fld id="{29D4A5F3-6479-4284-84B0-356FDB04F69F}" type="slidenum">
              <a:rPr lang="en-US" smtClean="0"/>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450757"/>
          </a:xfrm>
        </p:spPr>
        <p:txBody>
          <a:bodyPr>
            <a:normAutofit/>
          </a:bodyPr>
          <a:lstStyle/>
          <a:p>
            <a:br>
              <a:rPr lang="en-US" dirty="0"/>
            </a:br>
            <a:r>
              <a:rPr lang="en-US" dirty="0"/>
              <a:t>The anterior mediastinum </a:t>
            </a:r>
          </a:p>
        </p:txBody>
      </p:sp>
      <p:sp>
        <p:nvSpPr>
          <p:cNvPr id="3" name="Content Placeholder 2"/>
          <p:cNvSpPr>
            <a:spLocks noGrp="1"/>
          </p:cNvSpPr>
          <p:nvPr>
            <p:ph idx="1"/>
          </p:nvPr>
        </p:nvSpPr>
        <p:spPr>
          <a:xfrm>
            <a:off x="822959" y="1845734"/>
            <a:ext cx="7543801" cy="4023360"/>
          </a:xfrm>
        </p:spPr>
        <p:txBody>
          <a:bodyPr>
            <a:normAutofit lnSpcReduction="10000"/>
          </a:bodyPr>
          <a:lstStyle/>
          <a:p>
            <a:r>
              <a:rPr lang="en-US" dirty="0"/>
              <a:t>Borders</a:t>
            </a:r>
          </a:p>
          <a:p>
            <a:pPr lvl="0"/>
            <a:r>
              <a:rPr lang="en-US" dirty="0"/>
              <a:t>Lateral borders: </a:t>
            </a:r>
          </a:p>
          <a:p>
            <a:pPr lvl="1"/>
            <a:r>
              <a:rPr lang="en-US" dirty="0"/>
              <a:t>Mediastinal pleura (part of the parietal pleural membrane).</a:t>
            </a:r>
          </a:p>
          <a:p>
            <a:pPr lvl="0"/>
            <a:r>
              <a:rPr lang="en-US" dirty="0"/>
              <a:t>Anterior border: </a:t>
            </a:r>
          </a:p>
          <a:p>
            <a:pPr lvl="1"/>
            <a:r>
              <a:rPr lang="en-US" dirty="0"/>
              <a:t>Body of the sternum and the transversus thoracis muscles.</a:t>
            </a:r>
          </a:p>
          <a:p>
            <a:pPr lvl="0"/>
            <a:r>
              <a:rPr lang="en-US" dirty="0"/>
              <a:t>Posterior border: </a:t>
            </a:r>
          </a:p>
          <a:p>
            <a:pPr lvl="1"/>
            <a:r>
              <a:rPr lang="en-US" dirty="0"/>
              <a:t>Pericardium.</a:t>
            </a:r>
          </a:p>
          <a:p>
            <a:pPr lvl="0"/>
            <a:r>
              <a:rPr lang="en-US" dirty="0"/>
              <a:t>Roof: </a:t>
            </a:r>
          </a:p>
          <a:p>
            <a:pPr lvl="1"/>
            <a:r>
              <a:rPr lang="en-US" dirty="0"/>
              <a:t>Continuous with the superior mediastinum at the level of the sternal angle.</a:t>
            </a:r>
          </a:p>
          <a:p>
            <a:pPr lvl="0"/>
            <a:r>
              <a:rPr lang="en-US" dirty="0"/>
              <a:t>Floor: </a:t>
            </a:r>
          </a:p>
          <a:p>
            <a:pPr lvl="1"/>
            <a:r>
              <a:rPr lang="en-US" dirty="0"/>
              <a:t>Diaphragm.</a:t>
            </a:r>
          </a:p>
          <a:p>
            <a:endParaRPr lang="en-US" dirty="0"/>
          </a:p>
        </p:txBody>
      </p:sp>
      <p:sp>
        <p:nvSpPr>
          <p:cNvPr id="6" name="Slide Number Placeholder 5">
            <a:extLst>
              <a:ext uri="{FF2B5EF4-FFF2-40B4-BE49-F238E27FC236}">
                <a16:creationId xmlns:a16="http://schemas.microsoft.com/office/drawing/2014/main" id="{FBF697FE-FB72-D8ED-3659-25F9A043BDC0}"/>
              </a:ext>
            </a:extLst>
          </p:cNvPr>
          <p:cNvSpPr>
            <a:spLocks noGrp="1"/>
          </p:cNvSpPr>
          <p:nvPr>
            <p:ph type="sldNum" sz="quarter" idx="12"/>
          </p:nvPr>
        </p:nvSpPr>
        <p:spPr/>
        <p:txBody>
          <a:bodyPr/>
          <a:lstStyle/>
          <a:p>
            <a:fld id="{29D4A5F3-6479-4284-84B0-356FDB04F69F}" type="slidenum">
              <a:rPr lang="en-US" smtClean="0"/>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325" y="2743200"/>
            <a:ext cx="7543800" cy="3125788"/>
          </a:xfrm>
        </p:spPr>
        <p:txBody>
          <a:bodyPr>
            <a:normAutofit/>
          </a:bodyPr>
          <a:lstStyle/>
          <a:p>
            <a:r>
              <a:rPr lang="en-US" dirty="0"/>
              <a:t>The anterior mediastinum contains no major structures. It accommodates loose connective tissue (including the sternopericardial ligaments), fat, some lymphatic vessels, lymph nodes and branches of the internal thoracic vessels.</a:t>
            </a:r>
          </a:p>
          <a:p>
            <a:r>
              <a:rPr lang="en-US" dirty="0"/>
              <a:t>In infants and children, the thymus extends inferiorly into the anterior mediastinum. </a:t>
            </a:r>
          </a:p>
          <a:p>
            <a:pPr lvl="1"/>
            <a:r>
              <a:rPr lang="en-US" dirty="0"/>
              <a:t>However the thymus recedes during puberty and is mostly replaced by adipose tissue in the adult</a:t>
            </a:r>
          </a:p>
        </p:txBody>
      </p:sp>
      <p:pic>
        <p:nvPicPr>
          <p:cNvPr id="5" name="Picture 2"/>
          <p:cNvPicPr>
            <a:picLocks noChangeAspect="1" noChangeArrowheads="1"/>
          </p:cNvPicPr>
          <p:nvPr/>
        </p:nvPicPr>
        <p:blipFill>
          <a:blip r:embed="rId2"/>
          <a:srcRect/>
          <a:stretch>
            <a:fillRect/>
          </a:stretch>
        </p:blipFill>
        <p:spPr bwMode="auto">
          <a:xfrm>
            <a:off x="822325" y="838200"/>
            <a:ext cx="7543799" cy="1741609"/>
          </a:xfrm>
          <a:prstGeom prst="rect">
            <a:avLst/>
          </a:prstGeom>
          <a:noFill/>
          <a:ln w="9525">
            <a:noFill/>
            <a:miter lim="800000"/>
            <a:headEnd/>
            <a:tailEnd/>
          </a:ln>
          <a:effectLst/>
        </p:spPr>
      </p:pic>
      <p:sp>
        <p:nvSpPr>
          <p:cNvPr id="7" name="Slide Number Placeholder 6">
            <a:extLst>
              <a:ext uri="{FF2B5EF4-FFF2-40B4-BE49-F238E27FC236}">
                <a16:creationId xmlns:a16="http://schemas.microsoft.com/office/drawing/2014/main" id="{536585FE-D189-F6D6-73DE-3E48BAA953F9}"/>
              </a:ext>
            </a:extLst>
          </p:cNvPr>
          <p:cNvSpPr>
            <a:spLocks noGrp="1"/>
          </p:cNvSpPr>
          <p:nvPr>
            <p:ph type="sldNum" sz="quarter" idx="12"/>
          </p:nvPr>
        </p:nvSpPr>
        <p:spPr/>
        <p:txBody>
          <a:bodyPr/>
          <a:lstStyle/>
          <a:p>
            <a:fld id="{29D4A5F3-6479-4284-84B0-356FDB04F69F}" type="slidenum">
              <a:rPr lang="en-US" smtClean="0"/>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4294967295"/>
          </p:nvPr>
        </p:nvPicPr>
        <p:blipFill>
          <a:blip r:embed="rId2"/>
          <a:srcRect/>
          <a:stretch>
            <a:fillRect/>
          </a:stretch>
        </p:blipFill>
        <p:spPr bwMode="auto">
          <a:xfrm>
            <a:off x="1771650" y="1428750"/>
            <a:ext cx="5600700" cy="4000500"/>
          </a:xfrm>
          <a:noFill/>
          <a:ln w="9525">
            <a:noFill/>
            <a:miter lim="800000"/>
            <a:headEnd/>
            <a:tailEnd/>
          </a:ln>
        </p:spPr>
      </p:pic>
      <p:sp>
        <p:nvSpPr>
          <p:cNvPr id="5" name="Slide Number Placeholder 4">
            <a:extLst>
              <a:ext uri="{FF2B5EF4-FFF2-40B4-BE49-F238E27FC236}">
                <a16:creationId xmlns:a16="http://schemas.microsoft.com/office/drawing/2014/main" id="{B08E1019-8B4A-BE0F-FBAF-47D35D669A5C}"/>
              </a:ext>
            </a:extLst>
          </p:cNvPr>
          <p:cNvSpPr>
            <a:spLocks noGrp="1"/>
          </p:cNvSpPr>
          <p:nvPr>
            <p:ph type="sldNum" sz="quarter" idx="12"/>
          </p:nvPr>
        </p:nvSpPr>
        <p:spPr/>
        <p:txBody>
          <a:bodyPr/>
          <a:lstStyle/>
          <a:p>
            <a:fld id="{29D4A5F3-6479-4284-84B0-356FDB04F69F}" type="slidenum">
              <a:rPr lang="en-US" smtClean="0"/>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450757"/>
          </a:xfrm>
        </p:spPr>
        <p:txBody>
          <a:bodyPr/>
          <a:lstStyle/>
          <a:p>
            <a:r>
              <a:rPr lang="en-US" dirty="0"/>
              <a:t>The Middle Mediastinum</a:t>
            </a:r>
          </a:p>
        </p:txBody>
      </p:sp>
      <p:sp>
        <p:nvSpPr>
          <p:cNvPr id="3" name="Content Placeholder 2"/>
          <p:cNvSpPr>
            <a:spLocks noGrp="1"/>
          </p:cNvSpPr>
          <p:nvPr>
            <p:ph idx="1"/>
          </p:nvPr>
        </p:nvSpPr>
        <p:spPr>
          <a:xfrm>
            <a:off x="822959" y="1845734"/>
            <a:ext cx="7543801" cy="4023360"/>
          </a:xfrm>
        </p:spPr>
        <p:txBody>
          <a:bodyPr>
            <a:normAutofit fontScale="92500" lnSpcReduction="10000"/>
          </a:bodyPr>
          <a:lstStyle/>
          <a:p>
            <a:r>
              <a:rPr lang="en-US" dirty="0"/>
              <a:t>Borders</a:t>
            </a:r>
          </a:p>
          <a:p>
            <a:pPr lvl="0"/>
            <a:r>
              <a:rPr lang="en-US" dirty="0"/>
              <a:t>Anterior: </a:t>
            </a:r>
          </a:p>
          <a:p>
            <a:pPr lvl="1"/>
            <a:r>
              <a:rPr lang="en-US" dirty="0"/>
              <a:t>Anterior margin of the pericardium.</a:t>
            </a:r>
          </a:p>
          <a:p>
            <a:pPr lvl="0"/>
            <a:r>
              <a:rPr lang="en-US" dirty="0"/>
              <a:t>Posterior: </a:t>
            </a:r>
          </a:p>
          <a:p>
            <a:pPr lvl="1"/>
            <a:r>
              <a:rPr lang="en-US" dirty="0"/>
              <a:t>Posterior border of the pericardium.</a:t>
            </a:r>
          </a:p>
          <a:p>
            <a:pPr lvl="0"/>
            <a:r>
              <a:rPr lang="en-US" dirty="0"/>
              <a:t>Laterally: </a:t>
            </a:r>
          </a:p>
          <a:p>
            <a:pPr lvl="1"/>
            <a:r>
              <a:rPr lang="en-US" dirty="0"/>
              <a:t>pleura of the lungs.</a:t>
            </a:r>
          </a:p>
          <a:p>
            <a:pPr lvl="0"/>
            <a:r>
              <a:rPr lang="en-US" dirty="0"/>
              <a:t>Superiorly: </a:t>
            </a:r>
          </a:p>
          <a:p>
            <a:pPr lvl="1"/>
            <a:r>
              <a:rPr lang="en-US" dirty="0"/>
              <a:t>Line extending between the sternal angle (the angle formed by the junction of the sternal body and manubrium) and the T4 vertebrae.</a:t>
            </a:r>
          </a:p>
          <a:p>
            <a:pPr lvl="0"/>
            <a:r>
              <a:rPr lang="en-US" dirty="0"/>
              <a:t>Inferiorly: 	</a:t>
            </a:r>
          </a:p>
          <a:p>
            <a:pPr lvl="1"/>
            <a:r>
              <a:rPr lang="en-US" dirty="0"/>
              <a:t>Superior surface of the diaphragm.</a:t>
            </a:r>
          </a:p>
          <a:p>
            <a:endParaRPr lang="en-US" dirty="0"/>
          </a:p>
        </p:txBody>
      </p:sp>
      <p:sp>
        <p:nvSpPr>
          <p:cNvPr id="6" name="Slide Number Placeholder 5">
            <a:extLst>
              <a:ext uri="{FF2B5EF4-FFF2-40B4-BE49-F238E27FC236}">
                <a16:creationId xmlns:a16="http://schemas.microsoft.com/office/drawing/2014/main" id="{44B802B9-15B0-8E1C-68ED-8A96C471BA08}"/>
              </a:ext>
            </a:extLst>
          </p:cNvPr>
          <p:cNvSpPr>
            <a:spLocks noGrp="1"/>
          </p:cNvSpPr>
          <p:nvPr>
            <p:ph type="sldNum" sz="quarter" idx="12"/>
          </p:nvPr>
        </p:nvSpPr>
        <p:spPr/>
        <p:txBody>
          <a:bodyPr/>
          <a:lstStyle/>
          <a:p>
            <a:fld id="{29D4A5F3-6479-4284-84B0-356FDB04F69F}" type="slidenum">
              <a:rPr lang="en-US" smtClean="0"/>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4294967295"/>
          </p:nvPr>
        </p:nvPicPr>
        <p:blipFill>
          <a:blip r:embed="rId2"/>
          <a:srcRect/>
          <a:stretch>
            <a:fillRect/>
          </a:stretch>
        </p:blipFill>
        <p:spPr bwMode="auto">
          <a:xfrm>
            <a:off x="1943100" y="916366"/>
            <a:ext cx="5257800" cy="5025268"/>
          </a:xfrm>
          <a:noFill/>
          <a:ln w="9525">
            <a:noFill/>
            <a:miter lim="800000"/>
            <a:headEnd/>
            <a:tailEnd/>
          </a:ln>
          <a:effectLst/>
        </p:spPr>
      </p:pic>
      <p:sp>
        <p:nvSpPr>
          <p:cNvPr id="4" name="Slide Number Placeholder 3">
            <a:extLst>
              <a:ext uri="{FF2B5EF4-FFF2-40B4-BE49-F238E27FC236}">
                <a16:creationId xmlns:a16="http://schemas.microsoft.com/office/drawing/2014/main" id="{48843C81-83AC-84F9-49E6-DB0F8A5BA90F}"/>
              </a:ext>
            </a:extLst>
          </p:cNvPr>
          <p:cNvSpPr>
            <a:spLocks noGrp="1"/>
          </p:cNvSpPr>
          <p:nvPr>
            <p:ph type="sldNum" sz="quarter" idx="12"/>
          </p:nvPr>
        </p:nvSpPr>
        <p:spPr/>
        <p:txBody>
          <a:bodyPr/>
          <a:lstStyle/>
          <a:p>
            <a:fld id="{29D4A5F3-6479-4284-84B0-356FDB04F69F}" type="slidenum">
              <a:rPr lang="en-US" smtClean="0"/>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0" y="990600"/>
            <a:ext cx="8940379" cy="5314950"/>
          </a:xfrm>
          <a:prstGeom prst="rect">
            <a:avLst/>
          </a:prstGeom>
          <a:noFill/>
          <a:ln w="9525">
            <a:noFill/>
            <a:miter lim="800000"/>
            <a:headEnd/>
            <a:tailEnd/>
          </a:ln>
          <a:effectLst/>
        </p:spPr>
      </p:pic>
      <p:sp>
        <p:nvSpPr>
          <p:cNvPr id="2" name="Slide Number Placeholder 1">
            <a:extLst>
              <a:ext uri="{FF2B5EF4-FFF2-40B4-BE49-F238E27FC236}">
                <a16:creationId xmlns:a16="http://schemas.microsoft.com/office/drawing/2014/main" id="{31B17C80-715C-3182-63A3-B0522CB5355C}"/>
              </a:ext>
            </a:extLst>
          </p:cNvPr>
          <p:cNvSpPr>
            <a:spLocks noGrp="1"/>
          </p:cNvSpPr>
          <p:nvPr>
            <p:ph type="sldNum" sz="quarter" idx="12"/>
          </p:nvPr>
        </p:nvSpPr>
        <p:spPr/>
        <p:txBody>
          <a:bodyPr/>
          <a:lstStyle/>
          <a:p>
            <a:fld id="{29D4A5F3-6479-4284-84B0-356FDB04F69F}" type="slidenum">
              <a:rPr lang="en-US" smtClean="0"/>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450757"/>
          </a:xfrm>
        </p:spPr>
        <p:txBody>
          <a:bodyPr>
            <a:normAutofit/>
          </a:bodyPr>
          <a:lstStyle/>
          <a:p>
            <a:r>
              <a:rPr lang="en-US" dirty="0"/>
              <a:t>Contents</a:t>
            </a:r>
          </a:p>
        </p:txBody>
      </p:sp>
      <p:sp>
        <p:nvSpPr>
          <p:cNvPr id="3" name="Content Placeholder 2"/>
          <p:cNvSpPr>
            <a:spLocks noGrp="1"/>
          </p:cNvSpPr>
          <p:nvPr>
            <p:ph idx="1"/>
          </p:nvPr>
        </p:nvSpPr>
        <p:spPr>
          <a:xfrm>
            <a:off x="822959" y="1845734"/>
            <a:ext cx="7543801" cy="4023360"/>
          </a:xfrm>
        </p:spPr>
        <p:txBody>
          <a:bodyPr>
            <a:normAutofit lnSpcReduction="10000"/>
          </a:bodyPr>
          <a:lstStyle/>
          <a:p>
            <a:r>
              <a:rPr lang="en-US" dirty="0"/>
              <a:t>The middle mediastinum contains:</a:t>
            </a:r>
          </a:p>
          <a:p>
            <a:r>
              <a:rPr lang="en-US" dirty="0"/>
              <a:t>Organs:</a:t>
            </a:r>
          </a:p>
          <a:p>
            <a:pPr lvl="1"/>
            <a:r>
              <a:rPr lang="en-US" dirty="0"/>
              <a:t>The heart,</a:t>
            </a:r>
          </a:p>
          <a:p>
            <a:pPr lvl="1"/>
            <a:r>
              <a:rPr lang="en-US" dirty="0"/>
              <a:t>The pericardium. </a:t>
            </a:r>
          </a:p>
          <a:p>
            <a:pPr lvl="1"/>
            <a:r>
              <a:rPr lang="en-US" dirty="0"/>
              <a:t>The tracheal bifurcation and the left and right main bronchi.</a:t>
            </a:r>
          </a:p>
          <a:p>
            <a:r>
              <a:rPr lang="en-US" dirty="0"/>
              <a:t>Vessels: The middle mediastinum is associated with the origins of the great vessels that run to and from the heart:</a:t>
            </a:r>
          </a:p>
          <a:p>
            <a:pPr lvl="1"/>
            <a:r>
              <a:rPr lang="en-US" dirty="0"/>
              <a:t>Ascending aorta – the first part of the aorta. It moves upwards, exiting the fibrous pericardium and entering the superior mediastinum</a:t>
            </a:r>
          </a:p>
          <a:p>
            <a:pPr lvl="1"/>
            <a:r>
              <a:rPr lang="en-US" dirty="0"/>
              <a:t>Pulmonary trunk – gives rise to the left and right pulmonary arteries. </a:t>
            </a:r>
          </a:p>
          <a:p>
            <a:pPr lvl="1"/>
            <a:r>
              <a:rPr lang="en-US" dirty="0"/>
              <a:t>Superior vena cava – returns deoxygenated blood from the upper half of the body. </a:t>
            </a:r>
          </a:p>
          <a:p>
            <a:pPr lvl="2"/>
            <a:r>
              <a:rPr lang="en-US" dirty="0"/>
              <a:t>It is formed by the right and left brachiocephalic veins.</a:t>
            </a:r>
          </a:p>
          <a:p>
            <a:endParaRPr lang="en-US" dirty="0"/>
          </a:p>
        </p:txBody>
      </p:sp>
      <p:sp>
        <p:nvSpPr>
          <p:cNvPr id="6" name="Slide Number Placeholder 5">
            <a:extLst>
              <a:ext uri="{FF2B5EF4-FFF2-40B4-BE49-F238E27FC236}">
                <a16:creationId xmlns:a16="http://schemas.microsoft.com/office/drawing/2014/main" id="{47563607-7568-00F0-F25D-EDC8FDBB768A}"/>
              </a:ext>
            </a:extLst>
          </p:cNvPr>
          <p:cNvSpPr>
            <a:spLocks noGrp="1"/>
          </p:cNvSpPr>
          <p:nvPr>
            <p:ph type="sldNum" sz="quarter" idx="12"/>
          </p:nvPr>
        </p:nvSpPr>
        <p:spPr/>
        <p:txBody>
          <a:bodyPr/>
          <a:lstStyle/>
          <a:p>
            <a:fld id="{29D4A5F3-6479-4284-84B0-356FDB04F69F}" type="slidenum">
              <a:rPr lang="en-US" smtClean="0"/>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6EE5EE-A81C-C8BC-511E-430ED93A27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961" t="4036" r="2865" b="11211"/>
          <a:stretch/>
        </p:blipFill>
        <p:spPr>
          <a:xfrm>
            <a:off x="990599" y="609600"/>
            <a:ext cx="7162801" cy="5308899"/>
          </a:xfrm>
          <a:prstGeom prst="rect">
            <a:avLst/>
          </a:prstGeom>
        </p:spPr>
      </p:pic>
      <p:sp>
        <p:nvSpPr>
          <p:cNvPr id="5" name="Slide Number Placeholder 4">
            <a:extLst>
              <a:ext uri="{FF2B5EF4-FFF2-40B4-BE49-F238E27FC236}">
                <a16:creationId xmlns:a16="http://schemas.microsoft.com/office/drawing/2014/main" id="{D0221F52-FBAC-C2D8-C636-C3B3D0899F72}"/>
              </a:ext>
            </a:extLst>
          </p:cNvPr>
          <p:cNvSpPr>
            <a:spLocks noGrp="1"/>
          </p:cNvSpPr>
          <p:nvPr>
            <p:ph type="sldNum" sz="quarter" idx="12"/>
          </p:nvPr>
        </p:nvSpPr>
        <p:spPr/>
        <p:txBody>
          <a:bodyPr/>
          <a:lstStyle/>
          <a:p>
            <a:fld id="{29D4A5F3-6479-4284-84B0-356FDB04F69F}" type="slidenum">
              <a:rPr lang="en-US" smtClean="0"/>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450757"/>
          </a:xfrm>
        </p:spPr>
        <p:txBody>
          <a:bodyPr>
            <a:normAutofit/>
          </a:bodyPr>
          <a:lstStyle/>
          <a:p>
            <a:r>
              <a:rPr lang="en-US" dirty="0"/>
              <a:t>Nerves</a:t>
            </a:r>
          </a:p>
        </p:txBody>
      </p:sp>
      <p:sp>
        <p:nvSpPr>
          <p:cNvPr id="3" name="Content Placeholder 2"/>
          <p:cNvSpPr>
            <a:spLocks noGrp="1"/>
          </p:cNvSpPr>
          <p:nvPr>
            <p:ph idx="1"/>
          </p:nvPr>
        </p:nvSpPr>
        <p:spPr>
          <a:xfrm>
            <a:off x="822959" y="1845734"/>
            <a:ext cx="7543801" cy="4023360"/>
          </a:xfrm>
        </p:spPr>
        <p:txBody>
          <a:bodyPr>
            <a:noAutofit/>
          </a:bodyPr>
          <a:lstStyle/>
          <a:p>
            <a:r>
              <a:rPr lang="en-US" dirty="0"/>
              <a:t>The cardiac plexus and the phrenic nerves are both located within the middle mediastinum.</a:t>
            </a:r>
          </a:p>
          <a:p>
            <a:pPr lvl="0"/>
            <a:r>
              <a:rPr lang="en-US" dirty="0"/>
              <a:t>Cardiac plexus – a network of nerves located at the base of the heart, containing sympathetic and parasympathetic fibres. The sympathetic nerves are derived from the T1-T4 segments of the spinal cord, and the parasympathetic innervation is supplied by the </a:t>
            </a:r>
            <a:r>
              <a:rPr lang="en-US" dirty="0" err="1"/>
              <a:t>vagus</a:t>
            </a:r>
            <a:r>
              <a:rPr lang="en-US" dirty="0"/>
              <a:t> nerve. The plexus can be subdivided into superficial and deep components.</a:t>
            </a:r>
          </a:p>
          <a:p>
            <a:pPr lvl="0"/>
            <a:r>
              <a:rPr lang="en-US" dirty="0"/>
              <a:t>Phrenic nerves (left and right) – mixed nerves that provides motor innervation to the diaphragm. They arise in the neck, and descend through the middle mediastinum to reach the diaphragm.</a:t>
            </a:r>
          </a:p>
          <a:p>
            <a:endParaRPr lang="en-US" dirty="0"/>
          </a:p>
        </p:txBody>
      </p:sp>
      <p:sp>
        <p:nvSpPr>
          <p:cNvPr id="6" name="Slide Number Placeholder 5">
            <a:extLst>
              <a:ext uri="{FF2B5EF4-FFF2-40B4-BE49-F238E27FC236}">
                <a16:creationId xmlns:a16="http://schemas.microsoft.com/office/drawing/2014/main" id="{EAD1B2D3-F066-AB3A-0DA8-987EE29A07BB}"/>
              </a:ext>
            </a:extLst>
          </p:cNvPr>
          <p:cNvSpPr>
            <a:spLocks noGrp="1"/>
          </p:cNvSpPr>
          <p:nvPr>
            <p:ph type="sldNum" sz="quarter" idx="12"/>
          </p:nvPr>
        </p:nvSpPr>
        <p:spPr/>
        <p:txBody>
          <a:bodyPr/>
          <a:lstStyle/>
          <a:p>
            <a:fld id="{29D4A5F3-6479-4284-84B0-356FDB04F69F}" type="slidenum">
              <a:rPr lang="en-US" smtClean="0"/>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450757"/>
          </a:xfrm>
        </p:spPr>
        <p:txBody>
          <a:bodyPr>
            <a:normAutofit/>
          </a:bodyPr>
          <a:lstStyle/>
          <a:p>
            <a:r>
              <a:rPr lang="en-US" dirty="0"/>
              <a:t>Lymphatics</a:t>
            </a:r>
          </a:p>
        </p:txBody>
      </p:sp>
      <p:sp>
        <p:nvSpPr>
          <p:cNvPr id="3" name="Content Placeholder 2"/>
          <p:cNvSpPr>
            <a:spLocks noGrp="1"/>
          </p:cNvSpPr>
          <p:nvPr>
            <p:ph idx="1"/>
          </p:nvPr>
        </p:nvSpPr>
        <p:spPr>
          <a:xfrm>
            <a:off x="822959" y="1845734"/>
            <a:ext cx="7543801" cy="4023360"/>
          </a:xfrm>
        </p:spPr>
        <p:txBody>
          <a:bodyPr>
            <a:normAutofit/>
          </a:bodyPr>
          <a:lstStyle/>
          <a:p>
            <a:r>
              <a:rPr lang="en-US" dirty="0"/>
              <a:t>The tracheobronchial lymph nodes are located within the middle mediastinum. </a:t>
            </a:r>
          </a:p>
          <a:p>
            <a:r>
              <a:rPr lang="en-US" dirty="0"/>
              <a:t>They are a group of nodes associated with the trachea and bronchi of the respiratory tract.</a:t>
            </a:r>
          </a:p>
          <a:p>
            <a:r>
              <a:rPr lang="en-US" dirty="0"/>
              <a:t>They form from the gathering of bronchial nodes within the hila of the lungs. </a:t>
            </a:r>
          </a:p>
          <a:p>
            <a:r>
              <a:rPr lang="en-US" dirty="0"/>
              <a:t>Individual groups of nodes are connected via fine lymphatic channels.</a:t>
            </a:r>
          </a:p>
          <a:p>
            <a:endParaRPr lang="en-US" dirty="0"/>
          </a:p>
          <a:p>
            <a:endParaRPr lang="en-US" dirty="0"/>
          </a:p>
        </p:txBody>
      </p:sp>
      <p:sp>
        <p:nvSpPr>
          <p:cNvPr id="6" name="Slide Number Placeholder 5">
            <a:extLst>
              <a:ext uri="{FF2B5EF4-FFF2-40B4-BE49-F238E27FC236}">
                <a16:creationId xmlns:a16="http://schemas.microsoft.com/office/drawing/2014/main" id="{B010F10F-A436-93D1-50BC-9CC3AFE95DED}"/>
              </a:ext>
            </a:extLst>
          </p:cNvPr>
          <p:cNvSpPr>
            <a:spLocks noGrp="1"/>
          </p:cNvSpPr>
          <p:nvPr>
            <p:ph type="sldNum" sz="quarter" idx="12"/>
          </p:nvPr>
        </p:nvSpPr>
        <p:spPr/>
        <p:txBody>
          <a:bodyPr/>
          <a:lstStyle/>
          <a:p>
            <a:fld id="{29D4A5F3-6479-4284-84B0-356FDB04F69F}" type="slidenum">
              <a:rPr lang="en-US" smtClean="0"/>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4294967295"/>
          </p:nvPr>
        </p:nvPicPr>
        <p:blipFill>
          <a:blip r:embed="rId2"/>
          <a:srcRect/>
          <a:stretch>
            <a:fillRect/>
          </a:stretch>
        </p:blipFill>
        <p:spPr bwMode="auto">
          <a:xfrm>
            <a:off x="1690687" y="1387475"/>
            <a:ext cx="5762625" cy="4022725"/>
          </a:xfrm>
          <a:noFill/>
          <a:ln w="9525">
            <a:noFill/>
            <a:miter lim="800000"/>
            <a:headEnd/>
            <a:tailEnd/>
          </a:ln>
        </p:spPr>
      </p:pic>
      <p:sp>
        <p:nvSpPr>
          <p:cNvPr id="5" name="Slide Number Placeholder 4">
            <a:extLst>
              <a:ext uri="{FF2B5EF4-FFF2-40B4-BE49-F238E27FC236}">
                <a16:creationId xmlns:a16="http://schemas.microsoft.com/office/drawing/2014/main" id="{CCD1DDFA-31F4-898E-B4C9-2A4D5797CE73}"/>
              </a:ext>
            </a:extLst>
          </p:cNvPr>
          <p:cNvSpPr>
            <a:spLocks noGrp="1"/>
          </p:cNvSpPr>
          <p:nvPr>
            <p:ph type="sldNum" sz="quarter" idx="12"/>
          </p:nvPr>
        </p:nvSpPr>
        <p:spPr/>
        <p:txBody>
          <a:bodyPr/>
          <a:lstStyle/>
          <a:p>
            <a:fld id="{29D4A5F3-6479-4284-84B0-356FDB04F69F}" type="slidenum">
              <a:rPr lang="en-US" smtClean="0"/>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228600" y="251541"/>
            <a:ext cx="8663813" cy="1958259"/>
          </a:xfrm>
          <a:prstGeom prst="rect">
            <a:avLst/>
          </a:prstGeom>
          <a:noFill/>
          <a:ln w="9525">
            <a:noFill/>
            <a:miter lim="800000"/>
            <a:headEnd/>
            <a:tailEnd/>
          </a:ln>
          <a:effectLst/>
        </p:spPr>
      </p:pic>
      <p:pic>
        <p:nvPicPr>
          <p:cNvPr id="4" name="Picture 2"/>
          <p:cNvPicPr>
            <a:picLocks noChangeAspect="1" noChangeArrowheads="1"/>
          </p:cNvPicPr>
          <p:nvPr/>
        </p:nvPicPr>
        <p:blipFill>
          <a:blip r:embed="rId3"/>
          <a:srcRect/>
          <a:stretch>
            <a:fillRect/>
          </a:stretch>
        </p:blipFill>
        <p:spPr bwMode="auto">
          <a:xfrm>
            <a:off x="2095500" y="2362200"/>
            <a:ext cx="4953000" cy="3767070"/>
          </a:xfrm>
          <a:prstGeom prst="rect">
            <a:avLst/>
          </a:prstGeom>
          <a:noFill/>
          <a:ln w="9525">
            <a:noFill/>
            <a:miter lim="800000"/>
            <a:headEnd/>
            <a:tailEnd/>
          </a:ln>
          <a:effectLst/>
        </p:spPr>
      </p:pic>
      <p:sp>
        <p:nvSpPr>
          <p:cNvPr id="2" name="Slide Number Placeholder 1">
            <a:extLst>
              <a:ext uri="{FF2B5EF4-FFF2-40B4-BE49-F238E27FC236}">
                <a16:creationId xmlns:a16="http://schemas.microsoft.com/office/drawing/2014/main" id="{2C631008-6859-7F7A-5FEE-C74C8CCA1E19}"/>
              </a:ext>
            </a:extLst>
          </p:cNvPr>
          <p:cNvSpPr>
            <a:spLocks noGrp="1"/>
          </p:cNvSpPr>
          <p:nvPr>
            <p:ph type="sldNum" sz="quarter" idx="12"/>
          </p:nvPr>
        </p:nvSpPr>
        <p:spPr/>
        <p:txBody>
          <a:bodyPr/>
          <a:lstStyle/>
          <a:p>
            <a:fld id="{29D4A5F3-6479-4284-84B0-356FDB04F69F}" type="slidenum">
              <a:rPr lang="en-US" smtClean="0"/>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685800" y="990600"/>
            <a:ext cx="7772400" cy="4419600"/>
          </a:xfrm>
          <a:prstGeom prst="rect">
            <a:avLst/>
          </a:prstGeom>
          <a:noFill/>
          <a:ln w="9525">
            <a:noFill/>
            <a:miter lim="800000"/>
            <a:headEnd/>
            <a:tailEnd/>
          </a:ln>
          <a:effectLst/>
        </p:spPr>
      </p:pic>
      <p:sp>
        <p:nvSpPr>
          <p:cNvPr id="2" name="Slide Number Placeholder 1">
            <a:extLst>
              <a:ext uri="{FF2B5EF4-FFF2-40B4-BE49-F238E27FC236}">
                <a16:creationId xmlns:a16="http://schemas.microsoft.com/office/drawing/2014/main" id="{6DD728CE-DAE7-EBDC-14D4-DB7AFED76420}"/>
              </a:ext>
            </a:extLst>
          </p:cNvPr>
          <p:cNvSpPr>
            <a:spLocks noGrp="1"/>
          </p:cNvSpPr>
          <p:nvPr>
            <p:ph type="sldNum" sz="quarter" idx="12"/>
          </p:nvPr>
        </p:nvSpPr>
        <p:spPr/>
        <p:txBody>
          <a:bodyPr/>
          <a:lstStyle/>
          <a:p>
            <a:fld id="{29D4A5F3-6479-4284-84B0-356FDB04F69F}" type="slidenum">
              <a:rPr lang="en-US" smtClean="0"/>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450757"/>
          </a:xfrm>
        </p:spPr>
        <p:txBody>
          <a:bodyPr>
            <a:normAutofit/>
          </a:bodyPr>
          <a:lstStyle/>
          <a:p>
            <a:r>
              <a:rPr lang="en-US" dirty="0"/>
              <a:t>The Posterior Mediastinum</a:t>
            </a:r>
          </a:p>
        </p:txBody>
      </p:sp>
      <p:pic>
        <p:nvPicPr>
          <p:cNvPr id="4" name="Content Placeholder 3"/>
          <p:cNvPicPr>
            <a:picLocks noGrp="1"/>
          </p:cNvPicPr>
          <p:nvPr>
            <p:ph idx="1"/>
          </p:nvPr>
        </p:nvPicPr>
        <p:blipFill>
          <a:blip r:embed="rId2"/>
          <a:srcRect/>
          <a:stretch>
            <a:fillRect/>
          </a:stretch>
        </p:blipFill>
        <p:spPr bwMode="auto">
          <a:xfrm>
            <a:off x="2118034" y="2286000"/>
            <a:ext cx="4952381" cy="3123809"/>
          </a:xfrm>
          <a:noFill/>
          <a:ln w="9525">
            <a:noFill/>
            <a:miter lim="800000"/>
            <a:headEnd/>
            <a:tailEnd/>
          </a:ln>
        </p:spPr>
      </p:pic>
      <p:sp>
        <p:nvSpPr>
          <p:cNvPr id="6" name="Slide Number Placeholder 5">
            <a:extLst>
              <a:ext uri="{FF2B5EF4-FFF2-40B4-BE49-F238E27FC236}">
                <a16:creationId xmlns:a16="http://schemas.microsoft.com/office/drawing/2014/main" id="{A224CEA7-BAC3-07F4-CBB5-9B304C2EA32F}"/>
              </a:ext>
            </a:extLst>
          </p:cNvPr>
          <p:cNvSpPr>
            <a:spLocks noGrp="1"/>
          </p:cNvSpPr>
          <p:nvPr>
            <p:ph type="sldNum" sz="quarter" idx="12"/>
          </p:nvPr>
        </p:nvSpPr>
        <p:spPr/>
        <p:txBody>
          <a:bodyPr/>
          <a:lstStyle/>
          <a:p>
            <a:fld id="{29D4A5F3-6479-4284-84B0-356FDB04F69F}" type="slidenum">
              <a:rPr lang="en-US" smtClean="0"/>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450757"/>
          </a:xfrm>
        </p:spPr>
        <p:txBody>
          <a:bodyPr/>
          <a:lstStyle/>
          <a:p>
            <a:r>
              <a:rPr lang="en-US" dirty="0"/>
              <a:t>Thoracic Aorta </a:t>
            </a:r>
          </a:p>
        </p:txBody>
      </p:sp>
      <p:sp>
        <p:nvSpPr>
          <p:cNvPr id="3" name="Content Placeholder 2"/>
          <p:cNvSpPr>
            <a:spLocks noGrp="1"/>
          </p:cNvSpPr>
          <p:nvPr>
            <p:ph idx="1"/>
          </p:nvPr>
        </p:nvSpPr>
        <p:spPr>
          <a:xfrm>
            <a:off x="822959" y="1845734"/>
            <a:ext cx="7543801" cy="4023360"/>
          </a:xfrm>
        </p:spPr>
        <p:txBody>
          <a:bodyPr>
            <a:normAutofit fontScale="92500" lnSpcReduction="20000"/>
          </a:bodyPr>
          <a:lstStyle/>
          <a:p>
            <a:r>
              <a:rPr lang="en-US" dirty="0"/>
              <a:t>The thoracic (descending) aorta is a continuation of the arch of the aorta. It descends through the posterior mediastinum to the left of the vertebrae. At the inferior border of T12, the thoracic aorta becomes the abdominal aorta, and passes through the aortic hiatus of the diaphragm.</a:t>
            </a:r>
          </a:p>
          <a:p>
            <a:r>
              <a:rPr lang="en-US" dirty="0"/>
              <a:t>A number of branches arise from the thoracic aorta in the posterior mediastinum. </a:t>
            </a:r>
          </a:p>
          <a:p>
            <a:pPr lvl="1"/>
            <a:r>
              <a:rPr lang="en-US" dirty="0"/>
              <a:t>Unpaired branches to viscera extend anteriorly, </a:t>
            </a:r>
          </a:p>
          <a:p>
            <a:pPr lvl="1"/>
            <a:r>
              <a:rPr lang="en-US" dirty="0"/>
              <a:t>Paired branches to viscera extend laterally, and </a:t>
            </a:r>
          </a:p>
          <a:p>
            <a:pPr lvl="1"/>
            <a:r>
              <a:rPr lang="en-US" dirty="0"/>
              <a:t>Paired segmental parietal branches extend mostly posterolaterally. </a:t>
            </a:r>
          </a:p>
          <a:p>
            <a:r>
              <a:rPr lang="en-US" dirty="0"/>
              <a:t>The major branches are:</a:t>
            </a:r>
          </a:p>
          <a:p>
            <a:pPr lvl="1"/>
            <a:r>
              <a:rPr lang="en-US" dirty="0"/>
              <a:t>Posterior intercostal arteries </a:t>
            </a:r>
          </a:p>
          <a:p>
            <a:pPr lvl="1"/>
            <a:r>
              <a:rPr lang="en-US" dirty="0"/>
              <a:t>Bronchial arteries </a:t>
            </a:r>
          </a:p>
          <a:p>
            <a:pPr lvl="1"/>
            <a:r>
              <a:rPr lang="en-US" dirty="0"/>
              <a:t>Esophageal arteries </a:t>
            </a:r>
          </a:p>
          <a:p>
            <a:pPr lvl="1"/>
            <a:r>
              <a:rPr lang="en-US" dirty="0"/>
              <a:t>Superior phrenic arteries </a:t>
            </a:r>
          </a:p>
        </p:txBody>
      </p:sp>
      <p:sp>
        <p:nvSpPr>
          <p:cNvPr id="6" name="Slide Number Placeholder 5">
            <a:extLst>
              <a:ext uri="{FF2B5EF4-FFF2-40B4-BE49-F238E27FC236}">
                <a16:creationId xmlns:a16="http://schemas.microsoft.com/office/drawing/2014/main" id="{08BE97EF-24AA-B45A-353C-69E171D332AE}"/>
              </a:ext>
            </a:extLst>
          </p:cNvPr>
          <p:cNvSpPr>
            <a:spLocks noGrp="1"/>
          </p:cNvSpPr>
          <p:nvPr>
            <p:ph type="sldNum" sz="quarter" idx="12"/>
          </p:nvPr>
        </p:nvSpPr>
        <p:spPr/>
        <p:txBody>
          <a:bodyPr/>
          <a:lstStyle/>
          <a:p>
            <a:fld id="{29D4A5F3-6479-4284-84B0-356FDB04F69F}" type="slidenum">
              <a:rPr lang="en-US" smtClean="0"/>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450757"/>
          </a:xfrm>
        </p:spPr>
        <p:txBody>
          <a:bodyPr>
            <a:normAutofit/>
          </a:bodyPr>
          <a:lstStyle/>
          <a:p>
            <a:r>
              <a:rPr lang="en-US" dirty="0"/>
              <a:t>Thoracic Duct</a:t>
            </a:r>
          </a:p>
        </p:txBody>
      </p:sp>
      <p:sp>
        <p:nvSpPr>
          <p:cNvPr id="3" name="Content Placeholder 2"/>
          <p:cNvSpPr>
            <a:spLocks noGrp="1"/>
          </p:cNvSpPr>
          <p:nvPr>
            <p:ph idx="1"/>
          </p:nvPr>
        </p:nvSpPr>
        <p:spPr>
          <a:xfrm>
            <a:off x="822959" y="1845734"/>
            <a:ext cx="7543801" cy="4023360"/>
          </a:xfrm>
        </p:spPr>
        <p:txBody>
          <a:bodyPr>
            <a:normAutofit/>
          </a:bodyPr>
          <a:lstStyle/>
          <a:p>
            <a:r>
              <a:rPr lang="en-US" dirty="0"/>
              <a:t>The thoracic duct is the largest lymphatic vessel in the body, allowing return of lymph from most of the body (all but the right superior quadrant) into the venous system.</a:t>
            </a:r>
          </a:p>
          <a:p>
            <a:r>
              <a:rPr lang="en-US" dirty="0"/>
              <a:t>The duct originates from the cisterna chyli in the abdomen, and enters the mediastinum through the aortic hiatus. </a:t>
            </a:r>
          </a:p>
          <a:p>
            <a:r>
              <a:rPr lang="en-US" dirty="0"/>
              <a:t>It ascends to lie directly anterior to the T6-T12 vertebrae, before deviating left as it ascends into the superior mediastinum. </a:t>
            </a:r>
          </a:p>
          <a:p>
            <a:r>
              <a:rPr lang="en-US" dirty="0"/>
              <a:t>While located in the posterior mediastinum, the thoracic duct receives lymphatic drainage from the intercostal spaces.</a:t>
            </a:r>
          </a:p>
        </p:txBody>
      </p:sp>
      <p:sp>
        <p:nvSpPr>
          <p:cNvPr id="6" name="Slide Number Placeholder 5">
            <a:extLst>
              <a:ext uri="{FF2B5EF4-FFF2-40B4-BE49-F238E27FC236}">
                <a16:creationId xmlns:a16="http://schemas.microsoft.com/office/drawing/2014/main" id="{1D855A16-E626-C5E0-8EFE-56EF03EACEAF}"/>
              </a:ext>
            </a:extLst>
          </p:cNvPr>
          <p:cNvSpPr>
            <a:spLocks noGrp="1"/>
          </p:cNvSpPr>
          <p:nvPr>
            <p:ph type="sldNum" sz="quarter" idx="12"/>
          </p:nvPr>
        </p:nvSpPr>
        <p:spPr/>
        <p:txBody>
          <a:bodyPr/>
          <a:lstStyle/>
          <a:p>
            <a:fld id="{29D4A5F3-6479-4284-84B0-356FDB04F69F}" type="slidenum">
              <a:rPr lang="en-US" smtClean="0"/>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450757"/>
          </a:xfrm>
        </p:spPr>
        <p:txBody>
          <a:bodyPr>
            <a:normAutofit/>
          </a:bodyPr>
          <a:lstStyle/>
          <a:p>
            <a:r>
              <a:rPr lang="en-US" dirty="0"/>
              <a:t>Azygos System of Veins</a:t>
            </a:r>
          </a:p>
        </p:txBody>
      </p:sp>
      <p:sp>
        <p:nvSpPr>
          <p:cNvPr id="3" name="Content Placeholder 2"/>
          <p:cNvSpPr>
            <a:spLocks noGrp="1"/>
          </p:cNvSpPr>
          <p:nvPr>
            <p:ph idx="1"/>
          </p:nvPr>
        </p:nvSpPr>
        <p:spPr>
          <a:xfrm>
            <a:off x="822959" y="1845734"/>
            <a:ext cx="7543801" cy="4023360"/>
          </a:xfrm>
        </p:spPr>
        <p:txBody>
          <a:bodyPr>
            <a:normAutofit/>
          </a:bodyPr>
          <a:lstStyle/>
          <a:p>
            <a:r>
              <a:rPr lang="en-US" dirty="0"/>
              <a:t>This venous network drains blood from the body walls and mediastinal viscera, and empties into the superior vena cava. It consists of three major veins:</a:t>
            </a:r>
          </a:p>
          <a:p>
            <a:pPr lvl="0"/>
            <a:r>
              <a:rPr lang="en-US" dirty="0"/>
              <a:t>Azygos vein – Formed by the union of the right lumbar vein and the right subcostal vein. It enters the mediastinum via the aortic hiatus and drains into the superior vena cava.</a:t>
            </a:r>
          </a:p>
          <a:p>
            <a:pPr lvl="0"/>
            <a:r>
              <a:rPr lang="en-US" dirty="0"/>
              <a:t>Hemiazygos vein – Formed by the union of the left lumbar vein and left subcostal vein. It enters the mediastinum through the left crus of the diaphragm, ascending on the left side. </a:t>
            </a:r>
          </a:p>
          <a:p>
            <a:pPr lvl="0"/>
            <a:r>
              <a:rPr lang="en-US" dirty="0"/>
              <a:t>Accessory hemiazygos vein – Formed by the union of the fourth to eighth intercostal veins. It drains into the azygos vein at T7.</a:t>
            </a:r>
          </a:p>
          <a:p>
            <a:endParaRPr lang="en-US" dirty="0"/>
          </a:p>
        </p:txBody>
      </p:sp>
      <p:sp>
        <p:nvSpPr>
          <p:cNvPr id="6" name="Slide Number Placeholder 5">
            <a:extLst>
              <a:ext uri="{FF2B5EF4-FFF2-40B4-BE49-F238E27FC236}">
                <a16:creationId xmlns:a16="http://schemas.microsoft.com/office/drawing/2014/main" id="{6B47D1DC-95B8-5229-CD25-FFD71EF299AF}"/>
              </a:ext>
            </a:extLst>
          </p:cNvPr>
          <p:cNvSpPr>
            <a:spLocks noGrp="1"/>
          </p:cNvSpPr>
          <p:nvPr>
            <p:ph type="sldNum" sz="quarter" idx="12"/>
          </p:nvPr>
        </p:nvSpPr>
        <p:spPr/>
        <p:txBody>
          <a:bodyPr/>
          <a:lstStyle/>
          <a:p>
            <a:fld id="{29D4A5F3-6479-4284-84B0-356FDB04F69F}" type="slidenum">
              <a:rPr lang="en-US" smtClean="0"/>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450757"/>
          </a:xfrm>
        </p:spPr>
        <p:txBody>
          <a:bodyPr/>
          <a:lstStyle/>
          <a:p>
            <a:r>
              <a:rPr lang="en-US" dirty="0"/>
              <a:t>Esophagus</a:t>
            </a:r>
          </a:p>
        </p:txBody>
      </p:sp>
      <p:sp>
        <p:nvSpPr>
          <p:cNvPr id="3" name="Content Placeholder 2"/>
          <p:cNvSpPr>
            <a:spLocks noGrp="1"/>
          </p:cNvSpPr>
          <p:nvPr>
            <p:ph idx="1"/>
          </p:nvPr>
        </p:nvSpPr>
        <p:spPr>
          <a:xfrm>
            <a:off x="822959" y="1845734"/>
            <a:ext cx="7543801" cy="4023360"/>
          </a:xfrm>
        </p:spPr>
        <p:txBody>
          <a:bodyPr>
            <a:normAutofit/>
          </a:bodyPr>
          <a:lstStyle/>
          <a:p>
            <a:r>
              <a:rPr lang="en-US" dirty="0"/>
              <a:t> It passes into the posterior mediastinum from the superior mediastinum, descending posteriorly to the arch of the aorta and the heart. </a:t>
            </a:r>
          </a:p>
          <a:p>
            <a:r>
              <a:rPr lang="en-US" dirty="0"/>
              <a:t>Whilst initially positioned to the right, the oesophagus deviates to the left as it moves downwards. </a:t>
            </a:r>
          </a:p>
          <a:p>
            <a:r>
              <a:rPr lang="en-US" dirty="0"/>
              <a:t>It leaves the mediastinum via the esophageal hiatus of the diaphragm.</a:t>
            </a:r>
          </a:p>
          <a:p>
            <a:r>
              <a:rPr lang="en-US" dirty="0"/>
              <a:t>The esophageal plexus is a network of nerves surrounding the oesophagus as it descends, comprising of branches from the left and right vagus nerves. </a:t>
            </a:r>
          </a:p>
          <a:p>
            <a:pPr lvl="1"/>
            <a:r>
              <a:rPr lang="en-US" dirty="0"/>
              <a:t>The </a:t>
            </a:r>
            <a:r>
              <a:rPr lang="en-US" dirty="0" err="1"/>
              <a:t>fibres</a:t>
            </a:r>
            <a:r>
              <a:rPr lang="en-US" dirty="0"/>
              <a:t> of the plexus converge to form the anterior vagal trunk and posterior vagal trunk, which travel along the surface of the oesophagus as it exits the thorax</a:t>
            </a:r>
          </a:p>
        </p:txBody>
      </p:sp>
      <p:sp>
        <p:nvSpPr>
          <p:cNvPr id="6" name="Slide Number Placeholder 5">
            <a:extLst>
              <a:ext uri="{FF2B5EF4-FFF2-40B4-BE49-F238E27FC236}">
                <a16:creationId xmlns:a16="http://schemas.microsoft.com/office/drawing/2014/main" id="{8CA96F41-8784-C3DE-75A2-32F9B01A60A9}"/>
              </a:ext>
            </a:extLst>
          </p:cNvPr>
          <p:cNvSpPr>
            <a:spLocks noGrp="1"/>
          </p:cNvSpPr>
          <p:nvPr>
            <p:ph type="sldNum" sz="quarter" idx="12"/>
          </p:nvPr>
        </p:nvSpPr>
        <p:spPr/>
        <p:txBody>
          <a:bodyPr/>
          <a:lstStyle/>
          <a:p>
            <a:fld id="{29D4A5F3-6479-4284-84B0-356FDB04F69F}" type="slidenum">
              <a:rPr lang="en-US" smtClean="0"/>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450757"/>
          </a:xfrm>
        </p:spPr>
        <p:txBody>
          <a:bodyPr/>
          <a:lstStyle/>
          <a:p>
            <a:r>
              <a:rPr lang="en-US" dirty="0"/>
              <a:t>Mediastinum </a:t>
            </a:r>
          </a:p>
        </p:txBody>
      </p:sp>
      <p:sp>
        <p:nvSpPr>
          <p:cNvPr id="3" name="Content Placeholder 2"/>
          <p:cNvSpPr>
            <a:spLocks noGrp="1"/>
          </p:cNvSpPr>
          <p:nvPr>
            <p:ph idx="1"/>
          </p:nvPr>
        </p:nvSpPr>
        <p:spPr>
          <a:xfrm>
            <a:off x="822959" y="1845734"/>
            <a:ext cx="7543801" cy="4023360"/>
          </a:xfrm>
        </p:spPr>
        <p:txBody>
          <a:bodyPr>
            <a:normAutofit lnSpcReduction="10000"/>
          </a:bodyPr>
          <a:lstStyle/>
          <a:p>
            <a:r>
              <a:rPr lang="en-US" dirty="0"/>
              <a:t>Anatomically, the mediastinum is divided into two parts by an imaginary line that runs from the sternal angle anteriorly, intervertebral disc between T4 and T5 vertebrae posteriorly.</a:t>
            </a:r>
          </a:p>
          <a:p>
            <a:pPr lvl="0"/>
            <a:r>
              <a:rPr lang="en-US" dirty="0"/>
              <a:t>Superior mediastinum – extends upwards, terminating at the superior thoracic aperture.</a:t>
            </a:r>
          </a:p>
          <a:p>
            <a:pPr lvl="0"/>
            <a:r>
              <a:rPr lang="en-US" dirty="0"/>
              <a:t>Inferior mediastinum – extends downwards, terminating at the diaphragm. </a:t>
            </a:r>
          </a:p>
          <a:p>
            <a:pPr lvl="0"/>
            <a:r>
              <a:rPr lang="en-US" dirty="0"/>
              <a:t>It is further subdivided into </a:t>
            </a:r>
          </a:p>
          <a:p>
            <a:pPr lvl="1"/>
            <a:r>
              <a:rPr lang="en-US" dirty="0"/>
              <a:t>Anterior mediastinum.</a:t>
            </a:r>
          </a:p>
          <a:p>
            <a:pPr lvl="1"/>
            <a:r>
              <a:rPr lang="en-US" dirty="0"/>
              <a:t>Middle mediastinum. </a:t>
            </a:r>
          </a:p>
          <a:p>
            <a:pPr lvl="1"/>
            <a:r>
              <a:rPr lang="en-US" dirty="0"/>
              <a:t>Posterior mediastinum.</a:t>
            </a:r>
          </a:p>
          <a:p>
            <a:pPr lvl="1"/>
            <a:r>
              <a:rPr lang="en-US" dirty="0"/>
              <a:t>It contains most of the thoracic organs, and acts as a conduit for structures traversing the thorax on their way into the abdomen.</a:t>
            </a:r>
          </a:p>
          <a:p>
            <a:endParaRPr lang="en-US" dirty="0"/>
          </a:p>
          <a:p>
            <a:endParaRPr lang="en-US" dirty="0"/>
          </a:p>
        </p:txBody>
      </p:sp>
      <p:sp>
        <p:nvSpPr>
          <p:cNvPr id="6" name="Slide Number Placeholder 5">
            <a:extLst>
              <a:ext uri="{FF2B5EF4-FFF2-40B4-BE49-F238E27FC236}">
                <a16:creationId xmlns:a16="http://schemas.microsoft.com/office/drawing/2014/main" id="{166E75AE-B837-D0EA-D2C5-F374A5C78F7C}"/>
              </a:ext>
            </a:extLst>
          </p:cNvPr>
          <p:cNvSpPr>
            <a:spLocks noGrp="1"/>
          </p:cNvSpPr>
          <p:nvPr>
            <p:ph type="sldNum" sz="quarter" idx="12"/>
          </p:nvPr>
        </p:nvSpPr>
        <p:spPr/>
        <p:txBody>
          <a:bodyPr/>
          <a:lstStyle/>
          <a:p>
            <a:fld id="{29D4A5F3-6479-4284-84B0-356FDB04F69F}" type="slidenum">
              <a:rPr lang="en-US" smtClean="0"/>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450757"/>
          </a:xfrm>
        </p:spPr>
        <p:txBody>
          <a:bodyPr>
            <a:normAutofit/>
          </a:bodyPr>
          <a:lstStyle/>
          <a:p>
            <a:r>
              <a:rPr lang="en-US" dirty="0"/>
              <a:t>Sympathetic Trunks</a:t>
            </a:r>
          </a:p>
        </p:txBody>
      </p:sp>
      <p:sp>
        <p:nvSpPr>
          <p:cNvPr id="3" name="Content Placeholder 2"/>
          <p:cNvSpPr>
            <a:spLocks noGrp="1"/>
          </p:cNvSpPr>
          <p:nvPr>
            <p:ph idx="1"/>
          </p:nvPr>
        </p:nvSpPr>
        <p:spPr>
          <a:xfrm>
            <a:off x="822959" y="1845734"/>
            <a:ext cx="7543801" cy="4023360"/>
          </a:xfrm>
        </p:spPr>
        <p:txBody>
          <a:bodyPr>
            <a:normAutofit/>
          </a:bodyPr>
          <a:lstStyle/>
          <a:p>
            <a:r>
              <a:rPr lang="en-US" dirty="0"/>
              <a:t>The sympathetic trunks are paired bundles of nerves that extend from the base of the skull to the coccyx. </a:t>
            </a:r>
          </a:p>
          <a:p>
            <a:r>
              <a:rPr lang="en-US" dirty="0"/>
              <a:t>In the thoracic region, these nerve bundles are known as the thoracic sympathetic trunks. As they descend through the thorax, they lie within the posterior mediastinum.</a:t>
            </a:r>
          </a:p>
          <a:p>
            <a:r>
              <a:rPr lang="en-US" dirty="0"/>
              <a:t>Arising from these trunks are the lower thoracic splanchnic nerves – they continue inferiorly to supply the viscera of the abdomen.</a:t>
            </a:r>
          </a:p>
          <a:p>
            <a:endParaRPr lang="en-US" dirty="0"/>
          </a:p>
        </p:txBody>
      </p:sp>
      <p:sp>
        <p:nvSpPr>
          <p:cNvPr id="6" name="Slide Number Placeholder 5">
            <a:extLst>
              <a:ext uri="{FF2B5EF4-FFF2-40B4-BE49-F238E27FC236}">
                <a16:creationId xmlns:a16="http://schemas.microsoft.com/office/drawing/2014/main" id="{8A28EA65-F7CA-6247-B13D-CB3DF4A654E4}"/>
              </a:ext>
            </a:extLst>
          </p:cNvPr>
          <p:cNvSpPr>
            <a:spLocks noGrp="1"/>
          </p:cNvSpPr>
          <p:nvPr>
            <p:ph type="sldNum" sz="quarter" idx="12"/>
          </p:nvPr>
        </p:nvSpPr>
        <p:spPr/>
        <p:txBody>
          <a:bodyPr/>
          <a:lstStyle/>
          <a:p>
            <a:fld id="{29D4A5F3-6479-4284-84B0-356FDB04F69F}" type="slidenum">
              <a:rPr lang="en-US" smtClean="0"/>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450757"/>
          </a:xfrm>
        </p:spPr>
        <p:txBody>
          <a:bodyPr>
            <a:normAutofit fontScale="90000"/>
          </a:bodyPr>
          <a:lstStyle/>
          <a:p>
            <a:r>
              <a:rPr lang="en-US" dirty="0"/>
              <a:t>Visualization of Subdivisions of Mediastinum in Chest Radiograph</a:t>
            </a:r>
          </a:p>
        </p:txBody>
      </p:sp>
      <p:sp>
        <p:nvSpPr>
          <p:cNvPr id="3" name="Content Placeholder 2"/>
          <p:cNvSpPr>
            <a:spLocks noGrp="1"/>
          </p:cNvSpPr>
          <p:nvPr>
            <p:ph idx="1"/>
          </p:nvPr>
        </p:nvSpPr>
        <p:spPr>
          <a:xfrm>
            <a:off x="822959" y="1845734"/>
            <a:ext cx="7543801" cy="4023360"/>
          </a:xfrm>
        </p:spPr>
        <p:txBody>
          <a:bodyPr>
            <a:normAutofit/>
          </a:bodyPr>
          <a:lstStyle/>
          <a:p>
            <a:r>
              <a:rPr lang="en-US" dirty="0"/>
              <a:t>The subdivisions of mediastinum are well-appreciated in lateral view of X-ray chest. The shadow above the sternal plane represents superior mediastinum.</a:t>
            </a:r>
          </a:p>
          <a:p>
            <a:r>
              <a:rPr lang="en-US" dirty="0"/>
              <a:t>The subdivisions of inferior mediastinum are demarcated as under:</a:t>
            </a:r>
          </a:p>
          <a:p>
            <a:pPr lvl="0"/>
            <a:r>
              <a:rPr lang="en-US" dirty="0"/>
              <a:t>1. Cardiac shadow above the anterior part of diaphragm represents the middle mediastinum.</a:t>
            </a:r>
          </a:p>
          <a:p>
            <a:pPr lvl="0"/>
            <a:r>
              <a:rPr lang="en-US" dirty="0"/>
              <a:t>2. Retrosternal space/space in the front of cardiac shadow represents the anterior mediastinum.</a:t>
            </a:r>
          </a:p>
          <a:p>
            <a:pPr lvl="0"/>
            <a:r>
              <a:rPr lang="en-US" dirty="0"/>
              <a:t>3. Retrocardiac space/space between the cardiac shadow and shadow of vertebral column represents the posterior mediastinum.</a:t>
            </a:r>
          </a:p>
        </p:txBody>
      </p:sp>
      <p:sp>
        <p:nvSpPr>
          <p:cNvPr id="6" name="Slide Number Placeholder 5">
            <a:extLst>
              <a:ext uri="{FF2B5EF4-FFF2-40B4-BE49-F238E27FC236}">
                <a16:creationId xmlns:a16="http://schemas.microsoft.com/office/drawing/2014/main" id="{FCD5BA5E-DF34-1BD6-CDAC-DF47C28C5AEB}"/>
              </a:ext>
            </a:extLst>
          </p:cNvPr>
          <p:cNvSpPr>
            <a:spLocks noGrp="1"/>
          </p:cNvSpPr>
          <p:nvPr>
            <p:ph type="sldNum" sz="quarter" idx="12"/>
          </p:nvPr>
        </p:nvSpPr>
        <p:spPr/>
        <p:txBody>
          <a:bodyPr/>
          <a:lstStyle/>
          <a:p>
            <a:fld id="{29D4A5F3-6479-4284-84B0-356FDB04F69F}" type="slidenum">
              <a:rPr lang="en-US" smtClean="0"/>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srcRect/>
          <a:stretch>
            <a:fillRect/>
          </a:stretch>
        </p:blipFill>
        <p:spPr bwMode="auto">
          <a:xfrm>
            <a:off x="584895" y="16728"/>
            <a:ext cx="7974210" cy="6015908"/>
          </a:xfrm>
          <a:prstGeom prst="rect">
            <a:avLst/>
          </a:prstGeom>
          <a:noFill/>
          <a:ln w="9525">
            <a:noFill/>
            <a:miter lim="800000"/>
            <a:headEnd/>
            <a:tailEnd/>
          </a:ln>
          <a:effectLst/>
        </p:spPr>
      </p:pic>
      <p:sp>
        <p:nvSpPr>
          <p:cNvPr id="3" name="TextBox 2"/>
          <p:cNvSpPr txBox="1"/>
          <p:nvPr/>
        </p:nvSpPr>
        <p:spPr>
          <a:xfrm>
            <a:off x="304800" y="6019800"/>
            <a:ext cx="8153400" cy="830997"/>
          </a:xfrm>
          <a:prstGeom prst="rect">
            <a:avLst/>
          </a:prstGeom>
          <a:noFill/>
        </p:spPr>
        <p:txBody>
          <a:bodyPr wrap="square" rtlCol="0">
            <a:spAutoFit/>
          </a:bodyPr>
          <a:lstStyle/>
          <a:p>
            <a:r>
              <a:rPr lang="en-US" sz="1600" dirty="0"/>
              <a:t> X-Ray chest PA(A) include SVC (1), ascending aorta (2), RA (3), IVC (4), aortic arch (5), pulmonary trunk (6), LA appendage (7), and LV (8).</a:t>
            </a:r>
            <a:br>
              <a:rPr lang="en-US" sz="1600" dirty="0"/>
            </a:br>
            <a:r>
              <a:rPr lang="en-US" sz="1600" dirty="0"/>
              <a:t>Lateral film (B) include: superior (S), anterior (A), middle (M) and posterior (P) compartments.</a:t>
            </a:r>
          </a:p>
        </p:txBody>
      </p:sp>
      <p:sp>
        <p:nvSpPr>
          <p:cNvPr id="2" name="Slide Number Placeholder 1">
            <a:extLst>
              <a:ext uri="{FF2B5EF4-FFF2-40B4-BE49-F238E27FC236}">
                <a16:creationId xmlns:a16="http://schemas.microsoft.com/office/drawing/2014/main" id="{8B7528B0-4A45-672D-3096-0529364891B5}"/>
              </a:ext>
            </a:extLst>
          </p:cNvPr>
          <p:cNvSpPr>
            <a:spLocks noGrp="1"/>
          </p:cNvSpPr>
          <p:nvPr>
            <p:ph type="sldNum" sz="quarter" idx="12"/>
          </p:nvPr>
        </p:nvSpPr>
        <p:spPr/>
        <p:txBody>
          <a:bodyPr/>
          <a:lstStyle/>
          <a:p>
            <a:fld id="{29D4A5F3-6479-4284-84B0-356FDB04F69F}" type="slidenum">
              <a:rPr lang="en-US" smtClean="0"/>
              <a:pPr/>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450757"/>
          </a:xfrm>
        </p:spPr>
        <p:txBody>
          <a:bodyPr>
            <a:normAutofit/>
          </a:bodyPr>
          <a:lstStyle/>
          <a:p>
            <a:r>
              <a:rPr lang="en-US" dirty="0"/>
              <a:t>Mediastinitis</a:t>
            </a:r>
          </a:p>
        </p:txBody>
      </p:sp>
      <p:sp>
        <p:nvSpPr>
          <p:cNvPr id="3" name="Content Placeholder 2"/>
          <p:cNvSpPr>
            <a:spLocks noGrp="1"/>
          </p:cNvSpPr>
          <p:nvPr>
            <p:ph idx="1"/>
          </p:nvPr>
        </p:nvSpPr>
        <p:spPr>
          <a:xfrm>
            <a:off x="822959" y="1845734"/>
            <a:ext cx="7543801" cy="4023360"/>
          </a:xfrm>
        </p:spPr>
        <p:txBody>
          <a:bodyPr>
            <a:noAutofit/>
          </a:bodyPr>
          <a:lstStyle/>
          <a:p>
            <a:r>
              <a:rPr lang="en-US" dirty="0"/>
              <a:t>It is the inflammation of the loose connective tissue of the mediastinum. </a:t>
            </a:r>
          </a:p>
          <a:p>
            <a:r>
              <a:rPr lang="en-US" dirty="0"/>
              <a:t>The fascial spaces of the neck (example: pretracheal and retropharyngeal spaces) extend below into the mediastinum inside the thoracic cavity. </a:t>
            </a:r>
          </a:p>
          <a:p>
            <a:r>
              <a:rPr lang="en-US" dirty="0"/>
              <a:t>Deep infections of the neck may readily spread into the thoracic cavity causing mediastinitis.</a:t>
            </a:r>
          </a:p>
        </p:txBody>
      </p:sp>
      <p:sp>
        <p:nvSpPr>
          <p:cNvPr id="6" name="Slide Number Placeholder 5">
            <a:extLst>
              <a:ext uri="{FF2B5EF4-FFF2-40B4-BE49-F238E27FC236}">
                <a16:creationId xmlns:a16="http://schemas.microsoft.com/office/drawing/2014/main" id="{C5B6821E-2D2A-0E98-D0A8-A2FC9EB5068A}"/>
              </a:ext>
            </a:extLst>
          </p:cNvPr>
          <p:cNvSpPr>
            <a:spLocks noGrp="1"/>
          </p:cNvSpPr>
          <p:nvPr>
            <p:ph type="sldNum" sz="quarter" idx="12"/>
          </p:nvPr>
        </p:nvSpPr>
        <p:spPr/>
        <p:txBody>
          <a:bodyPr/>
          <a:lstStyle/>
          <a:p>
            <a:fld id="{29D4A5F3-6479-4284-84B0-356FDB04F69F}" type="slidenum">
              <a:rPr lang="en-US" smtClean="0"/>
              <a:pPr/>
              <a:t>43</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450757"/>
          </a:xfrm>
        </p:spPr>
        <p:txBody>
          <a:bodyPr>
            <a:normAutofit/>
          </a:bodyPr>
          <a:lstStyle/>
          <a:p>
            <a:r>
              <a:rPr lang="en-US" dirty="0"/>
              <a:t>Subcutaneous Emphysema in The Root of Neck</a:t>
            </a:r>
          </a:p>
        </p:txBody>
      </p:sp>
      <p:sp>
        <p:nvSpPr>
          <p:cNvPr id="3" name="Content Placeholder 2"/>
          <p:cNvSpPr>
            <a:spLocks noGrp="1"/>
          </p:cNvSpPr>
          <p:nvPr>
            <p:ph idx="1"/>
          </p:nvPr>
        </p:nvSpPr>
        <p:spPr>
          <a:xfrm>
            <a:off x="822959" y="1845734"/>
            <a:ext cx="7543801" cy="4023360"/>
          </a:xfrm>
        </p:spPr>
        <p:txBody>
          <a:bodyPr>
            <a:normAutofit/>
          </a:bodyPr>
          <a:lstStyle/>
          <a:p>
            <a:r>
              <a:rPr lang="en-US" dirty="0"/>
              <a:t>The structures that make up mediastinum are embedded in the loose connective tissue that is continuous with the loose connective tissue of the root of the neck. </a:t>
            </a:r>
          </a:p>
          <a:p>
            <a:r>
              <a:rPr lang="en-US" dirty="0"/>
              <a:t>For that reason, in esophageal perforations caused by penetrating wounds, air escapes into the connective tissue spaces of mediastinum and could ascend below the fascia to the root of the neck producing subcutaneous emphysema.</a:t>
            </a:r>
          </a:p>
        </p:txBody>
      </p:sp>
      <p:sp>
        <p:nvSpPr>
          <p:cNvPr id="6" name="Slide Number Placeholder 5">
            <a:extLst>
              <a:ext uri="{FF2B5EF4-FFF2-40B4-BE49-F238E27FC236}">
                <a16:creationId xmlns:a16="http://schemas.microsoft.com/office/drawing/2014/main" id="{C2A76AD5-FC07-F890-7EB4-78E13AB1B7BD}"/>
              </a:ext>
            </a:extLst>
          </p:cNvPr>
          <p:cNvSpPr>
            <a:spLocks noGrp="1"/>
          </p:cNvSpPr>
          <p:nvPr>
            <p:ph type="sldNum" sz="quarter" idx="12"/>
          </p:nvPr>
        </p:nvSpPr>
        <p:spPr/>
        <p:txBody>
          <a:bodyPr/>
          <a:lstStyle/>
          <a:p>
            <a:fld id="{29D4A5F3-6479-4284-84B0-356FDB04F69F}" type="slidenum">
              <a:rPr lang="en-US" smtClean="0"/>
              <a:pPr/>
              <a:t>44</a:t>
            </a:fld>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450757"/>
          </a:xfrm>
        </p:spPr>
        <p:txBody>
          <a:bodyPr>
            <a:normAutofit/>
          </a:bodyPr>
          <a:lstStyle/>
          <a:p>
            <a:r>
              <a:rPr lang="en-US" dirty="0"/>
              <a:t>Mediastinal Syndrome</a:t>
            </a:r>
          </a:p>
        </p:txBody>
      </p:sp>
      <p:sp>
        <p:nvSpPr>
          <p:cNvPr id="3" name="Content Placeholder 2"/>
          <p:cNvSpPr>
            <a:spLocks noGrp="1"/>
          </p:cNvSpPr>
          <p:nvPr>
            <p:ph idx="1"/>
          </p:nvPr>
        </p:nvSpPr>
        <p:spPr>
          <a:xfrm>
            <a:off x="822959" y="1845734"/>
            <a:ext cx="7543801" cy="4023360"/>
          </a:xfrm>
        </p:spPr>
        <p:txBody>
          <a:bodyPr>
            <a:normAutofit fontScale="92500" lnSpcReduction="10000"/>
          </a:bodyPr>
          <a:lstStyle/>
          <a:p>
            <a:r>
              <a:rPr lang="en-US" dirty="0"/>
              <a:t>The compression of mediastinal structures by any growth like tumor or cyst gives rise to a group of signs and symptoms. syndrome.</a:t>
            </a:r>
          </a:p>
          <a:p>
            <a:r>
              <a:rPr lang="en-US" dirty="0"/>
              <a:t>The common causes of mediastinal syndrome are bronchiogenic carcinoma, aneurysm of aorta, enlargement of mediastinal lymph nodes in Hodgkin disease.</a:t>
            </a:r>
          </a:p>
          <a:p>
            <a:r>
              <a:rPr lang="en-US" dirty="0"/>
              <a:t>The clinical features of mediastinal syndrome are:</a:t>
            </a:r>
          </a:p>
          <a:p>
            <a:pPr lvl="1"/>
            <a:r>
              <a:rPr lang="en-US" dirty="0"/>
              <a:t>Engorgement of veins in the upper half of the body: because of obstruction of SVC,</a:t>
            </a:r>
          </a:p>
          <a:p>
            <a:pPr lvl="1"/>
            <a:r>
              <a:rPr lang="en-US" dirty="0"/>
              <a:t>Dyspnea (difficulty in breathing): because of compression of trachea,</a:t>
            </a:r>
          </a:p>
          <a:p>
            <a:pPr lvl="1"/>
            <a:r>
              <a:rPr lang="en-US" dirty="0"/>
              <a:t>Dysphagia (difficulty in swallowing): because of compression of esophagus,</a:t>
            </a:r>
          </a:p>
          <a:p>
            <a:pPr lvl="1"/>
            <a:r>
              <a:rPr lang="en-US" dirty="0"/>
              <a:t>Dyspnea (hoarseness of voice): because of compression of left recurrent laryngeal nerve, and</a:t>
            </a:r>
          </a:p>
          <a:p>
            <a:pPr lvl="1"/>
            <a:r>
              <a:rPr lang="en-US" dirty="0"/>
              <a:t>Erosion of bodies of thoracic vertebrae: because of pressure on the vertebral column</a:t>
            </a:r>
          </a:p>
          <a:p>
            <a:pPr lvl="1"/>
            <a:endParaRPr lang="en-US" dirty="0"/>
          </a:p>
        </p:txBody>
      </p:sp>
      <p:sp>
        <p:nvSpPr>
          <p:cNvPr id="6" name="Slide Number Placeholder 5">
            <a:extLst>
              <a:ext uri="{FF2B5EF4-FFF2-40B4-BE49-F238E27FC236}">
                <a16:creationId xmlns:a16="http://schemas.microsoft.com/office/drawing/2014/main" id="{BDB32960-2736-6768-BF9F-18E70D6904A4}"/>
              </a:ext>
            </a:extLst>
          </p:cNvPr>
          <p:cNvSpPr>
            <a:spLocks noGrp="1"/>
          </p:cNvSpPr>
          <p:nvPr>
            <p:ph type="sldNum" sz="quarter" idx="12"/>
          </p:nvPr>
        </p:nvSpPr>
        <p:spPr/>
        <p:txBody>
          <a:bodyPr/>
          <a:lstStyle/>
          <a:p>
            <a:fld id="{29D4A5F3-6479-4284-84B0-356FDB04F69F}" type="slidenum">
              <a:rPr lang="en-US" smtClean="0"/>
              <a:pPr/>
              <a:t>45</a:t>
            </a:fld>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450757"/>
          </a:xfrm>
        </p:spPr>
        <p:txBody>
          <a:bodyPr>
            <a:normAutofit/>
          </a:bodyPr>
          <a:lstStyle/>
          <a:p>
            <a:r>
              <a:rPr lang="en-US" dirty="0"/>
              <a:t>Widening of The Mediastinum</a:t>
            </a:r>
          </a:p>
        </p:txBody>
      </p:sp>
      <p:sp>
        <p:nvSpPr>
          <p:cNvPr id="3" name="Content Placeholder 2"/>
          <p:cNvSpPr>
            <a:spLocks noGrp="1"/>
          </p:cNvSpPr>
          <p:nvPr>
            <p:ph idx="1"/>
          </p:nvPr>
        </p:nvSpPr>
        <p:spPr>
          <a:xfrm>
            <a:off x="822959" y="1845734"/>
            <a:ext cx="7543801" cy="4023360"/>
          </a:xfrm>
        </p:spPr>
        <p:txBody>
          <a:bodyPr>
            <a:normAutofit/>
          </a:bodyPr>
          <a:lstStyle/>
          <a:p>
            <a:r>
              <a:rPr lang="en-US" dirty="0"/>
              <a:t>The widening of mediastinum is frequently observed in chest radiographs. It can happen because of a number of reasons, like </a:t>
            </a:r>
          </a:p>
          <a:p>
            <a:r>
              <a:rPr lang="en-US" dirty="0"/>
              <a:t>(a) hemorrhage into the mediastinum from lacerated great vessels (aorta, SVC) following trauma, example: head on collision, </a:t>
            </a:r>
          </a:p>
          <a:p>
            <a:r>
              <a:rPr lang="en-US" dirty="0"/>
              <a:t>(b) Massive enlargement of mediastinal lymph nodes because of cancer of lymphoid tissue, viz. malignant lymphoma,</a:t>
            </a:r>
          </a:p>
          <a:p>
            <a:r>
              <a:rPr lang="en-US" dirty="0"/>
              <a:t>( c) Enlargement (hypertrophy) of heart because of congestive heart failure (CHF). </a:t>
            </a:r>
          </a:p>
          <a:p>
            <a:endParaRPr lang="en-US" dirty="0"/>
          </a:p>
        </p:txBody>
      </p:sp>
      <p:sp>
        <p:nvSpPr>
          <p:cNvPr id="6" name="Slide Number Placeholder 5">
            <a:extLst>
              <a:ext uri="{FF2B5EF4-FFF2-40B4-BE49-F238E27FC236}">
                <a16:creationId xmlns:a16="http://schemas.microsoft.com/office/drawing/2014/main" id="{3D48C0F7-9011-E1C7-A86F-6ABC4D847A12}"/>
              </a:ext>
            </a:extLst>
          </p:cNvPr>
          <p:cNvSpPr>
            <a:spLocks noGrp="1"/>
          </p:cNvSpPr>
          <p:nvPr>
            <p:ph type="sldNum" sz="quarter" idx="12"/>
          </p:nvPr>
        </p:nvSpPr>
        <p:spPr/>
        <p:txBody>
          <a:bodyPr/>
          <a:lstStyle/>
          <a:p>
            <a:fld id="{29D4A5F3-6479-4284-84B0-356FDB04F69F}" type="slidenum">
              <a:rPr lang="en-US" smtClean="0"/>
              <a:pPr/>
              <a:t>46</a:t>
            </a:fld>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450757"/>
          </a:xfrm>
        </p:spPr>
        <p:txBody>
          <a:bodyPr>
            <a:normAutofit/>
          </a:bodyPr>
          <a:lstStyle/>
          <a:p>
            <a:r>
              <a:rPr lang="en-US" dirty="0"/>
              <a:t>Mediastinal Shift</a:t>
            </a:r>
          </a:p>
        </p:txBody>
      </p:sp>
      <p:sp>
        <p:nvSpPr>
          <p:cNvPr id="3" name="Content Placeholder 2"/>
          <p:cNvSpPr>
            <a:spLocks noGrp="1"/>
          </p:cNvSpPr>
          <p:nvPr>
            <p:ph idx="1"/>
          </p:nvPr>
        </p:nvSpPr>
        <p:spPr>
          <a:xfrm>
            <a:off x="822959" y="1845734"/>
            <a:ext cx="7543801" cy="4023360"/>
          </a:xfrm>
        </p:spPr>
        <p:txBody>
          <a:bodyPr>
            <a:normAutofit/>
          </a:bodyPr>
          <a:lstStyle/>
          <a:p>
            <a:r>
              <a:rPr lang="en-US" dirty="0"/>
              <a:t>The mediastinal shift is common in lung and pleural pathology. </a:t>
            </a:r>
          </a:p>
          <a:p>
            <a:r>
              <a:rPr lang="en-US" dirty="0"/>
              <a:t>The mediastinum shifts to the affected (diseased) side because of appreciable reduction in lung volume and decrease in intrapleural pressure- as in collapse of lung and atelectasis. </a:t>
            </a:r>
          </a:p>
          <a:p>
            <a:r>
              <a:rPr lang="en-US" dirty="0"/>
              <a:t>The mediastinum shifts to the healthy side when the intrapleural pressure is appreciably high on the affected side – as in pneumothorax and hydrothorax.</a:t>
            </a:r>
          </a:p>
          <a:p>
            <a:pPr lvl="1"/>
            <a:r>
              <a:rPr lang="en-US" dirty="0"/>
              <a:t>Mediastinal shift indicates lung pathology. The mediastinal shift can be discovered by palpating the trachea in the suprasternal notch.</a:t>
            </a:r>
          </a:p>
        </p:txBody>
      </p:sp>
      <p:sp>
        <p:nvSpPr>
          <p:cNvPr id="6" name="Slide Number Placeholder 5">
            <a:extLst>
              <a:ext uri="{FF2B5EF4-FFF2-40B4-BE49-F238E27FC236}">
                <a16:creationId xmlns:a16="http://schemas.microsoft.com/office/drawing/2014/main" id="{A9721D57-730F-8CA4-13C7-ECF57DE9CD16}"/>
              </a:ext>
            </a:extLst>
          </p:cNvPr>
          <p:cNvSpPr>
            <a:spLocks noGrp="1"/>
          </p:cNvSpPr>
          <p:nvPr>
            <p:ph type="sldNum" sz="quarter" idx="12"/>
          </p:nvPr>
        </p:nvSpPr>
        <p:spPr/>
        <p:txBody>
          <a:bodyPr/>
          <a:lstStyle/>
          <a:p>
            <a:fld id="{29D4A5F3-6479-4284-84B0-356FDB04F69F}" type="slidenum">
              <a:rPr lang="en-US" smtClean="0"/>
              <a:pPr/>
              <a:t>47</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450757"/>
          </a:xfrm>
        </p:spPr>
        <p:txBody>
          <a:bodyPr>
            <a:normAutofit fontScale="90000"/>
          </a:bodyPr>
          <a:lstStyle/>
          <a:p>
            <a:r>
              <a:rPr lang="en-US" dirty="0"/>
              <a:t>Extension of Pus Into The Posterior Mediastinum From Neck</a:t>
            </a:r>
          </a:p>
        </p:txBody>
      </p:sp>
      <p:sp>
        <p:nvSpPr>
          <p:cNvPr id="3" name="Content Placeholder 2"/>
          <p:cNvSpPr>
            <a:spLocks noGrp="1"/>
          </p:cNvSpPr>
          <p:nvPr>
            <p:ph idx="1"/>
          </p:nvPr>
        </p:nvSpPr>
        <p:spPr>
          <a:xfrm>
            <a:off x="822959" y="1845734"/>
            <a:ext cx="7543801" cy="4023360"/>
          </a:xfrm>
        </p:spPr>
        <p:txBody>
          <a:bodyPr>
            <a:normAutofit/>
          </a:bodyPr>
          <a:lstStyle/>
          <a:p>
            <a:r>
              <a:rPr lang="en-US" dirty="0"/>
              <a:t>The posterior mediastinum is continuous via superior mediastinum with spaces in the neck between pretracheal and prevertebral layers of deep cervical fascia like retropharyngeal space, etc. </a:t>
            </a:r>
          </a:p>
          <a:p>
            <a:r>
              <a:rPr lang="en-US" dirty="0"/>
              <a:t>For That Reason, pus from neck can extend into the posterior mediastinum.</a:t>
            </a:r>
          </a:p>
          <a:p>
            <a:endParaRPr lang="en-US" dirty="0"/>
          </a:p>
        </p:txBody>
      </p:sp>
      <p:sp>
        <p:nvSpPr>
          <p:cNvPr id="8" name="Slide Number Placeholder 7">
            <a:extLst>
              <a:ext uri="{FF2B5EF4-FFF2-40B4-BE49-F238E27FC236}">
                <a16:creationId xmlns:a16="http://schemas.microsoft.com/office/drawing/2014/main" id="{F0E15CE0-5FD2-19DA-885A-00091FD1D38C}"/>
              </a:ext>
            </a:extLst>
          </p:cNvPr>
          <p:cNvSpPr>
            <a:spLocks noGrp="1"/>
          </p:cNvSpPr>
          <p:nvPr>
            <p:ph type="sldNum" sz="quarter" idx="12"/>
          </p:nvPr>
        </p:nvSpPr>
        <p:spPr/>
        <p:txBody>
          <a:bodyPr/>
          <a:lstStyle/>
          <a:p>
            <a:fld id="{29D4A5F3-6479-4284-84B0-356FDB04F69F}" type="slidenum">
              <a:rPr lang="en-US" smtClean="0"/>
              <a:pPr/>
              <a:t>48</a:t>
            </a:fld>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0B611A1-27AC-047E-6260-316214481E94}"/>
              </a:ext>
            </a:extLst>
          </p:cNvPr>
          <p:cNvSpPr txBox="1"/>
          <p:nvPr/>
        </p:nvSpPr>
        <p:spPr>
          <a:xfrm>
            <a:off x="1562100" y="2828835"/>
            <a:ext cx="6019800" cy="1200329"/>
          </a:xfrm>
          <a:prstGeom prst="rect">
            <a:avLst/>
          </a:prstGeom>
          <a:noFill/>
        </p:spPr>
        <p:txBody>
          <a:bodyPr wrap="square" rtlCol="0">
            <a:spAutoFit/>
          </a:bodyPr>
          <a:lstStyle/>
          <a:p>
            <a:pPr algn="ctr"/>
            <a:r>
              <a:rPr lang="en-US" sz="7200" dirty="0"/>
              <a:t>THANK YOU!</a:t>
            </a:r>
            <a:endParaRPr lang="en-IN" sz="7200" dirty="0"/>
          </a:p>
        </p:txBody>
      </p:sp>
      <p:sp>
        <p:nvSpPr>
          <p:cNvPr id="5" name="Slide Number Placeholder 4">
            <a:extLst>
              <a:ext uri="{FF2B5EF4-FFF2-40B4-BE49-F238E27FC236}">
                <a16:creationId xmlns:a16="http://schemas.microsoft.com/office/drawing/2014/main" id="{5F4207E2-2859-F484-817C-7CC57A8543EA}"/>
              </a:ext>
            </a:extLst>
          </p:cNvPr>
          <p:cNvSpPr>
            <a:spLocks noGrp="1"/>
          </p:cNvSpPr>
          <p:nvPr>
            <p:ph type="sldNum" sz="quarter" idx="12"/>
          </p:nvPr>
        </p:nvSpPr>
        <p:spPr/>
        <p:txBody>
          <a:bodyPr/>
          <a:lstStyle/>
          <a:p>
            <a:fld id="{29D4A5F3-6479-4284-84B0-356FDB04F69F}" type="slidenum">
              <a:rPr lang="en-US" smtClean="0"/>
              <a:pPr/>
              <a:t>49</a:t>
            </a:fld>
            <a:endParaRPr lang="en-US" dirty="0"/>
          </a:p>
        </p:txBody>
      </p:sp>
    </p:spTree>
    <p:extLst>
      <p:ext uri="{BB962C8B-B14F-4D97-AF65-F5344CB8AC3E}">
        <p14:creationId xmlns:p14="http://schemas.microsoft.com/office/powerpoint/2010/main" val="300172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450757"/>
          </a:xfrm>
        </p:spPr>
        <p:txBody>
          <a:bodyPr>
            <a:normAutofit/>
          </a:bodyPr>
          <a:lstStyle/>
          <a:p>
            <a:r>
              <a:rPr lang="en-US" dirty="0"/>
              <a:t>Boundaries of mediastinum</a:t>
            </a:r>
          </a:p>
        </p:txBody>
      </p:sp>
      <p:sp>
        <p:nvSpPr>
          <p:cNvPr id="3" name="Content Placeholder 2"/>
          <p:cNvSpPr>
            <a:spLocks noGrp="1"/>
          </p:cNvSpPr>
          <p:nvPr>
            <p:ph idx="1"/>
          </p:nvPr>
        </p:nvSpPr>
        <p:spPr>
          <a:xfrm>
            <a:off x="822959" y="1845734"/>
            <a:ext cx="7543801" cy="4023360"/>
          </a:xfrm>
        </p:spPr>
        <p:txBody>
          <a:bodyPr>
            <a:normAutofit lnSpcReduction="10000"/>
          </a:bodyPr>
          <a:lstStyle/>
          <a:p>
            <a:pPr lvl="0"/>
            <a:r>
              <a:rPr lang="en-US" dirty="0"/>
              <a:t>Anterior: </a:t>
            </a:r>
          </a:p>
          <a:p>
            <a:pPr lvl="1"/>
            <a:r>
              <a:rPr lang="en-US" dirty="0"/>
              <a:t>Sternum.</a:t>
            </a:r>
          </a:p>
          <a:p>
            <a:pPr lvl="0"/>
            <a:r>
              <a:rPr lang="en-US" dirty="0"/>
              <a:t>Posterior: </a:t>
            </a:r>
          </a:p>
          <a:p>
            <a:pPr lvl="1"/>
            <a:r>
              <a:rPr lang="en-US" dirty="0"/>
              <a:t>Vertebral column (bodies of thoracic vertebrae and intervening intervertebral discs).</a:t>
            </a:r>
          </a:p>
          <a:p>
            <a:pPr lvl="0"/>
            <a:r>
              <a:rPr lang="en-US" dirty="0"/>
              <a:t>Superior: </a:t>
            </a:r>
          </a:p>
          <a:p>
            <a:pPr lvl="1"/>
            <a:r>
              <a:rPr lang="en-US" dirty="0"/>
              <a:t>Superior thoracic aperture.</a:t>
            </a:r>
          </a:p>
          <a:p>
            <a:pPr lvl="0"/>
            <a:r>
              <a:rPr lang="en-US" dirty="0"/>
              <a:t>Inferior: </a:t>
            </a:r>
          </a:p>
          <a:p>
            <a:pPr lvl="1"/>
            <a:r>
              <a:rPr lang="en-US" dirty="0"/>
              <a:t>Diaphragm.</a:t>
            </a:r>
          </a:p>
          <a:p>
            <a:pPr lvl="0"/>
            <a:r>
              <a:rPr lang="en-US" dirty="0"/>
              <a:t>On every side: </a:t>
            </a:r>
          </a:p>
          <a:p>
            <a:pPr lvl="1"/>
            <a:r>
              <a:rPr lang="en-US" dirty="0"/>
              <a:t>Mediastinal pleura.</a:t>
            </a:r>
          </a:p>
          <a:p>
            <a:pPr lvl="0"/>
            <a:endParaRPr lang="en-US" dirty="0"/>
          </a:p>
        </p:txBody>
      </p:sp>
      <p:sp>
        <p:nvSpPr>
          <p:cNvPr id="6" name="Slide Number Placeholder 5">
            <a:extLst>
              <a:ext uri="{FF2B5EF4-FFF2-40B4-BE49-F238E27FC236}">
                <a16:creationId xmlns:a16="http://schemas.microsoft.com/office/drawing/2014/main" id="{A9F4DD22-B1D1-4E4C-A44E-39710C8CDE64}"/>
              </a:ext>
            </a:extLst>
          </p:cNvPr>
          <p:cNvSpPr>
            <a:spLocks noGrp="1"/>
          </p:cNvSpPr>
          <p:nvPr>
            <p:ph type="sldNum" sz="quarter" idx="12"/>
          </p:nvPr>
        </p:nvSpPr>
        <p:spPr/>
        <p:txBody>
          <a:bodyPr/>
          <a:lstStyle/>
          <a:p>
            <a:fld id="{29D4A5F3-6479-4284-84B0-356FDB04F69F}" type="slidenum">
              <a:rPr lang="en-US" smtClean="0"/>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450757"/>
          </a:xfrm>
        </p:spPr>
        <p:txBody>
          <a:bodyPr/>
          <a:lstStyle/>
          <a:p>
            <a:r>
              <a:rPr lang="en-US" dirty="0"/>
              <a:t>Mediastinum </a:t>
            </a:r>
          </a:p>
        </p:txBody>
      </p:sp>
      <p:pic>
        <p:nvPicPr>
          <p:cNvPr id="4" name="Content Placeholder 3"/>
          <p:cNvPicPr>
            <a:picLocks noGrp="1"/>
          </p:cNvPicPr>
          <p:nvPr>
            <p:ph idx="1"/>
          </p:nvPr>
        </p:nvPicPr>
        <p:blipFill>
          <a:blip r:embed="rId2"/>
          <a:srcRect/>
          <a:stretch>
            <a:fillRect/>
          </a:stretch>
        </p:blipFill>
        <p:spPr bwMode="auto">
          <a:xfrm>
            <a:off x="2600220" y="1755775"/>
            <a:ext cx="3943560" cy="4146992"/>
          </a:xfrm>
          <a:noFill/>
          <a:ln w="9525">
            <a:noFill/>
            <a:miter lim="800000"/>
            <a:headEnd/>
            <a:tailEnd/>
          </a:ln>
        </p:spPr>
      </p:pic>
      <p:sp>
        <p:nvSpPr>
          <p:cNvPr id="6" name="Slide Number Placeholder 5">
            <a:extLst>
              <a:ext uri="{FF2B5EF4-FFF2-40B4-BE49-F238E27FC236}">
                <a16:creationId xmlns:a16="http://schemas.microsoft.com/office/drawing/2014/main" id="{F4D74BC5-2945-36D8-323A-B75DC7325BBA}"/>
              </a:ext>
            </a:extLst>
          </p:cNvPr>
          <p:cNvSpPr>
            <a:spLocks noGrp="1"/>
          </p:cNvSpPr>
          <p:nvPr>
            <p:ph type="sldNum" sz="quarter" idx="12"/>
          </p:nvPr>
        </p:nvSpPr>
        <p:spPr/>
        <p:txBody>
          <a:bodyPr/>
          <a:lstStyle/>
          <a:p>
            <a:fld id="{29D4A5F3-6479-4284-84B0-356FDB04F69F}"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3296F1-8B74-70C0-36C6-228EBEA016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1924" y="1828800"/>
            <a:ext cx="3844836" cy="4444630"/>
          </a:xfrm>
          <a:prstGeom prst="rect">
            <a:avLst/>
          </a:prstGeom>
        </p:spPr>
      </p:pic>
      <p:sp>
        <p:nvSpPr>
          <p:cNvPr id="4" name="Title 3">
            <a:extLst>
              <a:ext uri="{FF2B5EF4-FFF2-40B4-BE49-F238E27FC236}">
                <a16:creationId xmlns:a16="http://schemas.microsoft.com/office/drawing/2014/main" id="{EE514DB7-1CD7-21C0-3442-440EEF61E7D8}"/>
              </a:ext>
            </a:extLst>
          </p:cNvPr>
          <p:cNvSpPr>
            <a:spLocks noGrp="1"/>
          </p:cNvSpPr>
          <p:nvPr>
            <p:ph type="title"/>
          </p:nvPr>
        </p:nvSpPr>
        <p:spPr/>
        <p:txBody>
          <a:bodyPr/>
          <a:lstStyle/>
          <a:p>
            <a:r>
              <a:rPr lang="en-US" dirty="0"/>
              <a:t>Mediastinum</a:t>
            </a:r>
            <a:endParaRPr lang="en-IN" dirty="0"/>
          </a:p>
        </p:txBody>
      </p:sp>
      <p:sp>
        <p:nvSpPr>
          <p:cNvPr id="5" name="Content Placeholder 4">
            <a:extLst>
              <a:ext uri="{FF2B5EF4-FFF2-40B4-BE49-F238E27FC236}">
                <a16:creationId xmlns:a16="http://schemas.microsoft.com/office/drawing/2014/main" id="{3C41B9BF-1D45-CB48-A4F3-23C657C37717}"/>
              </a:ext>
            </a:extLst>
          </p:cNvPr>
          <p:cNvSpPr>
            <a:spLocks noGrp="1"/>
          </p:cNvSpPr>
          <p:nvPr>
            <p:ph idx="1"/>
          </p:nvPr>
        </p:nvSpPr>
        <p:spPr/>
        <p:txBody>
          <a:bodyPr/>
          <a:lstStyle/>
          <a:p>
            <a:endParaRPr lang="en-US" dirty="0"/>
          </a:p>
          <a:p>
            <a:r>
              <a:rPr lang="en-US" dirty="0"/>
              <a:t>Inferior Mediastinum</a:t>
            </a:r>
          </a:p>
          <a:p>
            <a:endParaRPr lang="en-US" dirty="0"/>
          </a:p>
          <a:p>
            <a:r>
              <a:rPr lang="en-US" dirty="0"/>
              <a:t>Superior boundaries:</a:t>
            </a:r>
          </a:p>
          <a:p>
            <a:r>
              <a:rPr lang="en-US" dirty="0"/>
              <a:t>Sternal Angle to T4/5 (Inter VD)</a:t>
            </a:r>
          </a:p>
          <a:p>
            <a:endParaRPr lang="en-US" dirty="0"/>
          </a:p>
          <a:p>
            <a:r>
              <a:rPr lang="en-US" dirty="0"/>
              <a:t>Inferior boundaries:</a:t>
            </a:r>
          </a:p>
          <a:p>
            <a:r>
              <a:rPr lang="en-US" dirty="0"/>
              <a:t>Middle of Xiphoid process to T9</a:t>
            </a:r>
            <a:endParaRPr lang="en-IN" dirty="0"/>
          </a:p>
        </p:txBody>
      </p:sp>
      <p:sp>
        <p:nvSpPr>
          <p:cNvPr id="6" name="Slide Number Placeholder 5">
            <a:extLst>
              <a:ext uri="{FF2B5EF4-FFF2-40B4-BE49-F238E27FC236}">
                <a16:creationId xmlns:a16="http://schemas.microsoft.com/office/drawing/2014/main" id="{F1F25761-1194-7B58-DB72-F2198C92A2F1}"/>
              </a:ext>
            </a:extLst>
          </p:cNvPr>
          <p:cNvSpPr>
            <a:spLocks noGrp="1"/>
          </p:cNvSpPr>
          <p:nvPr>
            <p:ph type="sldNum" sz="quarter" idx="12"/>
          </p:nvPr>
        </p:nvSpPr>
        <p:spPr/>
        <p:txBody>
          <a:bodyPr/>
          <a:lstStyle/>
          <a:p>
            <a:fld id="{29D4A5F3-6479-4284-84B0-356FDB04F69F}"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450757"/>
          </a:xfrm>
        </p:spPr>
        <p:txBody>
          <a:bodyPr>
            <a:normAutofit/>
          </a:bodyPr>
          <a:lstStyle/>
          <a:p>
            <a:r>
              <a:rPr lang="en-US" dirty="0"/>
              <a:t>Divisions</a:t>
            </a:r>
          </a:p>
        </p:txBody>
      </p:sp>
      <p:sp>
        <p:nvSpPr>
          <p:cNvPr id="3" name="Content Placeholder 2"/>
          <p:cNvSpPr>
            <a:spLocks noGrp="1"/>
          </p:cNvSpPr>
          <p:nvPr>
            <p:ph idx="1"/>
          </p:nvPr>
        </p:nvSpPr>
        <p:spPr>
          <a:xfrm>
            <a:off x="822959" y="1845734"/>
            <a:ext cx="7543801" cy="4023360"/>
          </a:xfrm>
        </p:spPr>
        <p:txBody>
          <a:bodyPr>
            <a:normAutofit/>
          </a:bodyPr>
          <a:lstStyle/>
          <a:p>
            <a:r>
              <a:rPr lang="en-US" dirty="0"/>
              <a:t>The mediastinum is divided into 2 parts:</a:t>
            </a:r>
          </a:p>
          <a:p>
            <a:r>
              <a:rPr lang="en-US" dirty="0"/>
              <a:t>1. Superior mediastinum </a:t>
            </a:r>
          </a:p>
          <a:p>
            <a:r>
              <a:rPr lang="en-US" dirty="0"/>
              <a:t>Lies above “transverse thoracic plane” that runs from the sternal angle anteriorly, fourth thoracic vertebra/intervertebral disc between T4 and T5 vertebrae posteriorly.</a:t>
            </a:r>
          </a:p>
          <a:p>
            <a:r>
              <a:rPr lang="en-US" dirty="0"/>
              <a:t>2. The inferior mediastinum is further subdivided into 3 parts by the pericardium (enclosing heart). </a:t>
            </a:r>
          </a:p>
          <a:p>
            <a:pPr lvl="1"/>
            <a:r>
              <a:rPr lang="en-US" dirty="0"/>
              <a:t>The part in front of the pericardium is referred to as anterior mediastinum.</a:t>
            </a:r>
          </a:p>
          <a:p>
            <a:pPr lvl="1"/>
            <a:r>
              <a:rPr lang="en-US" dirty="0"/>
              <a:t>The part supporting the pericardium is referred to as posterior mediastinum. </a:t>
            </a:r>
          </a:p>
          <a:p>
            <a:pPr lvl="1"/>
            <a:r>
              <a:rPr lang="en-US" dirty="0"/>
              <a:t>The pericardium and its contents (heart and roots of its great vessels) constitute the middle mediastinum.</a:t>
            </a:r>
          </a:p>
          <a:p>
            <a:endParaRPr lang="en-US" dirty="0"/>
          </a:p>
        </p:txBody>
      </p:sp>
      <p:sp>
        <p:nvSpPr>
          <p:cNvPr id="6" name="Slide Number Placeholder 5">
            <a:extLst>
              <a:ext uri="{FF2B5EF4-FFF2-40B4-BE49-F238E27FC236}">
                <a16:creationId xmlns:a16="http://schemas.microsoft.com/office/drawing/2014/main" id="{4C4A0048-32D3-4CD4-1DDE-0A938E06F7CD}"/>
              </a:ext>
            </a:extLst>
          </p:cNvPr>
          <p:cNvSpPr>
            <a:spLocks noGrp="1"/>
          </p:cNvSpPr>
          <p:nvPr>
            <p:ph type="sldNum" sz="quarter" idx="12"/>
          </p:nvPr>
        </p:nvSpPr>
        <p:spPr/>
        <p:txBody>
          <a:bodyPr/>
          <a:lstStyle/>
          <a:p>
            <a:fld id="{29D4A5F3-6479-4284-84B0-356FDB04F69F}"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5C0C6C-0A93-8B41-86C4-C7D5C8B8B0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1175" y="781945"/>
            <a:ext cx="5581650" cy="5294110"/>
          </a:xfrm>
          <a:prstGeom prst="rect">
            <a:avLst/>
          </a:prstGeom>
        </p:spPr>
      </p:pic>
      <p:sp>
        <p:nvSpPr>
          <p:cNvPr id="4" name="Slide Number Placeholder 3">
            <a:extLst>
              <a:ext uri="{FF2B5EF4-FFF2-40B4-BE49-F238E27FC236}">
                <a16:creationId xmlns:a16="http://schemas.microsoft.com/office/drawing/2014/main" id="{73AEFA97-C3A9-0F63-F001-1E6AE88D4718}"/>
              </a:ext>
            </a:extLst>
          </p:cNvPr>
          <p:cNvSpPr>
            <a:spLocks noGrp="1"/>
          </p:cNvSpPr>
          <p:nvPr>
            <p:ph type="sldNum" sz="quarter" idx="12"/>
          </p:nvPr>
        </p:nvSpPr>
        <p:spPr/>
        <p:txBody>
          <a:bodyPr/>
          <a:lstStyle/>
          <a:p>
            <a:fld id="{29D4A5F3-6479-4284-84B0-356FDB04F69F}" type="slidenum">
              <a:rPr lang="en-US" smtClean="0"/>
              <a:pPr/>
              <a:t>9</a:t>
            </a:fld>
            <a:endParaRPr lang="en-US" dirty="0"/>
          </a:p>
        </p:txBody>
      </p:sp>
    </p:spTree>
  </p:cSld>
  <p:clrMapOvr>
    <a:masterClrMapping/>
  </p:clrMapOvr>
</p:sld>
</file>

<file path=ppt/theme/theme1.xml><?xml version="1.0" encoding="utf-8"?>
<a:theme xmlns:a="http://schemas.openxmlformats.org/drawingml/2006/main" name="Retrospect">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2481</TotalTime>
  <Words>2558</Words>
  <Application>Microsoft Office PowerPoint</Application>
  <PresentationFormat>On-screen Show (4:3)</PresentationFormat>
  <Paragraphs>257</Paragraphs>
  <Slides>49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49</vt:i4>
      </vt:variant>
    </vt:vector>
  </HeadingPairs>
  <TitlesOfParts>
    <vt:vector size="52" baseType="lpstr">
      <vt:lpstr>Calibri</vt:lpstr>
      <vt:lpstr>Calibri Light</vt:lpstr>
      <vt:lpstr>Retrospect</vt:lpstr>
      <vt:lpstr>MEDIASTINUM</vt:lpstr>
      <vt:lpstr>The Mediastinum</vt:lpstr>
      <vt:lpstr>PowerPoint Presentation</vt:lpstr>
      <vt:lpstr>Mediastinum </vt:lpstr>
      <vt:lpstr>Boundaries of mediastinum</vt:lpstr>
      <vt:lpstr>Mediastinum </vt:lpstr>
      <vt:lpstr>Mediastinum</vt:lpstr>
      <vt:lpstr>Divisions</vt:lpstr>
      <vt:lpstr>PowerPoint Presentation</vt:lpstr>
      <vt:lpstr>Contents</vt:lpstr>
      <vt:lpstr>PowerPoint Presentation</vt:lpstr>
      <vt:lpstr>Superior Mediastinum </vt:lpstr>
      <vt:lpstr>Superior Mediastinum</vt:lpstr>
      <vt:lpstr>PowerPoint Presentation</vt:lpstr>
      <vt:lpstr>Superior Mediastinum</vt:lpstr>
      <vt:lpstr>Contents</vt:lpstr>
      <vt:lpstr>Nerves</vt:lpstr>
      <vt:lpstr>Other Structures in the Superior Mediastinum</vt:lpstr>
      <vt:lpstr>PowerPoint Presentation</vt:lpstr>
      <vt:lpstr>PowerPoint Presentation</vt:lpstr>
      <vt:lpstr>PowerPoint Presentation</vt:lpstr>
      <vt:lpstr>PowerPoint Presentation</vt:lpstr>
      <vt:lpstr> The anterior mediastinum </vt:lpstr>
      <vt:lpstr>PowerPoint Presentation</vt:lpstr>
      <vt:lpstr>PowerPoint Presentation</vt:lpstr>
      <vt:lpstr>The Middle Mediastinum</vt:lpstr>
      <vt:lpstr>PowerPoint Presentation</vt:lpstr>
      <vt:lpstr>PowerPoint Presentation</vt:lpstr>
      <vt:lpstr>Contents</vt:lpstr>
      <vt:lpstr>Nerves</vt:lpstr>
      <vt:lpstr>Lymphatics</vt:lpstr>
      <vt:lpstr>PowerPoint Presentation</vt:lpstr>
      <vt:lpstr>PowerPoint Presentation</vt:lpstr>
      <vt:lpstr>PowerPoint Presentation</vt:lpstr>
      <vt:lpstr>The Posterior Mediastinum</vt:lpstr>
      <vt:lpstr>Thoracic Aorta </vt:lpstr>
      <vt:lpstr>Thoracic Duct</vt:lpstr>
      <vt:lpstr>Azygos System of Veins</vt:lpstr>
      <vt:lpstr>Esophagus</vt:lpstr>
      <vt:lpstr>Sympathetic Trunks</vt:lpstr>
      <vt:lpstr>Visualization of Subdivisions of Mediastinum in Chest Radiograph</vt:lpstr>
      <vt:lpstr>PowerPoint Presentation</vt:lpstr>
      <vt:lpstr>Mediastinitis</vt:lpstr>
      <vt:lpstr>Subcutaneous Emphysema in The Root of Neck</vt:lpstr>
      <vt:lpstr>Mediastinal Syndrome</vt:lpstr>
      <vt:lpstr>Widening of The Mediastinum</vt:lpstr>
      <vt:lpstr>Mediastinal Shift</vt:lpstr>
      <vt:lpstr>Extension of Pus Into The Posterior Mediastinum From Neck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Mediastinum</dc:title>
  <dc:creator>Zone</dc:creator>
  <cp:lastModifiedBy>Rajesh Patel</cp:lastModifiedBy>
  <cp:revision>69</cp:revision>
  <dcterms:created xsi:type="dcterms:W3CDTF">2018-05-14T07:32:42Z</dcterms:created>
  <dcterms:modified xsi:type="dcterms:W3CDTF">2024-05-24T20:13:40Z</dcterms:modified>
</cp:coreProperties>
</file>