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8" r:id="rId6"/>
    <p:sldId id="285" r:id="rId7"/>
    <p:sldId id="288" r:id="rId8"/>
    <p:sldId id="289" r:id="rId9"/>
    <p:sldId id="290" r:id="rId10"/>
    <p:sldId id="283" r:id="rId11"/>
    <p:sldId id="291" r:id="rId12"/>
    <p:sldId id="258" r:id="rId13"/>
    <p:sldId id="272" r:id="rId14"/>
    <p:sldId id="273" r:id="rId15"/>
    <p:sldId id="259" r:id="rId16"/>
    <p:sldId id="260" r:id="rId17"/>
    <p:sldId id="261" r:id="rId18"/>
    <p:sldId id="262" r:id="rId19"/>
    <p:sldId id="263" r:id="rId20"/>
    <p:sldId id="267" r:id="rId21"/>
    <p:sldId id="266" r:id="rId22"/>
    <p:sldId id="265" r:id="rId23"/>
    <p:sldId id="264" r:id="rId24"/>
    <p:sldId id="269" r:id="rId25"/>
    <p:sldId id="274" r:id="rId26"/>
    <p:sldId id="270"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FF"/>
    <a:srgbClr val="8B118B"/>
    <a:srgbClr val="99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6" d="100"/>
          <a:sy n="66" d="100"/>
        </p:scale>
        <p:origin x="56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75001-7EAC-460D-9769-57536811A46C}"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75001-7EAC-460D-9769-57536811A46C}"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75001-7EAC-460D-9769-57536811A46C}"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legreya Sans SC" panose="000005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solidFill>
                  <a:schemeClr val="tx1"/>
                </a:solidFill>
                <a:latin typeface="Alegreya Sans SC" panose="00000500000000000000" pitchFamily="2" charset="0"/>
              </a:defRPr>
            </a:lvl1pPr>
            <a:lvl2pPr>
              <a:defRPr sz="2800">
                <a:solidFill>
                  <a:schemeClr val="tx1"/>
                </a:solidFill>
                <a:latin typeface="Alegreya Sans SC" panose="00000500000000000000" pitchFamily="2" charset="0"/>
              </a:defRPr>
            </a:lvl2pPr>
            <a:lvl3pPr>
              <a:defRPr sz="2800">
                <a:solidFill>
                  <a:schemeClr val="tx1"/>
                </a:solidFill>
                <a:latin typeface="Alegreya Sans SC" panose="00000500000000000000" pitchFamily="2" charset="0"/>
              </a:defRPr>
            </a:lvl3pPr>
            <a:lvl4pPr>
              <a:defRPr sz="2800">
                <a:solidFill>
                  <a:schemeClr val="tx1"/>
                </a:solidFill>
                <a:latin typeface="Alegreya Sans SC" panose="00000500000000000000" pitchFamily="2" charset="0"/>
              </a:defRPr>
            </a:lvl4pPr>
            <a:lvl5pPr>
              <a:defRPr sz="2800">
                <a:solidFill>
                  <a:schemeClr val="tx1"/>
                </a:solidFill>
                <a:latin typeface="Alegreya Sans SC" panose="000005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E75001-7EAC-460D-9769-57536811A46C}"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75001-7EAC-460D-9769-57536811A46C}"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E75001-7EAC-460D-9769-57536811A46C}"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75001-7EAC-460D-9769-57536811A46C}" type="datetimeFigureOut">
              <a:rPr lang="en-US" smtClean="0"/>
              <a:pPr/>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75001-7EAC-460D-9769-57536811A46C}" type="datetimeFigureOut">
              <a:rPr lang="en-US" smtClean="0"/>
              <a:pPr/>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75001-7EAC-460D-9769-57536811A46C}" type="datetimeFigureOut">
              <a:rPr lang="en-US" smtClean="0"/>
              <a:pPr/>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75001-7EAC-460D-9769-57536811A46C}"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75001-7EAC-460D-9769-57536811A46C}"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B9C1A-1A5B-4EE7-8C80-85D6C6BB9E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75001-7EAC-460D-9769-57536811A46C}" type="datetimeFigureOut">
              <a:rPr lang="en-US" smtClean="0"/>
              <a:pPr/>
              <a:t>5/20/2017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B9C1A-1A5B-4EE7-8C80-85D6C6BB9E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Tour_de_France" TargetMode="External"/><Relationship Id="rId13" Type="http://schemas.openxmlformats.org/officeDocument/2006/relationships/hyperlink" Target="http://en.wikipedia.org/wiki/Pot_Belge" TargetMode="External"/><Relationship Id="rId3" Type="http://schemas.openxmlformats.org/officeDocument/2006/relationships/hyperlink" Target="http://en.wikipedia.org/wiki/Blood_doping" TargetMode="External"/><Relationship Id="rId7" Type="http://schemas.openxmlformats.org/officeDocument/2006/relationships/hyperlink" Target="http://en.wikipedia.org/wiki/Festina" TargetMode="External"/><Relationship Id="rId12" Type="http://schemas.openxmlformats.org/officeDocument/2006/relationships/hyperlink" Target="http://en.wikipedia.org/wiki/Marco_Pantani" TargetMode="External"/><Relationship Id="rId2" Type="http://schemas.openxmlformats.org/officeDocument/2006/relationships/hyperlink" Target="http://en.wikipedia.org/wiki/Sport" TargetMode="External"/><Relationship Id="rId16" Type="http://schemas.openxmlformats.org/officeDocument/2006/relationships/hyperlink" Target="http://en.wikipedia.org/wiki/Vuelta_a_Espa%C3%B1a" TargetMode="External"/><Relationship Id="rId1" Type="http://schemas.openxmlformats.org/officeDocument/2006/relationships/slideLayout" Target="../slideLayouts/slideLayout7.xml"/><Relationship Id="rId6" Type="http://schemas.openxmlformats.org/officeDocument/2006/relationships/hyperlink" Target="http://en.wikipedia.org/wiki/International_Olympic_Committee" TargetMode="External"/><Relationship Id="rId11" Type="http://schemas.openxmlformats.org/officeDocument/2006/relationships/hyperlink" Target="http://en.wikipedia.org/wiki/Police" TargetMode="External"/><Relationship Id="rId5" Type="http://schemas.openxmlformats.org/officeDocument/2006/relationships/hyperlink" Target="http://en.wikipedia.org/wiki/Erythropoietin" TargetMode="External"/><Relationship Id="rId15" Type="http://schemas.openxmlformats.org/officeDocument/2006/relationships/hyperlink" Target="http://en.wikipedia.org/wiki/Roberto_Heras" TargetMode="External"/><Relationship Id="rId10" Type="http://schemas.openxmlformats.org/officeDocument/2006/relationships/hyperlink" Target="http://en.wikipedia.org/wiki/TVM_(cycling_team)" TargetMode="External"/><Relationship Id="rId4" Type="http://schemas.openxmlformats.org/officeDocument/2006/relationships/hyperlink" Target="http://en.wikipedia.org/wiki/Blood_transfusion"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David_Milla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apiddrugdetox.com/oxycontin-detox.html" TargetMode="External"/><Relationship Id="rId2" Type="http://schemas.openxmlformats.org/officeDocument/2006/relationships/hyperlink" Target="http://www.rapiddrugdetox.com/vicodin-detox.html" TargetMode="External"/><Relationship Id="rId1" Type="http://schemas.openxmlformats.org/officeDocument/2006/relationships/slideLayout" Target="../slideLayouts/slideLayout7.xml"/><Relationship Id="rId4" Type="http://schemas.openxmlformats.org/officeDocument/2006/relationships/hyperlink" Target="http://www.rapiddrugdetox.com/methadone-deto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en/0/06/Spectrum_Diagram.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2.bp.blogspot.com/_aRE25RtcVM8/TSOKnzd7beI/AAAAAAAADyg/hWlWRXTE5So/s1600/op3.gif"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Tour_de_France" TargetMode="External"/><Relationship Id="rId13" Type="http://schemas.openxmlformats.org/officeDocument/2006/relationships/hyperlink" Target="http://en.wikipedia.org/wiki/Pot_Belge" TargetMode="External"/><Relationship Id="rId3" Type="http://schemas.openxmlformats.org/officeDocument/2006/relationships/hyperlink" Target="http://en.wikipedia.org/wiki/Blood_doping" TargetMode="External"/><Relationship Id="rId7" Type="http://schemas.openxmlformats.org/officeDocument/2006/relationships/hyperlink" Target="http://en.wikipedia.org/wiki/Festina" TargetMode="External"/><Relationship Id="rId12" Type="http://schemas.openxmlformats.org/officeDocument/2006/relationships/hyperlink" Target="http://en.wikipedia.org/wiki/Marco_Pantani" TargetMode="External"/><Relationship Id="rId2" Type="http://schemas.openxmlformats.org/officeDocument/2006/relationships/hyperlink" Target="http://en.wikipedia.org/wiki/Sport" TargetMode="External"/><Relationship Id="rId16" Type="http://schemas.openxmlformats.org/officeDocument/2006/relationships/hyperlink" Target="http://en.wikipedia.org/wiki/Vuelta_a_Espa%C3%B1a" TargetMode="External"/><Relationship Id="rId1" Type="http://schemas.openxmlformats.org/officeDocument/2006/relationships/slideLayout" Target="../slideLayouts/slideLayout7.xml"/><Relationship Id="rId6" Type="http://schemas.openxmlformats.org/officeDocument/2006/relationships/hyperlink" Target="http://en.wikipedia.org/wiki/International_Olympic_Committee" TargetMode="External"/><Relationship Id="rId11" Type="http://schemas.openxmlformats.org/officeDocument/2006/relationships/hyperlink" Target="http://en.wikipedia.org/wiki/Police" TargetMode="External"/><Relationship Id="rId5" Type="http://schemas.openxmlformats.org/officeDocument/2006/relationships/hyperlink" Target="http://en.wikipedia.org/wiki/Erythropoietin" TargetMode="External"/><Relationship Id="rId15" Type="http://schemas.openxmlformats.org/officeDocument/2006/relationships/hyperlink" Target="http://en.wikipedia.org/wiki/Roberto_Heras" TargetMode="External"/><Relationship Id="rId10" Type="http://schemas.openxmlformats.org/officeDocument/2006/relationships/hyperlink" Target="http://en.wikipedia.org/wiki/TVM_(cycling_team)" TargetMode="External"/><Relationship Id="rId4" Type="http://schemas.openxmlformats.org/officeDocument/2006/relationships/hyperlink" Target="http://en.wikipedia.org/wiki/Blood_transfusion"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David_Milla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cohol" TargetMode="External"/><Relationship Id="rId7" Type="http://schemas.openxmlformats.org/officeDocument/2006/relationships/image" Target="../media/image17.png"/><Relationship Id="rId2" Type="http://schemas.openxmlformats.org/officeDocument/2006/relationships/hyperlink" Target="http://en.wikipedia.org/wiki/Umbrella_term"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9/9c/Rational_scale_to_assess_the_harm_of_drugs_(mean_physical_harm_and_mean_dependence).svg" TargetMode="External"/><Relationship Id="rId5" Type="http://schemas.openxmlformats.org/officeDocument/2006/relationships/hyperlink" Target="http://en.wikipedia.org/wiki/DSM-IV" TargetMode="External"/><Relationship Id="rId4" Type="http://schemas.openxmlformats.org/officeDocument/2006/relationships/hyperlink" Target="http://en.wikipedia.org/wiki/Opiod"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en.wikipedia.org/wiki/Withdrawal" TargetMode="External"/><Relationship Id="rId7" Type="http://schemas.openxmlformats.org/officeDocument/2006/relationships/hyperlink" Target="http://upload.wikimedia.org/wikipedia/en/0/06/Spectrum_Diagram.PNG" TargetMode="External"/><Relationship Id="rId2" Type="http://schemas.openxmlformats.org/officeDocument/2006/relationships/hyperlink" Target="http://en.wikipedia.org/wiki/Substance_intoxication" TargetMode="External"/><Relationship Id="rId1" Type="http://schemas.openxmlformats.org/officeDocument/2006/relationships/slideLayout" Target="../slideLayouts/slideLayout7.xml"/><Relationship Id="rId6" Type="http://schemas.openxmlformats.org/officeDocument/2006/relationships/hyperlink" Target="http://en.wikipedia.org/wiki/Substance-induced_mood_disorder" TargetMode="External"/><Relationship Id="rId5" Type="http://schemas.openxmlformats.org/officeDocument/2006/relationships/hyperlink" Target="http://en.wikipedia.org/wiki/Substance-induced_psychosis" TargetMode="External"/><Relationship Id="rId4" Type="http://schemas.openxmlformats.org/officeDocument/2006/relationships/hyperlink" Target="http://en.wikipedia.org/wiki/Substance-induced_deliriu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R16"/><Relationship Id="rId2" Type="http://schemas.openxmlformats.org/officeDocument/2006/relationships/hyperlink" Target="#R20"/><Relationship Id="rId1" Type="http://schemas.openxmlformats.org/officeDocument/2006/relationships/slideLayout" Target="../slideLayouts/slideLayout7.xml"/><Relationship Id="rId4" Type="http://schemas.openxmlformats.org/officeDocument/2006/relationships/hyperlink" Target="#R21"/></Relationships>
</file>

<file path=ppt/slides/_rels/slide21.xml.rels><?xml version="1.0" encoding="UTF-8" standalone="yes"?>
<Relationships xmlns="http://schemas.openxmlformats.org/package/2006/relationships"><Relationship Id="rId2" Type="http://schemas.openxmlformats.org/officeDocument/2006/relationships/hyperlink" Target="#R8"/><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R23"/><Relationship Id="rId2" Type="http://schemas.openxmlformats.org/officeDocument/2006/relationships/hyperlink" Target="#R22"/><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R30"/><Relationship Id="rId3" Type="http://schemas.openxmlformats.org/officeDocument/2006/relationships/hyperlink" Target="#R25"/><Relationship Id="rId7" Type="http://schemas.openxmlformats.org/officeDocument/2006/relationships/hyperlink" Target="#R29"/><Relationship Id="rId2" Type="http://schemas.openxmlformats.org/officeDocument/2006/relationships/hyperlink" Target="#R24"/><Relationship Id="rId1" Type="http://schemas.openxmlformats.org/officeDocument/2006/relationships/slideLayout" Target="../slideLayouts/slideLayout7.xml"/><Relationship Id="rId6" Type="http://schemas.openxmlformats.org/officeDocument/2006/relationships/hyperlink" Target="#R28"/><Relationship Id="rId5" Type="http://schemas.openxmlformats.org/officeDocument/2006/relationships/hyperlink" Target="#R27"/><Relationship Id="rId4" Type="http://schemas.openxmlformats.org/officeDocument/2006/relationships/hyperlink" Target="#R26"/><Relationship Id="rId9" Type="http://schemas.openxmlformats.org/officeDocument/2006/relationships/hyperlink" Target="#R31"/></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in/imgres?imgurl=http://www.enchantedlearning.com/school/australia/Australiaflagbig.GIF&amp;imgrefurl=http://www.enchantedlearning.com/school/Australia/Flag.shtml&amp;usg=__Q2J2TWZHx44uq_KJWJ623vaZWqg=&amp;h=208&amp;w=418&amp;sz=8&amp;hl=en&amp;start=1&amp;zoom=1&amp;um=1&amp;itbs=1&amp;tbnid=o14sz3b6uZJB-M:&amp;tbnh=62&amp;tbnw=125&amp;prev=/search?q=australia+flag&amp;um=1&amp;hl=en&amp;biw=1090&amp;bih=449&amp;tbm=isch&amp;ei=62PDTZXAG8W8rAeYx9zyBA"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google.co.in/imgres?imgurl=http://www.eindiavisa.com/flags/us_flag.gif&amp;imgrefurl=http://www.eindiavisa.com/indian-embassy/san-francisco.html&amp;usg=__vBgdp1iENVwCQ3t4swtaWbEOoR4=&amp;h=1103&amp;w=1464&amp;sz=20&amp;hl=en&amp;start=3&amp;zoom=1&amp;um=1&amp;itbs=1&amp;tbnid=bRkoGNav1alHBM:&amp;tbnh=113&amp;tbnw=150&amp;prev=/search?q=usa+flag&amp;um=1&amp;hl=en&amp;sa=X&amp;biw=1076&amp;bih=449&amp;tbm=isch&amp;ei=JmTDTbv1A8e4rAe5zNn8BA"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Autofit/>
          </a:bodyPr>
          <a:lstStyle/>
          <a:p>
            <a:pPr algn="l"/>
            <a:r>
              <a:rPr lang="en-US" b="1" dirty="0" smtClean="0">
                <a:latin typeface="Alegreya Sans SC" panose="00000500000000000000" pitchFamily="2" charset="0"/>
              </a:rPr>
              <a:t>MEDICO-LEGAL ASPECT </a:t>
            </a:r>
            <a:r>
              <a:rPr lang="en-US" b="1" dirty="0" smtClean="0">
                <a:latin typeface="Alegreya Sans SC" panose="00000500000000000000" pitchFamily="2" charset="0"/>
              </a:rPr>
              <a:t>OF</a:t>
            </a:r>
            <a:br>
              <a:rPr lang="en-US" b="1" dirty="0" smtClean="0">
                <a:latin typeface="Alegreya Sans SC" panose="00000500000000000000" pitchFamily="2" charset="0"/>
              </a:rPr>
            </a:br>
            <a:r>
              <a:rPr lang="en-US" b="1" dirty="0" smtClean="0">
                <a:latin typeface="Alegreya Sans SC" panose="00000500000000000000" pitchFamily="2" charset="0"/>
              </a:rPr>
              <a:t>DRUG ABUSE</a:t>
            </a:r>
            <a:r>
              <a:rPr lang="en-US" sz="4800" b="1" dirty="0" smtClean="0">
                <a:latin typeface="Alegreya Sans SC" panose="00000500000000000000" pitchFamily="2" charset="0"/>
              </a:rPr>
              <a:t/>
            </a:r>
            <a:br>
              <a:rPr lang="en-US" sz="4800" b="1" dirty="0" smtClean="0">
                <a:latin typeface="Alegreya Sans SC" panose="00000500000000000000" pitchFamily="2" charset="0"/>
              </a:rPr>
            </a:br>
            <a:r>
              <a:rPr lang="en-US" sz="2000" b="1" dirty="0" smtClean="0">
                <a:latin typeface="Alegreya Sans SC" panose="00000500000000000000" pitchFamily="2" charset="0"/>
              </a:rPr>
              <a:t>by mbbsppt.com</a:t>
            </a:r>
            <a:endParaRPr lang="en-US" sz="2000" b="1"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http://t0.gstatic.com/images?q=tbn:ANd9GcSmx4fuv8hsQ30IpFx3kl18nSNK59kDsTbRaDxudZvrawCmBfdj"/>
          <p:cNvPicPr>
            <a:picLocks noChangeAspect="1" noChangeArrowheads="1"/>
          </p:cNvPicPr>
          <p:nvPr/>
        </p:nvPicPr>
        <p:blipFill>
          <a:blip r:embed="rId2" cstate="print"/>
          <a:srcRect/>
          <a:stretch>
            <a:fillRect/>
          </a:stretch>
        </p:blipFill>
        <p:spPr bwMode="auto">
          <a:xfrm>
            <a:off x="4363577" y="1583356"/>
            <a:ext cx="4679358" cy="4055444"/>
          </a:xfrm>
          <a:prstGeom prst="rect">
            <a:avLst/>
          </a:prstGeom>
          <a:noFill/>
          <a:ln w="57150">
            <a:solidFill>
              <a:schemeClr val="tx1"/>
            </a:solidFill>
          </a:ln>
        </p:spPr>
      </p:pic>
      <p:pic>
        <p:nvPicPr>
          <p:cNvPr id="4" name="Picture 4" descr="http://t1.gstatic.com/images?q=tbn:ANd9GcTaoH3JqGL6J3_gqnfqvqKsK7a7UjNDLtj4Aj6w8rHztx5Ua2t9Pg"/>
          <p:cNvPicPr>
            <a:picLocks noChangeAspect="1" noChangeArrowheads="1"/>
          </p:cNvPicPr>
          <p:nvPr/>
        </p:nvPicPr>
        <p:blipFill>
          <a:blip r:embed="rId3" cstate="print"/>
          <a:srcRect/>
          <a:stretch>
            <a:fillRect/>
          </a:stretch>
        </p:blipFill>
        <p:spPr bwMode="auto">
          <a:xfrm>
            <a:off x="98659" y="1600200"/>
            <a:ext cx="4038600" cy="4038600"/>
          </a:xfrm>
          <a:prstGeom prst="rect">
            <a:avLst/>
          </a:prstGeom>
          <a:noFill/>
          <a:ln w="57150">
            <a:solidFill>
              <a:schemeClr val="tx1"/>
            </a:solidFill>
          </a:ln>
        </p:spPr>
      </p:pic>
      <p:sp>
        <p:nvSpPr>
          <p:cNvPr id="2" name="Rectangle 1"/>
          <p:cNvSpPr/>
          <p:nvPr/>
        </p:nvSpPr>
        <p:spPr>
          <a:xfrm>
            <a:off x="76200" y="76200"/>
            <a:ext cx="8991600" cy="1446550"/>
          </a:xfrm>
          <a:prstGeom prst="rect">
            <a:avLst/>
          </a:prstGeom>
          <a:solidFill>
            <a:srgbClr val="FFFF00"/>
          </a:solidFill>
          <a:ln w="57150">
            <a:solidFill>
              <a:schemeClr val="tx1"/>
            </a:solidFill>
          </a:ln>
        </p:spPr>
        <p:txBody>
          <a:bodyPr wrap="square">
            <a:spAutoFit/>
          </a:bodyPr>
          <a:lstStyle/>
          <a:p>
            <a:pPr algn="ctr"/>
            <a:r>
              <a:rPr lang="en-US" sz="4400" b="1" dirty="0" smtClean="0">
                <a:latin typeface="Alegreya Sans SC" panose="00000500000000000000" pitchFamily="2" charset="0"/>
              </a:rPr>
              <a:t>International Day against Drug abuse and Illicit Trafficking </a:t>
            </a:r>
            <a:endParaRPr lang="en-US" sz="4400" b="1" dirty="0">
              <a:latin typeface="Alegreya Sans SC" panose="00000500000000000000" pitchFamily="2" charset="0"/>
            </a:endParaRPr>
          </a:p>
        </p:txBody>
      </p:sp>
      <p:sp>
        <p:nvSpPr>
          <p:cNvPr id="3" name="Rectangle 2"/>
          <p:cNvSpPr/>
          <p:nvPr/>
        </p:nvSpPr>
        <p:spPr>
          <a:xfrm>
            <a:off x="2927345" y="2590800"/>
            <a:ext cx="2667000" cy="769441"/>
          </a:xfrm>
          <a:prstGeom prst="rect">
            <a:avLst/>
          </a:prstGeom>
          <a:solidFill>
            <a:srgbClr val="FFFF00"/>
          </a:solidFill>
          <a:ln w="57150">
            <a:solidFill>
              <a:schemeClr val="tx1"/>
            </a:solidFill>
          </a:ln>
        </p:spPr>
        <p:txBody>
          <a:bodyPr wrap="square">
            <a:spAutoFit/>
          </a:bodyPr>
          <a:lstStyle/>
          <a:p>
            <a:r>
              <a:rPr lang="en-US" sz="4400" b="1" dirty="0" smtClean="0">
                <a:latin typeface="Alegreya Sans SC" panose="00000500000000000000" pitchFamily="2" charset="0"/>
              </a:rPr>
              <a:t>     June </a:t>
            </a:r>
            <a:r>
              <a:rPr lang="en-US" sz="4400" b="1" dirty="0" smtClean="0">
                <a:latin typeface="Alegreya Sans SC" panose="00000500000000000000" pitchFamily="2" charset="0"/>
              </a:rPr>
              <a:t>26</a:t>
            </a:r>
            <a:r>
              <a:rPr lang="en-US" sz="4400" b="1" dirty="0" smtClean="0">
                <a:solidFill>
                  <a:srgbClr val="FF0000"/>
                </a:solidFill>
                <a:latin typeface="Alegreya Sans SC" panose="00000500000000000000" pitchFamily="2" charset="0"/>
              </a:rPr>
              <a:t> </a:t>
            </a:r>
            <a:endParaRPr lang="en-US" sz="4400" dirty="0">
              <a:solidFill>
                <a:srgbClr val="FF0000"/>
              </a:solidFill>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800" y="457200"/>
            <a:ext cx="8001000" cy="3293209"/>
          </a:xfrm>
          <a:prstGeom prst="rect">
            <a:avLst/>
          </a:prstGeom>
        </p:spPr>
        <p:txBody>
          <a:bodyPr wrap="square">
            <a:spAutoFit/>
          </a:bodyPr>
          <a:lstStyle/>
          <a:p>
            <a:pPr algn="just"/>
            <a:r>
              <a:rPr lang="en-US" sz="1600" b="1" dirty="0" smtClean="0">
                <a:latin typeface="Alegreya Sans SC" panose="00000500000000000000" pitchFamily="2" charset="0"/>
              </a:rPr>
              <a:t>The use of performance-enhancing drugs in </a:t>
            </a:r>
            <a:r>
              <a:rPr lang="en-US" sz="1600" b="1" dirty="0" smtClean="0">
                <a:latin typeface="Alegreya Sans SC" panose="00000500000000000000" pitchFamily="2" charset="0"/>
                <a:hlinkClick r:id="rId2" action="ppaction://hlinkfile" tooltip="Sport"/>
              </a:rPr>
              <a:t>sport</a:t>
            </a:r>
            <a:r>
              <a:rPr lang="en-US" sz="1600" b="1" dirty="0" smtClean="0">
                <a:latin typeface="Alegreya Sans SC" panose="00000500000000000000" pitchFamily="2" charset="0"/>
              </a:rPr>
              <a:t> is commonly referred to by the term "doping," particularly by those organizations that regulate competitions. The use of performance enhancing drugs is mostly done to improve athletic performance. This is why many sports ban the use of performance enhancing drugs. Another similar use of medical technology is called </a:t>
            </a:r>
            <a:r>
              <a:rPr lang="en-US" sz="1600" b="1" dirty="0" smtClean="0">
                <a:latin typeface="Alegreya Sans SC" panose="00000500000000000000" pitchFamily="2" charset="0"/>
                <a:hlinkClick r:id="rId3" action="ppaction://hlinkfile" tooltip="Blood doping"/>
              </a:rPr>
              <a:t>blood doping</a:t>
            </a:r>
            <a:r>
              <a:rPr lang="en-US" sz="1600" b="1" dirty="0" smtClean="0">
                <a:latin typeface="Alegreya Sans SC" panose="00000500000000000000" pitchFamily="2" charset="0"/>
              </a:rPr>
              <a:t>, either by </a:t>
            </a:r>
            <a:r>
              <a:rPr lang="en-US" sz="1600" b="1" dirty="0" smtClean="0">
                <a:latin typeface="Alegreya Sans SC" panose="00000500000000000000" pitchFamily="2" charset="0"/>
                <a:hlinkClick r:id="rId4" action="ppaction://hlinkfile" tooltip="Blood transfusion"/>
              </a:rPr>
              <a:t>blood transfusion</a:t>
            </a:r>
            <a:r>
              <a:rPr lang="en-US" sz="1600" b="1" dirty="0" smtClean="0">
                <a:latin typeface="Alegreya Sans SC" panose="00000500000000000000" pitchFamily="2" charset="0"/>
              </a:rPr>
              <a:t> or use of the hormone </a:t>
            </a:r>
            <a:r>
              <a:rPr lang="en-US" sz="1600" b="1" dirty="0" smtClean="0">
                <a:latin typeface="Alegreya Sans SC" panose="00000500000000000000" pitchFamily="2" charset="0"/>
                <a:hlinkClick r:id="rId5" action="ppaction://hlinkfile" tooltip="Erythropoietin"/>
              </a:rPr>
              <a:t>erythropoietin</a:t>
            </a:r>
            <a:r>
              <a:rPr lang="en-US" sz="1600" b="1" dirty="0" smtClean="0">
                <a:latin typeface="Alegreya Sans SC" panose="00000500000000000000" pitchFamily="2" charset="0"/>
              </a:rPr>
              <a:t> (EPO). The use of drugs to enhance performance is considered unethical by most international sports organizations and especially the </a:t>
            </a:r>
            <a:r>
              <a:rPr lang="en-US" sz="1600" b="1" dirty="0" smtClean="0">
                <a:latin typeface="Alegreya Sans SC" panose="00000500000000000000" pitchFamily="2" charset="0"/>
                <a:hlinkClick r:id="rId6" action="ppaction://hlinkfile" tooltip="International Olympic Committee"/>
              </a:rPr>
              <a:t>International Olympic Committee</a:t>
            </a:r>
            <a:r>
              <a:rPr lang="en-US" sz="1600" b="1" dirty="0" smtClean="0">
                <a:latin typeface="Alegreya Sans SC" panose="00000500000000000000" pitchFamily="2" charset="0"/>
              </a:rPr>
              <a:t>, although ethicists have argued that it is little different from the use of new materials in the construction of suits and sporting equipment, which similarly aid performance and can give competitors advantage over others. The reasons for the ban are mainly the alleged health threat of performance-enhancing drugs, the equality of opportunity for athletes and the supposedly exemplary effect of "clean" ("doping-free") sports in the public.</a:t>
            </a:r>
            <a:endParaRPr lang="en-US" sz="1600" b="1" dirty="0">
              <a:latin typeface="Alegreya Sans SC" panose="00000500000000000000" pitchFamily="2" charset="0"/>
            </a:endParaRPr>
          </a:p>
        </p:txBody>
      </p:sp>
      <p:sp>
        <p:nvSpPr>
          <p:cNvPr id="3" name="Rectangle 2"/>
          <p:cNvSpPr/>
          <p:nvPr/>
        </p:nvSpPr>
        <p:spPr>
          <a:xfrm>
            <a:off x="685800" y="3657600"/>
            <a:ext cx="7924800" cy="2800767"/>
          </a:xfrm>
          <a:prstGeom prst="rect">
            <a:avLst/>
          </a:prstGeom>
        </p:spPr>
        <p:txBody>
          <a:bodyPr wrap="square">
            <a:spAutoFit/>
          </a:bodyPr>
          <a:lstStyle/>
          <a:p>
            <a:pPr algn="just"/>
            <a:r>
              <a:rPr lang="en-US" sz="1600" b="1" dirty="0" smtClean="0">
                <a:latin typeface="Alegreya Sans SC" panose="00000500000000000000" pitchFamily="2" charset="0"/>
              </a:rPr>
              <a:t>In 1998 the entire </a:t>
            </a:r>
            <a:r>
              <a:rPr lang="en-US" sz="1600" b="1" dirty="0" err="1" smtClean="0">
                <a:latin typeface="Alegreya Sans SC" panose="00000500000000000000" pitchFamily="2" charset="0"/>
                <a:hlinkClick r:id="rId7" action="ppaction://hlinkfile" tooltip="Festina"/>
              </a:rPr>
              <a:t>Festina</a:t>
            </a:r>
            <a:r>
              <a:rPr lang="en-US" sz="1600" b="1" dirty="0" smtClean="0">
                <a:latin typeface="Alegreya Sans SC" panose="00000500000000000000" pitchFamily="2" charset="0"/>
              </a:rPr>
              <a:t> team were excluded from the </a:t>
            </a:r>
            <a:r>
              <a:rPr lang="en-US" sz="1600" b="1" dirty="0" smtClean="0">
                <a:latin typeface="Alegreya Sans SC" panose="00000500000000000000" pitchFamily="2" charset="0"/>
                <a:hlinkClick r:id="rId8" action="ppaction://hlinkfile" tooltip="Tour de France"/>
              </a:rPr>
              <a:t>Tour de France</a:t>
            </a:r>
            <a:r>
              <a:rPr lang="en-US" sz="1600" b="1" dirty="0" smtClean="0">
                <a:latin typeface="Alegreya Sans SC" panose="00000500000000000000" pitchFamily="2" charset="0"/>
              </a:rPr>
              <a:t> following the discovery of a team car containing large amounts of various performance-enhancing drugs. The team director later admitted that some of the cyclists were routinely given banned substances. Six other teams pulled out in protest including </a:t>
            </a:r>
            <a:r>
              <a:rPr lang="en-US" sz="1600" b="1" dirty="0" smtClean="0">
                <a:latin typeface="Alegreya Sans SC" panose="00000500000000000000" pitchFamily="2" charset="0"/>
                <a:hlinkClick r:id="rId9" action="ppaction://hlinkfile" tooltip="Netherlands"/>
              </a:rPr>
              <a:t>Dutch</a:t>
            </a:r>
            <a:r>
              <a:rPr lang="en-US" sz="1600" b="1" dirty="0" smtClean="0">
                <a:latin typeface="Alegreya Sans SC" panose="00000500000000000000" pitchFamily="2" charset="0"/>
              </a:rPr>
              <a:t> team </a:t>
            </a:r>
            <a:r>
              <a:rPr lang="en-US" sz="1600" b="1" dirty="0" smtClean="0">
                <a:latin typeface="Alegreya Sans SC" panose="00000500000000000000" pitchFamily="2" charset="0"/>
                <a:hlinkClick r:id="rId10" action="ppaction://hlinkfile" tooltip="TVM (cycling team)"/>
              </a:rPr>
              <a:t>TVM</a:t>
            </a:r>
            <a:r>
              <a:rPr lang="en-US" sz="1600" b="1" dirty="0" smtClean="0">
                <a:latin typeface="Alegreya Sans SC" panose="00000500000000000000" pitchFamily="2" charset="0"/>
              </a:rPr>
              <a:t> who left the tour still being questioned by the </a:t>
            </a:r>
            <a:r>
              <a:rPr lang="en-US" sz="1600" b="1" dirty="0" smtClean="0">
                <a:latin typeface="Alegreya Sans SC" panose="00000500000000000000" pitchFamily="2" charset="0"/>
                <a:hlinkClick r:id="rId11" action="ppaction://hlinkfile" tooltip="Police"/>
              </a:rPr>
              <a:t>police</a:t>
            </a:r>
            <a:r>
              <a:rPr lang="en-US" sz="1600" b="1" dirty="0" smtClean="0">
                <a:latin typeface="Alegreya Sans SC" panose="00000500000000000000" pitchFamily="2" charset="0"/>
              </a:rPr>
              <a:t>. The </a:t>
            </a:r>
            <a:r>
              <a:rPr lang="en-US" sz="1600" b="1" dirty="0" err="1" smtClean="0">
                <a:latin typeface="Alegreya Sans SC" panose="00000500000000000000" pitchFamily="2" charset="0"/>
              </a:rPr>
              <a:t>Festina</a:t>
            </a:r>
            <a:r>
              <a:rPr lang="en-US" sz="1600" b="1" dirty="0" smtClean="0">
                <a:latin typeface="Alegreya Sans SC" panose="00000500000000000000" pitchFamily="2" charset="0"/>
              </a:rPr>
              <a:t> scandal overshadowed cyclist </a:t>
            </a:r>
            <a:r>
              <a:rPr lang="en-US" sz="1600" b="1" dirty="0" smtClean="0">
                <a:latin typeface="Alegreya Sans SC" panose="00000500000000000000" pitchFamily="2" charset="0"/>
                <a:hlinkClick r:id="rId12" action="ppaction://hlinkfile" tooltip="Marco Pantani"/>
              </a:rPr>
              <a:t>Marco </a:t>
            </a:r>
            <a:r>
              <a:rPr lang="en-US" sz="1600" b="1" dirty="0" err="1" smtClean="0">
                <a:latin typeface="Alegreya Sans SC" panose="00000500000000000000" pitchFamily="2" charset="0"/>
                <a:hlinkClick r:id="rId12" action="ppaction://hlinkfile" tooltip="Marco Pantani"/>
              </a:rPr>
              <a:t>Pantani</a:t>
            </a:r>
            <a:r>
              <a:rPr lang="en-US" sz="1600" b="1" dirty="0" err="1" smtClean="0">
                <a:latin typeface="Alegreya Sans SC" panose="00000500000000000000" pitchFamily="2" charset="0"/>
              </a:rPr>
              <a:t>'s</a:t>
            </a:r>
            <a:r>
              <a:rPr lang="en-US" sz="1600" b="1" dirty="0" smtClean="0">
                <a:latin typeface="Alegreya Sans SC" panose="00000500000000000000" pitchFamily="2" charset="0"/>
              </a:rPr>
              <a:t> tour win, but he himself later failed a test. The infamous "</a:t>
            </a:r>
            <a:r>
              <a:rPr lang="en-US" sz="1600" b="1" dirty="0" smtClean="0">
                <a:latin typeface="Alegreya Sans SC" panose="00000500000000000000" pitchFamily="2" charset="0"/>
                <a:hlinkClick r:id="rId13" action="ppaction://hlinkfile" tooltip="Pot Belge"/>
              </a:rPr>
              <a:t>pot </a:t>
            </a:r>
            <a:r>
              <a:rPr lang="en-US" sz="1600" b="1" dirty="0" err="1" smtClean="0">
                <a:latin typeface="Alegreya Sans SC" panose="00000500000000000000" pitchFamily="2" charset="0"/>
                <a:hlinkClick r:id="rId13" action="ppaction://hlinkfile" tooltip="Pot Belge"/>
              </a:rPr>
              <a:t>belge</a:t>
            </a:r>
            <a:r>
              <a:rPr lang="en-US" sz="1600" b="1" dirty="0" smtClean="0">
                <a:latin typeface="Alegreya Sans SC" panose="00000500000000000000" pitchFamily="2" charset="0"/>
              </a:rPr>
              <a:t>" or "Belgian mix" has a decades-long history in pro cycling, among both riders and support staff. More recently </a:t>
            </a:r>
            <a:r>
              <a:rPr lang="en-US" sz="1600" b="1" dirty="0" smtClean="0">
                <a:latin typeface="Alegreya Sans SC" panose="00000500000000000000" pitchFamily="2" charset="0"/>
                <a:hlinkClick r:id="rId14" action="ppaction://hlinkfile" tooltip="David Millar"/>
              </a:rPr>
              <a:t>David Millar</a:t>
            </a:r>
            <a:r>
              <a:rPr lang="en-US" sz="1600" b="1" dirty="0" smtClean="0">
                <a:latin typeface="Alegreya Sans SC" panose="00000500000000000000" pitchFamily="2" charset="0"/>
              </a:rPr>
              <a:t>, the 2003 World-Time Trial Champion, admitted using </a:t>
            </a:r>
            <a:r>
              <a:rPr lang="en-US" sz="1600" b="1" dirty="0" smtClean="0">
                <a:latin typeface="Alegreya Sans SC" panose="00000500000000000000" pitchFamily="2" charset="0"/>
                <a:hlinkClick r:id="rId5" action="ppaction://hlinkfile" tooltip="Erythropoietin"/>
              </a:rPr>
              <a:t>EPO</a:t>
            </a:r>
            <a:r>
              <a:rPr lang="en-US" sz="1600" b="1" dirty="0" smtClean="0">
                <a:latin typeface="Alegreya Sans SC" panose="00000500000000000000" pitchFamily="2" charset="0"/>
              </a:rPr>
              <a:t>, and was stripped of his title and suspended for two years. Still later, </a:t>
            </a:r>
            <a:r>
              <a:rPr lang="en-US" sz="1600" b="1" dirty="0" smtClean="0">
                <a:latin typeface="Alegreya Sans SC" panose="00000500000000000000" pitchFamily="2" charset="0"/>
                <a:hlinkClick r:id="rId15" action="ppaction://hlinkfile" tooltip="Roberto Heras"/>
              </a:rPr>
              <a:t>Roberto </a:t>
            </a:r>
            <a:r>
              <a:rPr lang="en-US" sz="1600" b="1" dirty="0" err="1" smtClean="0">
                <a:latin typeface="Alegreya Sans SC" panose="00000500000000000000" pitchFamily="2" charset="0"/>
                <a:hlinkClick r:id="rId15" action="ppaction://hlinkfile" tooltip="Roberto Heras"/>
              </a:rPr>
              <a:t>Heras</a:t>
            </a:r>
            <a:r>
              <a:rPr lang="en-US" sz="1600" b="1" dirty="0" smtClean="0">
                <a:latin typeface="Alegreya Sans SC" panose="00000500000000000000" pitchFamily="2" charset="0"/>
              </a:rPr>
              <a:t> was stripped of his victory in the 2005 </a:t>
            </a:r>
            <a:r>
              <a:rPr lang="en-US" sz="1600" b="1" dirty="0" err="1" smtClean="0">
                <a:latin typeface="Alegreya Sans SC" panose="00000500000000000000" pitchFamily="2" charset="0"/>
                <a:hlinkClick r:id="rId16" action="ppaction://hlinkfile" tooltip="Vuelta a España"/>
              </a:rPr>
              <a:t>Vuelta</a:t>
            </a:r>
            <a:r>
              <a:rPr lang="en-US" sz="1600" b="1" dirty="0" smtClean="0">
                <a:latin typeface="Alegreya Sans SC" panose="00000500000000000000" pitchFamily="2" charset="0"/>
                <a:hlinkClick r:id="rId16" action="ppaction://hlinkfile" tooltip="Vuelta a España"/>
              </a:rPr>
              <a:t> a </a:t>
            </a:r>
            <a:r>
              <a:rPr lang="en-US" sz="1600" b="1" dirty="0" err="1" smtClean="0">
                <a:latin typeface="Alegreya Sans SC" panose="00000500000000000000" pitchFamily="2" charset="0"/>
                <a:hlinkClick r:id="rId16" action="ppaction://hlinkfile" tooltip="Vuelta a España"/>
              </a:rPr>
              <a:t>España</a:t>
            </a:r>
            <a:r>
              <a:rPr lang="en-US" sz="1600" b="1" dirty="0" smtClean="0">
                <a:latin typeface="Alegreya Sans SC" panose="00000500000000000000" pitchFamily="2" charset="0"/>
              </a:rPr>
              <a:t> and suspended for two years after testing positive for EPO.</a:t>
            </a:r>
            <a:endParaRPr lang="en-US" sz="1600" b="1" dirty="0">
              <a:latin typeface="Alegreya Sans SC" panose="00000500000000000000" pitchFamily="2" charset="0"/>
            </a:endParaRPr>
          </a:p>
        </p:txBody>
      </p:sp>
    </p:spTree>
    <p:extLst>
      <p:ext uri="{BB962C8B-B14F-4D97-AF65-F5344CB8AC3E}">
        <p14:creationId xmlns:p14="http://schemas.microsoft.com/office/powerpoint/2010/main" val="291093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0" y="436123"/>
            <a:ext cx="6781800" cy="769441"/>
          </a:xfrm>
          <a:prstGeom prst="rect">
            <a:avLst/>
          </a:prstGeom>
        </p:spPr>
        <p:txBody>
          <a:bodyPr wrap="square">
            <a:spAutoFit/>
          </a:bodyPr>
          <a:lstStyle/>
          <a:p>
            <a:r>
              <a:rPr lang="en-US" sz="4400" b="1" dirty="0" smtClean="0">
                <a:latin typeface="Alegreya Sans SC" panose="00000500000000000000" pitchFamily="2" charset="0"/>
              </a:rPr>
              <a:t>Prescription Drug Abuse </a:t>
            </a:r>
            <a:endParaRPr lang="en-US" sz="4400" dirty="0">
              <a:latin typeface="Alegreya Sans SC" panose="00000500000000000000" pitchFamily="2" charset="0"/>
            </a:endParaRPr>
          </a:p>
        </p:txBody>
      </p:sp>
      <p:sp>
        <p:nvSpPr>
          <p:cNvPr id="3" name="Rectangle 2"/>
          <p:cNvSpPr/>
          <p:nvPr/>
        </p:nvSpPr>
        <p:spPr>
          <a:xfrm>
            <a:off x="609600" y="1295400"/>
            <a:ext cx="7924800" cy="3046988"/>
          </a:xfrm>
          <a:prstGeom prst="rect">
            <a:avLst/>
          </a:prstGeom>
        </p:spPr>
        <p:txBody>
          <a:bodyPr wrap="square">
            <a:spAutoFit/>
          </a:bodyPr>
          <a:lstStyle/>
          <a:p>
            <a:r>
              <a:rPr lang="en-US" sz="2400" dirty="0" smtClean="0">
                <a:latin typeface="Alegreya Sans SC" panose="00000500000000000000" pitchFamily="2" charset="0"/>
              </a:rPr>
              <a:t>The most prevalent drug overdose and death culprits appear to be </a:t>
            </a:r>
            <a:r>
              <a:rPr lang="en-US" sz="2400" dirty="0" err="1" smtClean="0">
                <a:latin typeface="Alegreya Sans SC" panose="00000500000000000000" pitchFamily="2" charset="0"/>
                <a:hlinkClick r:id="rId2"/>
              </a:rPr>
              <a:t>Vicodin</a:t>
            </a:r>
            <a:r>
              <a:rPr lang="en-US" sz="2400" dirty="0" smtClean="0">
                <a:latin typeface="Alegreya Sans SC" panose="00000500000000000000" pitchFamily="2" charset="0"/>
              </a:rPr>
              <a:t>, </a:t>
            </a:r>
            <a:r>
              <a:rPr lang="en-US" sz="2400" dirty="0" err="1" smtClean="0">
                <a:latin typeface="Alegreya Sans SC" panose="00000500000000000000" pitchFamily="2" charset="0"/>
                <a:hlinkClick r:id="rId3"/>
              </a:rPr>
              <a:t>Oxycontin</a:t>
            </a:r>
            <a:r>
              <a:rPr lang="en-US" sz="2400" dirty="0" smtClean="0">
                <a:latin typeface="Alegreya Sans SC" panose="00000500000000000000" pitchFamily="2" charset="0"/>
              </a:rPr>
              <a:t>, and </a:t>
            </a:r>
            <a:r>
              <a:rPr lang="en-US" sz="2400" dirty="0" smtClean="0">
                <a:latin typeface="Alegreya Sans SC" panose="00000500000000000000" pitchFamily="2" charset="0"/>
                <a:hlinkClick r:id="rId4"/>
              </a:rPr>
              <a:t>Methadone</a:t>
            </a:r>
            <a:r>
              <a:rPr lang="en-US" sz="2400" dirty="0" smtClean="0">
                <a:latin typeface="Alegreya Sans SC" panose="00000500000000000000" pitchFamily="2" charset="0"/>
              </a:rPr>
              <a:t> all </a:t>
            </a:r>
            <a:r>
              <a:rPr lang="en-US" sz="2400" dirty="0" err="1" smtClean="0">
                <a:latin typeface="Alegreya Sans SC" panose="00000500000000000000" pitchFamily="2" charset="0"/>
              </a:rPr>
              <a:t>opiods</a:t>
            </a:r>
            <a:r>
              <a:rPr lang="en-US" sz="2400" dirty="0" smtClean="0">
                <a:latin typeface="Alegreya Sans SC" panose="00000500000000000000" pitchFamily="2" charset="0"/>
              </a:rPr>
              <a:t>. The overuse of </a:t>
            </a:r>
            <a:r>
              <a:rPr lang="en-US" sz="2400" dirty="0" err="1" smtClean="0">
                <a:latin typeface="Alegreya Sans SC" panose="00000500000000000000" pitchFamily="2" charset="0"/>
              </a:rPr>
              <a:t>Vicodin</a:t>
            </a:r>
            <a:r>
              <a:rPr lang="en-US" sz="2400" dirty="0" smtClean="0">
                <a:latin typeface="Alegreya Sans SC" panose="00000500000000000000" pitchFamily="2" charset="0"/>
              </a:rPr>
              <a:t> can lead to increased tolerance and addiction. One risk of </a:t>
            </a:r>
            <a:r>
              <a:rPr lang="en-US" sz="2400" dirty="0" err="1" smtClean="0">
                <a:latin typeface="Alegreya Sans SC" panose="00000500000000000000" pitchFamily="2" charset="0"/>
              </a:rPr>
              <a:t>Vicodin</a:t>
            </a:r>
            <a:r>
              <a:rPr lang="en-US" sz="2400" dirty="0" smtClean="0">
                <a:latin typeface="Alegreya Sans SC" panose="00000500000000000000" pitchFamily="2" charset="0"/>
              </a:rPr>
              <a:t> addiction includes </a:t>
            </a:r>
            <a:r>
              <a:rPr lang="en-US" sz="2400" u="sng" dirty="0">
                <a:latin typeface="Alegreya Sans SC" panose="00000500000000000000" pitchFamily="2" charset="0"/>
                <a:hlinkClick r:id="" action="ppaction://hlinkfile"/>
              </a:rPr>
              <a:t>liver</a:t>
            </a:r>
            <a:r>
              <a:rPr lang="en-US" sz="2400" dirty="0" smtClean="0">
                <a:latin typeface="Alegreya Sans SC" panose="00000500000000000000" pitchFamily="2" charset="0"/>
              </a:rPr>
              <a:t> toxicity, which increases for users without a tolerance to the drug. </a:t>
            </a:r>
            <a:r>
              <a:rPr lang="en-US" sz="2400" dirty="0" err="1" smtClean="0">
                <a:latin typeface="Alegreya Sans SC" panose="00000500000000000000" pitchFamily="2" charset="0"/>
              </a:rPr>
              <a:t>Oxycontin</a:t>
            </a:r>
            <a:r>
              <a:rPr lang="en-US" sz="2400" dirty="0" smtClean="0">
                <a:latin typeface="Alegreya Sans SC" panose="00000500000000000000" pitchFamily="2" charset="0"/>
              </a:rPr>
              <a:t> users may suffer from </a:t>
            </a:r>
            <a:r>
              <a:rPr lang="en-US" sz="2400" u="sng" dirty="0">
                <a:latin typeface="Alegreya Sans SC" panose="00000500000000000000" pitchFamily="2" charset="0"/>
                <a:hlinkClick r:id="" action="ppaction://hlinkfile"/>
              </a:rPr>
              <a:t>respiratory</a:t>
            </a:r>
            <a:r>
              <a:rPr lang="en-US" sz="2400" dirty="0" smtClean="0">
                <a:latin typeface="Alegreya Sans SC" panose="00000500000000000000" pitchFamily="2" charset="0"/>
              </a:rPr>
              <a:t> depression or arrest, skeletal-</a:t>
            </a:r>
            <a:r>
              <a:rPr lang="en-US" sz="2400" u="sng" dirty="0">
                <a:latin typeface="Alegreya Sans SC" panose="00000500000000000000" pitchFamily="2" charset="0"/>
                <a:hlinkClick r:id="" action="ppaction://hlinkfile"/>
              </a:rPr>
              <a:t>muscle</a:t>
            </a:r>
            <a:r>
              <a:rPr lang="en-US" sz="2400" dirty="0" smtClean="0">
                <a:latin typeface="Alegreya Sans SC" panose="00000500000000000000" pitchFamily="2" charset="0"/>
              </a:rPr>
              <a:t> flaccidity, blood-pressure and heart-rate reduction, coma and death</a:t>
            </a:r>
            <a:r>
              <a:rPr lang="en-US" sz="2400" dirty="0" smtClean="0">
                <a:latin typeface="Alegreya Sans SC" panose="00000500000000000000" pitchFamily="2" charset="0"/>
              </a:rPr>
              <a:t>.</a:t>
            </a:r>
            <a:endParaRPr lang="en-US" sz="2400" dirty="0" smtClean="0">
              <a:latin typeface="Alegreya Sans SC" panose="00000500000000000000" pitchFamily="2" charset="0"/>
            </a:endParaRPr>
          </a:p>
        </p:txBody>
      </p:sp>
      <p:sp>
        <p:nvSpPr>
          <p:cNvPr id="4" name="Rectangle 3"/>
          <p:cNvSpPr/>
          <p:nvPr/>
        </p:nvSpPr>
        <p:spPr>
          <a:xfrm>
            <a:off x="609600" y="4572000"/>
            <a:ext cx="7848600" cy="1384995"/>
          </a:xfrm>
          <a:prstGeom prst="rect">
            <a:avLst/>
          </a:prstGeom>
        </p:spPr>
        <p:txBody>
          <a:bodyPr wrap="square">
            <a:spAutoFit/>
          </a:bodyPr>
          <a:lstStyle/>
          <a:p>
            <a:r>
              <a:rPr lang="en-US" sz="2800" b="1" dirty="0" smtClean="0">
                <a:latin typeface="Alegreya Sans SC" panose="00000500000000000000" pitchFamily="2" charset="0"/>
              </a:rPr>
              <a:t>from LSD in the 1960s, heroin in the 1970s, crack cocaine in the 1980s, crystal meth in the 1990s to the current prescription drug abuse</a:t>
            </a:r>
            <a:r>
              <a:rPr lang="en-US" sz="2800" b="1" dirty="0" smtClean="0">
                <a:latin typeface="Alegreya Sans SC" panose="00000500000000000000" pitchFamily="2" charset="0"/>
              </a:rPr>
              <a:t>.</a:t>
            </a:r>
            <a:endParaRPr lang="en-US" sz="2800" b="1"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00200" y="304800"/>
            <a:ext cx="6152646" cy="1446550"/>
          </a:xfrm>
          <a:prstGeom prst="rect">
            <a:avLst/>
          </a:prstGeom>
          <a:noFill/>
        </p:spPr>
        <p:txBody>
          <a:bodyPr wrap="none" rtlCol="0">
            <a:spAutoFit/>
          </a:bodyPr>
          <a:lstStyle/>
          <a:p>
            <a:r>
              <a:rPr lang="en-US" sz="4400" b="1" dirty="0" smtClean="0">
                <a:latin typeface="Alegreya Sans SC" panose="00000500000000000000" pitchFamily="2" charset="0"/>
              </a:rPr>
              <a:t>MEDICAL </a:t>
            </a:r>
            <a:r>
              <a:rPr lang="en-US" sz="4400" b="1" dirty="0" smtClean="0">
                <a:latin typeface="Alegreya Sans SC" panose="00000500000000000000" pitchFamily="2" charset="0"/>
              </a:rPr>
              <a:t>CONSEQUENCES</a:t>
            </a:r>
          </a:p>
          <a:p>
            <a:pPr algn="ctr"/>
            <a:r>
              <a:rPr lang="en-US" sz="4400" b="1" dirty="0" smtClean="0">
                <a:latin typeface="Alegreya Sans SC" panose="00000500000000000000" pitchFamily="2" charset="0"/>
              </a:rPr>
              <a:t>OF </a:t>
            </a:r>
            <a:r>
              <a:rPr lang="en-US" sz="4400" b="1" dirty="0" smtClean="0">
                <a:latin typeface="Alegreya Sans SC" panose="00000500000000000000" pitchFamily="2" charset="0"/>
              </a:rPr>
              <a:t>DRUG ABUSE</a:t>
            </a:r>
            <a:endParaRPr lang="en-US" sz="4400" b="1" dirty="0">
              <a:latin typeface="Alegreya Sans SC" panose="00000500000000000000" pitchFamily="2" charset="0"/>
            </a:endParaRPr>
          </a:p>
        </p:txBody>
      </p:sp>
      <p:pic>
        <p:nvPicPr>
          <p:cNvPr id="3" name="Picture 2" descr="File:Spectrum Diagram.PNG">
            <a:hlinkClick r:id="rId2"/>
          </p:cNvPr>
          <p:cNvPicPr>
            <a:picLocks noChangeAspect="1" noChangeArrowheads="1"/>
          </p:cNvPicPr>
          <p:nvPr/>
        </p:nvPicPr>
        <p:blipFill>
          <a:blip r:embed="rId3" cstate="print"/>
          <a:srcRect/>
          <a:stretch>
            <a:fillRect/>
          </a:stretch>
        </p:blipFill>
        <p:spPr bwMode="auto">
          <a:xfrm>
            <a:off x="1143000" y="1751350"/>
            <a:ext cx="6755865" cy="50668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2.bp.blogspot.com/_aRE25RtcVM8/TSOKnzd7beI/AAAAAAAADyg/hWlWRXTE5So/s320/op3.gif">
            <a:hlinkClick r:id="rId2"/>
          </p:cNvPr>
          <p:cNvPicPr>
            <a:picLocks noChangeAspect="1" noChangeArrowheads="1"/>
          </p:cNvPicPr>
          <p:nvPr/>
        </p:nvPicPr>
        <p:blipFill>
          <a:blip r:embed="rId3" cstate="print"/>
          <a:srcRect/>
          <a:stretch>
            <a:fillRect/>
          </a:stretch>
        </p:blipFill>
        <p:spPr bwMode="auto">
          <a:xfrm>
            <a:off x="152400" y="913598"/>
            <a:ext cx="4267200" cy="4800600"/>
          </a:xfrm>
          <a:prstGeom prst="rect">
            <a:avLst/>
          </a:prstGeom>
          <a:noFill/>
        </p:spPr>
      </p:pic>
      <p:pic>
        <p:nvPicPr>
          <p:cNvPr id="1028" name="Picture 4" descr="Substance abuse often causes a variety of medical abnormalities and conditions throughout the body, as shown in the illustration above. (Illustration by Electronic Illustrators Group.)"/>
          <p:cNvPicPr>
            <a:picLocks noChangeAspect="1" noChangeArrowheads="1"/>
          </p:cNvPicPr>
          <p:nvPr/>
        </p:nvPicPr>
        <p:blipFill>
          <a:blip r:embed="rId4" cstate="print"/>
          <a:srcRect/>
          <a:stretch>
            <a:fillRect/>
          </a:stretch>
        </p:blipFill>
        <p:spPr bwMode="auto">
          <a:xfrm>
            <a:off x="4648200" y="913598"/>
            <a:ext cx="4343400" cy="48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457200"/>
            <a:ext cx="8382000" cy="646331"/>
          </a:xfrm>
          <a:prstGeom prst="rect">
            <a:avLst/>
          </a:prstGeom>
        </p:spPr>
        <p:txBody>
          <a:bodyPr wrap="square">
            <a:spAutoFit/>
          </a:bodyPr>
          <a:lstStyle/>
          <a:p>
            <a:r>
              <a:rPr lang="en-US" b="1" dirty="0" smtClean="0">
                <a:latin typeface="Alegreya Sans SC" panose="00000500000000000000" pitchFamily="2" charset="0"/>
              </a:rPr>
              <a:t>June 26 </a:t>
            </a:r>
            <a:r>
              <a:rPr lang="en-US" dirty="0" smtClean="0">
                <a:latin typeface="Alegreya Sans SC" panose="00000500000000000000" pitchFamily="2" charset="0"/>
              </a:rPr>
              <a:t>is celebrated as </a:t>
            </a:r>
            <a:r>
              <a:rPr lang="en-US" b="1" dirty="0" smtClean="0">
                <a:latin typeface="Alegreya Sans SC" panose="00000500000000000000" pitchFamily="2" charset="0"/>
              </a:rPr>
              <a:t>International Day against Drug Abuse </a:t>
            </a:r>
            <a:r>
              <a:rPr lang="en-US" dirty="0" smtClean="0">
                <a:latin typeface="Alegreya Sans SC" panose="00000500000000000000" pitchFamily="2" charset="0"/>
              </a:rPr>
              <a:t>and </a:t>
            </a:r>
            <a:r>
              <a:rPr lang="en-US" b="1" dirty="0" smtClean="0">
                <a:latin typeface="Alegreya Sans SC" panose="00000500000000000000" pitchFamily="2" charset="0"/>
              </a:rPr>
              <a:t>Illicit Trafficking </a:t>
            </a:r>
            <a:r>
              <a:rPr lang="en-US" dirty="0" smtClean="0">
                <a:latin typeface="Alegreya Sans SC" panose="00000500000000000000" pitchFamily="2" charset="0"/>
              </a:rPr>
              <a:t>every year.</a:t>
            </a:r>
            <a:endParaRPr lang="en-US" dirty="0">
              <a:latin typeface="Alegreya Sans SC" panose="00000500000000000000" pitchFamily="2" charset="0"/>
            </a:endParaRPr>
          </a:p>
        </p:txBody>
      </p:sp>
      <p:sp>
        <p:nvSpPr>
          <p:cNvPr id="3" name="Rectangle 2"/>
          <p:cNvSpPr/>
          <p:nvPr/>
        </p:nvSpPr>
        <p:spPr>
          <a:xfrm>
            <a:off x="381000" y="1295400"/>
            <a:ext cx="8382000" cy="5262979"/>
          </a:xfrm>
          <a:prstGeom prst="rect">
            <a:avLst/>
          </a:prstGeom>
        </p:spPr>
        <p:txBody>
          <a:bodyPr wrap="square">
            <a:spAutoFit/>
          </a:bodyPr>
          <a:lstStyle/>
          <a:p>
            <a:r>
              <a:rPr lang="en-US" sz="1600" dirty="0" smtClean="0">
                <a:latin typeface="Alegreya Sans SC" panose="00000500000000000000" pitchFamily="2" charset="0"/>
              </a:rPr>
              <a:t>India has braced itself to face the menace of drug trafficking both at the national and international levels. Several measures involving innovative changes in enforcement, legal and judicial systems have been brought into effect. The introduction of death penalty for drug-related offences has been a major deterrent. The </a:t>
            </a:r>
            <a:r>
              <a:rPr lang="en-US" sz="1600" u="sng" dirty="0" smtClean="0">
                <a:latin typeface="Alegreya Sans SC" panose="00000500000000000000" pitchFamily="2" charset="0"/>
              </a:rPr>
              <a:t>Narcotic Drugs and Psychotropic Substances Act, 1985</a:t>
            </a:r>
            <a:r>
              <a:rPr lang="en-US" sz="1600" dirty="0" smtClean="0">
                <a:latin typeface="Alegreya Sans SC" panose="00000500000000000000" pitchFamily="2" charset="0"/>
              </a:rPr>
              <a:t>, were enacted with stringent provisions to curb this menace. The Act envisages a minimum term of </a:t>
            </a:r>
            <a:r>
              <a:rPr lang="en-US" sz="1600" u="sng" dirty="0" smtClean="0">
                <a:latin typeface="Alegreya Sans SC" panose="00000500000000000000" pitchFamily="2" charset="0"/>
              </a:rPr>
              <a:t>10 years imprisonment extendable to 20 years and fine of Rs. 1 </a:t>
            </a:r>
            <a:r>
              <a:rPr lang="en-US" sz="1600" u="sng" dirty="0" err="1" smtClean="0">
                <a:latin typeface="Alegreya Sans SC" panose="00000500000000000000" pitchFamily="2" charset="0"/>
              </a:rPr>
              <a:t>lakh</a:t>
            </a:r>
            <a:r>
              <a:rPr lang="en-US" sz="1600" u="sng" dirty="0" smtClean="0">
                <a:latin typeface="Alegreya Sans SC" panose="00000500000000000000" pitchFamily="2" charset="0"/>
              </a:rPr>
              <a:t> extendable up to Rs. 2 </a:t>
            </a:r>
            <a:r>
              <a:rPr lang="en-US" sz="1600" u="sng" dirty="0" err="1" smtClean="0">
                <a:latin typeface="Alegreya Sans SC" panose="00000500000000000000" pitchFamily="2" charset="0"/>
              </a:rPr>
              <a:t>lakhs</a:t>
            </a:r>
            <a:r>
              <a:rPr lang="en-US" sz="1600" u="sng" dirty="0" smtClean="0">
                <a:latin typeface="Alegreya Sans SC" panose="00000500000000000000" pitchFamily="2" charset="0"/>
              </a:rPr>
              <a:t> </a:t>
            </a:r>
            <a:r>
              <a:rPr lang="en-US" sz="1600" dirty="0" smtClean="0">
                <a:latin typeface="Alegreya Sans SC" panose="00000500000000000000" pitchFamily="2" charset="0"/>
              </a:rPr>
              <a:t>for the offenders. The Act has been further amended by making provisions for the forfeiture of properties derived from illicit drugs trafficking. Comprehensive strategy involving specific </a:t>
            </a:r>
            <a:r>
              <a:rPr lang="en-US" sz="1600" dirty="0" err="1" smtClean="0">
                <a:latin typeface="Alegreya Sans SC" panose="00000500000000000000" pitchFamily="2" charset="0"/>
              </a:rPr>
              <a:t>programmes</a:t>
            </a:r>
            <a:r>
              <a:rPr lang="en-US" sz="1600" dirty="0" smtClean="0">
                <a:latin typeface="Alegreya Sans SC" panose="00000500000000000000" pitchFamily="2" charset="0"/>
              </a:rPr>
              <a:t> to bring about an overall reduction in use of drugs has been evolved by the various government agencies and NGOs and is further supplemented by measures like education, counseling, treatment and rehabilitation </a:t>
            </a:r>
            <a:r>
              <a:rPr lang="en-US" sz="1600" dirty="0" err="1" smtClean="0">
                <a:latin typeface="Alegreya Sans SC" panose="00000500000000000000" pitchFamily="2" charset="0"/>
              </a:rPr>
              <a:t>programmes</a:t>
            </a:r>
            <a:r>
              <a:rPr lang="en-US" sz="1600" dirty="0" smtClean="0">
                <a:latin typeface="Alegreya Sans SC" panose="00000500000000000000" pitchFamily="2" charset="0"/>
              </a:rPr>
              <a:t>. </a:t>
            </a:r>
            <a:r>
              <a:rPr lang="en-US" sz="1600" u="sng" dirty="0" smtClean="0">
                <a:latin typeface="Alegreya Sans SC" panose="00000500000000000000" pitchFamily="2" charset="0"/>
              </a:rPr>
              <a:t>India has bilateral agreements on drug trafficking with 13 countries, including Pakistan and Burma. </a:t>
            </a:r>
            <a:r>
              <a:rPr lang="en-US" sz="1600" dirty="0" smtClean="0">
                <a:latin typeface="Alegreya Sans SC" panose="00000500000000000000" pitchFamily="2" charset="0"/>
              </a:rPr>
              <a:t>Prior to </a:t>
            </a:r>
            <a:r>
              <a:rPr lang="en-US" sz="1600" u="sng" dirty="0" smtClean="0">
                <a:latin typeface="Alegreya Sans SC" panose="00000500000000000000" pitchFamily="2" charset="0"/>
              </a:rPr>
              <a:t>1999, extradition between India and the United States occurred under the auspices of a 1931 treaty signed by the United States and the United Kingdom, which was made applicable to India in 1942</a:t>
            </a:r>
            <a:r>
              <a:rPr lang="en-US" sz="1600" dirty="0" smtClean="0">
                <a:latin typeface="Alegreya Sans SC" panose="00000500000000000000" pitchFamily="2" charset="0"/>
              </a:rPr>
              <a:t>. However, </a:t>
            </a:r>
            <a:r>
              <a:rPr lang="en-US" sz="1600" u="sng" dirty="0" smtClean="0">
                <a:latin typeface="Alegreya Sans SC" panose="00000500000000000000" pitchFamily="2" charset="0"/>
              </a:rPr>
              <a:t>a new extradition treaty between India and the United States entered into force in July 1999. A Mutual Legal Assistance Treaty was signed by India and the United States in October 2001. India also is signatory to the following treaties and conventions: 1961 U.N. Convention on Narcotic Drugs </a:t>
            </a:r>
          </a:p>
          <a:p>
            <a:r>
              <a:rPr lang="en-US" sz="1600" dirty="0" smtClean="0">
                <a:latin typeface="Alegreya Sans SC" panose="00000500000000000000" pitchFamily="2" charset="0"/>
              </a:rPr>
              <a:t>1971 U.N. Convention on Psychotropic Substances </a:t>
            </a:r>
          </a:p>
          <a:p>
            <a:r>
              <a:rPr lang="en-US" sz="1600" dirty="0" smtClean="0">
                <a:latin typeface="Alegreya Sans SC" panose="00000500000000000000" pitchFamily="2" charset="0"/>
              </a:rPr>
              <a:t>1988 U.N. Convention Against Illicit Traffic in Narcotic Drugs and Psychotropic Substances </a:t>
            </a:r>
          </a:p>
          <a:p>
            <a:r>
              <a:rPr lang="en-US" sz="1600" dirty="0" smtClean="0">
                <a:latin typeface="Alegreya Sans SC" panose="00000500000000000000" pitchFamily="2" charset="0"/>
              </a:rPr>
              <a:t>2000 Transnational Crime Convention </a:t>
            </a:r>
            <a:endParaRPr lang="en-US" sz="16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5300" y="457200"/>
            <a:ext cx="8153400" cy="3293209"/>
          </a:xfrm>
          <a:prstGeom prst="rect">
            <a:avLst/>
          </a:prstGeom>
        </p:spPr>
        <p:txBody>
          <a:bodyPr wrap="square">
            <a:spAutoFit/>
          </a:bodyPr>
          <a:lstStyle/>
          <a:p>
            <a:r>
              <a:rPr lang="en-US" sz="1600" dirty="0" smtClean="0">
                <a:latin typeface="Alegreya Sans SC" panose="00000500000000000000" pitchFamily="2" charset="0"/>
              </a:rPr>
              <a:t>The </a:t>
            </a:r>
            <a:r>
              <a:rPr lang="en-US" sz="1600" b="1" dirty="0" smtClean="0">
                <a:latin typeface="Alegreya Sans SC" panose="00000500000000000000" pitchFamily="2" charset="0"/>
              </a:rPr>
              <a:t>use of performance-enhancing drugs</a:t>
            </a:r>
            <a:r>
              <a:rPr lang="en-US" sz="1600" dirty="0" smtClean="0">
                <a:latin typeface="Alegreya Sans SC" panose="00000500000000000000" pitchFamily="2" charset="0"/>
              </a:rPr>
              <a:t> in </a:t>
            </a:r>
            <a:r>
              <a:rPr lang="en-US" sz="1600" dirty="0" smtClean="0">
                <a:latin typeface="Alegreya Sans SC" panose="00000500000000000000" pitchFamily="2" charset="0"/>
                <a:hlinkClick r:id="rId2" action="ppaction://hlinkfile" tooltip="Sport"/>
              </a:rPr>
              <a:t>sport</a:t>
            </a:r>
            <a:r>
              <a:rPr lang="en-US" sz="1600" dirty="0" smtClean="0">
                <a:latin typeface="Alegreya Sans SC" panose="00000500000000000000" pitchFamily="2" charset="0"/>
              </a:rPr>
              <a:t> is commonly referred to by the term "</a:t>
            </a:r>
            <a:r>
              <a:rPr lang="en-US" sz="1600" b="1" dirty="0" smtClean="0">
                <a:latin typeface="Alegreya Sans SC" panose="00000500000000000000" pitchFamily="2" charset="0"/>
              </a:rPr>
              <a:t>doping,</a:t>
            </a:r>
            <a:r>
              <a:rPr lang="en-US" sz="1600" dirty="0" smtClean="0">
                <a:latin typeface="Alegreya Sans SC" panose="00000500000000000000" pitchFamily="2" charset="0"/>
              </a:rPr>
              <a:t>" particularly by those organizations that regulate competitions. The use of performance enhancing drugs is mostly done to improve athletic performance. This is why many sports ban the use of performance enhancing drugs. Another similar use of medical technology is called </a:t>
            </a:r>
            <a:r>
              <a:rPr lang="en-US" sz="1600" dirty="0" smtClean="0">
                <a:latin typeface="Alegreya Sans SC" panose="00000500000000000000" pitchFamily="2" charset="0"/>
                <a:hlinkClick r:id="rId3" action="ppaction://hlinkfile" tooltip="Blood doping"/>
              </a:rPr>
              <a:t>blood doping</a:t>
            </a:r>
            <a:r>
              <a:rPr lang="en-US" sz="1600" dirty="0" smtClean="0">
                <a:latin typeface="Alegreya Sans SC" panose="00000500000000000000" pitchFamily="2" charset="0"/>
              </a:rPr>
              <a:t>, either by </a:t>
            </a:r>
            <a:r>
              <a:rPr lang="en-US" sz="1600" dirty="0" smtClean="0">
                <a:latin typeface="Alegreya Sans SC" panose="00000500000000000000" pitchFamily="2" charset="0"/>
                <a:hlinkClick r:id="rId4" action="ppaction://hlinkfile" tooltip="Blood transfusion"/>
              </a:rPr>
              <a:t>blood transfusion</a:t>
            </a:r>
            <a:r>
              <a:rPr lang="en-US" sz="1600" dirty="0" smtClean="0">
                <a:latin typeface="Alegreya Sans SC" panose="00000500000000000000" pitchFamily="2" charset="0"/>
              </a:rPr>
              <a:t> or use of the hormone </a:t>
            </a:r>
            <a:r>
              <a:rPr lang="en-US" sz="1600" dirty="0" smtClean="0">
                <a:latin typeface="Alegreya Sans SC" panose="00000500000000000000" pitchFamily="2" charset="0"/>
                <a:hlinkClick r:id="rId5" action="ppaction://hlinkfile" tooltip="Erythropoietin"/>
              </a:rPr>
              <a:t>erythropoietin</a:t>
            </a:r>
            <a:r>
              <a:rPr lang="en-US" sz="1600" dirty="0" smtClean="0">
                <a:latin typeface="Alegreya Sans SC" panose="00000500000000000000" pitchFamily="2" charset="0"/>
              </a:rPr>
              <a:t> (EPO). The use of drugs to enhance performance is considered unethical by most international sports organizations and especially the </a:t>
            </a:r>
            <a:r>
              <a:rPr lang="en-US" sz="1600" dirty="0" smtClean="0">
                <a:latin typeface="Alegreya Sans SC" panose="00000500000000000000" pitchFamily="2" charset="0"/>
                <a:hlinkClick r:id="rId6" action="ppaction://hlinkfile" tooltip="International Olympic Committee"/>
              </a:rPr>
              <a:t>International Olympic Committee</a:t>
            </a:r>
            <a:r>
              <a:rPr lang="en-US" sz="1600" dirty="0" smtClean="0">
                <a:latin typeface="Alegreya Sans SC" panose="00000500000000000000" pitchFamily="2" charset="0"/>
              </a:rPr>
              <a:t>, although ethicists have argued that it is little different from the use of new materials in the construction of suits and sporting equipment, which similarly aid performance and can give competitors advantage over others. The reasons for the ban are mainly the alleged health threat of performance-enhancing drugs, the equality of opportunity for athletes and the supposedly exemplary effect of "clean" ("doping-free") sports in the public.</a:t>
            </a:r>
            <a:endParaRPr lang="en-US" sz="1600" dirty="0">
              <a:latin typeface="Alegreya Sans SC" panose="00000500000000000000" pitchFamily="2" charset="0"/>
            </a:endParaRPr>
          </a:p>
        </p:txBody>
      </p:sp>
      <p:sp>
        <p:nvSpPr>
          <p:cNvPr id="3" name="Rectangle 2"/>
          <p:cNvSpPr/>
          <p:nvPr/>
        </p:nvSpPr>
        <p:spPr>
          <a:xfrm>
            <a:off x="495300" y="3740784"/>
            <a:ext cx="8153400" cy="2800767"/>
          </a:xfrm>
          <a:prstGeom prst="rect">
            <a:avLst/>
          </a:prstGeom>
        </p:spPr>
        <p:txBody>
          <a:bodyPr wrap="square">
            <a:spAutoFit/>
          </a:bodyPr>
          <a:lstStyle/>
          <a:p>
            <a:r>
              <a:rPr lang="en-US" sz="1600" dirty="0" smtClean="0">
                <a:latin typeface="Alegreya Sans SC" panose="00000500000000000000" pitchFamily="2" charset="0"/>
              </a:rPr>
              <a:t>In 1998 the entire </a:t>
            </a:r>
            <a:r>
              <a:rPr lang="en-US" sz="1600" dirty="0" err="1" smtClean="0">
                <a:latin typeface="Alegreya Sans SC" panose="00000500000000000000" pitchFamily="2" charset="0"/>
                <a:hlinkClick r:id="rId7" action="ppaction://hlinkfile" tooltip="Festina"/>
              </a:rPr>
              <a:t>Festina</a:t>
            </a:r>
            <a:r>
              <a:rPr lang="en-US" sz="1600" dirty="0" smtClean="0">
                <a:latin typeface="Alegreya Sans SC" panose="00000500000000000000" pitchFamily="2" charset="0"/>
              </a:rPr>
              <a:t> team were excluded from the </a:t>
            </a:r>
            <a:r>
              <a:rPr lang="en-US" sz="1600" dirty="0" smtClean="0">
                <a:latin typeface="Alegreya Sans SC" panose="00000500000000000000" pitchFamily="2" charset="0"/>
                <a:hlinkClick r:id="rId8" action="ppaction://hlinkfile" tooltip="Tour de France"/>
              </a:rPr>
              <a:t>Tour de France</a:t>
            </a:r>
            <a:r>
              <a:rPr lang="en-US" sz="1600" dirty="0" smtClean="0">
                <a:latin typeface="Alegreya Sans SC" panose="00000500000000000000" pitchFamily="2" charset="0"/>
              </a:rPr>
              <a:t> following the discovery of a team car containing large amounts of various performance-enhancing drugs. The team director later admitted that some of the cyclists were routinely given banned substances. Six other teams pulled out in protest including </a:t>
            </a:r>
            <a:r>
              <a:rPr lang="en-US" sz="1600" dirty="0" smtClean="0">
                <a:latin typeface="Alegreya Sans SC" panose="00000500000000000000" pitchFamily="2" charset="0"/>
                <a:hlinkClick r:id="rId9" action="ppaction://hlinkfile" tooltip="Netherlands"/>
              </a:rPr>
              <a:t>Dutch</a:t>
            </a:r>
            <a:r>
              <a:rPr lang="en-US" sz="1600" dirty="0" smtClean="0">
                <a:latin typeface="Alegreya Sans SC" panose="00000500000000000000" pitchFamily="2" charset="0"/>
              </a:rPr>
              <a:t> team </a:t>
            </a:r>
            <a:r>
              <a:rPr lang="en-US" sz="1600" dirty="0" smtClean="0">
                <a:latin typeface="Alegreya Sans SC" panose="00000500000000000000" pitchFamily="2" charset="0"/>
                <a:hlinkClick r:id="rId10" action="ppaction://hlinkfile" tooltip="TVM (cycling team)"/>
              </a:rPr>
              <a:t>TVM</a:t>
            </a:r>
            <a:r>
              <a:rPr lang="en-US" sz="1600" dirty="0" smtClean="0">
                <a:latin typeface="Alegreya Sans SC" panose="00000500000000000000" pitchFamily="2" charset="0"/>
              </a:rPr>
              <a:t> who left the tour still being questioned by the </a:t>
            </a:r>
            <a:r>
              <a:rPr lang="en-US" sz="1600" dirty="0" smtClean="0">
                <a:latin typeface="Alegreya Sans SC" panose="00000500000000000000" pitchFamily="2" charset="0"/>
                <a:hlinkClick r:id="rId11" action="ppaction://hlinkfile" tooltip="Police"/>
              </a:rPr>
              <a:t>police</a:t>
            </a:r>
            <a:r>
              <a:rPr lang="en-US" sz="1600" dirty="0" smtClean="0">
                <a:latin typeface="Alegreya Sans SC" panose="00000500000000000000" pitchFamily="2" charset="0"/>
              </a:rPr>
              <a:t>. The </a:t>
            </a:r>
            <a:r>
              <a:rPr lang="en-US" sz="1600" dirty="0" err="1" smtClean="0">
                <a:latin typeface="Alegreya Sans SC" panose="00000500000000000000" pitchFamily="2" charset="0"/>
              </a:rPr>
              <a:t>Festina</a:t>
            </a:r>
            <a:r>
              <a:rPr lang="en-US" sz="1600" dirty="0" smtClean="0">
                <a:latin typeface="Alegreya Sans SC" panose="00000500000000000000" pitchFamily="2" charset="0"/>
              </a:rPr>
              <a:t> scandal overshadowed cyclist </a:t>
            </a:r>
            <a:r>
              <a:rPr lang="en-US" sz="1600" dirty="0" smtClean="0">
                <a:latin typeface="Alegreya Sans SC" panose="00000500000000000000" pitchFamily="2" charset="0"/>
                <a:hlinkClick r:id="rId12" action="ppaction://hlinkfile" tooltip="Marco Pantani"/>
              </a:rPr>
              <a:t>Marco </a:t>
            </a:r>
            <a:r>
              <a:rPr lang="en-US" sz="1600" dirty="0" err="1" smtClean="0">
                <a:latin typeface="Alegreya Sans SC" panose="00000500000000000000" pitchFamily="2" charset="0"/>
                <a:hlinkClick r:id="rId12" action="ppaction://hlinkfile" tooltip="Marco Pantani"/>
              </a:rPr>
              <a:t>Pantani</a:t>
            </a:r>
            <a:r>
              <a:rPr lang="en-US" sz="1600" dirty="0" err="1" smtClean="0">
                <a:latin typeface="Alegreya Sans SC" panose="00000500000000000000" pitchFamily="2" charset="0"/>
              </a:rPr>
              <a:t>'s</a:t>
            </a:r>
            <a:r>
              <a:rPr lang="en-US" sz="1600" dirty="0" smtClean="0">
                <a:latin typeface="Alegreya Sans SC" panose="00000500000000000000" pitchFamily="2" charset="0"/>
              </a:rPr>
              <a:t> tour win, but he himself later failed a test. The infamous "</a:t>
            </a:r>
            <a:r>
              <a:rPr lang="en-US" sz="1600" dirty="0" smtClean="0">
                <a:latin typeface="Alegreya Sans SC" panose="00000500000000000000" pitchFamily="2" charset="0"/>
                <a:hlinkClick r:id="rId13" action="ppaction://hlinkfile" tooltip="Pot Belge"/>
              </a:rPr>
              <a:t>pot </a:t>
            </a:r>
            <a:r>
              <a:rPr lang="en-US" sz="1600" dirty="0" err="1" smtClean="0">
                <a:latin typeface="Alegreya Sans SC" panose="00000500000000000000" pitchFamily="2" charset="0"/>
                <a:hlinkClick r:id="rId13" action="ppaction://hlinkfile" tooltip="Pot Belge"/>
              </a:rPr>
              <a:t>belge</a:t>
            </a:r>
            <a:r>
              <a:rPr lang="en-US" sz="1600" dirty="0" smtClean="0">
                <a:latin typeface="Alegreya Sans SC" panose="00000500000000000000" pitchFamily="2" charset="0"/>
              </a:rPr>
              <a:t>" or "Belgian mix" has a decades-long history in pro cycling, among both riders and support staff. More recently </a:t>
            </a:r>
            <a:r>
              <a:rPr lang="en-US" sz="1600" dirty="0" smtClean="0">
                <a:latin typeface="Alegreya Sans SC" panose="00000500000000000000" pitchFamily="2" charset="0"/>
                <a:hlinkClick r:id="rId14" action="ppaction://hlinkfile" tooltip="David Millar"/>
              </a:rPr>
              <a:t>David Millar</a:t>
            </a:r>
            <a:r>
              <a:rPr lang="en-US" sz="1600" dirty="0" smtClean="0">
                <a:latin typeface="Alegreya Sans SC" panose="00000500000000000000" pitchFamily="2" charset="0"/>
              </a:rPr>
              <a:t>, the 2003 World-Time Trial Champion, admitted using </a:t>
            </a:r>
            <a:r>
              <a:rPr lang="en-US" sz="1600" dirty="0" smtClean="0">
                <a:latin typeface="Alegreya Sans SC" panose="00000500000000000000" pitchFamily="2" charset="0"/>
                <a:hlinkClick r:id="rId5" action="ppaction://hlinkfile" tooltip="Erythropoietin"/>
              </a:rPr>
              <a:t>EPO</a:t>
            </a:r>
            <a:r>
              <a:rPr lang="en-US" sz="1600" dirty="0" smtClean="0">
                <a:latin typeface="Alegreya Sans SC" panose="00000500000000000000" pitchFamily="2" charset="0"/>
              </a:rPr>
              <a:t>, and was stripped of his title and suspended for two years. Still later, </a:t>
            </a:r>
            <a:r>
              <a:rPr lang="en-US" sz="1600" dirty="0" smtClean="0">
                <a:latin typeface="Alegreya Sans SC" panose="00000500000000000000" pitchFamily="2" charset="0"/>
                <a:hlinkClick r:id="rId15" action="ppaction://hlinkfile" tooltip="Roberto Heras"/>
              </a:rPr>
              <a:t>Roberto </a:t>
            </a:r>
            <a:r>
              <a:rPr lang="en-US" sz="1600" dirty="0" err="1" smtClean="0">
                <a:latin typeface="Alegreya Sans SC" panose="00000500000000000000" pitchFamily="2" charset="0"/>
                <a:hlinkClick r:id="rId15" action="ppaction://hlinkfile" tooltip="Roberto Heras"/>
              </a:rPr>
              <a:t>Heras</a:t>
            </a:r>
            <a:r>
              <a:rPr lang="en-US" sz="1600" dirty="0" smtClean="0">
                <a:latin typeface="Alegreya Sans SC" panose="00000500000000000000" pitchFamily="2" charset="0"/>
              </a:rPr>
              <a:t> was stripped of his victory in the 2005 </a:t>
            </a:r>
            <a:r>
              <a:rPr lang="en-US" sz="1600" dirty="0" err="1" smtClean="0">
                <a:latin typeface="Alegreya Sans SC" panose="00000500000000000000" pitchFamily="2" charset="0"/>
                <a:hlinkClick r:id="rId16" action="ppaction://hlinkfile" tooltip="Vuelta a España"/>
              </a:rPr>
              <a:t>Vuelta</a:t>
            </a:r>
            <a:r>
              <a:rPr lang="en-US" sz="1600" dirty="0" smtClean="0">
                <a:latin typeface="Alegreya Sans SC" panose="00000500000000000000" pitchFamily="2" charset="0"/>
                <a:hlinkClick r:id="rId16" action="ppaction://hlinkfile" tooltip="Vuelta a España"/>
              </a:rPr>
              <a:t> a </a:t>
            </a:r>
            <a:r>
              <a:rPr lang="en-US" sz="1600" dirty="0" err="1" smtClean="0">
                <a:latin typeface="Alegreya Sans SC" panose="00000500000000000000" pitchFamily="2" charset="0"/>
                <a:hlinkClick r:id="rId16" action="ppaction://hlinkfile" tooltip="Vuelta a España"/>
              </a:rPr>
              <a:t>España</a:t>
            </a:r>
            <a:r>
              <a:rPr lang="en-US" sz="1600" dirty="0" smtClean="0">
                <a:latin typeface="Alegreya Sans SC" panose="00000500000000000000" pitchFamily="2" charset="0"/>
              </a:rPr>
              <a:t> and suspended for two years after testing positive for EPO.</a:t>
            </a:r>
            <a:endParaRPr lang="en-US" sz="16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304800"/>
            <a:ext cx="8077200" cy="2862322"/>
          </a:xfrm>
          <a:prstGeom prst="rect">
            <a:avLst/>
          </a:prstGeom>
        </p:spPr>
        <p:txBody>
          <a:bodyPr wrap="square">
            <a:spAutoFit/>
          </a:bodyPr>
          <a:lstStyle/>
          <a:p>
            <a:r>
              <a:rPr lang="en-US" sz="2000" dirty="0" smtClean="0">
                <a:latin typeface="Alegreya Sans SC" panose="00000500000000000000" pitchFamily="2" charset="0"/>
              </a:rPr>
              <a:t>A </a:t>
            </a:r>
            <a:r>
              <a:rPr lang="en-US" sz="2000" b="1" dirty="0" smtClean="0">
                <a:latin typeface="Alegreya Sans SC" panose="00000500000000000000" pitchFamily="2" charset="0"/>
              </a:rPr>
              <a:t>substance-related disorder</a:t>
            </a:r>
            <a:r>
              <a:rPr lang="en-US" sz="2000" dirty="0" smtClean="0">
                <a:latin typeface="Alegreya Sans SC" panose="00000500000000000000" pitchFamily="2" charset="0"/>
              </a:rPr>
              <a:t> is an </a:t>
            </a:r>
            <a:r>
              <a:rPr lang="en-US" sz="2000" dirty="0" smtClean="0">
                <a:latin typeface="Alegreya Sans SC" panose="00000500000000000000" pitchFamily="2" charset="0"/>
                <a:hlinkClick r:id="rId2" action="ppaction://hlinkfile" tooltip="Umbrella term"/>
              </a:rPr>
              <a:t>umbrella term</a:t>
            </a:r>
            <a:r>
              <a:rPr lang="en-US" sz="2000" dirty="0" smtClean="0">
                <a:latin typeface="Alegreya Sans SC" panose="00000500000000000000" pitchFamily="2" charset="0"/>
              </a:rPr>
              <a:t> used to describe several different conditions (such as intoxication, harmful use/abuse, dependence, withdrawal, and psychoses or amnesia associated with the use of the substance) associated with several different substances (such as </a:t>
            </a:r>
            <a:r>
              <a:rPr lang="en-US" sz="2000" dirty="0" smtClean="0">
                <a:latin typeface="Alegreya Sans SC" panose="00000500000000000000" pitchFamily="2" charset="0"/>
                <a:hlinkClick r:id="rId3" action="ppaction://hlinkfile" tooltip="Alcohol"/>
              </a:rPr>
              <a:t>alcohol</a:t>
            </a:r>
            <a:r>
              <a:rPr lang="en-US" sz="2000" dirty="0" smtClean="0">
                <a:latin typeface="Alegreya Sans SC" panose="00000500000000000000" pitchFamily="2" charset="0"/>
              </a:rPr>
              <a:t> or </a:t>
            </a:r>
            <a:r>
              <a:rPr lang="en-US" sz="2000" dirty="0" err="1" smtClean="0">
                <a:latin typeface="Alegreya Sans SC" panose="00000500000000000000" pitchFamily="2" charset="0"/>
                <a:hlinkClick r:id="rId4" action="ppaction://hlinkfile" tooltip="Opiod"/>
              </a:rPr>
              <a:t>opiods</a:t>
            </a:r>
            <a:r>
              <a:rPr lang="en-US" sz="2000" dirty="0" smtClean="0">
                <a:latin typeface="Alegreya Sans SC" panose="00000500000000000000" pitchFamily="2" charset="0"/>
              </a:rPr>
              <a:t>.)</a:t>
            </a:r>
          </a:p>
          <a:p>
            <a:r>
              <a:rPr lang="en-US" sz="2000" dirty="0" smtClean="0">
                <a:latin typeface="Alegreya Sans SC" panose="00000500000000000000" pitchFamily="2" charset="0"/>
              </a:rPr>
              <a:t>Substance-related disorders can be subcategorized into "substance use disorders" (SUD) and "substance-induced disorders" (</a:t>
            </a:r>
            <a:r>
              <a:rPr lang="en-US" sz="2000" dirty="0" smtClean="0">
                <a:latin typeface="Alegreya Sans SC" panose="00000500000000000000" pitchFamily="2" charset="0"/>
              </a:rPr>
              <a:t>SID). Though </a:t>
            </a:r>
            <a:r>
              <a:rPr lang="en-US" sz="2000" dirty="0" smtClean="0">
                <a:latin typeface="Alegreya Sans SC" panose="00000500000000000000" pitchFamily="2" charset="0"/>
                <a:hlinkClick r:id="rId5" action="ppaction://hlinkfile" tooltip="DSM-IV"/>
              </a:rPr>
              <a:t>DSM-IV</a:t>
            </a:r>
            <a:r>
              <a:rPr lang="en-US" sz="2000" dirty="0" smtClean="0">
                <a:latin typeface="Alegreya Sans SC" panose="00000500000000000000" pitchFamily="2" charset="0"/>
              </a:rPr>
              <a:t> makes a firm distinction between the two, SIDs often occur in the context of SUDs</a:t>
            </a:r>
            <a:r>
              <a:rPr lang="en-US" sz="2000" dirty="0" smtClean="0">
                <a:latin typeface="Alegreya Sans SC" panose="00000500000000000000" pitchFamily="2" charset="0"/>
              </a:rPr>
              <a:t>.</a:t>
            </a:r>
            <a:endParaRPr lang="en-US" sz="2000" dirty="0">
              <a:latin typeface="Alegreya Sans SC" panose="00000500000000000000" pitchFamily="2" charset="0"/>
            </a:endParaRPr>
          </a:p>
        </p:txBody>
      </p:sp>
      <p:pic>
        <p:nvPicPr>
          <p:cNvPr id="1026" name="Picture 2" descr="File:Rational scale to assess the harm of drugs (mean physical harm and mean dependence).svg">
            <a:hlinkClick r:id="rId6"/>
          </p:cNvPr>
          <p:cNvPicPr>
            <a:picLocks noChangeAspect="1" noChangeArrowheads="1"/>
          </p:cNvPicPr>
          <p:nvPr/>
        </p:nvPicPr>
        <p:blipFill>
          <a:blip r:embed="rId7" cstate="print"/>
          <a:srcRect/>
          <a:stretch>
            <a:fillRect/>
          </a:stretch>
        </p:blipFill>
        <p:spPr bwMode="auto">
          <a:xfrm>
            <a:off x="2819400" y="3048000"/>
            <a:ext cx="3619500" cy="3619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414838"/>
            <a:ext cx="8001000" cy="1477328"/>
          </a:xfrm>
          <a:prstGeom prst="rect">
            <a:avLst/>
          </a:prstGeom>
        </p:spPr>
        <p:txBody>
          <a:bodyPr wrap="square">
            <a:spAutoFit/>
          </a:bodyPr>
          <a:lstStyle/>
          <a:p>
            <a:r>
              <a:rPr lang="en-US" b="1" dirty="0" smtClean="0">
                <a:latin typeface="Alegreya Sans SC" panose="00000500000000000000" pitchFamily="2" charset="0"/>
              </a:rPr>
              <a:t>Substance-induced disorders</a:t>
            </a:r>
          </a:p>
          <a:p>
            <a:r>
              <a:rPr lang="en-US" dirty="0" smtClean="0">
                <a:latin typeface="Alegreya Sans SC" panose="00000500000000000000" pitchFamily="2" charset="0"/>
              </a:rPr>
              <a:t>Substance-induced disorders include medical conditions that can be directly attributed to the use of a substance</a:t>
            </a:r>
            <a:r>
              <a:rPr lang="en-US" dirty="0" smtClean="0">
                <a:latin typeface="Alegreya Sans SC" panose="00000500000000000000" pitchFamily="2" charset="0"/>
              </a:rPr>
              <a:t>.</a:t>
            </a:r>
            <a:r>
              <a:rPr lang="en-US" baseline="30000" dirty="0" smtClean="0">
                <a:latin typeface="Alegreya Sans SC" panose="00000500000000000000" pitchFamily="2" charset="0"/>
              </a:rPr>
              <a:t> </a:t>
            </a:r>
            <a:r>
              <a:rPr lang="en-US" dirty="0" smtClean="0">
                <a:latin typeface="Alegreya Sans SC" panose="00000500000000000000" pitchFamily="2" charset="0"/>
              </a:rPr>
              <a:t>These </a:t>
            </a:r>
            <a:r>
              <a:rPr lang="en-US" dirty="0" smtClean="0">
                <a:latin typeface="Alegreya Sans SC" panose="00000500000000000000" pitchFamily="2" charset="0"/>
              </a:rPr>
              <a:t>conditions include </a:t>
            </a:r>
            <a:r>
              <a:rPr lang="en-US" dirty="0" smtClean="0">
                <a:latin typeface="Alegreya Sans SC" panose="00000500000000000000" pitchFamily="2" charset="0"/>
                <a:hlinkClick r:id="rId2" action="ppaction://hlinkfile" tooltip="Substance intoxication"/>
              </a:rPr>
              <a:t>intoxication</a:t>
            </a:r>
            <a:r>
              <a:rPr lang="en-US" dirty="0" smtClean="0">
                <a:latin typeface="Alegreya Sans SC" panose="00000500000000000000" pitchFamily="2" charset="0"/>
              </a:rPr>
              <a:t>, </a:t>
            </a:r>
            <a:r>
              <a:rPr lang="en-US" dirty="0" smtClean="0">
                <a:latin typeface="Alegreya Sans SC" panose="00000500000000000000" pitchFamily="2" charset="0"/>
                <a:hlinkClick r:id="rId3" action="ppaction://hlinkfile" tooltip="Withdrawal"/>
              </a:rPr>
              <a:t>withdrawal</a:t>
            </a:r>
            <a:r>
              <a:rPr lang="en-US" dirty="0" smtClean="0">
                <a:latin typeface="Alegreya Sans SC" panose="00000500000000000000" pitchFamily="2" charset="0"/>
              </a:rPr>
              <a:t>, </a:t>
            </a:r>
            <a:r>
              <a:rPr lang="en-US" dirty="0" smtClean="0">
                <a:latin typeface="Alegreya Sans SC" panose="00000500000000000000" pitchFamily="2" charset="0"/>
                <a:hlinkClick r:id="rId4" action="ppaction://hlinkfile" tooltip="Substance-induced delirium"/>
              </a:rPr>
              <a:t>substance-induced delirium</a:t>
            </a:r>
            <a:r>
              <a:rPr lang="en-US" dirty="0" smtClean="0">
                <a:latin typeface="Alegreya Sans SC" panose="00000500000000000000" pitchFamily="2" charset="0"/>
              </a:rPr>
              <a:t>, </a:t>
            </a:r>
            <a:r>
              <a:rPr lang="en-US" dirty="0" smtClean="0">
                <a:latin typeface="Alegreya Sans SC" panose="00000500000000000000" pitchFamily="2" charset="0"/>
                <a:hlinkClick r:id="rId5" action="ppaction://hlinkfile" tooltip="Substance-induced psychosis"/>
              </a:rPr>
              <a:t>substance-induced psychosis</a:t>
            </a:r>
            <a:r>
              <a:rPr lang="en-US" dirty="0" smtClean="0">
                <a:latin typeface="Alegreya Sans SC" panose="00000500000000000000" pitchFamily="2" charset="0"/>
              </a:rPr>
              <a:t>, and </a:t>
            </a:r>
            <a:r>
              <a:rPr lang="en-US" dirty="0" smtClean="0">
                <a:latin typeface="Alegreya Sans SC" panose="00000500000000000000" pitchFamily="2" charset="0"/>
                <a:hlinkClick r:id="rId6" action="ppaction://hlinkfile" tooltip="Substance-induced mood disorder"/>
              </a:rPr>
              <a:t>substance-induced mood </a:t>
            </a:r>
            <a:r>
              <a:rPr lang="en-US" dirty="0" smtClean="0">
                <a:latin typeface="Alegreya Sans SC" panose="00000500000000000000" pitchFamily="2" charset="0"/>
                <a:hlinkClick r:id="rId6" action="ppaction://hlinkfile" tooltip="Substance-induced mood disorder"/>
              </a:rPr>
              <a:t>disorders</a:t>
            </a:r>
            <a:r>
              <a:rPr lang="en-US" dirty="0" smtClean="0">
                <a:latin typeface="Alegreya Sans SC" panose="00000500000000000000" pitchFamily="2" charset="0"/>
              </a:rPr>
              <a:t>.</a:t>
            </a:r>
            <a:endParaRPr lang="en-US" dirty="0">
              <a:latin typeface="Alegreya Sans SC" panose="00000500000000000000" pitchFamily="2" charset="0"/>
            </a:endParaRPr>
          </a:p>
        </p:txBody>
      </p:sp>
      <p:pic>
        <p:nvPicPr>
          <p:cNvPr id="19458" name="Picture 2" descr="File:Spectrum Diagram.PNG">
            <a:hlinkClick r:id="rId7"/>
          </p:cNvPr>
          <p:cNvPicPr>
            <a:picLocks noChangeAspect="1" noChangeArrowheads="1"/>
          </p:cNvPicPr>
          <p:nvPr/>
        </p:nvPicPr>
        <p:blipFill>
          <a:blip r:embed="rId8" cstate="print"/>
          <a:srcRect/>
          <a:stretch>
            <a:fillRect/>
          </a:stretch>
        </p:blipFill>
        <p:spPr bwMode="auto">
          <a:xfrm>
            <a:off x="1371600" y="1905000"/>
            <a:ext cx="6400800" cy="480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40901" y="1143000"/>
            <a:ext cx="8169699" cy="5293757"/>
          </a:xfrm>
          <a:prstGeom prst="rect">
            <a:avLst/>
          </a:prstGeom>
        </p:spPr>
        <p:txBody>
          <a:bodyPr wrap="square">
            <a:spAutoFit/>
          </a:bodyPr>
          <a:lstStyle/>
          <a:p>
            <a:pPr algn="just"/>
            <a:r>
              <a:rPr lang="en-US" dirty="0" smtClean="0">
                <a:latin typeface="Alegreya Sans SC" panose="00000500000000000000" pitchFamily="2" charset="0"/>
              </a:rPr>
              <a:t>The Internet is a major source of prescription drugs that are</a:t>
            </a:r>
            <a:r>
              <a:rPr lang="en-US" baseline="30000" dirty="0" smtClean="0">
                <a:latin typeface="Alegreya Sans SC" panose="00000500000000000000" pitchFamily="2" charset="0"/>
              </a:rPr>
              <a:t> </a:t>
            </a:r>
            <a:r>
              <a:rPr lang="en-US" dirty="0" smtClean="0">
                <a:latin typeface="Alegreya Sans SC" panose="00000500000000000000" pitchFamily="2" charset="0"/>
              </a:rPr>
              <a:t>used for nonmedical uses. A 2006 survey documented that 89%</a:t>
            </a:r>
            <a:r>
              <a:rPr lang="en-US" baseline="30000" dirty="0" smtClean="0">
                <a:latin typeface="Alegreya Sans SC" panose="00000500000000000000" pitchFamily="2" charset="0"/>
              </a:rPr>
              <a:t> </a:t>
            </a:r>
            <a:r>
              <a:rPr lang="en-US" dirty="0" smtClean="0">
                <a:latin typeface="Alegreya Sans SC" panose="00000500000000000000" pitchFamily="2" charset="0"/>
              </a:rPr>
              <a:t>of sites selling controlled prescription drugs have no prescription</a:t>
            </a:r>
            <a:r>
              <a:rPr lang="en-US" baseline="30000" dirty="0" smtClean="0">
                <a:latin typeface="Alegreya Sans SC" panose="00000500000000000000" pitchFamily="2" charset="0"/>
              </a:rPr>
              <a:t> </a:t>
            </a:r>
            <a:r>
              <a:rPr lang="en-US" dirty="0" smtClean="0">
                <a:latin typeface="Alegreya Sans SC" panose="00000500000000000000" pitchFamily="2" charset="0"/>
              </a:rPr>
              <a:t>requirements, a figure that is down from 94% in 2004. Of the</a:t>
            </a:r>
            <a:r>
              <a:rPr lang="en-US" baseline="30000" dirty="0" smtClean="0">
                <a:latin typeface="Alegreya Sans SC" panose="00000500000000000000" pitchFamily="2" charset="0"/>
              </a:rPr>
              <a:t> </a:t>
            </a:r>
            <a:r>
              <a:rPr lang="en-US" dirty="0" smtClean="0">
                <a:latin typeface="Alegreya Sans SC" panose="00000500000000000000" pitchFamily="2" charset="0"/>
              </a:rPr>
              <a:t>11% of sites that required a prescription, 70% only required</a:t>
            </a:r>
            <a:r>
              <a:rPr lang="en-US" baseline="30000" dirty="0" smtClean="0">
                <a:latin typeface="Alegreya Sans SC" panose="00000500000000000000" pitchFamily="2" charset="0"/>
              </a:rPr>
              <a:t> </a:t>
            </a:r>
            <a:r>
              <a:rPr lang="en-US" dirty="0" smtClean="0">
                <a:latin typeface="Alegreya Sans SC" panose="00000500000000000000" pitchFamily="2" charset="0"/>
              </a:rPr>
              <a:t>a prescription be faxed, allowing a customer to easily forge</a:t>
            </a:r>
            <a:r>
              <a:rPr lang="en-US" baseline="30000" dirty="0" smtClean="0">
                <a:latin typeface="Alegreya Sans SC" panose="00000500000000000000" pitchFamily="2" charset="0"/>
              </a:rPr>
              <a:t> </a:t>
            </a:r>
            <a:r>
              <a:rPr lang="en-US" dirty="0" smtClean="0">
                <a:latin typeface="Alegreya Sans SC" panose="00000500000000000000" pitchFamily="2" charset="0"/>
              </a:rPr>
              <a:t>prescriptions or fax the same prescription to several Internet</a:t>
            </a:r>
            <a:r>
              <a:rPr lang="en-US" baseline="30000" dirty="0" smtClean="0">
                <a:latin typeface="Alegreya Sans SC" panose="00000500000000000000" pitchFamily="2" charset="0"/>
              </a:rPr>
              <a:t> </a:t>
            </a:r>
            <a:r>
              <a:rPr lang="en-US" dirty="0" smtClean="0">
                <a:latin typeface="Alegreya Sans SC" panose="00000500000000000000" pitchFamily="2" charset="0"/>
              </a:rPr>
              <a:t>pharmacies. There has also been a trend toward online consultation</a:t>
            </a:r>
            <a:r>
              <a:rPr lang="en-US" baseline="30000" dirty="0" smtClean="0">
                <a:latin typeface="Alegreya Sans SC" panose="00000500000000000000" pitchFamily="2" charset="0"/>
              </a:rPr>
              <a:t> </a:t>
            </a:r>
            <a:r>
              <a:rPr lang="en-US" dirty="0" smtClean="0">
                <a:latin typeface="Alegreya Sans SC" panose="00000500000000000000" pitchFamily="2" charset="0"/>
              </a:rPr>
              <a:t>in lieu of a prescription. In 2006, 99 Web sites offered such</a:t>
            </a:r>
            <a:r>
              <a:rPr lang="en-US" baseline="30000" dirty="0" smtClean="0">
                <a:latin typeface="Alegreya Sans SC" panose="00000500000000000000" pitchFamily="2" charset="0"/>
              </a:rPr>
              <a:t> </a:t>
            </a:r>
            <a:r>
              <a:rPr lang="en-US" dirty="0" smtClean="0">
                <a:latin typeface="Alegreya Sans SC" panose="00000500000000000000" pitchFamily="2" charset="0"/>
              </a:rPr>
              <a:t>a </a:t>
            </a:r>
            <a:r>
              <a:rPr lang="en-US" dirty="0" smtClean="0">
                <a:latin typeface="Alegreya Sans SC" panose="00000500000000000000" pitchFamily="2" charset="0"/>
              </a:rPr>
              <a:t>service.</a:t>
            </a:r>
            <a:endParaRPr lang="en-US" b="1" baseline="30000" dirty="0" smtClean="0">
              <a:latin typeface="Alegreya Sans SC" panose="00000500000000000000" pitchFamily="2" charset="0"/>
            </a:endParaRPr>
          </a:p>
          <a:p>
            <a:pPr algn="just"/>
            <a:endParaRPr lang="en-US" b="1" baseline="30000" dirty="0">
              <a:latin typeface="Alegreya Sans SC" panose="00000500000000000000" pitchFamily="2" charset="0"/>
            </a:endParaRPr>
          </a:p>
          <a:p>
            <a:r>
              <a:rPr lang="en-US" sz="2000" b="1" dirty="0" smtClean="0">
                <a:latin typeface="Alegreya Sans SC" panose="00000500000000000000" pitchFamily="2" charset="0"/>
              </a:rPr>
              <a:t>Sedatives</a:t>
            </a:r>
            <a:r>
              <a:rPr lang="en-US" dirty="0" smtClean="0">
                <a:latin typeface="Alegreya Sans SC" panose="00000500000000000000" pitchFamily="2" charset="0"/>
              </a:rPr>
              <a:t/>
            </a:r>
            <a:br>
              <a:rPr lang="en-US" dirty="0" smtClean="0">
                <a:latin typeface="Alegreya Sans SC" panose="00000500000000000000" pitchFamily="2" charset="0"/>
              </a:rPr>
            </a:br>
            <a:r>
              <a:rPr lang="en-US" dirty="0" smtClean="0">
                <a:latin typeface="Alegreya Sans SC" panose="00000500000000000000" pitchFamily="2" charset="0"/>
              </a:rPr>
              <a:t>Barbiturates are typically used as a sedative and anticonvulsant,</a:t>
            </a:r>
            <a:r>
              <a:rPr lang="en-US" baseline="30000" dirty="0" smtClean="0">
                <a:latin typeface="Alegreya Sans SC" panose="00000500000000000000" pitchFamily="2" charset="0"/>
              </a:rPr>
              <a:t> </a:t>
            </a:r>
            <a:r>
              <a:rPr lang="en-US" dirty="0" smtClean="0">
                <a:latin typeface="Alegreya Sans SC" panose="00000500000000000000" pitchFamily="2" charset="0"/>
              </a:rPr>
              <a:t>but they have an equal role as the means to decrease the likelihood</a:t>
            </a:r>
            <a:r>
              <a:rPr lang="en-US" baseline="30000" dirty="0" smtClean="0">
                <a:latin typeface="Alegreya Sans SC" panose="00000500000000000000" pitchFamily="2" charset="0"/>
              </a:rPr>
              <a:t> </a:t>
            </a:r>
            <a:r>
              <a:rPr lang="en-US" dirty="0" smtClean="0">
                <a:latin typeface="Alegreya Sans SC" panose="00000500000000000000" pitchFamily="2" charset="0"/>
              </a:rPr>
              <a:t>of seizures and other symptoms in alcohol, heroin, and other</a:t>
            </a:r>
            <a:r>
              <a:rPr lang="en-US" baseline="30000" dirty="0" smtClean="0">
                <a:latin typeface="Alegreya Sans SC" panose="00000500000000000000" pitchFamily="2" charset="0"/>
              </a:rPr>
              <a:t> </a:t>
            </a:r>
            <a:r>
              <a:rPr lang="en-US" dirty="0" smtClean="0">
                <a:latin typeface="Alegreya Sans SC" panose="00000500000000000000" pitchFamily="2" charset="0"/>
              </a:rPr>
              <a:t>types of drug withdrawal. This class of medications is easily</a:t>
            </a:r>
            <a:r>
              <a:rPr lang="en-US" baseline="30000" dirty="0" smtClean="0">
                <a:latin typeface="Alegreya Sans SC" panose="00000500000000000000" pitchFamily="2" charset="0"/>
              </a:rPr>
              <a:t> </a:t>
            </a:r>
            <a:r>
              <a:rPr lang="en-US" dirty="0" smtClean="0">
                <a:latin typeface="Alegreya Sans SC" panose="00000500000000000000" pitchFamily="2" charset="0"/>
              </a:rPr>
              <a:t>abused as a hypnotic and overdose is common, resulting in death</a:t>
            </a:r>
            <a:r>
              <a:rPr lang="en-US" baseline="30000" dirty="0" smtClean="0">
                <a:latin typeface="Alegreya Sans SC" panose="00000500000000000000" pitchFamily="2" charset="0"/>
              </a:rPr>
              <a:t> </a:t>
            </a:r>
            <a:r>
              <a:rPr lang="en-US" dirty="0" smtClean="0">
                <a:latin typeface="Alegreya Sans SC" panose="00000500000000000000" pitchFamily="2" charset="0"/>
              </a:rPr>
              <a:t>through respiratory depression. They are addictive but tolerance</a:t>
            </a:r>
            <a:r>
              <a:rPr lang="en-US" baseline="30000" dirty="0" smtClean="0">
                <a:latin typeface="Alegreya Sans SC" panose="00000500000000000000" pitchFamily="2" charset="0"/>
              </a:rPr>
              <a:t> </a:t>
            </a:r>
            <a:r>
              <a:rPr lang="en-US" dirty="0" smtClean="0">
                <a:latin typeface="Alegreya Sans SC" panose="00000500000000000000" pitchFamily="2" charset="0"/>
              </a:rPr>
              <a:t>can occur; a withdrawal syndrome exists, consisting of agitation,</a:t>
            </a:r>
            <a:r>
              <a:rPr lang="en-US" baseline="30000" dirty="0" smtClean="0">
                <a:latin typeface="Alegreya Sans SC" panose="00000500000000000000" pitchFamily="2" charset="0"/>
              </a:rPr>
              <a:t> </a:t>
            </a:r>
            <a:r>
              <a:rPr lang="en-US" dirty="0" smtClean="0">
                <a:latin typeface="Alegreya Sans SC" panose="00000500000000000000" pitchFamily="2" charset="0"/>
              </a:rPr>
              <a:t>headaches, psychomotor retardation, confusion, and possible</a:t>
            </a:r>
            <a:r>
              <a:rPr lang="en-US" baseline="30000" dirty="0" smtClean="0">
                <a:latin typeface="Alegreya Sans SC" panose="00000500000000000000" pitchFamily="2" charset="0"/>
              </a:rPr>
              <a:t> </a:t>
            </a:r>
            <a:r>
              <a:rPr lang="en-US" dirty="0" smtClean="0">
                <a:latin typeface="Alegreya Sans SC" panose="00000500000000000000" pitchFamily="2" charset="0"/>
              </a:rPr>
              <a:t>seizures. Addicts may seek out barbiturates as a sleep aid and</a:t>
            </a:r>
            <a:r>
              <a:rPr lang="en-US" baseline="30000" dirty="0" smtClean="0">
                <a:latin typeface="Alegreya Sans SC" panose="00000500000000000000" pitchFamily="2" charset="0"/>
              </a:rPr>
              <a:t> </a:t>
            </a:r>
            <a:r>
              <a:rPr lang="en-US" dirty="0" smtClean="0">
                <a:latin typeface="Alegreya Sans SC" panose="00000500000000000000" pitchFamily="2" charset="0"/>
              </a:rPr>
              <a:t>as a method of self-detoxification if they know that a Department</a:t>
            </a:r>
            <a:r>
              <a:rPr lang="en-US" baseline="30000" dirty="0" smtClean="0">
                <a:latin typeface="Alegreya Sans SC" panose="00000500000000000000" pitchFamily="2" charset="0"/>
              </a:rPr>
              <a:t> </a:t>
            </a:r>
            <a:r>
              <a:rPr lang="en-US" dirty="0" smtClean="0">
                <a:latin typeface="Alegreya Sans SC" panose="00000500000000000000" pitchFamily="2" charset="0"/>
              </a:rPr>
              <a:t>of Transportation drug test is </a:t>
            </a:r>
            <a:r>
              <a:rPr lang="en-US" dirty="0" smtClean="0">
                <a:latin typeface="Alegreya Sans SC" panose="00000500000000000000" pitchFamily="2" charset="0"/>
              </a:rPr>
              <a:t>nearing.</a:t>
            </a:r>
            <a:endParaRPr lang="en-US" dirty="0" smtClean="0">
              <a:latin typeface="Alegreya Sans SC" panose="00000500000000000000" pitchFamily="2" charset="0"/>
            </a:endParaRPr>
          </a:p>
        </p:txBody>
      </p:sp>
      <p:sp>
        <p:nvSpPr>
          <p:cNvPr id="4" name="TextBox 3"/>
          <p:cNvSpPr txBox="1"/>
          <p:nvPr/>
        </p:nvSpPr>
        <p:spPr>
          <a:xfrm>
            <a:off x="440901" y="457200"/>
            <a:ext cx="8262198" cy="769441"/>
          </a:xfrm>
          <a:prstGeom prst="rect">
            <a:avLst/>
          </a:prstGeom>
          <a:noFill/>
        </p:spPr>
        <p:txBody>
          <a:bodyPr wrap="none" rtlCol="0">
            <a:spAutoFit/>
          </a:bodyPr>
          <a:lstStyle/>
          <a:p>
            <a:r>
              <a:rPr lang="en-US" sz="4400" b="1" dirty="0" smtClean="0">
                <a:latin typeface="Alegreya Sans SC" panose="00000500000000000000" pitchFamily="2" charset="0"/>
              </a:rPr>
              <a:t>DRUGS USED IN SUBSTANCE ABUSE</a:t>
            </a:r>
            <a:endParaRPr lang="en-US" sz="4400" b="1"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0"/>
            <a:ext cx="7045518" cy="830997"/>
          </a:xfrm>
          <a:prstGeom prst="rect">
            <a:avLst/>
          </a:prstGeom>
          <a:solidFill>
            <a:schemeClr val="tx1"/>
          </a:solidFill>
        </p:spPr>
        <p:txBody>
          <a:bodyPr wrap="none" rtlCol="0">
            <a:spAutoFit/>
          </a:bodyPr>
          <a:lstStyle/>
          <a:p>
            <a:r>
              <a:rPr lang="en-US" sz="4800" dirty="0" smtClean="0">
                <a:solidFill>
                  <a:schemeClr val="bg1"/>
                </a:solidFill>
                <a:latin typeface="Alegreya Sans SC" panose="00000500000000000000" pitchFamily="2" charset="0"/>
              </a:rPr>
              <a:t>Legal aspect of drug abuse</a:t>
            </a:r>
            <a:endParaRPr lang="en-US" sz="4800" dirty="0">
              <a:solidFill>
                <a:schemeClr val="bg1"/>
              </a:solidFill>
              <a:latin typeface="Alegreya Sans SC" panose="00000500000000000000" pitchFamily="2" charset="0"/>
            </a:endParaRPr>
          </a:p>
        </p:txBody>
      </p:sp>
      <p:sp>
        <p:nvSpPr>
          <p:cNvPr id="4" name="Rectangle 3"/>
          <p:cNvSpPr/>
          <p:nvPr/>
        </p:nvSpPr>
        <p:spPr>
          <a:xfrm>
            <a:off x="762000" y="4036681"/>
            <a:ext cx="7620000" cy="2862322"/>
          </a:xfrm>
          <a:prstGeom prst="rect">
            <a:avLst/>
          </a:prstGeom>
          <a:solidFill>
            <a:schemeClr val="tx1"/>
          </a:solidFill>
          <a:ln w="57150">
            <a:solidFill>
              <a:schemeClr val="bg1"/>
            </a:solidFill>
          </a:ln>
        </p:spPr>
        <p:txBody>
          <a:bodyPr wrap="square">
            <a:spAutoFit/>
          </a:bodyPr>
          <a:lstStyle/>
          <a:p>
            <a:pPr algn="ctr"/>
            <a:r>
              <a:rPr lang="en-US" sz="2000" b="1" dirty="0" smtClean="0">
                <a:solidFill>
                  <a:schemeClr val="bg1"/>
                </a:solidFill>
                <a:latin typeface="Alegreya Sans SC" panose="00000500000000000000" pitchFamily="2" charset="0"/>
              </a:rPr>
              <a:t>Narcotic Drugs and Psychotropic Substances</a:t>
            </a:r>
          </a:p>
          <a:p>
            <a:pPr algn="ctr"/>
            <a:r>
              <a:rPr lang="en-US" sz="2000" b="1" dirty="0" smtClean="0">
                <a:solidFill>
                  <a:schemeClr val="bg1"/>
                </a:solidFill>
                <a:latin typeface="Alegreya Sans SC" panose="00000500000000000000" pitchFamily="2" charset="0"/>
              </a:rPr>
              <a:t>Act, 1985 (NDPS Act )</a:t>
            </a:r>
          </a:p>
          <a:p>
            <a:r>
              <a:rPr lang="en-US" sz="2000" b="1" dirty="0" smtClean="0">
                <a:solidFill>
                  <a:schemeClr val="bg1"/>
                </a:solidFill>
                <a:latin typeface="Alegreya Sans SC" panose="00000500000000000000" pitchFamily="2" charset="0"/>
              </a:rPr>
              <a:t> </a:t>
            </a:r>
            <a:endParaRPr lang="en-US" sz="2000" dirty="0" smtClean="0">
              <a:solidFill>
                <a:schemeClr val="bg1"/>
              </a:solidFill>
              <a:latin typeface="Alegreya Sans SC" panose="00000500000000000000" pitchFamily="2" charset="0"/>
            </a:endParaRPr>
          </a:p>
          <a:p>
            <a:r>
              <a:rPr lang="en-US" sz="2000" u="sng" dirty="0" smtClean="0">
                <a:solidFill>
                  <a:schemeClr val="bg1"/>
                </a:solidFill>
                <a:latin typeface="Alegreya Sans SC" panose="00000500000000000000" pitchFamily="2" charset="0"/>
              </a:rPr>
              <a:t>is the anti-drug law of India</a:t>
            </a:r>
            <a:r>
              <a:rPr lang="en-US" sz="2000" dirty="0" smtClean="0">
                <a:solidFill>
                  <a:schemeClr val="bg1"/>
                </a:solidFill>
                <a:latin typeface="Alegreya Sans SC" panose="00000500000000000000" pitchFamily="2" charset="0"/>
              </a:rPr>
              <a:t>. </a:t>
            </a:r>
          </a:p>
          <a:p>
            <a:r>
              <a:rPr lang="en-US" sz="2000" dirty="0" smtClean="0">
                <a:solidFill>
                  <a:schemeClr val="bg1"/>
                </a:solidFill>
                <a:latin typeface="Alegreya Sans SC" panose="00000500000000000000" pitchFamily="2" charset="0"/>
              </a:rPr>
              <a:t>NDPS Act empowers </a:t>
            </a:r>
            <a:r>
              <a:rPr lang="en-US" sz="2000" u="sng" dirty="0" smtClean="0">
                <a:solidFill>
                  <a:schemeClr val="bg1"/>
                </a:solidFill>
                <a:latin typeface="Alegreya Sans SC" panose="00000500000000000000" pitchFamily="2" charset="0"/>
              </a:rPr>
              <a:t>central government </a:t>
            </a:r>
            <a:r>
              <a:rPr lang="en-US" sz="2000" dirty="0" smtClean="0">
                <a:solidFill>
                  <a:schemeClr val="bg1"/>
                </a:solidFill>
                <a:latin typeface="Alegreya Sans SC" panose="00000500000000000000" pitchFamily="2" charset="0"/>
              </a:rPr>
              <a:t>to frame rules for</a:t>
            </a:r>
          </a:p>
          <a:p>
            <a:r>
              <a:rPr lang="en-US" sz="2000" dirty="0" smtClean="0">
                <a:solidFill>
                  <a:schemeClr val="bg1"/>
                </a:solidFill>
                <a:latin typeface="Alegreya Sans SC" panose="00000500000000000000" pitchFamily="2" charset="0"/>
              </a:rPr>
              <a:t> certain purposes and </a:t>
            </a:r>
            <a:r>
              <a:rPr lang="en-US" sz="2000" u="sng" dirty="0" smtClean="0">
                <a:solidFill>
                  <a:schemeClr val="bg1"/>
                </a:solidFill>
                <a:latin typeface="Alegreya Sans SC" panose="00000500000000000000" pitchFamily="2" charset="0"/>
              </a:rPr>
              <a:t>state governments </a:t>
            </a:r>
            <a:r>
              <a:rPr lang="en-US" sz="2000" dirty="0" smtClean="0">
                <a:solidFill>
                  <a:schemeClr val="bg1"/>
                </a:solidFill>
                <a:latin typeface="Alegreya Sans SC" panose="00000500000000000000" pitchFamily="2" charset="0"/>
              </a:rPr>
              <a:t>to frame rules for </a:t>
            </a:r>
          </a:p>
          <a:p>
            <a:r>
              <a:rPr lang="en-US" sz="2000" dirty="0" smtClean="0">
                <a:solidFill>
                  <a:schemeClr val="bg1"/>
                </a:solidFill>
                <a:latin typeface="Alegreya Sans SC" panose="00000500000000000000" pitchFamily="2" charset="0"/>
              </a:rPr>
              <a:t>certain others. </a:t>
            </a:r>
            <a:r>
              <a:rPr lang="en-US" sz="2000" u="sng" dirty="0" smtClean="0">
                <a:solidFill>
                  <a:schemeClr val="bg1"/>
                </a:solidFill>
                <a:latin typeface="Alegreya Sans SC" panose="00000500000000000000" pitchFamily="2" charset="0"/>
              </a:rPr>
              <a:t>Violation </a:t>
            </a:r>
            <a:r>
              <a:rPr lang="en-US" sz="2000" dirty="0" smtClean="0">
                <a:solidFill>
                  <a:schemeClr val="bg1"/>
                </a:solidFill>
                <a:latin typeface="Alegreya Sans SC" panose="00000500000000000000" pitchFamily="2" charset="0"/>
              </a:rPr>
              <a:t>of any rule of either the state or </a:t>
            </a:r>
          </a:p>
          <a:p>
            <a:r>
              <a:rPr lang="en-US" sz="2000" dirty="0" smtClean="0">
                <a:solidFill>
                  <a:schemeClr val="bg1"/>
                </a:solidFill>
                <a:latin typeface="Alegreya Sans SC" panose="00000500000000000000" pitchFamily="2" charset="0"/>
              </a:rPr>
              <a:t>central NDPS Rules are </a:t>
            </a:r>
            <a:r>
              <a:rPr lang="en-US" sz="2000" u="sng" dirty="0" smtClean="0">
                <a:solidFill>
                  <a:schemeClr val="bg1"/>
                </a:solidFill>
                <a:latin typeface="Alegreya Sans SC" panose="00000500000000000000" pitchFamily="2" charset="0"/>
              </a:rPr>
              <a:t>punishable by law</a:t>
            </a:r>
            <a:r>
              <a:rPr lang="en-US" sz="2000" dirty="0" smtClean="0">
                <a:solidFill>
                  <a:schemeClr val="bg1"/>
                </a:solidFill>
                <a:latin typeface="Alegreya Sans SC" panose="00000500000000000000" pitchFamily="2" charset="0"/>
              </a:rPr>
              <a:t>. </a:t>
            </a:r>
          </a:p>
          <a:p>
            <a:endParaRPr lang="en-US" sz="2000" dirty="0" smtClean="0">
              <a:latin typeface="Alegreya Sans SC" panose="00000500000000000000" pitchFamily="2" charset="0"/>
            </a:endParaRPr>
          </a:p>
        </p:txBody>
      </p:sp>
      <p:pic>
        <p:nvPicPr>
          <p:cNvPr id="5" name="Picture 2" descr="http://www.merinews.com/upload/thumbimage/1275461716691_goi_logo_t.jpg"/>
          <p:cNvPicPr>
            <a:picLocks noChangeAspect="1" noChangeArrowheads="1"/>
          </p:cNvPicPr>
          <p:nvPr/>
        </p:nvPicPr>
        <p:blipFill>
          <a:blip r:embed="rId2" cstate="print"/>
          <a:srcRect/>
          <a:stretch>
            <a:fillRect/>
          </a:stretch>
        </p:blipFill>
        <p:spPr bwMode="auto">
          <a:xfrm>
            <a:off x="3867150" y="1490864"/>
            <a:ext cx="1409700" cy="1885950"/>
          </a:xfrm>
          <a:prstGeom prst="rect">
            <a:avLst/>
          </a:prstGeo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533400"/>
            <a:ext cx="8001000" cy="5509200"/>
          </a:xfrm>
          <a:prstGeom prst="rect">
            <a:avLst/>
          </a:prstGeom>
        </p:spPr>
        <p:txBody>
          <a:bodyPr wrap="square">
            <a:spAutoFit/>
          </a:bodyPr>
          <a:lstStyle/>
          <a:p>
            <a:r>
              <a:rPr lang="en-US" sz="2800" b="1" dirty="0" err="1" smtClean="0">
                <a:latin typeface="Alegreya Sans SC" panose="00000500000000000000" pitchFamily="2" charset="0"/>
              </a:rPr>
              <a:t>Opioids</a:t>
            </a:r>
            <a:r>
              <a:rPr lang="en-US" sz="2800" b="1" dirty="0" smtClean="0">
                <a:latin typeface="Alegreya Sans SC" panose="00000500000000000000" pitchFamily="2" charset="0"/>
              </a:rPr>
              <a:t> and Morphine Derivatives</a:t>
            </a:r>
          </a:p>
          <a:p>
            <a:r>
              <a:rPr lang="en-US" dirty="0" smtClean="0">
                <a:latin typeface="Alegreya Sans SC" panose="00000500000000000000" pitchFamily="2" charset="0"/>
              </a:rPr>
              <a:t/>
            </a:r>
            <a:br>
              <a:rPr lang="en-US" dirty="0" smtClean="0">
                <a:latin typeface="Alegreya Sans SC" panose="00000500000000000000" pitchFamily="2" charset="0"/>
              </a:rPr>
            </a:br>
            <a:r>
              <a:rPr lang="en-US" dirty="0" smtClean="0">
                <a:latin typeface="Alegreya Sans SC" panose="00000500000000000000" pitchFamily="2" charset="0"/>
              </a:rPr>
              <a:t>Considerable controversy exists about the use of </a:t>
            </a:r>
            <a:r>
              <a:rPr lang="en-US" dirty="0" err="1" smtClean="0">
                <a:latin typeface="Alegreya Sans SC" panose="00000500000000000000" pitchFamily="2" charset="0"/>
              </a:rPr>
              <a:t>opioids</a:t>
            </a:r>
            <a:r>
              <a:rPr lang="en-US" dirty="0" smtClean="0">
                <a:latin typeface="Alegreya Sans SC" panose="00000500000000000000" pitchFamily="2" charset="0"/>
              </a:rPr>
              <a:t> for</a:t>
            </a:r>
            <a:r>
              <a:rPr lang="en-US" baseline="30000" dirty="0" smtClean="0">
                <a:latin typeface="Alegreya Sans SC" panose="00000500000000000000" pitchFamily="2" charset="0"/>
              </a:rPr>
              <a:t> </a:t>
            </a:r>
            <a:r>
              <a:rPr lang="en-US" dirty="0" smtClean="0">
                <a:latin typeface="Alegreya Sans SC" panose="00000500000000000000" pitchFamily="2" charset="0"/>
              </a:rPr>
              <a:t>the treatment of chronic pain not originating from cancer and</a:t>
            </a:r>
            <a:r>
              <a:rPr lang="en-US" baseline="30000" dirty="0" smtClean="0">
                <a:latin typeface="Alegreya Sans SC" panose="00000500000000000000" pitchFamily="2" charset="0"/>
              </a:rPr>
              <a:t> </a:t>
            </a:r>
            <a:r>
              <a:rPr lang="en-US" dirty="0" smtClean="0">
                <a:latin typeface="Alegreya Sans SC" panose="00000500000000000000" pitchFamily="2" charset="0"/>
              </a:rPr>
              <a:t>the resulting increase in medications available for diversion</a:t>
            </a:r>
            <a:r>
              <a:rPr lang="en-US" baseline="30000" dirty="0" smtClean="0">
                <a:latin typeface="Alegreya Sans SC" panose="00000500000000000000" pitchFamily="2" charset="0"/>
              </a:rPr>
              <a:t> </a:t>
            </a:r>
            <a:r>
              <a:rPr lang="en-US" dirty="0" smtClean="0">
                <a:latin typeface="Alegreya Sans SC" panose="00000500000000000000" pitchFamily="2" charset="0"/>
              </a:rPr>
              <a:t>to illicit use. Under-treatment of pain has also become a problem</a:t>
            </a:r>
            <a:r>
              <a:rPr lang="en-US" baseline="30000" dirty="0" smtClean="0">
                <a:latin typeface="Alegreya Sans SC" panose="00000500000000000000" pitchFamily="2" charset="0"/>
              </a:rPr>
              <a:t> </a:t>
            </a:r>
            <a:r>
              <a:rPr lang="en-US" dirty="0" smtClean="0">
                <a:latin typeface="Alegreya Sans SC" panose="00000500000000000000" pitchFamily="2" charset="0"/>
              </a:rPr>
              <a:t>among physicians because of fears of investigation by regulatory</a:t>
            </a:r>
            <a:r>
              <a:rPr lang="en-US" baseline="30000" dirty="0" smtClean="0">
                <a:latin typeface="Alegreya Sans SC" panose="00000500000000000000" pitchFamily="2" charset="0"/>
              </a:rPr>
              <a:t> </a:t>
            </a:r>
            <a:r>
              <a:rPr lang="en-US" dirty="0" smtClean="0">
                <a:latin typeface="Alegreya Sans SC" panose="00000500000000000000" pitchFamily="2" charset="0"/>
              </a:rPr>
              <a:t>agencies. One response to under-treatment has been the appearance</a:t>
            </a:r>
            <a:r>
              <a:rPr lang="en-US" baseline="30000" dirty="0" smtClean="0">
                <a:latin typeface="Alegreya Sans SC" panose="00000500000000000000" pitchFamily="2" charset="0"/>
              </a:rPr>
              <a:t> </a:t>
            </a:r>
            <a:r>
              <a:rPr lang="en-US" dirty="0" smtClean="0">
                <a:latin typeface="Alegreya Sans SC" panose="00000500000000000000" pitchFamily="2" charset="0"/>
              </a:rPr>
              <a:t>of drug-seeking behavior among people with legitimate non-cancer</a:t>
            </a:r>
            <a:r>
              <a:rPr lang="en-US" baseline="30000" dirty="0" smtClean="0">
                <a:latin typeface="Alegreya Sans SC" panose="00000500000000000000" pitchFamily="2" charset="0"/>
              </a:rPr>
              <a:t> </a:t>
            </a:r>
            <a:r>
              <a:rPr lang="en-US" dirty="0" smtClean="0">
                <a:latin typeface="Alegreya Sans SC" panose="00000500000000000000" pitchFamily="2" charset="0"/>
              </a:rPr>
              <a:t>pain.</a:t>
            </a:r>
            <a:r>
              <a:rPr lang="en-US" baseline="30000" dirty="0" smtClean="0">
                <a:latin typeface="Alegreya Sans SC" panose="00000500000000000000" pitchFamily="2" charset="0"/>
                <a:hlinkClick r:id="rId2" action="ppaction://hlinkfile"/>
              </a:rPr>
              <a:t>20</a:t>
            </a:r>
            <a:r>
              <a:rPr lang="en-US" dirty="0" smtClean="0">
                <a:latin typeface="Alegreya Sans SC" panose="00000500000000000000" pitchFamily="2" charset="0"/>
              </a:rPr>
              <a:t> Myriad state and Federal laws and polices provide physicians</a:t>
            </a:r>
            <a:r>
              <a:rPr lang="en-US" baseline="30000" dirty="0" smtClean="0">
                <a:latin typeface="Alegreya Sans SC" panose="00000500000000000000" pitchFamily="2" charset="0"/>
              </a:rPr>
              <a:t> </a:t>
            </a:r>
            <a:r>
              <a:rPr lang="en-US" dirty="0" smtClean="0">
                <a:latin typeface="Alegreya Sans SC" panose="00000500000000000000" pitchFamily="2" charset="0"/>
              </a:rPr>
              <a:t>with a confusing picture of when and to whom these medications</a:t>
            </a:r>
            <a:r>
              <a:rPr lang="en-US" baseline="30000" dirty="0" smtClean="0">
                <a:latin typeface="Alegreya Sans SC" panose="00000500000000000000" pitchFamily="2" charset="0"/>
              </a:rPr>
              <a:t> </a:t>
            </a:r>
            <a:r>
              <a:rPr lang="en-US" dirty="0" smtClean="0">
                <a:latin typeface="Alegreya Sans SC" panose="00000500000000000000" pitchFamily="2" charset="0"/>
              </a:rPr>
              <a:t>can be prescribed.</a:t>
            </a:r>
            <a:r>
              <a:rPr lang="en-US" baseline="30000" dirty="0" smtClean="0">
                <a:latin typeface="Alegreya Sans SC" panose="00000500000000000000" pitchFamily="2" charset="0"/>
              </a:rPr>
              <a:t> </a:t>
            </a:r>
            <a:endParaRPr lang="en-US" dirty="0" smtClean="0">
              <a:latin typeface="Alegreya Sans SC" panose="00000500000000000000" pitchFamily="2" charset="0"/>
            </a:endParaRPr>
          </a:p>
          <a:p>
            <a:r>
              <a:rPr lang="en-US" dirty="0" smtClean="0">
                <a:latin typeface="Alegreya Sans SC" panose="00000500000000000000" pitchFamily="2" charset="0"/>
              </a:rPr>
              <a:t>A recent survey of physicians regarding drug abuse showed that</a:t>
            </a:r>
            <a:r>
              <a:rPr lang="en-US" baseline="30000" dirty="0" smtClean="0">
                <a:latin typeface="Alegreya Sans SC" panose="00000500000000000000" pitchFamily="2" charset="0"/>
              </a:rPr>
              <a:t> </a:t>
            </a:r>
            <a:r>
              <a:rPr lang="en-US" dirty="0" smtClean="0">
                <a:latin typeface="Alegreya Sans SC" panose="00000500000000000000" pitchFamily="2" charset="0"/>
              </a:rPr>
              <a:t>doctors perceive the 4 mechanisms of diversion to be (1) doctor</a:t>
            </a:r>
            <a:r>
              <a:rPr lang="en-US" baseline="30000" dirty="0" smtClean="0">
                <a:latin typeface="Alegreya Sans SC" panose="00000500000000000000" pitchFamily="2" charset="0"/>
              </a:rPr>
              <a:t> </a:t>
            </a:r>
            <a:r>
              <a:rPr lang="en-US" dirty="0" smtClean="0">
                <a:latin typeface="Alegreya Sans SC" panose="00000500000000000000" pitchFamily="2" charset="0"/>
              </a:rPr>
              <a:t>shopping to find a cooperative professional; (2) obtaining controlled</a:t>
            </a:r>
            <a:r>
              <a:rPr lang="en-US" baseline="30000" dirty="0" smtClean="0">
                <a:latin typeface="Alegreya Sans SC" panose="00000500000000000000" pitchFamily="2" charset="0"/>
              </a:rPr>
              <a:t> </a:t>
            </a:r>
            <a:r>
              <a:rPr lang="en-US" dirty="0" smtClean="0">
                <a:latin typeface="Alegreya Sans SC" panose="00000500000000000000" pitchFamily="2" charset="0"/>
              </a:rPr>
              <a:t>substances from multiple doctors; (3) patient deception or manipulation</a:t>
            </a:r>
            <a:r>
              <a:rPr lang="en-US" baseline="30000" dirty="0" smtClean="0">
                <a:latin typeface="Alegreya Sans SC" panose="00000500000000000000" pitchFamily="2" charset="0"/>
              </a:rPr>
              <a:t> </a:t>
            </a:r>
            <a:r>
              <a:rPr lang="en-US" dirty="0" smtClean="0">
                <a:latin typeface="Alegreya Sans SC" panose="00000500000000000000" pitchFamily="2" charset="0"/>
              </a:rPr>
              <a:t>of doctors; and (4) forged or altered prescriptions.</a:t>
            </a:r>
            <a:r>
              <a:rPr lang="en-US" baseline="30000" dirty="0" smtClean="0">
                <a:latin typeface="Alegreya Sans SC" panose="00000500000000000000" pitchFamily="2" charset="0"/>
                <a:hlinkClick r:id="rId3" action="ppaction://hlinkfile"/>
              </a:rPr>
              <a:t>16</a:t>
            </a:r>
            <a:r>
              <a:rPr lang="en-US" dirty="0" smtClean="0">
                <a:latin typeface="Alegreya Sans SC" panose="00000500000000000000" pitchFamily="2" charset="0"/>
              </a:rPr>
              <a:t> A fifth</a:t>
            </a:r>
            <a:r>
              <a:rPr lang="en-US" baseline="30000" dirty="0" smtClean="0">
                <a:latin typeface="Alegreya Sans SC" panose="00000500000000000000" pitchFamily="2" charset="0"/>
              </a:rPr>
              <a:t> </a:t>
            </a:r>
            <a:r>
              <a:rPr lang="en-US" dirty="0" smtClean="0">
                <a:latin typeface="Alegreya Sans SC" panose="00000500000000000000" pitchFamily="2" charset="0"/>
              </a:rPr>
              <a:t>source, not well studied, consists of doctors and dentists who</a:t>
            </a:r>
            <a:r>
              <a:rPr lang="en-US" baseline="30000" dirty="0" smtClean="0">
                <a:latin typeface="Alegreya Sans SC" panose="00000500000000000000" pitchFamily="2" charset="0"/>
              </a:rPr>
              <a:t> </a:t>
            </a:r>
            <a:r>
              <a:rPr lang="en-US" dirty="0" smtClean="0">
                <a:latin typeface="Alegreya Sans SC" panose="00000500000000000000" pitchFamily="2" charset="0"/>
              </a:rPr>
              <a:t>prescribe controlled drugs for money or who divert them for</a:t>
            </a:r>
            <a:r>
              <a:rPr lang="en-US" baseline="30000" dirty="0" smtClean="0">
                <a:latin typeface="Alegreya Sans SC" panose="00000500000000000000" pitchFamily="2" charset="0"/>
              </a:rPr>
              <a:t> </a:t>
            </a:r>
            <a:r>
              <a:rPr lang="en-US" dirty="0" smtClean="0">
                <a:latin typeface="Alegreya Sans SC" panose="00000500000000000000" pitchFamily="2" charset="0"/>
              </a:rPr>
              <a:t>their own use. Reports from England document that most </a:t>
            </a:r>
            <a:r>
              <a:rPr lang="en-US" dirty="0" err="1" smtClean="0">
                <a:latin typeface="Alegreya Sans SC" panose="00000500000000000000" pitchFamily="2" charset="0"/>
              </a:rPr>
              <a:t>opioids</a:t>
            </a:r>
            <a:r>
              <a:rPr lang="en-US" baseline="30000" dirty="0" smtClean="0">
                <a:latin typeface="Alegreya Sans SC" panose="00000500000000000000" pitchFamily="2" charset="0"/>
              </a:rPr>
              <a:t> </a:t>
            </a:r>
            <a:r>
              <a:rPr lang="en-US" dirty="0" smtClean="0">
                <a:latin typeface="Alegreya Sans SC" panose="00000500000000000000" pitchFamily="2" charset="0"/>
              </a:rPr>
              <a:t>that are used by addicts for nonmedical indications are prescribed</a:t>
            </a:r>
            <a:r>
              <a:rPr lang="en-US" baseline="30000" dirty="0" smtClean="0">
                <a:latin typeface="Alegreya Sans SC" panose="00000500000000000000" pitchFamily="2" charset="0"/>
              </a:rPr>
              <a:t> </a:t>
            </a:r>
            <a:r>
              <a:rPr lang="en-US" dirty="0" smtClean="0">
                <a:latin typeface="Alegreya Sans SC" panose="00000500000000000000" pitchFamily="2" charset="0"/>
              </a:rPr>
              <a:t>by a small number of physicians.</a:t>
            </a:r>
            <a:r>
              <a:rPr lang="en-US" baseline="30000" dirty="0" smtClean="0">
                <a:latin typeface="Alegreya Sans SC" panose="00000500000000000000" pitchFamily="2" charset="0"/>
                <a:hlinkClick r:id="rId4" action="ppaction://hlinkfile"/>
              </a:rPr>
              <a:t>21</a:t>
            </a:r>
            <a:r>
              <a:rPr lang="en-US" baseline="30000" dirty="0" smtClean="0">
                <a:latin typeface="Alegreya Sans SC" panose="00000500000000000000" pitchFamily="2" charset="0"/>
              </a:rPr>
              <a:t> </a:t>
            </a:r>
            <a:endParaRPr lang="en-US"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800" y="533400"/>
            <a:ext cx="7543800" cy="5078313"/>
          </a:xfrm>
          <a:prstGeom prst="rect">
            <a:avLst/>
          </a:prstGeom>
        </p:spPr>
        <p:txBody>
          <a:bodyPr wrap="square">
            <a:spAutoFit/>
          </a:bodyPr>
          <a:lstStyle/>
          <a:p>
            <a:r>
              <a:rPr lang="en-US" sz="2800" b="1" dirty="0" smtClean="0">
                <a:latin typeface="Alegreya Sans SC" panose="00000500000000000000" pitchFamily="2" charset="0"/>
              </a:rPr>
              <a:t>Stimulants</a:t>
            </a:r>
          </a:p>
          <a:p>
            <a:r>
              <a:rPr lang="en-US" dirty="0" smtClean="0">
                <a:latin typeface="Alegreya Sans SC" panose="00000500000000000000" pitchFamily="2" charset="0"/>
              </a:rPr>
              <a:t/>
            </a:r>
            <a:br>
              <a:rPr lang="en-US" dirty="0" smtClean="0">
                <a:latin typeface="Alegreya Sans SC" panose="00000500000000000000" pitchFamily="2" charset="0"/>
              </a:rPr>
            </a:br>
            <a:r>
              <a:rPr lang="en-US" sz="2000" dirty="0" smtClean="0">
                <a:latin typeface="Alegreya Sans SC" panose="00000500000000000000" pitchFamily="2" charset="0"/>
              </a:rPr>
              <a:t>Of particular concern are stimulant medications used to treat</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attention deficit hyperactivity disorder. In 2004, there were</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7873 emergency department visits by people who were found to</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be suffering from poisoning because of the nonmedical use of</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amphetamine-</a:t>
            </a:r>
            <a:r>
              <a:rPr lang="en-US" sz="2000" dirty="0" err="1" smtClean="0">
                <a:latin typeface="Alegreya Sans SC" panose="00000500000000000000" pitchFamily="2" charset="0"/>
              </a:rPr>
              <a:t>dextroamphetamine</a:t>
            </a:r>
            <a:r>
              <a:rPr lang="en-US" sz="2000" dirty="0" smtClean="0">
                <a:latin typeface="Alegreya Sans SC" panose="00000500000000000000" pitchFamily="2" charset="0"/>
              </a:rPr>
              <a:t> or methylphenidate. Of visits</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to the emergency department for attention deficit hyperactivity</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disorder medication problems, 48% were for nonmedical use of</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the medications, 34% were adverse reactions associated with</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medical use, 10% were accidental ingestion, and 8% were suicide</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attempts. The rates were higher for the 12- to 17-year-old age</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group than for patients aged 18 or older. Over two thirds (68%)</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of the visits involved nonmedical use of these 2 drugs and another</a:t>
            </a:r>
            <a:r>
              <a:rPr lang="en-US" sz="2000" baseline="30000" dirty="0" smtClean="0">
                <a:latin typeface="Alegreya Sans SC" panose="00000500000000000000" pitchFamily="2" charset="0"/>
              </a:rPr>
              <a:t> </a:t>
            </a:r>
            <a:r>
              <a:rPr lang="en-US" sz="2000" dirty="0" smtClean="0">
                <a:latin typeface="Alegreya Sans SC" panose="00000500000000000000" pitchFamily="2" charset="0"/>
              </a:rPr>
              <a:t>substance, such as alcohol, an illicit drug, or a pharmaceutical.</a:t>
            </a:r>
            <a:r>
              <a:rPr lang="en-US" sz="2000" baseline="30000" dirty="0" smtClean="0">
                <a:latin typeface="Alegreya Sans SC" panose="00000500000000000000" pitchFamily="2" charset="0"/>
                <a:hlinkClick r:id="rId2" action="ppaction://hlinkfile"/>
              </a:rPr>
              <a:t>8</a:t>
            </a:r>
            <a:r>
              <a:rPr lang="en-US" sz="2000" baseline="30000" dirty="0" smtClean="0">
                <a:latin typeface="Alegreya Sans SC" panose="00000500000000000000" pitchFamily="2" charset="0"/>
              </a:rPr>
              <a:t> </a:t>
            </a:r>
            <a:endParaRPr lang="en-US" sz="2000" dirty="0" smtClean="0">
              <a:latin typeface="Alegreya Sans SC" panose="00000500000000000000" pitchFamily="2" charset="0"/>
            </a:endParaRPr>
          </a:p>
          <a:p>
            <a:endParaRPr lang="en-US"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484917"/>
            <a:ext cx="8077200" cy="6340197"/>
          </a:xfrm>
          <a:prstGeom prst="rect">
            <a:avLst/>
          </a:prstGeom>
        </p:spPr>
        <p:txBody>
          <a:bodyPr wrap="square">
            <a:spAutoFit/>
          </a:bodyPr>
          <a:lstStyle/>
          <a:p>
            <a:r>
              <a:rPr lang="en-US" sz="2800" b="1" dirty="0" smtClean="0">
                <a:latin typeface="Alegreya Sans SC" panose="00000500000000000000" pitchFamily="2" charset="0"/>
              </a:rPr>
              <a:t>Tranquilizers and Muscle Relaxers</a:t>
            </a:r>
          </a:p>
          <a:p>
            <a:r>
              <a:rPr lang="en-US" dirty="0" smtClean="0">
                <a:latin typeface="Alegreya Sans SC" panose="00000500000000000000" pitchFamily="2" charset="0"/>
              </a:rPr>
              <a:t/>
            </a:r>
            <a:br>
              <a:rPr lang="en-US" dirty="0" smtClean="0">
                <a:latin typeface="Alegreya Sans SC" panose="00000500000000000000" pitchFamily="2" charset="0"/>
              </a:rPr>
            </a:br>
            <a:r>
              <a:rPr lang="en-US" dirty="0" smtClean="0">
                <a:latin typeface="Alegreya Sans SC" panose="00000500000000000000" pitchFamily="2" charset="0"/>
              </a:rPr>
              <a:t>Benzodiazepines are commonly diverted for nonmedical uses. They</a:t>
            </a:r>
            <a:r>
              <a:rPr lang="en-US" baseline="30000" dirty="0" smtClean="0">
                <a:latin typeface="Alegreya Sans SC" panose="00000500000000000000" pitchFamily="2" charset="0"/>
              </a:rPr>
              <a:t> </a:t>
            </a:r>
            <a:r>
              <a:rPr lang="en-US" dirty="0" smtClean="0">
                <a:latin typeface="Alegreya Sans SC" panose="00000500000000000000" pitchFamily="2" charset="0"/>
              </a:rPr>
              <a:t>are typically prescribed as sleep aids or as anti-anxiety medications.</a:t>
            </a:r>
            <a:r>
              <a:rPr lang="en-US" baseline="30000" dirty="0" smtClean="0">
                <a:latin typeface="Alegreya Sans SC" panose="00000500000000000000" pitchFamily="2" charset="0"/>
              </a:rPr>
              <a:t> </a:t>
            </a:r>
            <a:r>
              <a:rPr lang="en-US" dirty="0" smtClean="0">
                <a:latin typeface="Alegreya Sans SC" panose="00000500000000000000" pitchFamily="2" charset="0"/>
              </a:rPr>
              <a:t>They are also useful in detoxification from alcohol or other</a:t>
            </a:r>
            <a:r>
              <a:rPr lang="en-US" baseline="30000" dirty="0" smtClean="0">
                <a:latin typeface="Alegreya Sans SC" panose="00000500000000000000" pitchFamily="2" charset="0"/>
              </a:rPr>
              <a:t> </a:t>
            </a:r>
            <a:r>
              <a:rPr lang="en-US" dirty="0" smtClean="0">
                <a:latin typeface="Alegreya Sans SC" panose="00000500000000000000" pitchFamily="2" charset="0"/>
              </a:rPr>
              <a:t>substances and are useful in the treatment of convulsive disorders.</a:t>
            </a:r>
            <a:r>
              <a:rPr lang="en-US" baseline="30000" dirty="0" smtClean="0">
                <a:latin typeface="Alegreya Sans SC" panose="00000500000000000000" pitchFamily="2" charset="0"/>
              </a:rPr>
              <a:t> </a:t>
            </a:r>
            <a:r>
              <a:rPr lang="en-US" dirty="0" smtClean="0">
                <a:latin typeface="Alegreya Sans SC" panose="00000500000000000000" pitchFamily="2" charset="0"/>
              </a:rPr>
              <a:t>Overdose can cause respiratory depression, especially when used</a:t>
            </a:r>
            <a:r>
              <a:rPr lang="en-US" baseline="30000" dirty="0" smtClean="0">
                <a:latin typeface="Alegreya Sans SC" panose="00000500000000000000" pitchFamily="2" charset="0"/>
              </a:rPr>
              <a:t> </a:t>
            </a:r>
            <a:r>
              <a:rPr lang="en-US" dirty="0" smtClean="0">
                <a:latin typeface="Alegreya Sans SC" panose="00000500000000000000" pitchFamily="2" charset="0"/>
              </a:rPr>
              <a:t>with other sedative medications or alcohol.</a:t>
            </a:r>
            <a:r>
              <a:rPr lang="en-US" baseline="30000" dirty="0" smtClean="0">
                <a:latin typeface="Alegreya Sans SC" panose="00000500000000000000" pitchFamily="2" charset="0"/>
                <a:hlinkClick r:id="rId2" action="ppaction://hlinkfile"/>
              </a:rPr>
              <a:t>22</a:t>
            </a:r>
            <a:r>
              <a:rPr lang="en-US" baseline="30000" dirty="0" smtClean="0">
                <a:latin typeface="Alegreya Sans SC" panose="00000500000000000000" pitchFamily="2" charset="0"/>
              </a:rPr>
              <a:t> </a:t>
            </a:r>
            <a:endParaRPr lang="en-US" dirty="0" smtClean="0">
              <a:latin typeface="Alegreya Sans SC" panose="00000500000000000000" pitchFamily="2" charset="0"/>
            </a:endParaRPr>
          </a:p>
          <a:p>
            <a:r>
              <a:rPr lang="en-US" dirty="0" smtClean="0">
                <a:latin typeface="Alegreya Sans SC" panose="00000500000000000000" pitchFamily="2" charset="0"/>
              </a:rPr>
              <a:t>There is a syndrome of paradoxical </a:t>
            </a:r>
            <a:r>
              <a:rPr lang="en-US" dirty="0" err="1" smtClean="0">
                <a:latin typeface="Alegreya Sans SC" panose="00000500000000000000" pitchFamily="2" charset="0"/>
              </a:rPr>
              <a:t>disinhibition</a:t>
            </a:r>
            <a:r>
              <a:rPr lang="en-US" dirty="0" smtClean="0">
                <a:latin typeface="Alegreya Sans SC" panose="00000500000000000000" pitchFamily="2" charset="0"/>
              </a:rPr>
              <a:t> that results</a:t>
            </a:r>
            <a:r>
              <a:rPr lang="en-US" baseline="30000" dirty="0" smtClean="0">
                <a:latin typeface="Alegreya Sans SC" panose="00000500000000000000" pitchFamily="2" charset="0"/>
              </a:rPr>
              <a:t> </a:t>
            </a:r>
            <a:r>
              <a:rPr lang="en-US" dirty="0" smtClean="0">
                <a:latin typeface="Alegreya Sans SC" panose="00000500000000000000" pitchFamily="2" charset="0"/>
              </a:rPr>
              <a:t>in increased excitement, irritability, aggression, hostility,</a:t>
            </a:r>
            <a:r>
              <a:rPr lang="en-US" baseline="30000" dirty="0" smtClean="0">
                <a:latin typeface="Alegreya Sans SC" panose="00000500000000000000" pitchFamily="2" charset="0"/>
              </a:rPr>
              <a:t> </a:t>
            </a:r>
            <a:r>
              <a:rPr lang="en-US" dirty="0" smtClean="0">
                <a:latin typeface="Alegreya Sans SC" panose="00000500000000000000" pitchFamily="2" charset="0"/>
              </a:rPr>
              <a:t>and impulsivity. In rare cases, these conditions can lead to</a:t>
            </a:r>
            <a:r>
              <a:rPr lang="en-US" baseline="30000" dirty="0" smtClean="0">
                <a:latin typeface="Alegreya Sans SC" panose="00000500000000000000" pitchFamily="2" charset="0"/>
              </a:rPr>
              <a:t> </a:t>
            </a:r>
            <a:r>
              <a:rPr lang="en-US" dirty="0" smtClean="0">
                <a:latin typeface="Alegreya Sans SC" panose="00000500000000000000" pitchFamily="2" charset="0"/>
              </a:rPr>
              <a:t>attacks of rage or violence or other antisocial behaviors. Tolerance</a:t>
            </a:r>
            <a:r>
              <a:rPr lang="en-US" baseline="30000" dirty="0" smtClean="0">
                <a:latin typeface="Alegreya Sans SC" panose="00000500000000000000" pitchFamily="2" charset="0"/>
              </a:rPr>
              <a:t> </a:t>
            </a:r>
            <a:r>
              <a:rPr lang="en-US" dirty="0" smtClean="0">
                <a:latin typeface="Alegreya Sans SC" panose="00000500000000000000" pitchFamily="2" charset="0"/>
              </a:rPr>
              <a:t>can develop with the use of these medications.</a:t>
            </a:r>
            <a:r>
              <a:rPr lang="en-US" baseline="30000" dirty="0" smtClean="0">
                <a:latin typeface="Alegreya Sans SC" panose="00000500000000000000" pitchFamily="2" charset="0"/>
                <a:hlinkClick r:id="rId2" action="ppaction://hlinkfile"/>
              </a:rPr>
              <a:t>22</a:t>
            </a:r>
            <a:r>
              <a:rPr lang="en-US" dirty="0" smtClean="0">
                <a:latin typeface="Alegreya Sans SC" panose="00000500000000000000" pitchFamily="2" charset="0"/>
              </a:rPr>
              <a:t> High benzodiazepine</a:t>
            </a:r>
            <a:r>
              <a:rPr lang="en-US" baseline="30000" dirty="0" smtClean="0">
                <a:latin typeface="Alegreya Sans SC" panose="00000500000000000000" pitchFamily="2" charset="0"/>
              </a:rPr>
              <a:t> </a:t>
            </a:r>
            <a:r>
              <a:rPr lang="en-US" dirty="0" smtClean="0">
                <a:latin typeface="Alegreya Sans SC" panose="00000500000000000000" pitchFamily="2" charset="0"/>
              </a:rPr>
              <a:t>doses are used by addicts to enhance the euphoria effects of</a:t>
            </a:r>
            <a:r>
              <a:rPr lang="en-US" baseline="30000" dirty="0" smtClean="0">
                <a:latin typeface="Alegreya Sans SC" panose="00000500000000000000" pitchFamily="2" charset="0"/>
              </a:rPr>
              <a:t> </a:t>
            </a:r>
            <a:r>
              <a:rPr lang="en-US" dirty="0" err="1" smtClean="0">
                <a:latin typeface="Alegreya Sans SC" panose="00000500000000000000" pitchFamily="2" charset="0"/>
              </a:rPr>
              <a:t>opioids</a:t>
            </a:r>
            <a:r>
              <a:rPr lang="en-US" dirty="0" smtClean="0">
                <a:latin typeface="Alegreya Sans SC" panose="00000500000000000000" pitchFamily="2" charset="0"/>
              </a:rPr>
              <a:t>; boost methadone or heroin fixes; temper cocaine highs;</a:t>
            </a:r>
            <a:r>
              <a:rPr lang="en-US" baseline="30000" dirty="0" smtClean="0">
                <a:latin typeface="Alegreya Sans SC" panose="00000500000000000000" pitchFamily="2" charset="0"/>
              </a:rPr>
              <a:t> </a:t>
            </a:r>
            <a:r>
              <a:rPr lang="en-US" dirty="0" smtClean="0">
                <a:latin typeface="Alegreya Sans SC" panose="00000500000000000000" pitchFamily="2" charset="0"/>
              </a:rPr>
              <a:t>augment the effects of alcohol; or ease the effects of withdrawal</a:t>
            </a:r>
            <a:r>
              <a:rPr lang="en-US" baseline="30000" dirty="0" smtClean="0">
                <a:latin typeface="Alegreya Sans SC" panose="00000500000000000000" pitchFamily="2" charset="0"/>
              </a:rPr>
              <a:t> </a:t>
            </a:r>
            <a:r>
              <a:rPr lang="en-US" dirty="0" smtClean="0">
                <a:latin typeface="Alegreya Sans SC" panose="00000500000000000000" pitchFamily="2" charset="0"/>
              </a:rPr>
              <a:t>from heroin, methadone, and other drugs.</a:t>
            </a:r>
            <a:r>
              <a:rPr lang="en-US" baseline="30000" dirty="0" smtClean="0">
                <a:latin typeface="Alegreya Sans SC" panose="00000500000000000000" pitchFamily="2" charset="0"/>
                <a:hlinkClick r:id="rId2" action="ppaction://hlinkfile"/>
              </a:rPr>
              <a:t>22</a:t>
            </a:r>
            <a:r>
              <a:rPr lang="en-US" baseline="30000" dirty="0" smtClean="0">
                <a:latin typeface="Alegreya Sans SC" panose="00000500000000000000" pitchFamily="2" charset="0"/>
              </a:rPr>
              <a:t> </a:t>
            </a:r>
            <a:endParaRPr lang="en-US" dirty="0" smtClean="0">
              <a:latin typeface="Alegreya Sans SC" panose="00000500000000000000" pitchFamily="2" charset="0"/>
            </a:endParaRPr>
          </a:p>
          <a:p>
            <a:r>
              <a:rPr lang="en-US" dirty="0" smtClean="0">
                <a:latin typeface="Alegreya Sans SC" panose="00000500000000000000" pitchFamily="2" charset="0"/>
              </a:rPr>
              <a:t>Muscle relaxants can also be addicting. </a:t>
            </a:r>
            <a:r>
              <a:rPr lang="en-US" dirty="0" err="1" smtClean="0">
                <a:latin typeface="Alegreya Sans SC" panose="00000500000000000000" pitchFamily="2" charset="0"/>
              </a:rPr>
              <a:t>Carisoprodol</a:t>
            </a:r>
            <a:r>
              <a:rPr lang="en-US" dirty="0" smtClean="0">
                <a:latin typeface="Alegreya Sans SC" panose="00000500000000000000" pitchFamily="2" charset="0"/>
              </a:rPr>
              <a:t>, a centrally</a:t>
            </a:r>
            <a:r>
              <a:rPr lang="en-US" baseline="30000" dirty="0" smtClean="0">
                <a:latin typeface="Alegreya Sans SC" panose="00000500000000000000" pitchFamily="2" charset="0"/>
              </a:rPr>
              <a:t> </a:t>
            </a:r>
            <a:r>
              <a:rPr lang="en-US" dirty="0" smtClean="0">
                <a:latin typeface="Alegreya Sans SC" panose="00000500000000000000" pitchFamily="2" charset="0"/>
              </a:rPr>
              <a:t>acting muscle relaxant sold under the name of Soma, is an example.</a:t>
            </a:r>
            <a:r>
              <a:rPr lang="en-US" baseline="30000" dirty="0" smtClean="0">
                <a:latin typeface="Alegreya Sans SC" panose="00000500000000000000" pitchFamily="2" charset="0"/>
              </a:rPr>
              <a:t> </a:t>
            </a:r>
            <a:r>
              <a:rPr lang="en-US" dirty="0" smtClean="0">
                <a:latin typeface="Alegreya Sans SC" panose="00000500000000000000" pitchFamily="2" charset="0"/>
              </a:rPr>
              <a:t>Its active metabolite is </a:t>
            </a:r>
            <a:r>
              <a:rPr lang="en-US" dirty="0" err="1" smtClean="0">
                <a:latin typeface="Alegreya Sans SC" panose="00000500000000000000" pitchFamily="2" charset="0"/>
              </a:rPr>
              <a:t>meprobamate</a:t>
            </a:r>
            <a:r>
              <a:rPr lang="en-US" dirty="0" smtClean="0">
                <a:latin typeface="Alegreya Sans SC" panose="00000500000000000000" pitchFamily="2" charset="0"/>
              </a:rPr>
              <a:t>, a class IV substance and</a:t>
            </a:r>
            <a:r>
              <a:rPr lang="en-US" baseline="30000" dirty="0" smtClean="0">
                <a:latin typeface="Alegreya Sans SC" panose="00000500000000000000" pitchFamily="2" charset="0"/>
              </a:rPr>
              <a:t> </a:t>
            </a:r>
            <a:r>
              <a:rPr lang="en-US" dirty="0" smtClean="0">
                <a:latin typeface="Alegreya Sans SC" panose="00000500000000000000" pitchFamily="2" charset="0"/>
              </a:rPr>
              <a:t>a highly addictive and potent sedative-hypnotic. Ingestion can</a:t>
            </a:r>
            <a:r>
              <a:rPr lang="en-US" baseline="30000" dirty="0" smtClean="0">
                <a:latin typeface="Alegreya Sans SC" panose="00000500000000000000" pitchFamily="2" charset="0"/>
              </a:rPr>
              <a:t> </a:t>
            </a:r>
            <a:r>
              <a:rPr lang="en-US" dirty="0" smtClean="0">
                <a:latin typeface="Alegreya Sans SC" panose="00000500000000000000" pitchFamily="2" charset="0"/>
              </a:rPr>
              <a:t>cause addiction and a mild sense of euphoria. Higher doses cause</a:t>
            </a:r>
            <a:r>
              <a:rPr lang="en-US" baseline="30000" dirty="0" smtClean="0">
                <a:latin typeface="Alegreya Sans SC" panose="00000500000000000000" pitchFamily="2" charset="0"/>
              </a:rPr>
              <a:t> </a:t>
            </a:r>
            <a:r>
              <a:rPr lang="en-US" dirty="0" smtClean="0">
                <a:latin typeface="Alegreya Sans SC" panose="00000500000000000000" pitchFamily="2" charset="0"/>
              </a:rPr>
              <a:t>euphoria and impaired hand-eye coordination and balance. Tolerance</a:t>
            </a:r>
            <a:r>
              <a:rPr lang="en-US" baseline="30000" dirty="0" smtClean="0">
                <a:latin typeface="Alegreya Sans SC" panose="00000500000000000000" pitchFamily="2" charset="0"/>
              </a:rPr>
              <a:t> </a:t>
            </a:r>
            <a:r>
              <a:rPr lang="en-US" dirty="0" smtClean="0">
                <a:latin typeface="Alegreya Sans SC" panose="00000500000000000000" pitchFamily="2" charset="0"/>
              </a:rPr>
              <a:t>exists and there is a withdrawal syndrome of anxiety, tremor,</a:t>
            </a:r>
            <a:r>
              <a:rPr lang="en-US" baseline="30000" dirty="0" smtClean="0">
                <a:latin typeface="Alegreya Sans SC" panose="00000500000000000000" pitchFamily="2" charset="0"/>
              </a:rPr>
              <a:t> </a:t>
            </a:r>
            <a:r>
              <a:rPr lang="en-US" dirty="0" smtClean="0">
                <a:latin typeface="Alegreya Sans SC" panose="00000500000000000000" pitchFamily="2" charset="0"/>
              </a:rPr>
              <a:t>muscle twitching, insomnia, auditory and visual hallucinations,</a:t>
            </a:r>
            <a:r>
              <a:rPr lang="en-US" baseline="30000" dirty="0" smtClean="0">
                <a:latin typeface="Alegreya Sans SC" panose="00000500000000000000" pitchFamily="2" charset="0"/>
              </a:rPr>
              <a:t> </a:t>
            </a:r>
            <a:r>
              <a:rPr lang="en-US" dirty="0" smtClean="0">
                <a:latin typeface="Alegreya Sans SC" panose="00000500000000000000" pitchFamily="2" charset="0"/>
              </a:rPr>
              <a:t>and bizarre behavior.</a:t>
            </a:r>
            <a:r>
              <a:rPr lang="en-US" baseline="30000" dirty="0" smtClean="0">
                <a:latin typeface="Alegreya Sans SC" panose="00000500000000000000" pitchFamily="2" charset="0"/>
                <a:hlinkClick r:id="rId3" action="ppaction://hlinkfile"/>
              </a:rPr>
              <a:t>23</a:t>
            </a:r>
            <a:r>
              <a:rPr lang="en-US" baseline="30000" dirty="0" smtClean="0">
                <a:latin typeface="Alegreya Sans SC" panose="00000500000000000000" pitchFamily="2" charset="0"/>
              </a:rPr>
              <a:t> </a:t>
            </a:r>
            <a:endParaRPr lang="en-US"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457200"/>
            <a:ext cx="8077200" cy="6309420"/>
          </a:xfrm>
          <a:prstGeom prst="rect">
            <a:avLst/>
          </a:prstGeom>
        </p:spPr>
        <p:txBody>
          <a:bodyPr wrap="square">
            <a:spAutoFit/>
          </a:bodyPr>
          <a:lstStyle/>
          <a:p>
            <a:r>
              <a:rPr lang="en-US" sz="2000" b="1" dirty="0" smtClean="0">
                <a:latin typeface="Alegreya Sans SC" panose="00000500000000000000" pitchFamily="2" charset="0"/>
              </a:rPr>
              <a:t>Pharmaceuticals for Erectile Dysfunction</a:t>
            </a:r>
          </a:p>
          <a:p>
            <a:r>
              <a:rPr lang="en-US" sz="1600" dirty="0" smtClean="0">
                <a:latin typeface="Alegreya Sans SC" panose="00000500000000000000" pitchFamily="2" charset="0"/>
              </a:rPr>
              <a:t/>
            </a:r>
            <a:br>
              <a:rPr lang="en-US" sz="1600" dirty="0" smtClean="0">
                <a:latin typeface="Alegreya Sans SC" panose="00000500000000000000" pitchFamily="2" charset="0"/>
              </a:rPr>
            </a:br>
            <a:r>
              <a:rPr lang="en-US" sz="1600" dirty="0" err="1" smtClean="0">
                <a:latin typeface="Alegreya Sans SC" panose="00000500000000000000" pitchFamily="2" charset="0"/>
              </a:rPr>
              <a:t>Sildenafil</a:t>
            </a:r>
            <a:r>
              <a:rPr lang="en-US" sz="1600" dirty="0" smtClean="0">
                <a:latin typeface="Alegreya Sans SC" panose="00000500000000000000" pitchFamily="2" charset="0"/>
              </a:rPr>
              <a:t> (Viagra; Pfizer, Inc., New York, NY) has become the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sentinel erectile dysfunction medication in the drug-using culture;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 underground network of faked prescriptions, foreign imports,</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and Internet purchases exists. Both homosexual and heterosexual</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men and women are documented to have demonstrated drug-seeking</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behavior with this substance.</a:t>
            </a:r>
            <a:r>
              <a:rPr lang="en-US" sz="1600" baseline="30000" dirty="0" smtClean="0">
                <a:latin typeface="Alegreya Sans SC" panose="00000500000000000000" pitchFamily="2" charset="0"/>
                <a:hlinkClick r:id="rId2" action="ppaction://hlinkfile"/>
              </a:rPr>
              <a:t>24</a:t>
            </a:r>
            <a:r>
              <a:rPr lang="en-US" sz="1600" dirty="0" smtClean="0">
                <a:latin typeface="Alegreya Sans SC" panose="00000500000000000000" pitchFamily="2" charset="0"/>
              </a:rPr>
              <a:t> In a survey of sexually active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males aged 18 to 25 years, 13% reported erectile dysfunction</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and 6% used medications, but rarely under medical supervision</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and often mixed with recreational drugs.</a:t>
            </a:r>
            <a:r>
              <a:rPr lang="en-US" sz="1600" baseline="30000" dirty="0" smtClean="0">
                <a:latin typeface="Alegreya Sans SC" panose="00000500000000000000" pitchFamily="2" charset="0"/>
                <a:hlinkClick r:id="rId3" action="ppaction://hlinkfile"/>
              </a:rPr>
              <a:t>25</a:t>
            </a:r>
            <a:r>
              <a:rPr lang="en-US" sz="1600" dirty="0" smtClean="0">
                <a:latin typeface="Alegreya Sans SC" panose="00000500000000000000" pitchFamily="2" charset="0"/>
              </a:rPr>
              <a:t> Among British illicit</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drug users, </a:t>
            </a:r>
            <a:r>
              <a:rPr lang="en-US" sz="1600" dirty="0" err="1" smtClean="0">
                <a:latin typeface="Alegreya Sans SC" panose="00000500000000000000" pitchFamily="2" charset="0"/>
              </a:rPr>
              <a:t>Sildenafil</a:t>
            </a:r>
            <a:r>
              <a:rPr lang="en-US" sz="1600" dirty="0" smtClean="0">
                <a:latin typeface="Alegreya Sans SC" panose="00000500000000000000" pitchFamily="2" charset="0"/>
              </a:rPr>
              <a:t> use among night clubbers, a sentinel</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population of illicit drug users, was first reported in 1999.</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Use by both men and women was reported, with elevated prevalence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levels among both gay men and women.</a:t>
            </a:r>
            <a:r>
              <a:rPr lang="en-US" sz="1600" baseline="30000" dirty="0" smtClean="0">
                <a:latin typeface="Alegreya Sans SC" panose="00000500000000000000" pitchFamily="2" charset="0"/>
                <a:hlinkClick r:id="rId4" action="ppaction://hlinkfile"/>
              </a:rPr>
              <a:t>26</a:t>
            </a:r>
            <a:r>
              <a:rPr lang="en-US" sz="1600" baseline="30000" dirty="0" smtClean="0">
                <a:latin typeface="Alegreya Sans SC" panose="00000500000000000000" pitchFamily="2" charset="0"/>
              </a:rPr>
              <a:t> </a:t>
            </a:r>
            <a:endParaRPr lang="en-US" sz="1600" dirty="0" smtClean="0">
              <a:latin typeface="Alegreya Sans SC" panose="00000500000000000000" pitchFamily="2" charset="0"/>
            </a:endParaRPr>
          </a:p>
          <a:p>
            <a:r>
              <a:rPr lang="en-US" sz="1600" dirty="0" smtClean="0">
                <a:latin typeface="Alegreya Sans SC" panose="00000500000000000000" pitchFamily="2" charset="0"/>
              </a:rPr>
              <a:t>Among gay men and women, </a:t>
            </a:r>
            <a:r>
              <a:rPr lang="en-US" sz="1600" dirty="0" err="1" smtClean="0">
                <a:latin typeface="Alegreya Sans SC" panose="00000500000000000000" pitchFamily="2" charset="0"/>
              </a:rPr>
              <a:t>Sildenafil</a:t>
            </a:r>
            <a:r>
              <a:rPr lang="en-US" sz="1600" dirty="0" smtClean="0">
                <a:latin typeface="Alegreya Sans SC" panose="00000500000000000000" pitchFamily="2" charset="0"/>
              </a:rPr>
              <a:t> along with cocaine, crystal</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methamphetamines, amyl nitrate poppers, Ecstasy, gamma-</a:t>
            </a:r>
            <a:r>
              <a:rPr lang="en-US" sz="1600" dirty="0" err="1" smtClean="0">
                <a:latin typeface="Alegreya Sans SC" panose="00000500000000000000" pitchFamily="2" charset="0"/>
              </a:rPr>
              <a:t>hydroxybuterate</a:t>
            </a:r>
            <a:r>
              <a:rPr lang="en-US" sz="1600" dirty="0" smtClean="0">
                <a:latin typeface="Alegreya Sans SC" panose="00000500000000000000" pitchFamily="2" charset="0"/>
              </a:rPr>
              <a:t>,</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and </a:t>
            </a:r>
            <a:r>
              <a:rPr lang="en-US" sz="1600" dirty="0" err="1" smtClean="0">
                <a:latin typeface="Alegreya Sans SC" panose="00000500000000000000" pitchFamily="2" charset="0"/>
              </a:rPr>
              <a:t>ketamine</a:t>
            </a:r>
            <a:r>
              <a:rPr lang="en-US" sz="1600" dirty="0" smtClean="0">
                <a:latin typeface="Alegreya Sans SC" panose="00000500000000000000" pitchFamily="2" charset="0"/>
              </a:rPr>
              <a:t> has become a "club drug."</a:t>
            </a:r>
            <a:r>
              <a:rPr lang="en-US" sz="1600" baseline="30000" dirty="0" smtClean="0">
                <a:latin typeface="Alegreya Sans SC" panose="00000500000000000000" pitchFamily="2" charset="0"/>
                <a:hlinkClick r:id="rId5" action="ppaction://hlinkfile"/>
              </a:rPr>
              <a:t>27</a:t>
            </a:r>
            <a:r>
              <a:rPr lang="en-US" sz="1600" dirty="0" smtClean="0">
                <a:latin typeface="Alegreya Sans SC" panose="00000500000000000000" pitchFamily="2" charset="0"/>
              </a:rPr>
              <a:t> Methamphetamine and</a:t>
            </a:r>
            <a:r>
              <a:rPr lang="en-US" sz="1600" baseline="30000" dirty="0" smtClean="0">
                <a:latin typeface="Alegreya Sans SC" panose="00000500000000000000" pitchFamily="2" charset="0"/>
              </a:rPr>
              <a:t> </a:t>
            </a:r>
            <a:r>
              <a:rPr lang="en-US" sz="1600" dirty="0" err="1" smtClean="0">
                <a:latin typeface="Alegreya Sans SC" panose="00000500000000000000" pitchFamily="2" charset="0"/>
              </a:rPr>
              <a:t>Sildenafil</a:t>
            </a:r>
            <a:r>
              <a:rPr lang="en-US" sz="1600" dirty="0" smtClean="0">
                <a:latin typeface="Alegreya Sans SC" panose="00000500000000000000" pitchFamily="2" charset="0"/>
              </a:rPr>
              <a:t> use are linked to unprotected receptive and </a:t>
            </a:r>
            <a:r>
              <a:rPr lang="en-US" sz="1600" dirty="0" err="1" smtClean="0">
                <a:latin typeface="Alegreya Sans SC" panose="00000500000000000000" pitchFamily="2" charset="0"/>
              </a:rPr>
              <a:t>insertive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anal sex, respectively, in a sample of gay men.</a:t>
            </a:r>
            <a:r>
              <a:rPr lang="en-US" sz="1600" baseline="30000" dirty="0" smtClean="0">
                <a:latin typeface="Alegreya Sans SC" panose="00000500000000000000" pitchFamily="2" charset="0"/>
                <a:hlinkClick r:id="rId6" action="ppaction://hlinkfile"/>
              </a:rPr>
              <a:t>28</a:t>
            </a:r>
            <a:r>
              <a:rPr lang="en-US" sz="1600" dirty="0" smtClean="0">
                <a:latin typeface="Alegreya Sans SC" panose="00000500000000000000" pitchFamily="2" charset="0"/>
              </a:rPr>
              <a:t> </a:t>
            </a:r>
            <a:r>
              <a:rPr lang="en-US" sz="1600" dirty="0" err="1" smtClean="0">
                <a:latin typeface="Alegreya Sans SC" panose="00000500000000000000" pitchFamily="2" charset="0"/>
              </a:rPr>
              <a:t>Sildenafil</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use appears to have become a stable fixture of the sexual culture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of gay men and is associated with a general behavioral risk</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patter for transmission of HIV and other sexually transmitted</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diseases.</a:t>
            </a:r>
            <a:r>
              <a:rPr lang="en-US" sz="1600" baseline="30000" dirty="0" smtClean="0">
                <a:latin typeface="Alegreya Sans SC" panose="00000500000000000000" pitchFamily="2" charset="0"/>
                <a:hlinkClick r:id="rId7" action="ppaction://hlinkfile"/>
              </a:rPr>
              <a:t>29</a:t>
            </a:r>
            <a:r>
              <a:rPr lang="en-US" sz="1600" dirty="0" smtClean="0">
                <a:latin typeface="Alegreya Sans SC" panose="00000500000000000000" pitchFamily="2" charset="0"/>
              </a:rPr>
              <a:t> The concomitant use of Viagra, testosterone, and</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antidepressants among HIV-</a:t>
            </a:r>
            <a:r>
              <a:rPr lang="en-US" sz="1600" dirty="0" err="1" smtClean="0">
                <a:latin typeface="Alegreya Sans SC" panose="00000500000000000000" pitchFamily="2" charset="0"/>
              </a:rPr>
              <a:t>seropositive</a:t>
            </a:r>
            <a:r>
              <a:rPr lang="en-US" sz="1600" dirty="0" smtClean="0">
                <a:latin typeface="Alegreya Sans SC" panose="00000500000000000000" pitchFamily="2" charset="0"/>
              </a:rPr>
              <a:t> gay and bisexual men</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has been associated with unintended negative effects because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of the additive risk of side effects.</a:t>
            </a:r>
            <a:r>
              <a:rPr lang="en-US" sz="1600" baseline="30000" dirty="0" smtClean="0">
                <a:latin typeface="Alegreya Sans SC" panose="00000500000000000000" pitchFamily="2" charset="0"/>
                <a:hlinkClick r:id="rId8" action="ppaction://hlinkfile"/>
              </a:rPr>
              <a:t>30</a:t>
            </a:r>
            <a:r>
              <a:rPr lang="en-US" sz="1600" baseline="30000" dirty="0" smtClean="0">
                <a:latin typeface="Alegreya Sans SC" panose="00000500000000000000" pitchFamily="2" charset="0"/>
              </a:rPr>
              <a:t> </a:t>
            </a:r>
            <a:endParaRPr lang="en-US" sz="1600" dirty="0" smtClean="0">
              <a:latin typeface="Alegreya Sans SC" panose="00000500000000000000" pitchFamily="2" charset="0"/>
            </a:endParaRPr>
          </a:p>
          <a:p>
            <a:r>
              <a:rPr lang="en-US" sz="1600" dirty="0" smtClean="0">
                <a:latin typeface="Alegreya Sans SC" panose="00000500000000000000" pitchFamily="2" charset="0"/>
              </a:rPr>
              <a:t>Recent anecdotal evidence suggest that </a:t>
            </a:r>
            <a:r>
              <a:rPr lang="en-US" sz="1600" dirty="0" err="1" smtClean="0">
                <a:latin typeface="Alegreya Sans SC" panose="00000500000000000000" pitchFamily="2" charset="0"/>
              </a:rPr>
              <a:t>Sildenafil</a:t>
            </a:r>
            <a:r>
              <a:rPr lang="en-US" sz="1600" dirty="0" smtClean="0">
                <a:latin typeface="Alegreya Sans SC" panose="00000500000000000000" pitchFamily="2" charset="0"/>
              </a:rPr>
              <a:t> abuse is becoming</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increasingly popular among Ecstasy users to attempt to negate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the erectile dysfunction side-effects of the drug or to enhance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the drug experience through the concomitant use of erectile</a:t>
            </a:r>
            <a:r>
              <a:rPr lang="en-US" sz="1600" baseline="30000" dirty="0" smtClean="0">
                <a:latin typeface="Alegreya Sans SC" panose="00000500000000000000" pitchFamily="2" charset="0"/>
              </a:rPr>
              <a:t> </a:t>
            </a:r>
            <a:r>
              <a:rPr lang="en-US" sz="1600" dirty="0" smtClean="0">
                <a:latin typeface="Alegreya Sans SC" panose="00000500000000000000" pitchFamily="2" charset="0"/>
              </a:rPr>
              <a:t>dysfunction drugs.</a:t>
            </a:r>
            <a:r>
              <a:rPr lang="en-US" sz="1600" baseline="30000" dirty="0" smtClean="0">
                <a:latin typeface="Alegreya Sans SC" panose="00000500000000000000" pitchFamily="2" charset="0"/>
                <a:hlinkClick r:id="rId9" action="ppaction://hlinkfile"/>
              </a:rPr>
              <a:t>31</a:t>
            </a:r>
            <a:r>
              <a:rPr lang="en-US" sz="1600" baseline="30000" dirty="0" smtClean="0">
                <a:latin typeface="Alegreya Sans SC" panose="00000500000000000000" pitchFamily="2" charset="0"/>
              </a:rPr>
              <a:t> </a:t>
            </a:r>
            <a:endParaRPr lang="en-US" sz="16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61889"/>
              </p:ext>
            </p:extLst>
          </p:nvPr>
        </p:nvGraphicFramePr>
        <p:xfrm>
          <a:off x="114300" y="1066800"/>
          <a:ext cx="8915400" cy="5543214"/>
        </p:xfrm>
        <a:graphic>
          <a:graphicData uri="http://schemas.openxmlformats.org/drawingml/2006/table">
            <a:tbl>
              <a:tblPr/>
              <a:tblGrid>
                <a:gridCol w="1783080"/>
                <a:gridCol w="1783080"/>
                <a:gridCol w="1783080"/>
                <a:gridCol w="1783080"/>
                <a:gridCol w="1783080"/>
              </a:tblGrid>
              <a:tr h="76200">
                <a:tc>
                  <a:txBody>
                    <a:bodyPr/>
                    <a:lstStyle/>
                    <a:p>
                      <a:endParaRPr lang="en-US" sz="400" dirty="0">
                        <a:latin typeface="Alegreya Sans SC" panose="00000500000000000000" pitchFamily="2" charset="0"/>
                      </a:endParaRPr>
                    </a:p>
                  </a:txBody>
                  <a:tcPr marL="18473" marR="18473" marT="9236" marB="9236" anchor="ctr">
                    <a:lnL>
                      <a:noFill/>
                    </a:lnL>
                    <a:lnR>
                      <a:noFill/>
                    </a:lnR>
                    <a:lnT>
                      <a:noFill/>
                    </a:lnT>
                    <a:lnB>
                      <a:noFill/>
                    </a:lnB>
                    <a:solidFill>
                      <a:srgbClr val="FFFFFF"/>
                    </a:solidFill>
                  </a:tcPr>
                </a:tc>
                <a:tc>
                  <a:txBody>
                    <a:bodyPr/>
                    <a:lstStyle/>
                    <a:p>
                      <a:endParaRPr lang="en-US" sz="400">
                        <a:latin typeface="Alegreya Sans SC" panose="00000500000000000000" pitchFamily="2" charset="0"/>
                      </a:endParaRPr>
                    </a:p>
                  </a:txBody>
                  <a:tcPr marL="18473" marR="18473" marT="9236" marB="9236">
                    <a:lnL>
                      <a:noFill/>
                    </a:lnL>
                  </a:tcPr>
                </a:tc>
                <a:tc>
                  <a:txBody>
                    <a:bodyPr/>
                    <a:lstStyle/>
                    <a:p>
                      <a:endParaRPr lang="en-US" sz="400">
                        <a:latin typeface="Alegreya Sans SC" panose="00000500000000000000" pitchFamily="2" charset="0"/>
                      </a:endParaRPr>
                    </a:p>
                  </a:txBody>
                  <a:tcPr marL="18473" marR="18473" marT="9236" marB="9236"/>
                </a:tc>
                <a:tc>
                  <a:txBody>
                    <a:bodyPr/>
                    <a:lstStyle/>
                    <a:p>
                      <a:endParaRPr lang="en-US" sz="400">
                        <a:latin typeface="Alegreya Sans SC" panose="00000500000000000000" pitchFamily="2" charset="0"/>
                      </a:endParaRPr>
                    </a:p>
                  </a:txBody>
                  <a:tcPr marL="18473" marR="18473" marT="9236" marB="9236"/>
                </a:tc>
                <a:tc>
                  <a:txBody>
                    <a:bodyPr/>
                    <a:lstStyle/>
                    <a:p>
                      <a:endParaRPr lang="en-US" sz="400">
                        <a:latin typeface="Alegreya Sans SC" panose="00000500000000000000" pitchFamily="2" charset="0"/>
                      </a:endParaRPr>
                    </a:p>
                  </a:txBody>
                  <a:tcPr marL="18473" marR="18473" marT="9236" marB="9236"/>
                </a:tc>
              </a:tr>
              <a:tr h="292315">
                <a:tc>
                  <a:txBody>
                    <a:bodyPr/>
                    <a:lstStyle/>
                    <a:p>
                      <a:pPr algn="ctr"/>
                      <a:r>
                        <a:rPr lang="en-US" sz="1400" dirty="0">
                          <a:latin typeface="Alegreya Sans SC" panose="00000500000000000000" pitchFamily="2" charset="0"/>
                        </a:rPr>
                        <a:t>Class</a:t>
                      </a:r>
                    </a:p>
                  </a:txBody>
                  <a:tcPr marL="0" marR="0" marT="0" marB="0" anchor="b">
                    <a:lnL>
                      <a:noFill/>
                    </a:lnL>
                    <a:lnR>
                      <a:noFill/>
                    </a:lnR>
                    <a:lnT>
                      <a:noFill/>
                    </a:lnT>
                    <a:lnB>
                      <a:noFill/>
                    </a:lnB>
                    <a:solidFill>
                      <a:srgbClr val="FFFFFF"/>
                    </a:solidFill>
                  </a:tcPr>
                </a:tc>
                <a:tc>
                  <a:txBody>
                    <a:bodyPr/>
                    <a:lstStyle/>
                    <a:p>
                      <a:pPr algn="ctr"/>
                      <a:r>
                        <a:rPr lang="en-US" sz="1200" dirty="0">
                          <a:latin typeface="Alegreya Sans SC" panose="00000500000000000000" pitchFamily="2" charset="0"/>
                        </a:rPr>
                        <a:t>Medication</a:t>
                      </a:r>
                    </a:p>
                  </a:txBody>
                  <a:tcPr marL="0" marR="0" marT="0" marB="0" anchor="b">
                    <a:lnL>
                      <a:noFill/>
                    </a:lnL>
                    <a:lnR>
                      <a:noFill/>
                    </a:lnR>
                    <a:lnB>
                      <a:noFill/>
                    </a:lnB>
                    <a:solidFill>
                      <a:srgbClr val="FFFFFF"/>
                    </a:solidFill>
                  </a:tcPr>
                </a:tc>
                <a:tc>
                  <a:txBody>
                    <a:bodyPr/>
                    <a:lstStyle/>
                    <a:p>
                      <a:pPr algn="ctr"/>
                      <a:r>
                        <a:rPr lang="en-US" sz="1100" dirty="0">
                          <a:latin typeface="Alegreya Sans SC" panose="00000500000000000000" pitchFamily="2" charset="0"/>
                        </a:rPr>
                        <a:t>Medical (Legal) Use</a:t>
                      </a:r>
                    </a:p>
                  </a:txBody>
                  <a:tcPr marL="0" marR="0" marT="0" marB="0" anchor="b">
                    <a:lnL>
                      <a:noFill/>
                    </a:lnL>
                    <a:lnR>
                      <a:noFill/>
                    </a:lnR>
                    <a:lnB>
                      <a:noFill/>
                    </a:lnB>
                    <a:solidFill>
                      <a:srgbClr val="FFFFFF"/>
                    </a:solidFill>
                  </a:tcPr>
                </a:tc>
                <a:tc>
                  <a:txBody>
                    <a:bodyPr/>
                    <a:lstStyle/>
                    <a:p>
                      <a:pPr algn="ctr"/>
                      <a:r>
                        <a:rPr lang="en-US" sz="1100" dirty="0">
                          <a:latin typeface="Alegreya Sans SC" panose="00000500000000000000" pitchFamily="2" charset="0"/>
                        </a:rPr>
                        <a:t>Nonmedical Use</a:t>
                      </a:r>
                    </a:p>
                  </a:txBody>
                  <a:tcPr marL="0" marR="0" marT="0" marB="0" anchor="b">
                    <a:lnL>
                      <a:noFill/>
                    </a:lnL>
                    <a:lnR>
                      <a:noFill/>
                    </a:lnR>
                    <a:lnB>
                      <a:noFill/>
                    </a:lnB>
                    <a:solidFill>
                      <a:srgbClr val="FFFFFF"/>
                    </a:solidFill>
                  </a:tcPr>
                </a:tc>
                <a:tc>
                  <a:txBody>
                    <a:bodyPr/>
                    <a:lstStyle/>
                    <a:p>
                      <a:pPr algn="ctr"/>
                      <a:r>
                        <a:rPr lang="en-US" sz="1100" dirty="0">
                          <a:latin typeface="Alegreya Sans SC" panose="00000500000000000000" pitchFamily="2" charset="0"/>
                        </a:rPr>
                        <a:t>Physical Findings of Nonmedical Use</a:t>
                      </a:r>
                    </a:p>
                  </a:txBody>
                  <a:tcPr marL="0" marR="0" marT="0" marB="0" anchor="b">
                    <a:lnL>
                      <a:noFill/>
                    </a:lnL>
                    <a:lnR>
                      <a:noFill/>
                    </a:lnR>
                    <a:lnB>
                      <a:noFill/>
                    </a:lnB>
                    <a:solidFill>
                      <a:srgbClr val="FFFFFF"/>
                    </a:solidFill>
                  </a:tcPr>
                </a:tc>
              </a:tr>
              <a:tr h="80386">
                <a:tc gridSpan="5">
                  <a:txBody>
                    <a:bodyPr/>
                    <a:lstStyle/>
                    <a:p>
                      <a:endParaRPr lang="en-US" sz="400" dirty="0">
                        <a:latin typeface="Alegreya Sans SC" panose="00000500000000000000" pitchFamily="2" charset="0"/>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236">
                <a:tc>
                  <a:txBody>
                    <a:bodyPr/>
                    <a:lstStyle/>
                    <a:p>
                      <a:pPr algn="l"/>
                      <a:r>
                        <a:rPr lang="en-US" sz="1100" dirty="0">
                          <a:latin typeface="Alegreya Sans SC" panose="00000500000000000000" pitchFamily="2" charset="0"/>
                        </a:rPr>
                        <a:t>Dietary supplements</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Supplement with </a:t>
                      </a:r>
                      <a:r>
                        <a:rPr lang="en-US" sz="1000" dirty="0" err="1">
                          <a:latin typeface="Alegreya Sans SC" panose="00000500000000000000" pitchFamily="2" charset="0"/>
                        </a:rPr>
                        <a:t>piperazine</a:t>
                      </a:r>
                      <a:endParaRPr lang="en-US" sz="1000" dirty="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Anorexia</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Hallucinations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Acute psychosis</a:t>
                      </a:r>
                    </a:p>
                  </a:txBody>
                  <a:tcPr marL="0" marR="0" marT="0" marB="0">
                    <a:lnL>
                      <a:noFill/>
                    </a:lnL>
                    <a:lnR>
                      <a:noFill/>
                    </a:lnR>
                    <a:lnT>
                      <a:noFill/>
                    </a:lnT>
                    <a:lnB>
                      <a:noFill/>
                    </a:lnB>
                    <a:solidFill>
                      <a:srgbClr val="FFFFFF"/>
                    </a:solidFill>
                  </a:tcPr>
                </a:tc>
              </a:tr>
              <a:tr h="146157">
                <a:tc>
                  <a:txBody>
                    <a:bodyPr/>
                    <a:lstStyle/>
                    <a:p>
                      <a:pPr algn="l"/>
                      <a:r>
                        <a:rPr lang="en-US" sz="1100" dirty="0">
                          <a:latin typeface="Alegreya Sans SC" panose="00000500000000000000" pitchFamily="2" charset="0"/>
                        </a:rPr>
                        <a:t>Dissociative substances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Dextromethorphan</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Cough suppressant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Dissociative effect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Psychiatric effects</a:t>
                      </a:r>
                    </a:p>
                  </a:txBody>
                  <a:tcPr marL="0" marR="0" marT="0" marB="0">
                    <a:lnL>
                      <a:noFill/>
                    </a:lnL>
                    <a:lnR>
                      <a:noFill/>
                    </a:lnR>
                    <a:lnT>
                      <a:noFill/>
                    </a:lnT>
                    <a:lnB>
                      <a:noFill/>
                    </a:lnB>
                    <a:solidFill>
                      <a:srgbClr val="FFFFFF"/>
                    </a:solidFill>
                  </a:tcPr>
                </a:tc>
              </a:tr>
              <a:tr h="146157">
                <a:tc>
                  <a:txBody>
                    <a:bodyPr/>
                    <a:lstStyle/>
                    <a:p>
                      <a:pPr algn="l"/>
                      <a:endParaRPr lang="en-US" sz="400" dirty="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Coricidin</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Decongestant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 psychosis</a:t>
                      </a:r>
                    </a:p>
                  </a:txBody>
                  <a:tcPr marL="0" marR="0" marT="0" marB="0">
                    <a:lnL>
                      <a:noFill/>
                    </a:lnL>
                    <a:lnR>
                      <a:noFill/>
                    </a:lnR>
                    <a:lnT>
                      <a:noFill/>
                    </a:lnT>
                    <a:lnB>
                      <a:noFill/>
                    </a:lnB>
                    <a:solidFill>
                      <a:srgbClr val="FFFFFF"/>
                    </a:solidFill>
                  </a:tcPr>
                </a:tc>
              </a:tr>
              <a:tr h="146157">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Chlorpheniramine</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Decongestant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 psychosis</a:t>
                      </a:r>
                    </a:p>
                  </a:txBody>
                  <a:tcPr marL="0" marR="0" marT="0" marB="0">
                    <a:lnL>
                      <a:noFill/>
                    </a:lnL>
                    <a:lnR>
                      <a:noFill/>
                    </a:lnR>
                    <a:lnT>
                      <a:noFill/>
                    </a:lnT>
                    <a:lnB>
                      <a:noFill/>
                    </a:lnB>
                    <a:solidFill>
                      <a:srgbClr val="FFFFFF"/>
                    </a:solidFill>
                  </a:tcPr>
                </a:tc>
              </a:tr>
              <a:tr h="292315">
                <a:tc>
                  <a:txBody>
                    <a:bodyPr/>
                    <a:lstStyle/>
                    <a:p>
                      <a:pPr algn="l"/>
                      <a:endParaRPr lang="en-US" sz="400" dirty="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Dimenhydrinate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Antiemetic</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Euphoria, hallucinations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Extreme euphoria, hallucinations</a:t>
                      </a:r>
                    </a:p>
                  </a:txBody>
                  <a:tcPr marL="0" marR="0" marT="0" marB="0">
                    <a:lnL>
                      <a:noFill/>
                    </a:lnL>
                    <a:lnR>
                      <a:noFill/>
                    </a:lnR>
                    <a:lnT>
                      <a:noFill/>
                    </a:lnT>
                    <a:lnB>
                      <a:noFill/>
                    </a:lnB>
                    <a:solidFill>
                      <a:srgbClr val="FFFFFF"/>
                    </a:solidFill>
                  </a:tcPr>
                </a:tc>
              </a:tr>
              <a:tr h="292315">
                <a:tc>
                  <a:txBody>
                    <a:bodyPr/>
                    <a:lstStyle/>
                    <a:p>
                      <a:pPr algn="l"/>
                      <a:endParaRPr lang="en-US" sz="1100" dirty="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Diphenhydramine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Sedation</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Euphoria "high"</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Tachycardia, euphoria, hallucinations, psychosis</a:t>
                      </a:r>
                    </a:p>
                  </a:txBody>
                  <a:tcPr marL="0" marR="0" marT="0" marB="0">
                    <a:lnL>
                      <a:noFill/>
                    </a:lnL>
                    <a:lnR>
                      <a:noFill/>
                    </a:lnR>
                    <a:lnT>
                      <a:noFill/>
                    </a:lnT>
                    <a:lnB>
                      <a:noFill/>
                    </a:lnB>
                    <a:solidFill>
                      <a:srgbClr val="FFFFFF"/>
                    </a:solidFill>
                  </a:tcPr>
                </a:tc>
              </a:tr>
              <a:tr h="292315">
                <a:tc>
                  <a:txBody>
                    <a:bodyPr/>
                    <a:lstStyle/>
                    <a:p>
                      <a:pPr algn="l"/>
                      <a:r>
                        <a:rPr lang="en-US" sz="1100" dirty="0">
                          <a:latin typeface="Alegreya Sans SC" panose="00000500000000000000" pitchFamily="2" charset="0"/>
                        </a:rPr>
                        <a:t>Stomach preparations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Calcium-bromide combinations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Antacid stomach medication</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Euphoria, hallucinations</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Neuropsychiatric symptoms</a:t>
                      </a:r>
                    </a:p>
                  </a:txBody>
                  <a:tcPr marL="0" marR="0" marT="0" marB="0">
                    <a:lnL>
                      <a:noFill/>
                    </a:lnL>
                    <a:lnR>
                      <a:noFill/>
                    </a:lnR>
                    <a:lnT>
                      <a:noFill/>
                    </a:lnT>
                    <a:lnB>
                      <a:noFill/>
                    </a:lnB>
                    <a:solidFill>
                      <a:srgbClr val="FFFFFF"/>
                    </a:solidFill>
                  </a:tcPr>
                </a:tc>
              </a:tr>
              <a:tr h="146157">
                <a:tc>
                  <a:txBody>
                    <a:bodyPr/>
                    <a:lstStyle/>
                    <a:p>
                      <a:pPr algn="l"/>
                      <a:r>
                        <a:rPr lang="en-US" sz="1100" dirty="0">
                          <a:latin typeface="Alegreya Sans SC" panose="00000500000000000000" pitchFamily="2" charset="0"/>
                        </a:rPr>
                        <a:t>Stimulants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Nicotine gum</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Smoking cessation</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"High"</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Agitation</a:t>
                      </a:r>
                    </a:p>
                  </a:txBody>
                  <a:tcPr marL="0" marR="0" marT="0" marB="0">
                    <a:lnL>
                      <a:noFill/>
                    </a:lnL>
                    <a:lnR>
                      <a:noFill/>
                    </a:lnR>
                    <a:lnT>
                      <a:noFill/>
                    </a:lnT>
                    <a:lnB>
                      <a:noFill/>
                    </a:lnB>
                    <a:solidFill>
                      <a:srgbClr val="FFFFFF"/>
                    </a:solidFill>
                  </a:tcPr>
                </a:tc>
              </a:tr>
              <a:tr h="365393">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Phenylpropanolamine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Decongestant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"High" physical performance enhancement</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Agitation, rapid heartbeat</a:t>
                      </a:r>
                    </a:p>
                  </a:txBody>
                  <a:tcPr marL="0" marR="0" marT="0" marB="0">
                    <a:lnL>
                      <a:noFill/>
                    </a:lnL>
                    <a:lnR>
                      <a:noFill/>
                    </a:lnR>
                    <a:lnT>
                      <a:noFill/>
                    </a:lnT>
                    <a:lnB>
                      <a:noFill/>
                    </a:lnB>
                    <a:solidFill>
                      <a:srgbClr val="FFFFFF"/>
                    </a:solidFill>
                  </a:tcPr>
                </a:tc>
              </a:tr>
              <a:tr h="292315">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Ephedrine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Anti-asthma</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Prolonged erection and sexual performance</a:t>
                      </a:r>
                    </a:p>
                  </a:txBody>
                  <a:tcPr marL="0" marR="0" marT="0" marB="0">
                    <a:lnL>
                      <a:noFill/>
                    </a:lnL>
                    <a:lnR>
                      <a:noFill/>
                    </a:lnR>
                    <a:lnT>
                      <a:noFill/>
                    </a:lnT>
                    <a:lnB>
                      <a:noFill/>
                    </a:lnB>
                    <a:solidFill>
                      <a:srgbClr val="FFFFFF"/>
                    </a:solidFill>
                  </a:tcPr>
                </a:tc>
                <a:tc>
                  <a:txBody>
                    <a:bodyPr/>
                    <a:lstStyle/>
                    <a:p>
                      <a:pPr algn="l"/>
                      <a:r>
                        <a:rPr lang="en-US" sz="1000" dirty="0" err="1">
                          <a:latin typeface="Alegreya Sans SC" panose="00000500000000000000" pitchFamily="2" charset="0"/>
                        </a:rPr>
                        <a:t>Priapism</a:t>
                      </a:r>
                      <a:endParaRPr lang="en-US" sz="1000" dirty="0">
                        <a:latin typeface="Alegreya Sans SC" panose="00000500000000000000" pitchFamily="2" charset="0"/>
                      </a:endParaRPr>
                    </a:p>
                  </a:txBody>
                  <a:tcPr marL="0" marR="0" marT="0" marB="0">
                    <a:lnL>
                      <a:noFill/>
                    </a:lnL>
                    <a:lnR>
                      <a:noFill/>
                    </a:lnR>
                    <a:lnT>
                      <a:noFill/>
                    </a:lnT>
                    <a:lnB>
                      <a:noFill/>
                    </a:lnB>
                    <a:solidFill>
                      <a:srgbClr val="FFFFFF"/>
                    </a:solidFill>
                  </a:tcPr>
                </a:tc>
              </a:tr>
              <a:tr h="292315">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Pseudoephedrine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Decongestant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Prolonged erection and sexual performance</a:t>
                      </a:r>
                    </a:p>
                  </a:txBody>
                  <a:tcPr marL="0" marR="0" marT="0" marB="0">
                    <a:lnL>
                      <a:noFill/>
                    </a:lnL>
                    <a:lnR>
                      <a:noFill/>
                    </a:lnR>
                    <a:lnT>
                      <a:noFill/>
                    </a:lnT>
                    <a:lnB>
                      <a:noFill/>
                    </a:lnB>
                    <a:solidFill>
                      <a:srgbClr val="FFFFFF"/>
                    </a:solidFill>
                  </a:tcPr>
                </a:tc>
                <a:tc>
                  <a:txBody>
                    <a:bodyPr/>
                    <a:lstStyle/>
                    <a:p>
                      <a:pPr algn="l"/>
                      <a:r>
                        <a:rPr lang="en-US" sz="1000" dirty="0" err="1">
                          <a:latin typeface="Alegreya Sans SC" panose="00000500000000000000" pitchFamily="2" charset="0"/>
                        </a:rPr>
                        <a:t>Priapism</a:t>
                      </a:r>
                      <a:endParaRPr lang="en-US" sz="1000" dirty="0">
                        <a:latin typeface="Alegreya Sans SC" panose="00000500000000000000" pitchFamily="2" charset="0"/>
                      </a:endParaRPr>
                    </a:p>
                  </a:txBody>
                  <a:tcPr marL="0" marR="0" marT="0" marB="0">
                    <a:lnL>
                      <a:noFill/>
                    </a:lnL>
                    <a:lnR>
                      <a:noFill/>
                    </a:lnR>
                    <a:lnT>
                      <a:noFill/>
                    </a:lnT>
                    <a:lnB>
                      <a:noFill/>
                    </a:lnB>
                    <a:solidFill>
                      <a:srgbClr val="FFFFFF"/>
                    </a:solidFill>
                  </a:tcPr>
                </a:tc>
              </a:tr>
              <a:tr h="292315">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Methylephedrine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Decongestant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Prolonged erection and sexual performance</a:t>
                      </a:r>
                    </a:p>
                  </a:txBody>
                  <a:tcPr marL="0" marR="0" marT="0" marB="0">
                    <a:lnL>
                      <a:noFill/>
                    </a:lnL>
                    <a:lnR>
                      <a:noFill/>
                    </a:lnR>
                    <a:lnT>
                      <a:noFill/>
                    </a:lnT>
                    <a:lnB>
                      <a:noFill/>
                    </a:lnB>
                    <a:solidFill>
                      <a:srgbClr val="FFFFFF"/>
                    </a:solidFill>
                  </a:tcPr>
                </a:tc>
                <a:tc>
                  <a:txBody>
                    <a:bodyPr/>
                    <a:lstStyle/>
                    <a:p>
                      <a:pPr algn="l"/>
                      <a:r>
                        <a:rPr lang="en-US" sz="1000" dirty="0" err="1">
                          <a:latin typeface="Alegreya Sans SC" panose="00000500000000000000" pitchFamily="2" charset="0"/>
                        </a:rPr>
                        <a:t>Priapism</a:t>
                      </a:r>
                      <a:endParaRPr lang="en-US" sz="1000" dirty="0">
                        <a:latin typeface="Alegreya Sans SC" panose="00000500000000000000" pitchFamily="2" charset="0"/>
                      </a:endParaRPr>
                    </a:p>
                  </a:txBody>
                  <a:tcPr marL="0" marR="0" marT="0" marB="0">
                    <a:lnL>
                      <a:noFill/>
                    </a:lnL>
                    <a:lnR>
                      <a:noFill/>
                    </a:lnR>
                    <a:lnT>
                      <a:noFill/>
                    </a:lnT>
                    <a:lnB>
                      <a:noFill/>
                    </a:lnB>
                    <a:solidFill>
                      <a:srgbClr val="FFFFFF"/>
                    </a:solidFill>
                  </a:tcPr>
                </a:tc>
              </a:tr>
              <a:tr h="219236">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Caffeine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Awareness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Performance enhancement</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Agitation, rapid heartbeat</a:t>
                      </a:r>
                    </a:p>
                  </a:txBody>
                  <a:tcPr marL="0" marR="0" marT="0" marB="0">
                    <a:lnL>
                      <a:noFill/>
                    </a:lnL>
                    <a:lnR>
                      <a:noFill/>
                    </a:lnR>
                    <a:lnT>
                      <a:noFill/>
                    </a:lnT>
                    <a:lnB>
                      <a:noFill/>
                    </a:lnB>
                    <a:solidFill>
                      <a:srgbClr val="FFFFFF"/>
                    </a:solidFill>
                  </a:tcPr>
                </a:tc>
              </a:tr>
              <a:tr h="219236">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Ephedra</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Stimulant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"High"</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Agitation, tachycardia, flushing</a:t>
                      </a:r>
                    </a:p>
                  </a:txBody>
                  <a:tcPr marL="0" marR="0" marT="0" marB="0">
                    <a:lnL>
                      <a:noFill/>
                    </a:lnL>
                    <a:lnR>
                      <a:noFill/>
                    </a:lnR>
                    <a:lnT>
                      <a:noFill/>
                    </a:lnT>
                    <a:lnB>
                      <a:noFill/>
                    </a:lnB>
                    <a:solidFill>
                      <a:srgbClr val="FFFFFF"/>
                    </a:solidFill>
                  </a:tcPr>
                </a:tc>
              </a:tr>
              <a:tr h="146157">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Cyclizine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Antihistamine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a:t>
                      </a:r>
                    </a:p>
                  </a:txBody>
                  <a:tcPr marL="0" marR="0" marT="0" marB="0">
                    <a:lnL>
                      <a:noFill/>
                    </a:lnL>
                    <a:lnR>
                      <a:noFill/>
                    </a:lnR>
                    <a:lnT>
                      <a:noFill/>
                    </a:lnT>
                    <a:lnB>
                      <a:noFill/>
                    </a:lnB>
                    <a:solidFill>
                      <a:srgbClr val="FFFFFF"/>
                    </a:solidFill>
                  </a:tcPr>
                </a:tc>
              </a:tr>
              <a:tr h="219236">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Epinephrine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Bronchodilator</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Euphoria</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Headache, nausea, chest pains</a:t>
                      </a:r>
                    </a:p>
                  </a:txBody>
                  <a:tcPr marL="0" marR="0" marT="0" marB="0">
                    <a:lnL>
                      <a:noFill/>
                    </a:lnL>
                    <a:lnR>
                      <a:noFill/>
                    </a:lnR>
                    <a:lnT>
                      <a:noFill/>
                    </a:lnT>
                    <a:lnB>
                      <a:noFill/>
                    </a:lnB>
                    <a:solidFill>
                      <a:srgbClr val="FFFFFF"/>
                    </a:solidFill>
                  </a:tcPr>
                </a:tc>
              </a:tr>
              <a:tr h="219236">
                <a:tc>
                  <a:txBody>
                    <a:bodyPr/>
                    <a:lstStyle/>
                    <a:p>
                      <a:pPr algn="l"/>
                      <a:r>
                        <a:rPr lang="en-US" sz="1100" dirty="0">
                          <a:latin typeface="Alegreya Sans SC" panose="00000500000000000000" pitchFamily="2" charset="0"/>
                        </a:rPr>
                        <a:t>Laxatives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Oral and rectal laxatives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Anticonstipation</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Psychological dependence</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GI disturbances</a:t>
                      </a:r>
                    </a:p>
                  </a:txBody>
                  <a:tcPr marL="0" marR="0" marT="0" marB="0">
                    <a:lnL>
                      <a:noFill/>
                    </a:lnL>
                    <a:lnR>
                      <a:noFill/>
                    </a:lnR>
                    <a:lnT>
                      <a:noFill/>
                    </a:lnT>
                    <a:lnB>
                      <a:noFill/>
                    </a:lnB>
                    <a:solidFill>
                      <a:srgbClr val="FFFFFF"/>
                    </a:solidFill>
                  </a:tcPr>
                </a:tc>
              </a:tr>
              <a:tr h="146157">
                <a:tc>
                  <a:txBody>
                    <a:bodyPr/>
                    <a:lstStyle/>
                    <a:p>
                      <a:pPr algn="l"/>
                      <a:r>
                        <a:rPr lang="en-US" sz="1100" dirty="0">
                          <a:latin typeface="Alegreya Sans SC" panose="00000500000000000000" pitchFamily="2" charset="0"/>
                        </a:rPr>
                        <a:t>Sedatives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Diphenhydramine</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Sedation</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Sedation</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Somnolence, coma</a:t>
                      </a:r>
                    </a:p>
                  </a:txBody>
                  <a:tcPr marL="0" marR="0" marT="0" marB="0">
                    <a:lnL>
                      <a:noFill/>
                    </a:lnL>
                    <a:lnR>
                      <a:noFill/>
                    </a:lnR>
                    <a:lnT>
                      <a:noFill/>
                    </a:lnT>
                    <a:lnB>
                      <a:noFill/>
                    </a:lnB>
                    <a:solidFill>
                      <a:srgbClr val="FFFFFF"/>
                    </a:solidFill>
                  </a:tcPr>
                </a:tc>
              </a:tr>
              <a:tr h="438472">
                <a:tc>
                  <a:txBody>
                    <a:bodyPr/>
                    <a:lstStyle/>
                    <a:p>
                      <a:pPr algn="l"/>
                      <a:r>
                        <a:rPr lang="en-US" sz="1100" dirty="0">
                          <a:latin typeface="Alegreya Sans SC" panose="00000500000000000000" pitchFamily="2" charset="0"/>
                        </a:rPr>
                        <a:t>Steroids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Androstenedione (herbal sources)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Hormone replacement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Exercise enhancement</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Acne, glandular failure, </a:t>
                      </a:r>
                      <a:r>
                        <a:rPr lang="en-US" sz="1000" dirty="0" err="1">
                          <a:latin typeface="Alegreya Sans SC" panose="00000500000000000000" pitchFamily="2" charset="0"/>
                        </a:rPr>
                        <a:t>hyperaggressive</a:t>
                      </a:r>
                      <a:r>
                        <a:rPr lang="en-US" sz="1000" dirty="0">
                          <a:latin typeface="Alegreya Sans SC" panose="00000500000000000000" pitchFamily="2" charset="0"/>
                        </a:rPr>
                        <a:t> behavior</a:t>
                      </a:r>
                    </a:p>
                  </a:txBody>
                  <a:tcPr marL="0" marR="0" marT="0" marB="0">
                    <a:lnL>
                      <a:noFill/>
                    </a:lnL>
                    <a:lnR>
                      <a:noFill/>
                    </a:lnR>
                    <a:lnT>
                      <a:noFill/>
                    </a:lnT>
                    <a:lnB>
                      <a:noFill/>
                    </a:lnB>
                    <a:solidFill>
                      <a:srgbClr val="FFFFFF"/>
                    </a:solidFill>
                  </a:tcPr>
                </a:tc>
              </a:tr>
              <a:tr h="219236">
                <a:tc>
                  <a:txBody>
                    <a:bodyPr/>
                    <a:lstStyle/>
                    <a:p>
                      <a:pPr algn="l"/>
                      <a:r>
                        <a:rPr lang="en-US" sz="1100" dirty="0">
                          <a:latin typeface="Alegreya Sans SC" panose="00000500000000000000" pitchFamily="2" charset="0"/>
                        </a:rPr>
                        <a:t>Herbal</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Antidepressant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Antidepressant</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Adverse psychiatric reactions</a:t>
                      </a:r>
                    </a:p>
                  </a:txBody>
                  <a:tcPr marL="0" marR="0" marT="0" marB="0">
                    <a:lnL>
                      <a:noFill/>
                    </a:lnL>
                    <a:lnR>
                      <a:noFill/>
                    </a:lnR>
                    <a:lnT>
                      <a:noFill/>
                    </a:lnT>
                    <a:lnB>
                      <a:noFill/>
                    </a:lnB>
                    <a:solidFill>
                      <a:srgbClr val="FFFFFF"/>
                    </a:solidFill>
                  </a:tcPr>
                </a:tc>
                <a:tc>
                  <a:txBody>
                    <a:bodyPr/>
                    <a:lstStyle/>
                    <a:p>
                      <a:pPr algn="l"/>
                      <a:r>
                        <a:rPr lang="en-US" sz="1000" dirty="0">
                          <a:latin typeface="Alegreya Sans SC" panose="00000500000000000000" pitchFamily="2" charset="0"/>
                        </a:rPr>
                        <a:t>Psychosis</a:t>
                      </a:r>
                    </a:p>
                  </a:txBody>
                  <a:tcPr marL="0" marR="0" marT="0" marB="0">
                    <a:lnL>
                      <a:noFill/>
                    </a:lnL>
                    <a:lnR>
                      <a:noFill/>
                    </a:lnR>
                    <a:lnT>
                      <a:noFill/>
                    </a:lnT>
                    <a:lnB>
                      <a:noFill/>
                    </a:lnB>
                    <a:solidFill>
                      <a:srgbClr val="FFFFFF"/>
                    </a:solidFill>
                  </a:tcPr>
                </a:tc>
              </a:tr>
              <a:tr h="146157">
                <a:tc>
                  <a:txBody>
                    <a:bodyPr/>
                    <a:lstStyle/>
                    <a:p>
                      <a:pPr algn="l"/>
                      <a:endParaRPr lang="en-US" sz="4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Detox cocktail</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Detox from drugs</a:t>
                      </a:r>
                    </a:p>
                  </a:txBody>
                  <a:tcPr marL="0" marR="0" marT="0" marB="0">
                    <a:lnL>
                      <a:noFill/>
                    </a:lnL>
                    <a:lnR>
                      <a:noFill/>
                    </a:lnR>
                    <a:lnT>
                      <a:noFill/>
                    </a:lnT>
                    <a:lnB>
                      <a:noFill/>
                    </a:lnB>
                    <a:solidFill>
                      <a:srgbClr val="FFFFFF"/>
                    </a:solidFill>
                  </a:tcPr>
                </a:tc>
                <a:tc>
                  <a:txBody>
                    <a:bodyPr/>
                    <a:lstStyle/>
                    <a:p>
                      <a:pPr algn="l"/>
                      <a:r>
                        <a:rPr lang="en-US" sz="1000">
                          <a:latin typeface="Alegreya Sans SC" panose="00000500000000000000" pitchFamily="2" charset="0"/>
                        </a:rPr>
                        <a:t>Serotonin syndrome</a:t>
                      </a:r>
                    </a:p>
                  </a:txBody>
                  <a:tcPr marL="0" marR="0" marT="0" marB="0">
                    <a:lnL>
                      <a:noFill/>
                    </a:lnL>
                    <a:lnR>
                      <a:noFill/>
                    </a:lnR>
                    <a:lnT>
                      <a:noFill/>
                    </a:lnT>
                    <a:lnB>
                      <a:noFill/>
                    </a:lnB>
                    <a:solidFill>
                      <a:srgbClr val="FFFFFF"/>
                    </a:solidFill>
                  </a:tcPr>
                </a:tc>
                <a:tc>
                  <a:txBody>
                    <a:bodyPr/>
                    <a:lstStyle/>
                    <a:p>
                      <a:r>
                        <a:rPr lang="en-US" sz="1000" dirty="0">
                          <a:latin typeface="Alegreya Sans SC" panose="00000500000000000000" pitchFamily="2" charset="0"/>
                        </a:rPr>
                        <a:t>Psychosis</a:t>
                      </a:r>
                    </a:p>
                  </a:txBody>
                  <a:tcPr marL="0" marR="0" marT="0" marB="0">
                    <a:lnL>
                      <a:noFill/>
                    </a:lnL>
                    <a:lnR>
                      <a:noFill/>
                    </a:lnR>
                    <a:lnT>
                      <a:noFill/>
                    </a:lnT>
                    <a:lnB>
                      <a:noFill/>
                    </a:lnB>
                    <a:solidFill>
                      <a:srgbClr val="FFFFFF"/>
                    </a:solidFill>
                  </a:tcPr>
                </a:tc>
              </a:tr>
            </a:tbl>
          </a:graphicData>
        </a:graphic>
      </p:graphicFrame>
      <p:sp>
        <p:nvSpPr>
          <p:cNvPr id="1026" name="Rectangle 2"/>
          <p:cNvSpPr>
            <a:spLocks noChangeArrowheads="1"/>
          </p:cNvSpPr>
          <p:nvPr/>
        </p:nvSpPr>
        <p:spPr bwMode="auto">
          <a:xfrm>
            <a:off x="0" y="1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TextBox 2"/>
          <p:cNvSpPr txBox="1"/>
          <p:nvPr/>
        </p:nvSpPr>
        <p:spPr>
          <a:xfrm>
            <a:off x="838200" y="457200"/>
            <a:ext cx="8153400" cy="400110"/>
          </a:xfrm>
          <a:prstGeom prst="rect">
            <a:avLst/>
          </a:prstGeom>
          <a:noFill/>
        </p:spPr>
        <p:txBody>
          <a:bodyPr wrap="square" rtlCol="0">
            <a:spAutoFit/>
          </a:bodyPr>
          <a:lstStyle/>
          <a:p>
            <a:r>
              <a:rPr lang="en-US" sz="2000" dirty="0">
                <a:latin typeface="Alegreya Sans SC" panose="00000500000000000000" pitchFamily="2" charset="0"/>
                <a:cs typeface="Arial" charset="0"/>
              </a:rPr>
              <a:t>Table 3. </a:t>
            </a:r>
            <a:r>
              <a:rPr lang="en-US" sz="2000" b="1" dirty="0">
                <a:latin typeface="Alegreya Sans SC" panose="00000500000000000000" pitchFamily="2" charset="0"/>
                <a:cs typeface="Arial" charset="0"/>
              </a:rPr>
              <a:t>Abused Over-the-Counter Medications (Representative List)</a:t>
            </a:r>
            <a:r>
              <a:rPr lang="en-US" sz="2000" dirty="0">
                <a:latin typeface="Alegreya Sans SC" panose="00000500000000000000" pitchFamily="2" charset="0"/>
                <a:cs typeface="Arial"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http://www.nida.nih.gov/Testimony/images/92210/frequentlyAbusedDrugsLg.jpg"/>
          <p:cNvPicPr>
            <a:picLocks noChangeAspect="1" noChangeArrowheads="1"/>
          </p:cNvPicPr>
          <p:nvPr/>
        </p:nvPicPr>
        <p:blipFill>
          <a:blip r:embed="rId2" cstate="print"/>
          <a:srcRect/>
          <a:stretch>
            <a:fillRect/>
          </a:stretch>
        </p:blipFill>
        <p:spPr bwMode="auto">
          <a:xfrm>
            <a:off x="304800" y="304800"/>
            <a:ext cx="8553450" cy="6324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5707302"/>
              </p:ext>
            </p:extLst>
          </p:nvPr>
        </p:nvGraphicFramePr>
        <p:xfrm>
          <a:off x="740743" y="1066800"/>
          <a:ext cx="7662513" cy="5301636"/>
        </p:xfrm>
        <a:graphic>
          <a:graphicData uri="http://schemas.openxmlformats.org/drawingml/2006/table">
            <a:tbl>
              <a:tblPr/>
              <a:tblGrid>
                <a:gridCol w="2554171"/>
                <a:gridCol w="2554171"/>
                <a:gridCol w="2554171"/>
              </a:tblGrid>
              <a:tr h="292510">
                <a:tc>
                  <a:txBody>
                    <a:bodyPr/>
                    <a:lstStyle/>
                    <a:p>
                      <a:endParaRPr lang="en-US" sz="1200" dirty="0">
                        <a:latin typeface="Alegreya Sans SC" panose="00000500000000000000" pitchFamily="2" charset="0"/>
                      </a:endParaRPr>
                    </a:p>
                  </a:txBody>
                  <a:tcPr marL="63500" marR="63500" marT="31750" marB="31750" anchor="ctr">
                    <a:lnL>
                      <a:noFill/>
                    </a:lnL>
                    <a:lnR>
                      <a:noFill/>
                    </a:lnR>
                    <a:lnT>
                      <a:noFill/>
                    </a:lnT>
                    <a:lnB>
                      <a:noFill/>
                    </a:lnB>
                    <a:solidFill>
                      <a:srgbClr val="FFFFFF"/>
                    </a:solidFill>
                  </a:tcPr>
                </a:tc>
                <a:tc>
                  <a:txBody>
                    <a:bodyPr/>
                    <a:lstStyle/>
                    <a:p>
                      <a:endParaRPr lang="en-US" sz="1200">
                        <a:latin typeface="Alegreya Sans SC" panose="00000500000000000000" pitchFamily="2" charset="0"/>
                      </a:endParaRPr>
                    </a:p>
                  </a:txBody>
                  <a:tcPr marL="63500" marR="63500" marT="31750" marB="31750">
                    <a:lnL>
                      <a:noFill/>
                    </a:lnL>
                  </a:tcPr>
                </a:tc>
                <a:tc>
                  <a:txBody>
                    <a:bodyPr/>
                    <a:lstStyle/>
                    <a:p>
                      <a:endParaRPr lang="en-US" sz="1200">
                        <a:latin typeface="Alegreya Sans SC" panose="00000500000000000000" pitchFamily="2" charset="0"/>
                      </a:endParaRPr>
                    </a:p>
                  </a:txBody>
                  <a:tcPr marL="63500" marR="63500" marT="31750" marB="31750"/>
                </a:tc>
              </a:tr>
              <a:tr h="217121">
                <a:tc>
                  <a:txBody>
                    <a:bodyPr/>
                    <a:lstStyle/>
                    <a:p>
                      <a:pPr algn="ctr"/>
                      <a:r>
                        <a:rPr lang="en-US" sz="1200">
                          <a:latin typeface="Alegreya Sans SC" panose="00000500000000000000" pitchFamily="2" charset="0"/>
                        </a:rPr>
                        <a:t>Category</a:t>
                      </a:r>
                    </a:p>
                  </a:txBody>
                  <a:tcPr marL="0" marR="0" marT="0" marB="0" anchor="b">
                    <a:lnL>
                      <a:noFill/>
                    </a:lnL>
                    <a:lnR>
                      <a:noFill/>
                    </a:lnR>
                    <a:lnT>
                      <a:noFill/>
                    </a:lnT>
                    <a:lnB>
                      <a:noFill/>
                    </a:lnB>
                    <a:solidFill>
                      <a:srgbClr val="FFFFFF"/>
                    </a:solidFill>
                  </a:tcPr>
                </a:tc>
                <a:tc>
                  <a:txBody>
                    <a:bodyPr/>
                    <a:lstStyle/>
                    <a:p>
                      <a:pPr algn="ctr"/>
                      <a:r>
                        <a:rPr lang="en-US" sz="1200">
                          <a:latin typeface="Alegreya Sans SC" panose="00000500000000000000" pitchFamily="2" charset="0"/>
                        </a:rPr>
                        <a:t>Drugs</a:t>
                      </a:r>
                    </a:p>
                  </a:txBody>
                  <a:tcPr marL="0" marR="0" marT="0" marB="0" anchor="b">
                    <a:lnL>
                      <a:noFill/>
                    </a:lnL>
                    <a:lnR>
                      <a:noFill/>
                    </a:lnR>
                    <a:lnB>
                      <a:noFill/>
                    </a:lnB>
                    <a:solidFill>
                      <a:srgbClr val="FFFFFF"/>
                    </a:solidFill>
                  </a:tcPr>
                </a:tc>
                <a:tc>
                  <a:txBody>
                    <a:bodyPr/>
                    <a:lstStyle/>
                    <a:p>
                      <a:pPr algn="ctr"/>
                      <a:r>
                        <a:rPr lang="en-US" sz="1200">
                          <a:latin typeface="Alegreya Sans SC" panose="00000500000000000000" pitchFamily="2" charset="0"/>
                        </a:rPr>
                        <a:t>Examples</a:t>
                      </a:r>
                    </a:p>
                  </a:txBody>
                  <a:tcPr marL="0" marR="0" marT="0" marB="0" anchor="b">
                    <a:lnL>
                      <a:noFill/>
                    </a:lnL>
                    <a:lnR>
                      <a:noFill/>
                    </a:lnR>
                    <a:lnB>
                      <a:noFill/>
                    </a:lnB>
                    <a:solidFill>
                      <a:srgbClr val="FFFFFF"/>
                    </a:solidFill>
                  </a:tcPr>
                </a:tc>
              </a:tr>
              <a:tr h="217121">
                <a:tc gridSpan="3">
                  <a:txBody>
                    <a:bodyPr/>
                    <a:lstStyle/>
                    <a:p>
                      <a:endParaRPr lang="en-US" sz="1200" dirty="0">
                        <a:latin typeface="Alegreya Sans SC" panose="00000500000000000000" pitchFamily="2" charset="0"/>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217121">
                <a:tc>
                  <a:txBody>
                    <a:bodyPr/>
                    <a:lstStyle/>
                    <a:p>
                      <a:pPr algn="l"/>
                      <a:r>
                        <a:rPr lang="en-US" sz="1200">
                          <a:latin typeface="Alegreya Sans SC" panose="00000500000000000000" pitchFamily="2" charset="0"/>
                        </a:rPr>
                        <a:t>Sedatives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Barbiturates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Amytal, Nebutal</a:t>
                      </a:r>
                    </a:p>
                  </a:txBody>
                  <a:tcPr marL="0" marR="0" marT="0" marB="0">
                    <a:lnL>
                      <a:noFill/>
                    </a:lnL>
                    <a:lnR>
                      <a:noFill/>
                    </a:lnR>
                    <a:lnT>
                      <a:noFill/>
                    </a:lnT>
                    <a:lnB>
                      <a:noFill/>
                    </a:lnB>
                    <a:solidFill>
                      <a:srgbClr val="FFFFFF"/>
                    </a:solidFill>
                  </a:tcPr>
                </a:tc>
              </a:tr>
              <a:tr h="217121">
                <a:tc>
                  <a:txBody>
                    <a:bodyPr/>
                    <a:lstStyle/>
                    <a:p>
                      <a:pPr algn="l"/>
                      <a:endParaRPr lang="en-US" sz="1200" dirty="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Flunitrazepam</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Rohypnol</a:t>
                      </a:r>
                    </a:p>
                  </a:txBody>
                  <a:tcPr marL="0" marR="0" marT="0" marB="0">
                    <a:lnL>
                      <a:noFill/>
                    </a:lnL>
                    <a:lnR>
                      <a:noFill/>
                    </a:lnR>
                    <a:lnT>
                      <a:noFill/>
                    </a:lnT>
                    <a:lnB>
                      <a:noFill/>
                    </a:lnB>
                    <a:solidFill>
                      <a:srgbClr val="FFFFFF"/>
                    </a:solidFill>
                  </a:tcPr>
                </a:tc>
              </a:tr>
              <a:tr h="359726">
                <a:tc>
                  <a:txBody>
                    <a:bodyPr/>
                    <a:lstStyle/>
                    <a:p>
                      <a:pPr algn="l"/>
                      <a:r>
                        <a:rPr lang="en-US" sz="1200" dirty="0">
                          <a:latin typeface="Alegreya Sans SC" panose="00000500000000000000" pitchFamily="2" charset="0"/>
                        </a:rPr>
                        <a:t>Dissociative anesthetics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Ketamine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Ketalar SV</a:t>
                      </a:r>
                    </a:p>
                  </a:txBody>
                  <a:tcPr marL="0" marR="0" marT="0" marB="0">
                    <a:lnL>
                      <a:noFill/>
                    </a:lnL>
                    <a:lnR>
                      <a:noFill/>
                    </a:lnR>
                    <a:lnT>
                      <a:noFill/>
                    </a:lnT>
                    <a:lnB>
                      <a:noFill/>
                    </a:lnB>
                    <a:solidFill>
                      <a:srgbClr val="FFFFFF"/>
                    </a:solidFill>
                  </a:tcPr>
                </a:tc>
              </a:tr>
              <a:tr h="359726">
                <a:tc>
                  <a:txBody>
                    <a:bodyPr/>
                    <a:lstStyle/>
                    <a:p>
                      <a:pPr algn="l"/>
                      <a:r>
                        <a:rPr lang="en-US" sz="1200">
                          <a:latin typeface="Alegreya Sans SC" panose="00000500000000000000" pitchFamily="2" charset="0"/>
                        </a:rPr>
                        <a:t>Opioids and morphine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Codeine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Tylenol with codeine</a:t>
                      </a:r>
                    </a:p>
                  </a:txBody>
                  <a:tcPr marL="0" marR="0" marT="0" marB="0">
                    <a:lnL>
                      <a:noFill/>
                    </a:lnL>
                    <a:lnR>
                      <a:noFill/>
                    </a:lnR>
                    <a:lnT>
                      <a:noFill/>
                    </a:lnT>
                    <a:lnB>
                      <a:noFill/>
                    </a:lnB>
                    <a:solidFill>
                      <a:srgbClr val="FFFFFF"/>
                    </a:solidFill>
                  </a:tcPr>
                </a:tc>
              </a:tr>
              <a:tr h="217121">
                <a:tc>
                  <a:txBody>
                    <a:bodyPr/>
                    <a:lstStyle/>
                    <a:p>
                      <a:pPr algn="l"/>
                      <a:r>
                        <a:rPr lang="en-US" sz="1200">
                          <a:latin typeface="Alegreya Sans SC" panose="00000500000000000000" pitchFamily="2" charset="0"/>
                        </a:rPr>
                        <a:t>        derivates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Fentanyl</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Duragesic</a:t>
                      </a:r>
                    </a:p>
                  </a:txBody>
                  <a:tcPr marL="0" marR="0" marT="0" marB="0">
                    <a:lnL>
                      <a:noFill/>
                    </a:lnL>
                    <a:lnR>
                      <a:noFill/>
                    </a:lnR>
                    <a:lnT>
                      <a:noFill/>
                    </a:lnT>
                    <a:lnB>
                      <a:noFill/>
                    </a:lnB>
                    <a:solidFill>
                      <a:srgbClr val="FFFFFF"/>
                    </a:solidFill>
                  </a:tcPr>
                </a:tc>
              </a:tr>
              <a:tr h="1107375">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Morphine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Duramorph</a:t>
                      </a:r>
                    </a:p>
                  </a:txBody>
                  <a:tcPr marL="0" marR="0" marT="0" marB="0">
                    <a:lnL>
                      <a:noFill/>
                    </a:lnL>
                    <a:lnR>
                      <a:noFill/>
                    </a:lnR>
                    <a:lnT>
                      <a:noFill/>
                    </a:lnT>
                    <a:lnB>
                      <a:noFill/>
                    </a:lnB>
                    <a:solidFill>
                      <a:srgbClr val="FFFFFF"/>
                    </a:solidFill>
                  </a:tcPr>
                </a:tc>
              </a:tr>
              <a:tr h="217121">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Opium</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Laudanum</a:t>
                      </a:r>
                    </a:p>
                  </a:txBody>
                  <a:tcPr marL="0" marR="0" marT="0" marB="0">
                    <a:lnL>
                      <a:noFill/>
                    </a:lnL>
                    <a:lnR>
                      <a:noFill/>
                    </a:lnR>
                    <a:lnT>
                      <a:noFill/>
                    </a:lnT>
                    <a:lnB>
                      <a:noFill/>
                    </a:lnB>
                    <a:solidFill>
                      <a:srgbClr val="FFFFFF"/>
                    </a:solidFill>
                  </a:tcPr>
                </a:tc>
              </a:tr>
              <a:tr h="217121">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Others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Oxycontin</a:t>
                      </a:r>
                    </a:p>
                  </a:txBody>
                  <a:tcPr marL="0" marR="0" marT="0" marB="0">
                    <a:lnL>
                      <a:noFill/>
                    </a:lnL>
                    <a:lnR>
                      <a:noFill/>
                    </a:lnR>
                    <a:lnT>
                      <a:noFill/>
                    </a:lnT>
                    <a:lnB>
                      <a:noFill/>
                    </a:lnB>
                    <a:solidFill>
                      <a:srgbClr val="FFFFFF"/>
                    </a:solidFill>
                  </a:tcPr>
                </a:tc>
              </a:tr>
              <a:tr h="217121">
                <a:tc>
                  <a:txBody>
                    <a:bodyPr/>
                    <a:lstStyle/>
                    <a:p>
                      <a:pPr algn="l"/>
                      <a:r>
                        <a:rPr lang="en-US" sz="1200">
                          <a:latin typeface="Alegreya Sans SC" panose="00000500000000000000" pitchFamily="2" charset="0"/>
                        </a:rPr>
                        <a:t>Stimulants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Amphetamines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Dexedrine</a:t>
                      </a:r>
                    </a:p>
                  </a:txBody>
                  <a:tcPr marL="0" marR="0" marT="0" marB="0">
                    <a:lnL>
                      <a:noFill/>
                    </a:lnL>
                    <a:lnR>
                      <a:noFill/>
                    </a:lnR>
                    <a:lnT>
                      <a:noFill/>
                    </a:lnT>
                    <a:lnB>
                      <a:noFill/>
                    </a:lnB>
                    <a:solidFill>
                      <a:srgbClr val="FFFFFF"/>
                    </a:solidFill>
                  </a:tcPr>
                </a:tc>
              </a:tr>
              <a:tr h="359726">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Cocaine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Cocaine hydrochloride</a:t>
                      </a:r>
                    </a:p>
                  </a:txBody>
                  <a:tcPr marL="0" marR="0" marT="0" marB="0">
                    <a:lnL>
                      <a:noFill/>
                    </a:lnL>
                    <a:lnR>
                      <a:noFill/>
                    </a:lnR>
                    <a:lnT>
                      <a:noFill/>
                    </a:lnT>
                    <a:lnB>
                      <a:noFill/>
                    </a:lnB>
                    <a:solidFill>
                      <a:srgbClr val="FFFFFF"/>
                    </a:solidFill>
                  </a:tcPr>
                </a:tc>
              </a:tr>
              <a:tr h="217121">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Methamphetamine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Desoxyn</a:t>
                      </a:r>
                    </a:p>
                  </a:txBody>
                  <a:tcPr marL="0" marR="0" marT="0" marB="0">
                    <a:lnL>
                      <a:noFill/>
                    </a:lnL>
                    <a:lnR>
                      <a:noFill/>
                    </a:lnR>
                    <a:lnT>
                      <a:noFill/>
                    </a:lnT>
                    <a:lnB>
                      <a:noFill/>
                    </a:lnB>
                    <a:solidFill>
                      <a:srgbClr val="FFFFFF"/>
                    </a:solidFill>
                  </a:tcPr>
                </a:tc>
              </a:tr>
              <a:tr h="217121">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Methylphenidate</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Ritalin</a:t>
                      </a:r>
                    </a:p>
                  </a:txBody>
                  <a:tcPr marL="0" marR="0" marT="0" marB="0">
                    <a:lnL>
                      <a:noFill/>
                    </a:lnL>
                    <a:lnR>
                      <a:noFill/>
                    </a:lnR>
                    <a:lnT>
                      <a:noFill/>
                    </a:lnT>
                    <a:lnB>
                      <a:noFill/>
                    </a:lnB>
                    <a:solidFill>
                      <a:srgbClr val="FFFFFF"/>
                    </a:solidFill>
                  </a:tcPr>
                </a:tc>
              </a:tr>
              <a:tr h="217121">
                <a:tc>
                  <a:txBody>
                    <a:bodyPr/>
                    <a:lstStyle/>
                    <a:p>
                      <a:pPr algn="l"/>
                      <a:r>
                        <a:rPr lang="en-US" sz="1200">
                          <a:latin typeface="Alegreya Sans SC" panose="00000500000000000000" pitchFamily="2" charset="0"/>
                        </a:rPr>
                        <a:t>Anabolic steroids</a:t>
                      </a:r>
                    </a:p>
                  </a:txBody>
                  <a:tcPr marL="0" marR="0" marT="0" marB="0">
                    <a:lnL>
                      <a:noFill/>
                    </a:lnL>
                    <a:lnR>
                      <a:noFill/>
                    </a:lnR>
                    <a:lnT>
                      <a:noFill/>
                    </a:lnT>
                    <a:lnB>
                      <a:noFill/>
                    </a:lnB>
                    <a:solidFill>
                      <a:srgbClr val="FFFFFF"/>
                    </a:solidFill>
                  </a:tcPr>
                </a:tc>
                <a:tc>
                  <a:txBody>
                    <a:bodyPr/>
                    <a:lstStyle/>
                    <a:p>
                      <a:pPr algn="l"/>
                      <a:endParaRPr lang="en-US" sz="1200">
                        <a:latin typeface="Alegreya Sans SC" panose="00000500000000000000" pitchFamily="2" charset="0"/>
                      </a:endParaRP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Anadrol</a:t>
                      </a:r>
                    </a:p>
                  </a:txBody>
                  <a:tcPr marL="0" marR="0" marT="0" marB="0">
                    <a:lnL>
                      <a:noFill/>
                    </a:lnL>
                    <a:lnR>
                      <a:noFill/>
                    </a:lnR>
                    <a:lnT>
                      <a:noFill/>
                    </a:lnT>
                    <a:lnB>
                      <a:noFill/>
                    </a:lnB>
                    <a:solidFill>
                      <a:srgbClr val="FFFFFF"/>
                    </a:solidFill>
                  </a:tcPr>
                </a:tc>
              </a:tr>
              <a:tr h="217121">
                <a:tc>
                  <a:txBody>
                    <a:bodyPr/>
                    <a:lstStyle/>
                    <a:p>
                      <a:pPr algn="l"/>
                      <a:r>
                        <a:rPr lang="en-US" sz="1200">
                          <a:latin typeface="Alegreya Sans SC" panose="00000500000000000000" pitchFamily="2" charset="0"/>
                        </a:rPr>
                        <a:t>Tranquilizers and</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Benzodiazepines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Ativan, Halcion</a:t>
                      </a:r>
                    </a:p>
                  </a:txBody>
                  <a:tcPr marL="0" marR="0" marT="0" marB="0">
                    <a:lnL>
                      <a:noFill/>
                    </a:lnL>
                    <a:lnR>
                      <a:noFill/>
                    </a:lnR>
                    <a:lnT>
                      <a:noFill/>
                    </a:lnT>
                    <a:lnB>
                      <a:noFill/>
                    </a:lnB>
                    <a:solidFill>
                      <a:srgbClr val="FFFFFF"/>
                    </a:solidFill>
                  </a:tcPr>
                </a:tc>
              </a:tr>
              <a:tr h="217121">
                <a:tc>
                  <a:txBody>
                    <a:bodyPr/>
                    <a:lstStyle/>
                    <a:p>
                      <a:pPr algn="l"/>
                      <a:r>
                        <a:rPr lang="en-US" sz="1200">
                          <a:latin typeface="Alegreya Sans SC" panose="00000500000000000000" pitchFamily="2" charset="0"/>
                        </a:rPr>
                        <a:t>        muscle relaxers</a:t>
                      </a:r>
                    </a:p>
                  </a:txBody>
                  <a:tcPr marL="0" marR="0" marT="0" marB="0">
                    <a:lnL>
                      <a:noFill/>
                    </a:lnL>
                    <a:lnR>
                      <a:noFill/>
                    </a:lnR>
                    <a:lnT>
                      <a:noFill/>
                    </a:lnT>
                    <a:lnB>
                      <a:noFill/>
                    </a:lnB>
                    <a:solidFill>
                      <a:srgbClr val="FFFFFF"/>
                    </a:solidFill>
                  </a:tcPr>
                </a:tc>
                <a:tc>
                  <a:txBody>
                    <a:bodyPr/>
                    <a:lstStyle/>
                    <a:p>
                      <a:pPr algn="l"/>
                      <a:r>
                        <a:rPr lang="en-US" sz="1200">
                          <a:latin typeface="Alegreya Sans SC" panose="00000500000000000000" pitchFamily="2" charset="0"/>
                        </a:rPr>
                        <a:t>Carisoprodol</a:t>
                      </a:r>
                    </a:p>
                  </a:txBody>
                  <a:tcPr marL="0" marR="0" marT="0" marB="0">
                    <a:lnL>
                      <a:noFill/>
                    </a:lnL>
                    <a:lnR>
                      <a:noFill/>
                    </a:lnR>
                    <a:lnT>
                      <a:noFill/>
                    </a:lnT>
                    <a:lnB>
                      <a:noFill/>
                    </a:lnB>
                    <a:solidFill>
                      <a:srgbClr val="FFFFFF"/>
                    </a:solidFill>
                  </a:tcPr>
                </a:tc>
                <a:tc>
                  <a:txBody>
                    <a:bodyPr/>
                    <a:lstStyle/>
                    <a:p>
                      <a:r>
                        <a:rPr lang="en-US" sz="1200" dirty="0">
                          <a:latin typeface="Alegreya Sans SC" panose="00000500000000000000" pitchFamily="2" charset="0"/>
                        </a:rPr>
                        <a:t>Soma</a:t>
                      </a:r>
                    </a:p>
                  </a:txBody>
                  <a:tcPr marL="0" marR="0" marT="0" marB="0">
                    <a:lnL>
                      <a:noFill/>
                    </a:lnL>
                    <a:lnR>
                      <a:noFill/>
                    </a:lnR>
                    <a:lnT>
                      <a:noFill/>
                    </a:lnT>
                    <a:lnB>
                      <a:noFill/>
                    </a:lnB>
                    <a:solidFill>
                      <a:srgbClr val="FFFFFF"/>
                    </a:solidFill>
                  </a:tcPr>
                </a:tc>
              </a:tr>
            </a:tbl>
          </a:graphicData>
        </a:graphic>
      </p:graphicFrame>
      <p:sp>
        <p:nvSpPr>
          <p:cNvPr id="27650" name="Rectangle 2"/>
          <p:cNvSpPr>
            <a:spLocks noChangeArrowheads="1"/>
          </p:cNvSpPr>
          <p:nvPr/>
        </p:nvSpPr>
        <p:spPr bwMode="auto">
          <a:xfrm>
            <a:off x="0" y="1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TextBox 2"/>
          <p:cNvSpPr txBox="1"/>
          <p:nvPr/>
        </p:nvSpPr>
        <p:spPr>
          <a:xfrm>
            <a:off x="567088" y="485097"/>
            <a:ext cx="8534400" cy="461665"/>
          </a:xfrm>
          <a:prstGeom prst="rect">
            <a:avLst/>
          </a:prstGeom>
          <a:noFill/>
        </p:spPr>
        <p:txBody>
          <a:bodyPr wrap="square" rtlCol="0">
            <a:spAutoFit/>
          </a:bodyPr>
          <a:lstStyle/>
          <a:p>
            <a:r>
              <a:rPr lang="en-US" sz="2400" b="1" dirty="0">
                <a:latin typeface="Alegreya Sans SC" panose="00000500000000000000" pitchFamily="2" charset="0"/>
                <a:cs typeface="Arial" charset="0"/>
              </a:rPr>
              <a:t>Commonly Used Prescription Drugs with Potential for Abuse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895600"/>
            <a:ext cx="5022705" cy="923330"/>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rPr>
              <a:t>Thank </a:t>
            </a:r>
            <a:r>
              <a:rPr lang="en-US" sz="5400" b="1" dirty="0" smtClean="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rPr>
              <a:t>You</a:t>
            </a:r>
            <a:endParaRPr lang="en-US" sz="5400" b="1" cap="none" spc="0"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67243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8605663"/>
              </p:ext>
            </p:extLst>
          </p:nvPr>
        </p:nvGraphicFramePr>
        <p:xfrm>
          <a:off x="1" y="0"/>
          <a:ext cx="9143999" cy="6858001"/>
        </p:xfrm>
        <a:graphic>
          <a:graphicData uri="http://schemas.openxmlformats.org/drawingml/2006/table">
            <a:tbl>
              <a:tblPr firstRow="1" bandCol="1">
                <a:tableStyleId>{00A15C55-8517-42AA-B614-E9B94910E393}</a:tableStyleId>
              </a:tblPr>
              <a:tblGrid>
                <a:gridCol w="859691"/>
                <a:gridCol w="3048000"/>
                <a:gridCol w="1797538"/>
                <a:gridCol w="847970"/>
                <a:gridCol w="1752600"/>
                <a:gridCol w="838200"/>
              </a:tblGrid>
              <a:tr h="808913">
                <a:tc rowSpan="2">
                  <a:txBody>
                    <a:bodyPr/>
                    <a:lstStyle/>
                    <a:p>
                      <a:r>
                        <a:rPr lang="en-US" dirty="0" smtClean="0">
                          <a:solidFill>
                            <a:schemeClr val="tx1"/>
                          </a:solidFill>
                          <a:latin typeface="Alegreya Sans SC" panose="00000500000000000000" pitchFamily="2" charset="0"/>
                        </a:rPr>
                        <a:t>SERIAL</a:t>
                      </a:r>
                      <a:r>
                        <a:rPr lang="en-US" baseline="0" dirty="0" smtClean="0">
                          <a:solidFill>
                            <a:schemeClr val="tx1"/>
                          </a:solidFill>
                          <a:latin typeface="Alegreya Sans SC" panose="00000500000000000000" pitchFamily="2" charset="0"/>
                        </a:rPr>
                        <a:t> </a:t>
                      </a:r>
                    </a:p>
                    <a:p>
                      <a:r>
                        <a:rPr lang="en-US" baseline="0" dirty="0" smtClean="0">
                          <a:solidFill>
                            <a:schemeClr val="tx1"/>
                          </a:solidFill>
                          <a:latin typeface="Alegreya Sans SC" panose="00000500000000000000" pitchFamily="2" charset="0"/>
                        </a:rPr>
                        <a:t>NO.</a:t>
                      </a:r>
                      <a:endParaRPr lang="en-US" dirty="0">
                        <a:solidFill>
                          <a:schemeClr val="tx1"/>
                        </a:solidFill>
                        <a:latin typeface="Alegreya Sans SC" panose="00000500000000000000" pitchFamily="2" charset="0"/>
                      </a:endParaRPr>
                    </a:p>
                  </a:txBody>
                  <a:tcPr/>
                </a:tc>
                <a:tc rowSpan="2">
                  <a:txBody>
                    <a:bodyPr/>
                    <a:lstStyle/>
                    <a:p>
                      <a:r>
                        <a:rPr lang="en-US" dirty="0" smtClean="0">
                          <a:solidFill>
                            <a:schemeClr val="tx1"/>
                          </a:solidFill>
                          <a:latin typeface="Alegreya Sans SC" panose="00000500000000000000" pitchFamily="2" charset="0"/>
                        </a:rPr>
                        <a:t>DESCRIPTION OF OFFENCE</a:t>
                      </a:r>
                      <a:endParaRPr lang="en-US" dirty="0">
                        <a:solidFill>
                          <a:schemeClr val="tx1"/>
                        </a:solidFill>
                        <a:latin typeface="Alegreya Sans SC" panose="00000500000000000000" pitchFamily="2" charset="0"/>
                      </a:endParaRPr>
                    </a:p>
                  </a:txBody>
                  <a:tcPr/>
                </a:tc>
                <a:tc>
                  <a:txBody>
                    <a:bodyPr/>
                    <a:lstStyle/>
                    <a:p>
                      <a:pPr algn="l"/>
                      <a:r>
                        <a:rPr lang="en-US" dirty="0" smtClean="0">
                          <a:solidFill>
                            <a:schemeClr val="tx1"/>
                          </a:solidFill>
                          <a:latin typeface="Alegreya Sans SC" panose="00000500000000000000" pitchFamily="2" charset="0"/>
                        </a:rPr>
                        <a:t>         MINI.</a:t>
                      </a:r>
                      <a:endParaRPr lang="en-US" dirty="0">
                        <a:solidFill>
                          <a:schemeClr val="tx1"/>
                        </a:solidFill>
                        <a:latin typeface="Alegreya Sans SC" panose="00000500000000000000" pitchFamily="2" charset="0"/>
                      </a:endParaRPr>
                    </a:p>
                  </a:txBody>
                  <a:tcPr/>
                </a:tc>
                <a:tc>
                  <a:txBody>
                    <a:bodyPr/>
                    <a:lstStyle/>
                    <a:p>
                      <a:pPr algn="ctr"/>
                      <a:r>
                        <a:rPr lang="en-US" dirty="0" smtClean="0">
                          <a:solidFill>
                            <a:schemeClr val="tx1"/>
                          </a:solidFill>
                          <a:latin typeface="Alegreya Sans SC" panose="00000500000000000000" pitchFamily="2" charset="0"/>
                        </a:rPr>
                        <a:t>MINI.</a:t>
                      </a:r>
                      <a:endParaRPr lang="en-US" dirty="0">
                        <a:solidFill>
                          <a:schemeClr val="tx1"/>
                        </a:solidFill>
                        <a:latin typeface="Alegreya Sans SC" panose="00000500000000000000" pitchFamily="2" charset="0"/>
                      </a:endParaRPr>
                    </a:p>
                  </a:txBody>
                  <a:tcPr/>
                </a:tc>
                <a:tc>
                  <a:txBody>
                    <a:bodyPr/>
                    <a:lstStyle/>
                    <a:p>
                      <a:pPr algn="ctr"/>
                      <a:r>
                        <a:rPr lang="en-US" dirty="0" smtClean="0">
                          <a:solidFill>
                            <a:schemeClr val="tx1"/>
                          </a:solidFill>
                          <a:latin typeface="Alegreya Sans SC" panose="00000500000000000000" pitchFamily="2" charset="0"/>
                        </a:rPr>
                        <a:t>MAX.</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MAX.</a:t>
                      </a:r>
                      <a:endParaRPr lang="en-US" dirty="0">
                        <a:solidFill>
                          <a:schemeClr val="tx1"/>
                        </a:solidFill>
                        <a:latin typeface="Alegreya Sans SC" panose="00000500000000000000" pitchFamily="2" charset="0"/>
                      </a:endParaRPr>
                    </a:p>
                  </a:txBody>
                  <a:tcPr/>
                </a:tc>
              </a:tr>
              <a:tr h="485347">
                <a:tc vMerge="1">
                  <a:txBody>
                    <a:bodyPr/>
                    <a:lstStyle/>
                    <a:p>
                      <a:endParaRPr lang="en-US"/>
                    </a:p>
                  </a:txBody>
                  <a:tcPr/>
                </a:tc>
                <a:tc vMerge="1">
                  <a:txBody>
                    <a:bodyPr/>
                    <a:lstStyle/>
                    <a:p>
                      <a:endParaRPr lang="en-US"/>
                    </a:p>
                  </a:txBody>
                  <a:tcPr/>
                </a:tc>
                <a:tc>
                  <a:txBody>
                    <a:bodyPr/>
                    <a:lstStyle/>
                    <a:p>
                      <a:r>
                        <a:rPr lang="en-US" dirty="0" smtClean="0">
                          <a:solidFill>
                            <a:schemeClr val="tx1"/>
                          </a:solidFill>
                          <a:latin typeface="Alegreya Sans SC" panose="00000500000000000000" pitchFamily="2" charset="0"/>
                        </a:rPr>
                        <a:t>IMPRISONMENT</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FINE</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IMPRISONMENT</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FINE</a:t>
                      </a:r>
                      <a:endParaRPr lang="en-US" dirty="0">
                        <a:solidFill>
                          <a:schemeClr val="tx1"/>
                        </a:solidFill>
                        <a:latin typeface="Alegreya Sans SC" panose="00000500000000000000" pitchFamily="2" charset="0"/>
                      </a:endParaRPr>
                    </a:p>
                  </a:txBody>
                  <a:tcPr/>
                </a:tc>
              </a:tr>
              <a:tr h="4868274">
                <a:tc>
                  <a:txBody>
                    <a:bodyPr/>
                    <a:lstStyle/>
                    <a:p>
                      <a:pPr algn="ctr"/>
                      <a:r>
                        <a:rPr lang="en-US" dirty="0" smtClean="0">
                          <a:solidFill>
                            <a:schemeClr val="tx1"/>
                          </a:solidFill>
                          <a:latin typeface="Alegreya Sans SC" panose="00000500000000000000" pitchFamily="2" charset="0"/>
                        </a:rPr>
                        <a:t>1.</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Cultivation, production, manufacture,</a:t>
                      </a:r>
                      <a:r>
                        <a:rPr lang="en-US" baseline="0" dirty="0" smtClean="0">
                          <a:solidFill>
                            <a:schemeClr val="tx1"/>
                          </a:solidFill>
                          <a:latin typeface="Alegreya Sans SC" panose="00000500000000000000" pitchFamily="2" charset="0"/>
                        </a:rPr>
                        <a:t> possession, sale, purchase, transportation, use or consumption</a:t>
                      </a:r>
                    </a:p>
                    <a:p>
                      <a:pPr>
                        <a:buFontTx/>
                        <a:buChar char="-"/>
                      </a:pPr>
                      <a:r>
                        <a:rPr lang="en-US" baseline="0" dirty="0" smtClean="0">
                          <a:solidFill>
                            <a:schemeClr val="tx1"/>
                          </a:solidFill>
                          <a:latin typeface="Alegreya Sans SC" panose="00000500000000000000" pitchFamily="2" charset="0"/>
                        </a:rPr>
                        <a:t>Poppy straw (Sec 15) </a:t>
                      </a:r>
                    </a:p>
                    <a:p>
                      <a:pPr>
                        <a:buFontTx/>
                        <a:buChar char="-"/>
                      </a:pPr>
                      <a:r>
                        <a:rPr lang="en-US" baseline="0" dirty="0" smtClean="0">
                          <a:solidFill>
                            <a:schemeClr val="tx1"/>
                          </a:solidFill>
                          <a:latin typeface="Alegreya Sans SC" panose="00000500000000000000" pitchFamily="2" charset="0"/>
                        </a:rPr>
                        <a:t> Coco plant and coco leaves (Sec 16)</a:t>
                      </a:r>
                    </a:p>
                    <a:p>
                      <a:pPr>
                        <a:buFontTx/>
                        <a:buChar char="-"/>
                      </a:pPr>
                      <a:r>
                        <a:rPr lang="en-US" baseline="0" dirty="0" smtClean="0">
                          <a:solidFill>
                            <a:schemeClr val="tx1"/>
                          </a:solidFill>
                          <a:latin typeface="Alegreya Sans SC" panose="00000500000000000000" pitchFamily="2" charset="0"/>
                        </a:rPr>
                        <a:t> Opium poppy, opium &amp; prepared opium (Sec 17,18.19)</a:t>
                      </a:r>
                    </a:p>
                    <a:p>
                      <a:pPr>
                        <a:buFontTx/>
                        <a:buChar char="-"/>
                      </a:pPr>
                      <a:r>
                        <a:rPr lang="en-US" baseline="0" dirty="0" smtClean="0">
                          <a:solidFill>
                            <a:schemeClr val="tx1"/>
                          </a:solidFill>
                          <a:latin typeface="Alegreya Sans SC" panose="00000500000000000000" pitchFamily="2" charset="0"/>
                        </a:rPr>
                        <a:t> Cannabis (Sec 20)</a:t>
                      </a:r>
                    </a:p>
                    <a:p>
                      <a:pPr>
                        <a:buFontTx/>
                        <a:buChar char="-"/>
                      </a:pPr>
                      <a:r>
                        <a:rPr lang="en-US" baseline="0" dirty="0" smtClean="0">
                          <a:solidFill>
                            <a:schemeClr val="tx1"/>
                          </a:solidFill>
                          <a:latin typeface="Alegreya Sans SC" panose="00000500000000000000" pitchFamily="2" charset="0"/>
                        </a:rPr>
                        <a:t> Ganja (Sec 20)</a:t>
                      </a:r>
                    </a:p>
                    <a:p>
                      <a:pPr>
                        <a:buFontTx/>
                        <a:buChar char="-"/>
                      </a:pPr>
                      <a:r>
                        <a:rPr lang="en-US" baseline="0" dirty="0" smtClean="0">
                          <a:solidFill>
                            <a:schemeClr val="tx1"/>
                          </a:solidFill>
                          <a:latin typeface="Alegreya Sans SC" panose="00000500000000000000" pitchFamily="2" charset="0"/>
                        </a:rPr>
                        <a:t> Manufactured drugs (Sec 21)</a:t>
                      </a:r>
                    </a:p>
                    <a:p>
                      <a:pPr>
                        <a:buFontTx/>
                        <a:buChar char="-"/>
                      </a:pPr>
                      <a:r>
                        <a:rPr lang="en-US" baseline="0" dirty="0" smtClean="0">
                          <a:solidFill>
                            <a:schemeClr val="tx1"/>
                          </a:solidFill>
                          <a:latin typeface="Alegreya Sans SC" panose="00000500000000000000" pitchFamily="2" charset="0"/>
                        </a:rPr>
                        <a:t> All psychotropic substances (Sec 22)</a:t>
                      </a:r>
                    </a:p>
                    <a:p>
                      <a:pPr>
                        <a:buFontTx/>
                        <a:buChar char="-"/>
                      </a:pPr>
                      <a:endParaRPr lang="en-US" dirty="0">
                        <a:solidFill>
                          <a:schemeClr val="tx1"/>
                        </a:solidFill>
                        <a:latin typeface="Alegreya Sans SC" panose="00000500000000000000" pitchFamily="2" charset="0"/>
                      </a:endParaRPr>
                    </a:p>
                  </a:txBody>
                  <a:tcPr/>
                </a:tc>
                <a:tc>
                  <a:txBody>
                    <a:bodyPr/>
                    <a:lstStyle/>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r>
                        <a:rPr lang="en-US" dirty="0" smtClean="0">
                          <a:solidFill>
                            <a:schemeClr val="tx1"/>
                          </a:solidFill>
                          <a:latin typeface="Alegreya Sans SC" panose="00000500000000000000" pitchFamily="2" charset="0"/>
                        </a:rPr>
                        <a:t>10yrs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endParaRPr lang="en-US" dirty="0">
                        <a:solidFill>
                          <a:schemeClr val="tx1"/>
                        </a:solidFill>
                        <a:latin typeface="Alegreya Sans SC" panose="00000500000000000000" pitchFamily="2" charset="0"/>
                      </a:endParaRPr>
                    </a:p>
                  </a:txBody>
                  <a:tcPr/>
                </a:tc>
                <a:tc>
                  <a:txBody>
                    <a:bodyPr/>
                    <a:lstStyle/>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r>
                        <a:rPr lang="en-US" dirty="0" smtClean="0">
                          <a:solidFill>
                            <a:schemeClr val="tx1"/>
                          </a:solidFill>
                          <a:latin typeface="Alegreya Sans SC" panose="00000500000000000000" pitchFamily="2" charset="0"/>
                        </a:rPr>
                        <a:t>Rs. 1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endParaRPr lang="en-US" dirty="0">
                        <a:solidFill>
                          <a:schemeClr val="tx1"/>
                        </a:solidFill>
                        <a:latin typeface="Alegreya Sans SC" panose="00000500000000000000" pitchFamily="2" charset="0"/>
                      </a:endParaRPr>
                    </a:p>
                  </a:txBody>
                  <a:tcPr/>
                </a:tc>
                <a:tc>
                  <a:txBody>
                    <a:bodyPr/>
                    <a:lstStyle/>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endParaRPr lang="en-US" dirty="0">
                        <a:solidFill>
                          <a:schemeClr val="tx1"/>
                        </a:solidFill>
                        <a:latin typeface="Alegreya Sans SC" panose="00000500000000000000" pitchFamily="2" charset="0"/>
                      </a:endParaRPr>
                    </a:p>
                  </a:txBody>
                  <a:tcPr/>
                </a:tc>
                <a:tc>
                  <a:txBody>
                    <a:bodyPr/>
                    <a:lstStyle/>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Alegreya Sans SC" panose="00000500000000000000" pitchFamily="2" charset="0"/>
                      </a:endParaRPr>
                    </a:p>
                    <a:p>
                      <a:endParaRPr lang="en-US" dirty="0">
                        <a:solidFill>
                          <a:schemeClr val="tx1"/>
                        </a:solidFill>
                        <a:latin typeface="Alegreya Sans SC" panose="00000500000000000000" pitchFamily="2" charset="0"/>
                      </a:endParaRPr>
                    </a:p>
                  </a:txBody>
                  <a:tcPr/>
                </a:tc>
              </a:tr>
              <a:tr h="695467">
                <a:tc>
                  <a:txBody>
                    <a:bodyPr/>
                    <a:lstStyle/>
                    <a:p>
                      <a:pPr algn="ctr"/>
                      <a:r>
                        <a:rPr lang="en-US" dirty="0" smtClean="0">
                          <a:solidFill>
                            <a:schemeClr val="tx1"/>
                          </a:solidFill>
                          <a:latin typeface="Alegreya Sans SC" panose="00000500000000000000" pitchFamily="2" charset="0"/>
                        </a:rPr>
                        <a:t>2.</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Illegal import and export </a:t>
                      </a:r>
                    </a:p>
                    <a:p>
                      <a:r>
                        <a:rPr lang="en-US" dirty="0" smtClean="0">
                          <a:solidFill>
                            <a:schemeClr val="tx1"/>
                          </a:solidFill>
                          <a:latin typeface="Alegreya Sans SC" panose="00000500000000000000" pitchFamily="2" charset="0"/>
                        </a:rPr>
                        <a:t> (Sec 23)</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10yrs R.I</a:t>
                      </a:r>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20yrs R.I</a:t>
                      </a:r>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endParaRPr lang="en-US" dirty="0">
                        <a:solidFill>
                          <a:schemeClr val="tx1"/>
                        </a:solidFill>
                        <a:latin typeface="Alegreya Sans SC" panose="00000500000000000000" pitchFamily="2"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1687067"/>
              </p:ext>
            </p:extLst>
          </p:nvPr>
        </p:nvGraphicFramePr>
        <p:xfrm>
          <a:off x="2" y="0"/>
          <a:ext cx="9143999" cy="7075187"/>
        </p:xfrm>
        <a:graphic>
          <a:graphicData uri="http://schemas.openxmlformats.org/drawingml/2006/table">
            <a:tbl>
              <a:tblPr firstRow="1" bandCol="1">
                <a:tableStyleId>{00A15C55-8517-42AA-B614-E9B94910E393}</a:tableStyleId>
              </a:tblPr>
              <a:tblGrid>
                <a:gridCol w="859690"/>
                <a:gridCol w="3048000"/>
                <a:gridCol w="1797539"/>
                <a:gridCol w="924169"/>
                <a:gridCol w="1752600"/>
                <a:gridCol w="762001"/>
              </a:tblGrid>
              <a:tr h="1229594">
                <a:tc rowSpan="2">
                  <a:txBody>
                    <a:bodyPr/>
                    <a:lstStyle/>
                    <a:p>
                      <a:r>
                        <a:rPr lang="en-US" dirty="0" smtClean="0">
                          <a:solidFill>
                            <a:schemeClr val="tx1"/>
                          </a:solidFill>
                          <a:latin typeface="Alegreya Sans SC" panose="00000500000000000000" pitchFamily="2" charset="0"/>
                        </a:rPr>
                        <a:t>SERIAL</a:t>
                      </a:r>
                      <a:r>
                        <a:rPr lang="en-US" baseline="0" dirty="0" smtClean="0">
                          <a:solidFill>
                            <a:schemeClr val="tx1"/>
                          </a:solidFill>
                          <a:latin typeface="Alegreya Sans SC" panose="00000500000000000000" pitchFamily="2" charset="0"/>
                        </a:rPr>
                        <a:t> </a:t>
                      </a:r>
                    </a:p>
                    <a:p>
                      <a:r>
                        <a:rPr lang="en-US" baseline="0" dirty="0" smtClean="0">
                          <a:solidFill>
                            <a:schemeClr val="tx1"/>
                          </a:solidFill>
                          <a:latin typeface="Alegreya Sans SC" panose="00000500000000000000" pitchFamily="2" charset="0"/>
                        </a:rPr>
                        <a:t>NO.</a:t>
                      </a:r>
                      <a:endParaRPr lang="en-US" dirty="0">
                        <a:solidFill>
                          <a:schemeClr val="tx1"/>
                        </a:solidFill>
                        <a:latin typeface="Alegreya Sans SC" panose="00000500000000000000" pitchFamily="2" charset="0"/>
                      </a:endParaRPr>
                    </a:p>
                  </a:txBody>
                  <a:tcPr/>
                </a:tc>
                <a:tc rowSpan="2">
                  <a:txBody>
                    <a:bodyPr/>
                    <a:lstStyle/>
                    <a:p>
                      <a:r>
                        <a:rPr lang="en-US" dirty="0" smtClean="0">
                          <a:solidFill>
                            <a:schemeClr val="tx1"/>
                          </a:solidFill>
                          <a:latin typeface="Alegreya Sans SC" panose="00000500000000000000" pitchFamily="2" charset="0"/>
                        </a:rPr>
                        <a:t>DESCRIPTION OF OFFENCE</a:t>
                      </a:r>
                      <a:endParaRPr lang="en-US" dirty="0">
                        <a:solidFill>
                          <a:schemeClr val="tx1"/>
                        </a:solidFill>
                        <a:latin typeface="Alegreya Sans SC" panose="00000500000000000000" pitchFamily="2" charset="0"/>
                      </a:endParaRPr>
                    </a:p>
                  </a:txBody>
                  <a:tcPr/>
                </a:tc>
                <a:tc>
                  <a:txBody>
                    <a:bodyPr/>
                    <a:lstStyle/>
                    <a:p>
                      <a:pPr algn="l"/>
                      <a:r>
                        <a:rPr lang="en-US" dirty="0" smtClean="0">
                          <a:solidFill>
                            <a:schemeClr val="tx1"/>
                          </a:solidFill>
                          <a:latin typeface="Alegreya Sans SC" panose="00000500000000000000" pitchFamily="2" charset="0"/>
                        </a:rPr>
                        <a:t>         MINI.</a:t>
                      </a:r>
                      <a:endParaRPr lang="en-US" dirty="0">
                        <a:solidFill>
                          <a:schemeClr val="tx1"/>
                        </a:solidFill>
                        <a:latin typeface="Alegreya Sans SC" panose="00000500000000000000" pitchFamily="2" charset="0"/>
                      </a:endParaRPr>
                    </a:p>
                  </a:txBody>
                  <a:tcPr/>
                </a:tc>
                <a:tc>
                  <a:txBody>
                    <a:bodyPr/>
                    <a:lstStyle/>
                    <a:p>
                      <a:pPr algn="ctr"/>
                      <a:r>
                        <a:rPr lang="en-US" dirty="0" smtClean="0">
                          <a:solidFill>
                            <a:schemeClr val="tx1"/>
                          </a:solidFill>
                          <a:latin typeface="Alegreya Sans SC" panose="00000500000000000000" pitchFamily="2" charset="0"/>
                        </a:rPr>
                        <a:t>MINI.</a:t>
                      </a:r>
                      <a:endParaRPr lang="en-US" dirty="0">
                        <a:solidFill>
                          <a:schemeClr val="tx1"/>
                        </a:solidFill>
                        <a:latin typeface="Alegreya Sans SC" panose="00000500000000000000" pitchFamily="2" charset="0"/>
                      </a:endParaRPr>
                    </a:p>
                  </a:txBody>
                  <a:tcPr/>
                </a:tc>
                <a:tc>
                  <a:txBody>
                    <a:bodyPr/>
                    <a:lstStyle/>
                    <a:p>
                      <a:pPr algn="ctr"/>
                      <a:r>
                        <a:rPr lang="en-US" dirty="0" smtClean="0">
                          <a:solidFill>
                            <a:schemeClr val="tx1"/>
                          </a:solidFill>
                          <a:latin typeface="Alegreya Sans SC" panose="00000500000000000000" pitchFamily="2" charset="0"/>
                        </a:rPr>
                        <a:t>MAX.</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MAX.</a:t>
                      </a:r>
                      <a:endParaRPr lang="en-US" dirty="0">
                        <a:solidFill>
                          <a:schemeClr val="tx1"/>
                        </a:solidFill>
                        <a:latin typeface="Alegreya Sans SC" panose="00000500000000000000" pitchFamily="2" charset="0"/>
                      </a:endParaRPr>
                    </a:p>
                  </a:txBody>
                  <a:tcPr/>
                </a:tc>
              </a:tr>
              <a:tr h="860717">
                <a:tc vMerge="1">
                  <a:txBody>
                    <a:bodyPr/>
                    <a:lstStyle/>
                    <a:p>
                      <a:endParaRPr lang="en-US"/>
                    </a:p>
                  </a:txBody>
                  <a:tcPr/>
                </a:tc>
                <a:tc vMerge="1">
                  <a:txBody>
                    <a:bodyPr/>
                    <a:lstStyle/>
                    <a:p>
                      <a:endParaRPr lang="en-US"/>
                    </a:p>
                  </a:txBody>
                  <a:tcPr/>
                </a:tc>
                <a:tc>
                  <a:txBody>
                    <a:bodyPr/>
                    <a:lstStyle/>
                    <a:p>
                      <a:r>
                        <a:rPr lang="en-US" dirty="0" smtClean="0">
                          <a:solidFill>
                            <a:schemeClr val="tx1"/>
                          </a:solidFill>
                          <a:latin typeface="Alegreya Sans SC" panose="00000500000000000000" pitchFamily="2" charset="0"/>
                        </a:rPr>
                        <a:t>IMPRISONMENT</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FINE</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IMPRISONMENT</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FINE</a:t>
                      </a:r>
                      <a:endParaRPr lang="en-US" dirty="0">
                        <a:solidFill>
                          <a:schemeClr val="tx1"/>
                        </a:solidFill>
                        <a:latin typeface="Alegreya Sans SC" panose="00000500000000000000" pitchFamily="2" charset="0"/>
                      </a:endParaRPr>
                    </a:p>
                  </a:txBody>
                  <a:tcPr/>
                </a:tc>
              </a:tr>
              <a:tr h="1520174">
                <a:tc>
                  <a:txBody>
                    <a:bodyPr/>
                    <a:lstStyle/>
                    <a:p>
                      <a:pPr algn="ctr"/>
                      <a:r>
                        <a:rPr lang="en-US" dirty="0" smtClean="0">
                          <a:solidFill>
                            <a:schemeClr val="tx1"/>
                          </a:solidFill>
                          <a:latin typeface="Alegreya Sans SC" panose="00000500000000000000" pitchFamily="2" charset="0"/>
                        </a:rPr>
                        <a:t>3.</a:t>
                      </a:r>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solidFill>
                            <a:schemeClr val="tx1"/>
                          </a:solidFill>
                          <a:latin typeface="Alegreya Sans SC" panose="00000500000000000000" pitchFamily="2" charset="0"/>
                        </a:rPr>
                        <a:t> Allowing premises, animal</a:t>
                      </a:r>
                      <a:r>
                        <a:rPr lang="en-US" baseline="0" dirty="0" smtClean="0">
                          <a:solidFill>
                            <a:schemeClr val="tx1"/>
                          </a:solidFill>
                          <a:latin typeface="Alegreya Sans SC" panose="00000500000000000000" pitchFamily="2" charset="0"/>
                        </a:rPr>
                        <a:t> or conveyance knowingly for commencement of offence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Alegreya Sans SC" panose="00000500000000000000" pitchFamily="2" charset="0"/>
                        </a:rPr>
                        <a:t>(Sec 25)</a:t>
                      </a:r>
                      <a:endParaRPr lang="en-US" dirty="0" smtClean="0">
                        <a:solidFill>
                          <a:schemeClr val="tx1"/>
                        </a:solidFill>
                        <a:latin typeface="Alegreya Sans SC" panose="00000500000000000000" pitchFamily="2" charset="0"/>
                      </a:endParaRPr>
                    </a:p>
                    <a:p>
                      <a:pPr>
                        <a:buFontTx/>
                        <a:buChar char="-"/>
                      </a:pPr>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endParaRPr lang="en-US" dirty="0">
                        <a:solidFill>
                          <a:schemeClr val="tx1"/>
                        </a:solidFill>
                        <a:latin typeface="Alegreya Sans SC" panose="00000500000000000000" pitchFamily="2" charset="0"/>
                      </a:endParaRPr>
                    </a:p>
                  </a:txBody>
                  <a:tcPr/>
                </a:tc>
              </a:tr>
              <a:tr h="665075">
                <a:tc>
                  <a:txBody>
                    <a:bodyPr/>
                    <a:lstStyle/>
                    <a:p>
                      <a:pPr algn="ctr"/>
                      <a:r>
                        <a:rPr lang="en-US" dirty="0" smtClean="0">
                          <a:solidFill>
                            <a:schemeClr val="tx1"/>
                          </a:solidFill>
                          <a:latin typeface="Alegreya Sans SC" panose="00000500000000000000" pitchFamily="2" charset="0"/>
                        </a:rPr>
                        <a:t>4.</a:t>
                      </a:r>
                      <a:endParaRPr lang="en-US" dirty="0">
                        <a:solidFill>
                          <a:schemeClr val="tx1"/>
                        </a:solidFill>
                        <a:latin typeface="Alegreya Sans SC" panose="00000500000000000000" pitchFamily="2" charset="0"/>
                      </a:endParaRPr>
                    </a:p>
                  </a:txBody>
                  <a:tcPr/>
                </a:tc>
                <a:tc>
                  <a:txBody>
                    <a:bodyPr/>
                    <a:lstStyle/>
                    <a:p>
                      <a:pPr>
                        <a:buFontTx/>
                        <a:buChar char="-"/>
                      </a:pPr>
                      <a:r>
                        <a:rPr lang="en-US" dirty="0" smtClean="0">
                          <a:solidFill>
                            <a:schemeClr val="tx1"/>
                          </a:solidFill>
                          <a:latin typeface="Alegreya Sans SC" panose="00000500000000000000" pitchFamily="2" charset="0"/>
                        </a:rPr>
                        <a:t> Certain</a:t>
                      </a:r>
                      <a:r>
                        <a:rPr lang="en-US" baseline="0" dirty="0" smtClean="0">
                          <a:solidFill>
                            <a:schemeClr val="tx1"/>
                          </a:solidFill>
                          <a:latin typeface="Alegreya Sans SC" panose="00000500000000000000" pitchFamily="2" charset="0"/>
                        </a:rPr>
                        <a:t> acts by licensee or his/her servants (Sec 26)</a:t>
                      </a:r>
                      <a:endParaRPr lang="en-US" dirty="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r>
              <a:tr h="950109">
                <a:tc>
                  <a:txBody>
                    <a:bodyPr/>
                    <a:lstStyle/>
                    <a:p>
                      <a:pPr algn="ctr"/>
                      <a:r>
                        <a:rPr lang="en-US" dirty="0" smtClean="0">
                          <a:solidFill>
                            <a:schemeClr val="tx1"/>
                          </a:solidFill>
                          <a:latin typeface="Alegreya Sans SC" panose="00000500000000000000" pitchFamily="2" charset="0"/>
                        </a:rPr>
                        <a:t>5.</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a:t>
                      </a:r>
                      <a:r>
                        <a:rPr lang="en-US" baseline="0" dirty="0" smtClean="0">
                          <a:solidFill>
                            <a:schemeClr val="tx1"/>
                          </a:solidFill>
                          <a:latin typeface="Alegreya Sans SC" panose="00000500000000000000" pitchFamily="2" charset="0"/>
                        </a:rPr>
                        <a:t> Possession in small quantity as specified by the central government(Sec 27)</a:t>
                      </a:r>
                      <a:endParaRPr lang="en-US" dirty="0" smtClean="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c>
                  <a:txBody>
                    <a:bodyPr/>
                    <a:lstStyle/>
                    <a:p>
                      <a:endParaRPr lang="en-US">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r>
              <a:tr h="950109">
                <a:tc>
                  <a:txBody>
                    <a:bodyPr/>
                    <a:lstStyle/>
                    <a:p>
                      <a:pPr algn="ctr"/>
                      <a:r>
                        <a:rPr lang="en-US" dirty="0" smtClean="0">
                          <a:solidFill>
                            <a:schemeClr val="tx1"/>
                          </a:solidFill>
                          <a:latin typeface="Alegreya Sans SC" panose="00000500000000000000" pitchFamily="2" charset="0"/>
                        </a:rPr>
                        <a:t>6.</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 Financing directly</a:t>
                      </a:r>
                      <a:r>
                        <a:rPr lang="en-US" baseline="0" dirty="0" smtClean="0">
                          <a:solidFill>
                            <a:schemeClr val="tx1"/>
                          </a:solidFill>
                          <a:latin typeface="Alegreya Sans SC" panose="00000500000000000000" pitchFamily="2" charset="0"/>
                        </a:rPr>
                        <a:t> or indirectly  in furtherance of such an offence (Sec 27A)</a:t>
                      </a:r>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10yrs R.I</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1 L</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20yrs R.I</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Rs. 2 L</a:t>
                      </a:r>
                    </a:p>
                    <a:p>
                      <a:endParaRPr lang="en-US" dirty="0">
                        <a:solidFill>
                          <a:schemeClr val="tx1"/>
                        </a:solidFill>
                        <a:latin typeface="Alegreya Sans SC" panose="00000500000000000000" pitchFamily="2" charset="0"/>
                      </a:endParaRPr>
                    </a:p>
                  </a:txBody>
                  <a:tcPr/>
                </a:tc>
              </a:tr>
              <a:tr h="682223">
                <a:tc>
                  <a:txBody>
                    <a:bodyPr/>
                    <a:lstStyle/>
                    <a:p>
                      <a:pPr algn="ctr"/>
                      <a:r>
                        <a:rPr lang="en-US" dirty="0" smtClean="0">
                          <a:solidFill>
                            <a:schemeClr val="tx1"/>
                          </a:solidFill>
                          <a:latin typeface="Alegreya Sans SC" panose="00000500000000000000" pitchFamily="2" charset="0"/>
                        </a:rPr>
                        <a:t>9.</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 Repeat offence (Sec 31)</a:t>
                      </a:r>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Double</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legreya Sans SC" panose="00000500000000000000" pitchFamily="2" charset="0"/>
                        </a:rPr>
                        <a:t>Double</a:t>
                      </a:r>
                    </a:p>
                    <a:p>
                      <a:endParaRPr lang="en-US" dirty="0">
                        <a:solidFill>
                          <a:schemeClr val="tx1"/>
                        </a:solidFill>
                        <a:latin typeface="Alegreya Sans SC"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legreya Sans SC" panose="00000500000000000000" pitchFamily="2" charset="0"/>
                        </a:rPr>
                        <a:t>DEATH PENALTY</a:t>
                      </a:r>
                    </a:p>
                    <a:p>
                      <a:endParaRPr lang="en-US" dirty="0">
                        <a:solidFill>
                          <a:schemeClr val="tx1"/>
                        </a:solidFill>
                        <a:latin typeface="Alegreya Sans SC" panose="00000500000000000000" pitchFamily="2" charset="0"/>
                      </a:endParaRPr>
                    </a:p>
                  </a:txBody>
                  <a:tcPr/>
                </a:tc>
                <a:tc>
                  <a:txBody>
                    <a:bodyPr/>
                    <a:lstStyle/>
                    <a:p>
                      <a:endParaRPr lang="en-US" dirty="0">
                        <a:solidFill>
                          <a:schemeClr val="tx1"/>
                        </a:solidFill>
                        <a:latin typeface="Alegreya Sans SC" panose="00000500000000000000" pitchFamily="2" charset="0"/>
                      </a:endParaRPr>
                    </a:p>
                  </a:txBody>
                  <a:tcPr/>
                </a:tc>
              </a:tr>
            </a:tbl>
          </a:graphicData>
        </a:graphic>
      </p:graphicFrame>
      <p:sp>
        <p:nvSpPr>
          <p:cNvPr id="3" name="TextBox 2"/>
          <p:cNvSpPr txBox="1"/>
          <p:nvPr/>
        </p:nvSpPr>
        <p:spPr>
          <a:xfrm>
            <a:off x="4648200" y="3538395"/>
            <a:ext cx="3429000" cy="400110"/>
          </a:xfrm>
          <a:prstGeom prst="rect">
            <a:avLst/>
          </a:prstGeom>
          <a:noFill/>
        </p:spPr>
        <p:txBody>
          <a:bodyPr wrap="square" rtlCol="0">
            <a:spAutoFit/>
          </a:bodyPr>
          <a:lstStyle/>
          <a:p>
            <a:r>
              <a:rPr lang="en-US" sz="2000" b="1" dirty="0" err="1" smtClean="0">
                <a:latin typeface="Alegreya Sans SC" panose="00000500000000000000" pitchFamily="2" charset="0"/>
              </a:rPr>
              <a:t>Upto</a:t>
            </a:r>
            <a:r>
              <a:rPr lang="en-US" sz="2000" b="1" dirty="0" smtClean="0">
                <a:latin typeface="Alegreya Sans SC" panose="00000500000000000000" pitchFamily="2" charset="0"/>
              </a:rPr>
              <a:t> 3 yrs or fine or both</a:t>
            </a:r>
            <a:endParaRPr lang="en-US" sz="2000" b="1" dirty="0">
              <a:latin typeface="Alegreya Sans SC" panose="00000500000000000000" pitchFamily="2" charset="0"/>
            </a:endParaRPr>
          </a:p>
        </p:txBody>
      </p:sp>
      <p:sp>
        <p:nvSpPr>
          <p:cNvPr id="4" name="TextBox 3"/>
          <p:cNvSpPr txBox="1"/>
          <p:nvPr/>
        </p:nvSpPr>
        <p:spPr>
          <a:xfrm>
            <a:off x="4724400" y="4267200"/>
            <a:ext cx="3429000" cy="400110"/>
          </a:xfrm>
          <a:prstGeom prst="rect">
            <a:avLst/>
          </a:prstGeom>
          <a:noFill/>
        </p:spPr>
        <p:txBody>
          <a:bodyPr wrap="square" rtlCol="0">
            <a:spAutoFit/>
          </a:bodyPr>
          <a:lstStyle/>
          <a:p>
            <a:r>
              <a:rPr lang="en-US" sz="2000" b="1" dirty="0" err="1" smtClean="0">
                <a:latin typeface="Alegreya Sans SC" panose="00000500000000000000" pitchFamily="2" charset="0"/>
              </a:rPr>
              <a:t>Upto</a:t>
            </a:r>
            <a:r>
              <a:rPr lang="en-US" sz="2000" b="1" dirty="0" smtClean="0">
                <a:latin typeface="Alegreya Sans SC" panose="00000500000000000000" pitchFamily="2" charset="0"/>
              </a:rPr>
              <a:t> 1 yr or fine or both</a:t>
            </a:r>
            <a:endParaRPr lang="en-US" sz="2000" b="1"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457200"/>
            <a:ext cx="7848600" cy="3508653"/>
          </a:xfrm>
          <a:prstGeom prst="rect">
            <a:avLst/>
          </a:prstGeom>
          <a:noFill/>
        </p:spPr>
        <p:txBody>
          <a:bodyPr wrap="square" rtlCol="0">
            <a:spAutoFit/>
            <a:scene3d>
              <a:camera prst="orthographicFront"/>
              <a:lightRig rig="threePt" dir="t"/>
            </a:scene3d>
            <a:sp3d>
              <a:bevelB w="82550" h="38100" prst="coolSlant"/>
            </a:sp3d>
          </a:bodyPr>
          <a:lstStyle/>
          <a:p>
            <a:pPr algn="ctr"/>
            <a:r>
              <a:rPr lang="en-US" b="1" dirty="0" smtClean="0">
                <a:latin typeface="Alegreya Sans SC" panose="00000500000000000000" pitchFamily="2" charset="0"/>
              </a:rPr>
              <a:t> </a:t>
            </a:r>
            <a:r>
              <a:rPr lang="en-US" sz="4400" b="1" dirty="0" smtClean="0">
                <a:latin typeface="Alegreya Sans SC" panose="00000500000000000000" pitchFamily="2" charset="0"/>
              </a:rPr>
              <a:t>PHARMACEUTICAL  DRUG  ABUSE</a:t>
            </a:r>
          </a:p>
          <a:p>
            <a:endParaRPr lang="en-US" b="1" dirty="0" smtClean="0">
              <a:latin typeface="Alegreya Sans SC" panose="00000500000000000000" pitchFamily="2" charset="0"/>
            </a:endParaRPr>
          </a:p>
          <a:p>
            <a:r>
              <a:rPr lang="en-US" sz="2000" dirty="0" smtClean="0">
                <a:latin typeface="Alegreya Sans SC" panose="00000500000000000000" pitchFamily="2" charset="0"/>
              </a:rPr>
              <a:t>A </a:t>
            </a:r>
            <a:r>
              <a:rPr lang="en-US" sz="2000" b="1" u="sng" dirty="0" smtClean="0">
                <a:latin typeface="Alegreya Sans SC" panose="00000500000000000000" pitchFamily="2" charset="0"/>
              </a:rPr>
              <a:t>counterfeit medication </a:t>
            </a:r>
            <a:r>
              <a:rPr lang="en-US" sz="2000" dirty="0" smtClean="0">
                <a:latin typeface="Alegreya Sans SC" panose="00000500000000000000" pitchFamily="2" charset="0"/>
              </a:rPr>
              <a:t>or </a:t>
            </a:r>
            <a:r>
              <a:rPr lang="en-US" sz="2000" u="sng" dirty="0" smtClean="0">
                <a:latin typeface="Alegreya Sans SC" panose="00000500000000000000" pitchFamily="2" charset="0"/>
              </a:rPr>
              <a:t>a</a:t>
            </a:r>
            <a:r>
              <a:rPr lang="en-US" sz="2000" b="1" u="sng" dirty="0" smtClean="0">
                <a:latin typeface="Alegreya Sans SC" panose="00000500000000000000" pitchFamily="2" charset="0"/>
              </a:rPr>
              <a:t> counterfeit drug </a:t>
            </a:r>
            <a:r>
              <a:rPr lang="en-US" sz="2000" dirty="0" smtClean="0">
                <a:latin typeface="Alegreya Sans SC" panose="00000500000000000000" pitchFamily="2" charset="0"/>
              </a:rPr>
              <a:t>is a </a:t>
            </a:r>
            <a:r>
              <a:rPr lang="en-US" sz="2000" b="1" dirty="0" smtClean="0">
                <a:latin typeface="Alegreya Sans SC" panose="00000500000000000000" pitchFamily="2" charset="0"/>
              </a:rPr>
              <a:t>medication </a:t>
            </a:r>
            <a:r>
              <a:rPr lang="en-US" sz="2000" dirty="0" smtClean="0">
                <a:latin typeface="Alegreya Sans SC" panose="00000500000000000000" pitchFamily="2" charset="0"/>
              </a:rPr>
              <a:t>or </a:t>
            </a:r>
          </a:p>
          <a:p>
            <a:r>
              <a:rPr lang="en-US" sz="2000" dirty="0" smtClean="0">
                <a:latin typeface="Alegreya Sans SC" panose="00000500000000000000" pitchFamily="2" charset="0"/>
              </a:rPr>
              <a:t>pharmaceutical product which is produced and sold with the intent to deceptively </a:t>
            </a:r>
            <a:r>
              <a:rPr lang="en-US" sz="2000" dirty="0" smtClean="0">
                <a:latin typeface="Alegreya Sans SC" panose="00000500000000000000" pitchFamily="2" charset="0"/>
              </a:rPr>
              <a:t>represent </a:t>
            </a:r>
            <a:r>
              <a:rPr lang="en-US" sz="2000" dirty="0" smtClean="0">
                <a:latin typeface="Alegreya Sans SC" panose="00000500000000000000" pitchFamily="2" charset="0"/>
              </a:rPr>
              <a:t>its origin, authenticity or effectiveness. A counterfeit drug may contain </a:t>
            </a:r>
            <a:r>
              <a:rPr lang="en-US" sz="2000" dirty="0" smtClean="0">
                <a:latin typeface="Alegreya Sans SC" panose="00000500000000000000" pitchFamily="2" charset="0"/>
              </a:rPr>
              <a:t>inappropriate </a:t>
            </a:r>
            <a:r>
              <a:rPr lang="en-US" sz="2000" dirty="0" smtClean="0">
                <a:latin typeface="Alegreya Sans SC" panose="00000500000000000000" pitchFamily="2" charset="0"/>
              </a:rPr>
              <a:t>quantities of active ingredients, or none, may contain ingredients </a:t>
            </a:r>
            <a:r>
              <a:rPr lang="en-US" sz="2000" dirty="0" smtClean="0">
                <a:latin typeface="Alegreya Sans SC" panose="00000500000000000000" pitchFamily="2" charset="0"/>
              </a:rPr>
              <a:t>that are </a:t>
            </a:r>
            <a:r>
              <a:rPr lang="en-US" sz="2000" dirty="0" smtClean="0">
                <a:latin typeface="Alegreya Sans SC" panose="00000500000000000000" pitchFamily="2" charset="0"/>
              </a:rPr>
              <a:t>not on the label (</a:t>
            </a:r>
            <a:r>
              <a:rPr lang="en-US" sz="2000" b="1" dirty="0" smtClean="0">
                <a:latin typeface="Alegreya Sans SC" panose="00000500000000000000" pitchFamily="2" charset="0"/>
              </a:rPr>
              <a:t>which may or may not be harmful</a:t>
            </a:r>
            <a:r>
              <a:rPr lang="en-US" sz="2000" dirty="0" smtClean="0">
                <a:latin typeface="Alegreya Sans SC" panose="00000500000000000000" pitchFamily="2" charset="0"/>
              </a:rPr>
              <a:t>), or may be supplied fake </a:t>
            </a:r>
            <a:r>
              <a:rPr lang="en-US" sz="2000" dirty="0" smtClean="0">
                <a:latin typeface="Alegreya Sans SC" panose="00000500000000000000" pitchFamily="2" charset="0"/>
              </a:rPr>
              <a:t>packaging </a:t>
            </a:r>
            <a:r>
              <a:rPr lang="en-US" sz="2000" dirty="0" smtClean="0">
                <a:latin typeface="Alegreya Sans SC" panose="00000500000000000000" pitchFamily="2" charset="0"/>
              </a:rPr>
              <a:t>and labeling. Counterfeit drugs are related to </a:t>
            </a:r>
            <a:r>
              <a:rPr lang="en-US" sz="2000" b="1" u="sng" dirty="0" err="1" smtClean="0">
                <a:latin typeface="Alegreya Sans SC" panose="00000500000000000000" pitchFamily="2" charset="0"/>
              </a:rPr>
              <a:t>Pharma</a:t>
            </a:r>
            <a:r>
              <a:rPr lang="en-US" sz="2000" b="1" u="sng" dirty="0" smtClean="0">
                <a:latin typeface="Alegreya Sans SC" panose="00000500000000000000" pitchFamily="2" charset="0"/>
              </a:rPr>
              <a:t> Fraud.</a:t>
            </a:r>
          </a:p>
        </p:txBody>
      </p:sp>
      <p:sp>
        <p:nvSpPr>
          <p:cNvPr id="22530" name="AutoShape 2" descr="http://t3.gstatic.com/images?q=tbn:ANd9GcQnBERoUHbS7sr-mH5wf4udlhd1MgMe86kK3Oax7AxnJAgK029FExyvwys2"/>
          <p:cNvSpPr>
            <a:spLocks noChangeAspect="1" noChangeArrowheads="1"/>
          </p:cNvSpPr>
          <p:nvPr/>
        </p:nvSpPr>
        <p:spPr bwMode="auto">
          <a:xfrm>
            <a:off x="76200" y="-517525"/>
            <a:ext cx="1724025" cy="1085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2" descr="http://t3.gstatic.com/images?q=tbn:ANd9GcQnBERoUHbS7sr-mH5wf4udlhd1MgMe86kK3Oax7AxnJAgK029FExyvwys2"/>
          <p:cNvPicPr>
            <a:picLocks noChangeAspect="1" noChangeArrowheads="1"/>
          </p:cNvPicPr>
          <p:nvPr/>
        </p:nvPicPr>
        <p:blipFill>
          <a:blip r:embed="rId2" cstate="print"/>
          <a:srcRect/>
          <a:stretch>
            <a:fillRect/>
          </a:stretch>
        </p:blipFill>
        <p:spPr bwMode="auto">
          <a:xfrm>
            <a:off x="228600" y="4038600"/>
            <a:ext cx="4191000" cy="2532282"/>
          </a:xfrm>
          <a:prstGeom prst="rect">
            <a:avLst/>
          </a:prstGeom>
          <a:noFill/>
          <a:ln w="38100">
            <a:solidFill>
              <a:schemeClr val="tx1"/>
            </a:solidFill>
          </a:ln>
        </p:spPr>
      </p:pic>
      <p:pic>
        <p:nvPicPr>
          <p:cNvPr id="8" name="Picture 4" descr="http://t0.gstatic.com/images?q=tbn:ANd9GcSGf2ByTEoGnRnqwKYGmN12XNG_yG6e-5RoARRnBi1yLEJUh9Crhhm_9ukQ"/>
          <p:cNvPicPr>
            <a:picLocks noChangeAspect="1" noChangeArrowheads="1"/>
          </p:cNvPicPr>
          <p:nvPr/>
        </p:nvPicPr>
        <p:blipFill>
          <a:blip r:embed="rId3" cstate="print"/>
          <a:srcRect/>
          <a:stretch>
            <a:fillRect/>
          </a:stretch>
        </p:blipFill>
        <p:spPr bwMode="auto">
          <a:xfrm>
            <a:off x="4876800" y="4038600"/>
            <a:ext cx="4114800" cy="20574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800" y="628471"/>
            <a:ext cx="7772400" cy="1200329"/>
          </a:xfrm>
          <a:prstGeom prst="rect">
            <a:avLst/>
          </a:prstGeom>
        </p:spPr>
        <p:txBody>
          <a:bodyPr wrap="square">
            <a:spAutoFit/>
          </a:bodyPr>
          <a:lstStyle/>
          <a:p>
            <a:r>
              <a:rPr lang="en-US" sz="2400" b="1" u="sng" dirty="0" smtClean="0">
                <a:latin typeface="Alegreya Sans SC" panose="00000500000000000000" pitchFamily="2" charset="0"/>
              </a:rPr>
              <a:t>Fake antibiotics</a:t>
            </a:r>
            <a:r>
              <a:rPr lang="en-US" sz="2400" b="1" dirty="0" smtClean="0">
                <a:latin typeface="Alegreya Sans SC" panose="00000500000000000000" pitchFamily="2" charset="0"/>
              </a:rPr>
              <a:t> </a:t>
            </a:r>
            <a:r>
              <a:rPr lang="en-US" sz="2400" dirty="0" smtClean="0">
                <a:latin typeface="Alegreya Sans SC" panose="00000500000000000000" pitchFamily="2" charset="0"/>
              </a:rPr>
              <a:t>with a low concentration of the active ingredients can do damage world wide by stimulating the development of drug resistance in surviving bacteria</a:t>
            </a:r>
            <a:endParaRPr lang="en-US" sz="2400" dirty="0">
              <a:latin typeface="Alegreya Sans SC" panose="00000500000000000000" pitchFamily="2" charset="0"/>
            </a:endParaRPr>
          </a:p>
        </p:txBody>
      </p:sp>
      <p:sp>
        <p:nvSpPr>
          <p:cNvPr id="3" name="Rectangle 2"/>
          <p:cNvSpPr/>
          <p:nvPr/>
        </p:nvSpPr>
        <p:spPr>
          <a:xfrm>
            <a:off x="647700" y="4919008"/>
            <a:ext cx="7848600" cy="1938992"/>
          </a:xfrm>
          <a:prstGeom prst="rect">
            <a:avLst/>
          </a:prstGeom>
        </p:spPr>
        <p:txBody>
          <a:bodyPr wrap="square">
            <a:spAutoFit/>
          </a:bodyPr>
          <a:lstStyle/>
          <a:p>
            <a:r>
              <a:rPr lang="en-US" sz="2400" dirty="0" smtClean="0">
                <a:latin typeface="Alegreya Sans SC" panose="00000500000000000000" pitchFamily="2" charset="0"/>
              </a:rPr>
              <a:t>Low-quality counterfeit medication may </a:t>
            </a:r>
            <a:r>
              <a:rPr lang="en-US" sz="2400" dirty="0" err="1" smtClean="0">
                <a:latin typeface="Alegreya Sans SC" panose="00000500000000000000" pitchFamily="2" charset="0"/>
              </a:rPr>
              <a:t>caause</a:t>
            </a:r>
            <a:r>
              <a:rPr lang="en-US" sz="2400" dirty="0" smtClean="0">
                <a:latin typeface="Alegreya Sans SC" panose="00000500000000000000" pitchFamily="2" charset="0"/>
              </a:rPr>
              <a:t> </a:t>
            </a:r>
            <a:r>
              <a:rPr lang="en-US" sz="2400" dirty="0" smtClean="0">
                <a:latin typeface="Alegreya Sans SC" panose="00000500000000000000" pitchFamily="2" charset="0"/>
              </a:rPr>
              <a:t>any of several dangerous health consequences including side effects, </a:t>
            </a:r>
            <a:r>
              <a:rPr lang="en-US" sz="2400" b="1" u="sng" dirty="0" smtClean="0">
                <a:latin typeface="Alegreya Sans SC" panose="00000500000000000000" pitchFamily="2" charset="0"/>
              </a:rPr>
              <a:t>allergic reactions</a:t>
            </a:r>
            <a:r>
              <a:rPr lang="en-US" sz="2400" dirty="0" smtClean="0">
                <a:latin typeface="Alegreya Sans SC" panose="00000500000000000000" pitchFamily="2" charset="0"/>
              </a:rPr>
              <a:t>, in addition to their obvious lack of efficacy due to having less or none of their active ingredients.</a:t>
            </a:r>
            <a:endParaRPr lang="en-US" sz="2400" dirty="0">
              <a:latin typeface="Alegreya Sans SC" panose="00000500000000000000" pitchFamily="2" charset="0"/>
            </a:endParaRPr>
          </a:p>
        </p:txBody>
      </p:sp>
      <p:pic>
        <p:nvPicPr>
          <p:cNvPr id="4" name="Picture 6" descr="http://t2.gstatic.com/images?q=tbn:ANd9GcRL8HudLnZtoCZEvaC58zB1_UhJINUdw0GOhFDBC7qaeLzJXPDyD17pHh3C"/>
          <p:cNvPicPr>
            <a:picLocks noChangeAspect="1" noChangeArrowheads="1"/>
          </p:cNvPicPr>
          <p:nvPr/>
        </p:nvPicPr>
        <p:blipFill>
          <a:blip r:embed="rId2" cstate="print"/>
          <a:srcRect/>
          <a:stretch>
            <a:fillRect/>
          </a:stretch>
        </p:blipFill>
        <p:spPr bwMode="auto">
          <a:xfrm>
            <a:off x="381000" y="1828800"/>
            <a:ext cx="3429000" cy="3048000"/>
          </a:xfrm>
          <a:prstGeom prst="rect">
            <a:avLst/>
          </a:prstGeom>
          <a:noFill/>
          <a:ln w="12700">
            <a:solidFill>
              <a:schemeClr val="tx1"/>
            </a:solidFill>
          </a:ln>
        </p:spPr>
      </p:pic>
      <p:pic>
        <p:nvPicPr>
          <p:cNvPr id="5" name="Picture 8" descr="http://www.pharmas.co.uk/blog/wp-content/uploads/2010/01/paracetamol-1_1557682c.jpg"/>
          <p:cNvPicPr>
            <a:picLocks noChangeAspect="1" noChangeArrowheads="1"/>
          </p:cNvPicPr>
          <p:nvPr/>
        </p:nvPicPr>
        <p:blipFill>
          <a:blip r:embed="rId3" cstate="print"/>
          <a:srcRect/>
          <a:stretch>
            <a:fillRect/>
          </a:stretch>
        </p:blipFill>
        <p:spPr bwMode="auto">
          <a:xfrm>
            <a:off x="4343400" y="1842436"/>
            <a:ext cx="4381500" cy="3020728"/>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4800600"/>
            <a:ext cx="7924800" cy="1569660"/>
          </a:xfrm>
          <a:prstGeom prst="rect">
            <a:avLst/>
          </a:prstGeom>
        </p:spPr>
        <p:txBody>
          <a:bodyPr wrap="square">
            <a:spAutoFit/>
          </a:bodyPr>
          <a:lstStyle/>
          <a:p>
            <a:r>
              <a:rPr lang="en-US" sz="2400" dirty="0" smtClean="0">
                <a:latin typeface="Alegreya Sans SC" panose="00000500000000000000" pitchFamily="2" charset="0"/>
              </a:rPr>
              <a:t>According </a:t>
            </a:r>
            <a:r>
              <a:rPr lang="en-US" sz="2400" dirty="0" smtClean="0">
                <a:latin typeface="Alegreya Sans SC" panose="00000500000000000000" pitchFamily="2" charset="0"/>
              </a:rPr>
              <a:t>to a report released by the Organization for Economic Co-operation and Development (OECD), 7.5 percent of fake drugs supplied world over have some origins in </a:t>
            </a:r>
            <a:r>
              <a:rPr lang="en-US" sz="2400" dirty="0" smtClean="0">
                <a:latin typeface="Alegreya Sans SC" panose="00000500000000000000" pitchFamily="2" charset="0"/>
              </a:rPr>
              <a:t>India.</a:t>
            </a:r>
            <a:endParaRPr lang="en-US" sz="2400" dirty="0">
              <a:latin typeface="Alegreya Sans SC" panose="00000500000000000000" pitchFamily="2" charset="0"/>
            </a:endParaRPr>
          </a:p>
        </p:txBody>
      </p:sp>
      <p:pic>
        <p:nvPicPr>
          <p:cNvPr id="3" name="Picture 2" descr="http://t1.gstatic.com/images?q=tbn:ANd9GcQOia0fxYe1G1On_9s86hf2MQWG9Jn7dMofO1ac21QmK_DGRspl"/>
          <p:cNvPicPr>
            <a:picLocks noChangeAspect="1" noChangeArrowheads="1"/>
          </p:cNvPicPr>
          <p:nvPr/>
        </p:nvPicPr>
        <p:blipFill>
          <a:blip r:embed="rId2" cstate="print"/>
          <a:srcRect/>
          <a:stretch>
            <a:fillRect/>
          </a:stretch>
        </p:blipFill>
        <p:spPr bwMode="auto">
          <a:xfrm>
            <a:off x="1143000" y="228600"/>
            <a:ext cx="6882148" cy="4343400"/>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09800" y="191278"/>
            <a:ext cx="4892686" cy="1446550"/>
          </a:xfrm>
          <a:prstGeom prst="rect">
            <a:avLst/>
          </a:prstGeom>
          <a:noFill/>
          <a:effectLst>
            <a:glow rad="139700">
              <a:schemeClr val="accent4">
                <a:satMod val="175000"/>
                <a:alpha val="40000"/>
              </a:schemeClr>
            </a:glow>
          </a:effectLst>
        </p:spPr>
        <p:txBody>
          <a:bodyPr wrap="none" rtlCol="0">
            <a:spAutoFit/>
          </a:bodyPr>
          <a:lstStyle/>
          <a:p>
            <a:r>
              <a:rPr lang="en-US" sz="4400" b="1" dirty="0" smtClean="0">
                <a:latin typeface="Alegreya Sans SC" panose="00000500000000000000" pitchFamily="2" charset="0"/>
              </a:rPr>
              <a:t>International </a:t>
            </a:r>
            <a:r>
              <a:rPr lang="en-US" sz="4400" b="1" dirty="0" smtClean="0">
                <a:latin typeface="Alegreya Sans SC" panose="00000500000000000000" pitchFamily="2" charset="0"/>
              </a:rPr>
              <a:t>laws</a:t>
            </a:r>
          </a:p>
          <a:p>
            <a:r>
              <a:rPr lang="en-US" sz="4400" b="1" dirty="0" smtClean="0">
                <a:latin typeface="Alegreya Sans SC" panose="00000500000000000000" pitchFamily="2" charset="0"/>
              </a:rPr>
              <a:t>against </a:t>
            </a:r>
            <a:r>
              <a:rPr lang="en-US" sz="4400" b="1" dirty="0" smtClean="0">
                <a:latin typeface="Alegreya Sans SC" panose="00000500000000000000" pitchFamily="2" charset="0"/>
              </a:rPr>
              <a:t>drug abuse</a:t>
            </a:r>
            <a:endParaRPr lang="en-US" sz="4400" b="1" dirty="0">
              <a:latin typeface="Alegreya Sans SC" panose="00000500000000000000" pitchFamily="2" charset="0"/>
            </a:endParaRPr>
          </a:p>
        </p:txBody>
      </p:sp>
      <p:sp>
        <p:nvSpPr>
          <p:cNvPr id="4" name="Rectangle 3"/>
          <p:cNvSpPr/>
          <p:nvPr/>
        </p:nvSpPr>
        <p:spPr>
          <a:xfrm>
            <a:off x="3048000" y="2299901"/>
            <a:ext cx="6858000" cy="646331"/>
          </a:xfrm>
          <a:prstGeom prst="rect">
            <a:avLst/>
          </a:prstGeom>
        </p:spPr>
        <p:txBody>
          <a:bodyPr wrap="square">
            <a:spAutoFit/>
          </a:bodyPr>
          <a:lstStyle/>
          <a:p>
            <a:r>
              <a:rPr lang="en-US" b="1" dirty="0" smtClean="0"/>
              <a:t>Comprehensive Drug Abuse Prevention and </a:t>
            </a:r>
          </a:p>
          <a:p>
            <a:r>
              <a:rPr lang="en-US" b="1" dirty="0" smtClean="0"/>
              <a:t>Control Act of 1970 (USA)</a:t>
            </a:r>
            <a:endParaRPr lang="en-US" b="1" dirty="0"/>
          </a:p>
        </p:txBody>
      </p:sp>
      <p:sp>
        <p:nvSpPr>
          <p:cNvPr id="5" name="Rectangle 4"/>
          <p:cNvSpPr/>
          <p:nvPr/>
        </p:nvSpPr>
        <p:spPr>
          <a:xfrm>
            <a:off x="3048000" y="4155392"/>
            <a:ext cx="3869183" cy="369332"/>
          </a:xfrm>
          <a:prstGeom prst="rect">
            <a:avLst/>
          </a:prstGeom>
        </p:spPr>
        <p:txBody>
          <a:bodyPr wrap="square">
            <a:spAutoFit/>
          </a:bodyPr>
          <a:lstStyle/>
          <a:p>
            <a:r>
              <a:rPr lang="en-US" b="1" dirty="0" smtClean="0"/>
              <a:t>The Misuse of Drugs Act 1971 (U.K)</a:t>
            </a:r>
            <a:endParaRPr lang="en-US" b="1" dirty="0"/>
          </a:p>
        </p:txBody>
      </p:sp>
      <p:sp>
        <p:nvSpPr>
          <p:cNvPr id="6" name="Rectangle 5"/>
          <p:cNvSpPr/>
          <p:nvPr/>
        </p:nvSpPr>
        <p:spPr>
          <a:xfrm>
            <a:off x="3064042" y="5562600"/>
            <a:ext cx="4572000" cy="646331"/>
          </a:xfrm>
          <a:prstGeom prst="rect">
            <a:avLst/>
          </a:prstGeom>
        </p:spPr>
        <p:txBody>
          <a:bodyPr>
            <a:spAutoFit/>
          </a:bodyPr>
          <a:lstStyle/>
          <a:p>
            <a:r>
              <a:rPr lang="en-US" b="1" dirty="0" smtClean="0"/>
              <a:t>National Campaign Against</a:t>
            </a:r>
            <a:r>
              <a:rPr lang="en-US" b="1" i="1" dirty="0" smtClean="0"/>
              <a:t> </a:t>
            </a:r>
            <a:r>
              <a:rPr lang="en-US" b="1" dirty="0" smtClean="0"/>
              <a:t>Drug Abuse (NCADA) (Australia)</a:t>
            </a:r>
            <a:endParaRPr lang="en-US" b="1" dirty="0"/>
          </a:p>
        </p:txBody>
      </p:sp>
      <p:pic>
        <p:nvPicPr>
          <p:cNvPr id="7" name="Picture 8" descr="http://www.woodlands-junior.kent.sch.uk/customs/images/uk.jpg"/>
          <p:cNvPicPr>
            <a:picLocks noChangeAspect="1" noChangeArrowheads="1"/>
          </p:cNvPicPr>
          <p:nvPr/>
        </p:nvPicPr>
        <p:blipFill>
          <a:blip r:embed="rId2" cstate="print"/>
          <a:srcRect/>
          <a:stretch>
            <a:fillRect/>
          </a:stretch>
        </p:blipFill>
        <p:spPr bwMode="auto">
          <a:xfrm>
            <a:off x="304800" y="3767413"/>
            <a:ext cx="2362200" cy="1145291"/>
          </a:xfrm>
          <a:prstGeom prst="rect">
            <a:avLst/>
          </a:prstGeom>
          <a:noFill/>
        </p:spPr>
      </p:pic>
      <p:pic>
        <p:nvPicPr>
          <p:cNvPr id="8" name="Picture 10" descr="http://t0.gstatic.com/images?q=tbn:ANd9GcRHMvo_C6ci_gY6RUR07660B2NL7tTgN2Jk9xrJYVxbIR_wBNdSaiPKFJ8">
            <a:hlinkClick r:id="rId3"/>
          </p:cNvPr>
          <p:cNvPicPr>
            <a:picLocks noChangeAspect="1" noChangeArrowheads="1"/>
          </p:cNvPicPr>
          <p:nvPr/>
        </p:nvPicPr>
        <p:blipFill>
          <a:blip r:embed="rId4" cstate="print"/>
          <a:srcRect/>
          <a:stretch>
            <a:fillRect/>
          </a:stretch>
        </p:blipFill>
        <p:spPr bwMode="auto">
          <a:xfrm>
            <a:off x="304800" y="5334000"/>
            <a:ext cx="2362200" cy="1230934"/>
          </a:xfrm>
          <a:prstGeom prst="rect">
            <a:avLst/>
          </a:prstGeom>
          <a:noFill/>
        </p:spPr>
      </p:pic>
      <p:pic>
        <p:nvPicPr>
          <p:cNvPr id="9" name="Picture 12" descr="http://t0.gstatic.com/images?q=tbn:ANd9GcTvFZJlaYk0c1PsFt2KOknjvDQTsbbEA3icyY-tjAmaZS2AuwLtBa2fNek">
            <a:hlinkClick r:id="rId5"/>
          </p:cNvPr>
          <p:cNvPicPr>
            <a:picLocks noChangeAspect="1" noChangeArrowheads="1"/>
          </p:cNvPicPr>
          <p:nvPr/>
        </p:nvPicPr>
        <p:blipFill>
          <a:blip r:embed="rId6" cstate="print"/>
          <a:srcRect/>
          <a:stretch>
            <a:fillRect/>
          </a:stretch>
        </p:blipFill>
        <p:spPr bwMode="auto">
          <a:xfrm>
            <a:off x="300788" y="2017931"/>
            <a:ext cx="2366211" cy="1295400"/>
          </a:xfrm>
          <a:prstGeom prst="rect">
            <a:avLst/>
          </a:prstGeom>
          <a:noFill/>
        </p:spPr>
      </p:pic>
    </p:spTree>
    <p:extLst>
      <p:ext uri="{BB962C8B-B14F-4D97-AF65-F5344CB8AC3E}">
        <p14:creationId xmlns:p14="http://schemas.microsoft.com/office/powerpoint/2010/main" val="2717331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47960" y="389930"/>
            <a:ext cx="6625533" cy="1446550"/>
          </a:xfrm>
          <a:prstGeom prst="rect">
            <a:avLst/>
          </a:prstGeom>
          <a:noFill/>
        </p:spPr>
        <p:txBody>
          <a:bodyPr wrap="none" rtlCol="0">
            <a:spAutoFit/>
          </a:bodyPr>
          <a:lstStyle/>
          <a:p>
            <a:pPr algn="ctr"/>
            <a:r>
              <a:rPr lang="en-US" sz="4400" b="1" dirty="0" smtClean="0">
                <a:latin typeface="Alegreya Sans SC" panose="00000500000000000000" pitchFamily="2" charset="0"/>
              </a:rPr>
              <a:t>List of major cases </a:t>
            </a:r>
            <a:r>
              <a:rPr lang="en-US" sz="4400" b="1" dirty="0" smtClean="0">
                <a:latin typeface="Alegreya Sans SC" panose="00000500000000000000" pitchFamily="2" charset="0"/>
              </a:rPr>
              <a:t>related</a:t>
            </a:r>
          </a:p>
          <a:p>
            <a:pPr algn="ctr"/>
            <a:r>
              <a:rPr lang="en-US" sz="4400" b="1" dirty="0" smtClean="0">
                <a:latin typeface="Alegreya Sans SC" panose="00000500000000000000" pitchFamily="2" charset="0"/>
              </a:rPr>
              <a:t>to </a:t>
            </a:r>
            <a:r>
              <a:rPr lang="en-US" sz="4400" b="1" dirty="0" smtClean="0">
                <a:latin typeface="Alegreya Sans SC" panose="00000500000000000000" pitchFamily="2" charset="0"/>
              </a:rPr>
              <a:t>drug </a:t>
            </a:r>
            <a:r>
              <a:rPr lang="en-US" sz="4400" b="1" dirty="0" smtClean="0">
                <a:latin typeface="Alegreya Sans SC" panose="00000500000000000000" pitchFamily="2" charset="0"/>
              </a:rPr>
              <a:t>abuse in </a:t>
            </a:r>
            <a:r>
              <a:rPr lang="en-US" sz="4400" b="1" dirty="0" smtClean="0">
                <a:latin typeface="Alegreya Sans SC" panose="00000500000000000000" pitchFamily="2" charset="0"/>
              </a:rPr>
              <a:t>last 1 </a:t>
            </a:r>
            <a:r>
              <a:rPr lang="en-US" sz="4400" b="1" dirty="0" smtClean="0">
                <a:latin typeface="Alegreya Sans SC" panose="00000500000000000000" pitchFamily="2" charset="0"/>
              </a:rPr>
              <a:t>year</a:t>
            </a:r>
            <a:endParaRPr lang="en-US" sz="4400" b="1" dirty="0">
              <a:latin typeface="Alegreya Sans SC" panose="00000500000000000000" pitchFamily="2" charset="0"/>
            </a:endParaRPr>
          </a:p>
        </p:txBody>
      </p:sp>
      <p:sp>
        <p:nvSpPr>
          <p:cNvPr id="3" name="Rectangle 2"/>
          <p:cNvSpPr/>
          <p:nvPr/>
        </p:nvSpPr>
        <p:spPr>
          <a:xfrm>
            <a:off x="548286" y="1981200"/>
            <a:ext cx="7909914" cy="830997"/>
          </a:xfrm>
          <a:prstGeom prst="rect">
            <a:avLst/>
          </a:prstGeom>
        </p:spPr>
        <p:txBody>
          <a:bodyPr wrap="square">
            <a:spAutoFit/>
          </a:bodyPr>
          <a:lstStyle/>
          <a:p>
            <a:r>
              <a:rPr lang="en-US" sz="2400" dirty="0" smtClean="0">
                <a:latin typeface="Alegreya Sans SC" panose="00000500000000000000" pitchFamily="2" charset="0"/>
              </a:rPr>
              <a:t>1.   Wednesday, March 31, 2010</a:t>
            </a:r>
          </a:p>
          <a:p>
            <a:r>
              <a:rPr lang="en-US" sz="2400" dirty="0" smtClean="0">
                <a:latin typeface="Alegreya Sans SC" panose="00000500000000000000" pitchFamily="2" charset="0"/>
              </a:rPr>
              <a:t>A </a:t>
            </a:r>
            <a:r>
              <a:rPr lang="en-US" sz="2400" dirty="0" smtClean="0">
                <a:latin typeface="Alegreya Sans SC" panose="00000500000000000000" pitchFamily="2" charset="0"/>
              </a:rPr>
              <a:t>huge fake drugs racket has been busted in </a:t>
            </a:r>
            <a:r>
              <a:rPr lang="en-US" sz="2400" dirty="0" smtClean="0">
                <a:latin typeface="Alegreya Sans SC" panose="00000500000000000000" pitchFamily="2" charset="0"/>
              </a:rPr>
              <a:t>Chennai, India.</a:t>
            </a:r>
            <a:endParaRPr lang="en-US" sz="2400" dirty="0">
              <a:latin typeface="Alegreya Sans SC" panose="00000500000000000000" pitchFamily="2" charset="0"/>
            </a:endParaRPr>
          </a:p>
        </p:txBody>
      </p:sp>
      <p:sp>
        <p:nvSpPr>
          <p:cNvPr id="4" name="Rectangle 3"/>
          <p:cNvSpPr/>
          <p:nvPr/>
        </p:nvSpPr>
        <p:spPr>
          <a:xfrm>
            <a:off x="548286" y="2956917"/>
            <a:ext cx="8062314" cy="1200329"/>
          </a:xfrm>
          <a:prstGeom prst="rect">
            <a:avLst/>
          </a:prstGeom>
        </p:spPr>
        <p:txBody>
          <a:bodyPr wrap="square">
            <a:spAutoFit/>
          </a:bodyPr>
          <a:lstStyle/>
          <a:p>
            <a:r>
              <a:rPr lang="en-US" sz="2400" dirty="0" smtClean="0">
                <a:latin typeface="Alegreya Sans SC" panose="00000500000000000000" pitchFamily="2" charset="0"/>
              </a:rPr>
              <a:t>2.   June 30, 2010: Authorities of India and Myanmar have                   mutually decided to strengthen checking of drug smuggling across the international border.</a:t>
            </a:r>
            <a:endParaRPr lang="en-US" sz="2400" dirty="0">
              <a:latin typeface="Alegreya Sans SC" panose="00000500000000000000" pitchFamily="2" charset="0"/>
            </a:endParaRPr>
          </a:p>
        </p:txBody>
      </p:sp>
      <p:sp>
        <p:nvSpPr>
          <p:cNvPr id="5" name="Rectangle 4"/>
          <p:cNvSpPr/>
          <p:nvPr/>
        </p:nvSpPr>
        <p:spPr>
          <a:xfrm>
            <a:off x="548286" y="4572000"/>
            <a:ext cx="8214714" cy="1200329"/>
          </a:xfrm>
          <a:prstGeom prst="rect">
            <a:avLst/>
          </a:prstGeom>
        </p:spPr>
        <p:txBody>
          <a:bodyPr wrap="square">
            <a:spAutoFit/>
          </a:bodyPr>
          <a:lstStyle/>
          <a:p>
            <a:r>
              <a:rPr lang="en-US" sz="2400" dirty="0" smtClean="0">
                <a:latin typeface="Alegreya Sans SC" panose="00000500000000000000" pitchFamily="2" charset="0"/>
              </a:rPr>
              <a:t>November 17, 2010:</a:t>
            </a:r>
          </a:p>
          <a:p>
            <a:r>
              <a:rPr lang="en-US" sz="2400" dirty="0" smtClean="0">
                <a:latin typeface="Alegreya Sans SC" panose="00000500000000000000" pitchFamily="2" charset="0"/>
              </a:rPr>
              <a:t>list of drugs prohibited for import to </a:t>
            </a:r>
            <a:r>
              <a:rPr lang="en-US" sz="2400" dirty="0" err="1" smtClean="0">
                <a:latin typeface="Alegreya Sans SC" panose="00000500000000000000" pitchFamily="2" charset="0"/>
              </a:rPr>
              <a:t>india</a:t>
            </a:r>
            <a:r>
              <a:rPr lang="en-US" sz="2400" dirty="0" smtClean="0">
                <a:latin typeface="Alegreya Sans SC" panose="00000500000000000000" pitchFamily="2" charset="0"/>
              </a:rPr>
              <a:t> by the ministry of health and family welfare</a:t>
            </a:r>
            <a:endParaRPr lang="en-US" sz="2400" dirty="0">
              <a:latin typeface="Alegreya Sans SC" panose="00000500000000000000" pitchFamily="2" charset="0"/>
            </a:endParaRPr>
          </a:p>
        </p:txBody>
      </p:sp>
    </p:spTree>
    <p:extLst>
      <p:ext uri="{BB962C8B-B14F-4D97-AF65-F5344CB8AC3E}">
        <p14:creationId xmlns:p14="http://schemas.microsoft.com/office/powerpoint/2010/main" val="3011464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2326</Words>
  <Application>Microsoft Office PowerPoint</Application>
  <PresentationFormat>On-screen Show (4:3)</PresentationFormat>
  <Paragraphs>327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Alegreya Sans SC</vt:lpstr>
      <vt:lpstr>Arial</vt:lpstr>
      <vt:lpstr>Calibri</vt:lpstr>
      <vt:lpstr>Office Theme</vt:lpstr>
      <vt:lpstr>MEDICO-LEGAL ASPECT OF DRUG ABUSE by mbbsppt.com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MEDICO-LEGAL ASPECT OF DRUG ABUSE</dc:title>
  <dc:creator>Admin</dc:creator>
  <cp:lastModifiedBy>Mithilesh Patel</cp:lastModifiedBy>
  <cp:revision>84</cp:revision>
  <dcterms:created xsi:type="dcterms:W3CDTF">2011-01-31T04:25:06Z</dcterms:created>
  <dcterms:modified xsi:type="dcterms:W3CDTF">2017-05-20T06:05:07Z</dcterms:modified>
</cp:coreProperties>
</file>