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282" r:id="rId26"/>
    <p:sldId id="283" r:id="rId27"/>
    <p:sldId id="286" r:id="rId28"/>
    <p:sldId id="284" r:id="rId29"/>
    <p:sldId id="285" r:id="rId30"/>
    <p:sldId id="287" r:id="rId31"/>
    <p:sldId id="290" r:id="rId32"/>
    <p:sldId id="288" r:id="rId33"/>
    <p:sldId id="289" r:id="rId34"/>
    <p:sldId id="291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92" r:id="rId43"/>
    <p:sldId id="294" r:id="rId44"/>
    <p:sldId id="293" r:id="rId45"/>
    <p:sldId id="305" r:id="rId46"/>
    <p:sldId id="295" r:id="rId47"/>
    <p:sldId id="296" r:id="rId48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8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7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43822CB-4DDD-13B4-AB1E-5BDB7F1E820E}"/>
              </a:ext>
            </a:extLst>
          </p:cNvPr>
          <p:cNvSpPr txBox="1">
            <a:spLocks/>
          </p:cNvSpPr>
          <p:nvPr/>
        </p:nvSpPr>
        <p:spPr>
          <a:xfrm>
            <a:off x="133350" y="5112537"/>
            <a:ext cx="60388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Men syndromes</a:t>
            </a:r>
            <a:endParaRPr lang="en-US" sz="12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401906-6085-1BB8-1291-DA97C1ED9E15}"/>
              </a:ext>
            </a:extLst>
          </p:cNvPr>
          <p:cNvSpPr txBox="1">
            <a:spLocks/>
          </p:cNvSpPr>
          <p:nvPr/>
        </p:nvSpPr>
        <p:spPr>
          <a:xfrm>
            <a:off x="6610350" y="5112537"/>
            <a:ext cx="2400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MBBSPPT.COM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AF03B-1B9A-82C4-DCF3-78C1852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381000"/>
            <a:ext cx="5194300" cy="38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36A9-98A9-F7D3-E0BE-B62F541E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7ECC-156D-EC55-1405-19595615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parathyroids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4C98-58B6-1CF9-98C3-52BF7C87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Most common - &gt;98%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Typically, enlargement of parathyroid - MEN1 patients is ASYMMETRICAL at any point in the intervention.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Hypercalcemia (asymptomatic for long period) - may precede the clinical onset of a pancreatic NET or pituitary neoplasm.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Renal lithiasis and skeletal complications occur – uncommon.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 familial men1 hypercalcemia is milder than in sporadic.</a:t>
            </a:r>
          </a:p>
        </p:txBody>
      </p:sp>
    </p:spTree>
    <p:extLst>
      <p:ext uri="{BB962C8B-B14F-4D97-AF65-F5344CB8AC3E}">
        <p14:creationId xmlns:p14="http://schemas.microsoft.com/office/powerpoint/2010/main" val="24417560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2171-EF39-AED9-196F-8A13D3921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2432-FC44-00CB-159C-33EE3F90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parathyroids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7AC5-368A-5CAF-037F-F6F8293E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Subperiosteal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Bone resorption</a:t>
            </a:r>
          </a:p>
        </p:txBody>
      </p:sp>
      <p:pic>
        <p:nvPicPr>
          <p:cNvPr id="4" name="Picture 3" descr="C:\Users\Dr.Sofi\Pictures\MEN Radilogy.jpg">
            <a:extLst>
              <a:ext uri="{FF2B5EF4-FFF2-40B4-BE49-F238E27FC236}">
                <a16:creationId xmlns:a16="http://schemas.microsoft.com/office/drawing/2014/main" id="{1F271331-6428-E10E-D117-3660F3D0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833" t="10448"/>
          <a:stretch>
            <a:fillRect/>
          </a:stretch>
        </p:blipFill>
        <p:spPr bwMode="auto">
          <a:xfrm>
            <a:off x="3618321" y="2430780"/>
            <a:ext cx="4757583" cy="3733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251296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F3A36-F710-FDC0-779E-EA8F24BF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8392-32A2-BF1A-E7B7-75635C63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parathyroids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11A1-A1A1-D54E-A0C0-AF0A287C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Diagnosis - serum calcium level - with an inappropriately elevated parathyroid hormone level establishes the diagnosis.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Typically have a markedly elevated 24-hour urine calcium excretion.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When prospective biochemical screening - the onset of hypercalcemia - as early as 11 to 14 years of age.</a:t>
            </a:r>
          </a:p>
        </p:txBody>
      </p:sp>
    </p:spTree>
    <p:extLst>
      <p:ext uri="{BB962C8B-B14F-4D97-AF65-F5344CB8AC3E}">
        <p14:creationId xmlns:p14="http://schemas.microsoft.com/office/powerpoint/2010/main" val="9621538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AF2CC-91D2-E30B-07E7-1ADEC482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EC66-FAC6-5E1B-8E2B-AE2D8DA4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parathyroids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9A2F-E0F7-7CE3-9D45-857B9AAD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Surgical procedures for multiple endocrine neoplasia type 1 (MEN1)-related hyperparathyroidism (PHPT) include: </a:t>
            </a:r>
          </a:p>
          <a:p>
            <a:pPr marL="0" indent="0">
              <a:buNone/>
            </a:pPr>
            <a:r>
              <a:rPr lang="en-US" b="1" dirty="0"/>
              <a:t>Subtotal parathyroidectomy (SPT)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Removal of at least 3–3.5 parathyroid glands, or three glands and part of a fourth. This procedure is intended to reduce the risk of permanent hypoparathyroidism and early postoperative hypocalcemia.</a:t>
            </a:r>
          </a:p>
          <a:p>
            <a:pPr marL="0" indent="0">
              <a:buNone/>
            </a:pPr>
            <a:r>
              <a:rPr lang="en-US" b="1" dirty="0"/>
              <a:t>Total parathyroidectomy (TPX)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Removal of all parathyroid glands, with autologous parathyroid tissue grafting.</a:t>
            </a:r>
          </a:p>
          <a:p>
            <a:pPr marL="0" indent="0">
              <a:buNone/>
            </a:pPr>
            <a:r>
              <a:rPr lang="en-US" i="1" dirty="0"/>
              <a:t>Both procedures require a transcervical thymectomy, as the thymus can contain an ectopic parathyroid gland. Thymectomy can also help prevent thymic carcinoids.</a:t>
            </a:r>
          </a:p>
        </p:txBody>
      </p:sp>
    </p:spTree>
    <p:extLst>
      <p:ext uri="{BB962C8B-B14F-4D97-AF65-F5344CB8AC3E}">
        <p14:creationId xmlns:p14="http://schemas.microsoft.com/office/powerpoint/2010/main" val="27403847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C8F6A-D363-82F9-EA06-D29E0B28D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C7CB-8073-13B6-6DB2-246D6287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parathyroids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3D17B-D754-C4B1-42D7-88264156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transcervical partial thymectomy - the possibility of an ectopic or supernumerary parathyroid gland within the cranial horns of the thymus.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Recurrence is 30% to 40% 5 years post surgery.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Delayed transplantation of cryopreserved autologous parathyroid tissue.</a:t>
            </a:r>
          </a:p>
        </p:txBody>
      </p:sp>
    </p:spTree>
    <p:extLst>
      <p:ext uri="{BB962C8B-B14F-4D97-AF65-F5344CB8AC3E}">
        <p14:creationId xmlns:p14="http://schemas.microsoft.com/office/powerpoint/2010/main" val="17245240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7EEBB-2491-7B82-0437-A41EAC02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7654-BA20-1325-EA4E-945FFA99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pancreas &amp; duodenum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CA1E-A770-3BAD-409A-F7DDFA6F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30% to 80% of patients with MEN1 develop NET – 2nd most common manifestation of MEN1.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Typically multifocal, and diffuse islet cell hyperplasia and microadenomas 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Gastrinomas</a:t>
            </a:r>
            <a:r>
              <a:rPr lang="en-US" sz="1800" dirty="0"/>
              <a:t> - frequently occur within the wall of the duodenum or in extra pancreatic sites.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Significant malignant potential and result in most of the MEN1 disease-related morbidity and mortality.</a:t>
            </a:r>
          </a:p>
        </p:txBody>
      </p:sp>
    </p:spTree>
    <p:extLst>
      <p:ext uri="{BB962C8B-B14F-4D97-AF65-F5344CB8AC3E}">
        <p14:creationId xmlns:p14="http://schemas.microsoft.com/office/powerpoint/2010/main" val="298047907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A0CB-FBE9-15E3-BE64-FCFEFAA22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E73A-E1E5-B782-4A96-C932616B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pancreas &amp; duodenum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3697-7D7B-ADA2-4FA9-F70D2E5F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IMAGING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CT or MRI should be performed as an initial test in almost all patients – exclude macro tumors &amp; </a:t>
            </a:r>
            <a:r>
              <a:rPr lang="en-US" sz="1800" dirty="0" err="1"/>
              <a:t>mets</a:t>
            </a:r>
            <a:r>
              <a:rPr lang="en-US" sz="1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sensitivity decreases.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with smaller tumors (&lt;2 cm).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Multiple tumors (as is often the case with MEN1).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tumors located in extra pancreatic locations (duodenal wall).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tumors located in the distal tail of the pancreas.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EUS is an effective and relatively noninvasive localizing test (after initial CT).</a:t>
            </a:r>
          </a:p>
        </p:txBody>
      </p:sp>
    </p:spTree>
    <p:extLst>
      <p:ext uri="{BB962C8B-B14F-4D97-AF65-F5344CB8AC3E}">
        <p14:creationId xmlns:p14="http://schemas.microsoft.com/office/powerpoint/2010/main" val="676257706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EAD93-35D7-F008-0271-15930FE0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4895-6473-7E9F-D7B9-19B50357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MEN1 – pancreas &amp; duodenum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54A72-7E70-522E-566A-A20E9CCF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Somatostatin receptor scintigraphy (SRS) may also be used to localize.</a:t>
            </a:r>
          </a:p>
          <a:p>
            <a:pPr marL="0" indent="0">
              <a:buNone/>
            </a:pPr>
            <a:r>
              <a:rPr lang="en-US" b="1" dirty="0"/>
              <a:t>Invasive test - </a:t>
            </a:r>
            <a:r>
              <a:rPr lang="en-US" dirty="0"/>
              <a:t>selective pancreatic arteriography with provocative stimulation by selected secretagogues and measurement of increment hormone secretion in the hepatic vein.</a:t>
            </a:r>
          </a:p>
          <a:p>
            <a:pPr marL="0" indent="0">
              <a:buNone/>
            </a:pPr>
            <a:r>
              <a:rPr lang="en-US" dirty="0"/>
              <a:t>the most accurate single localizing study.</a:t>
            </a:r>
          </a:p>
        </p:txBody>
      </p:sp>
    </p:spTree>
    <p:extLst>
      <p:ext uri="{BB962C8B-B14F-4D97-AF65-F5344CB8AC3E}">
        <p14:creationId xmlns:p14="http://schemas.microsoft.com/office/powerpoint/2010/main" val="4270596846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842B4-AC2D-FF23-F16E-1FB77AF3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B1DF-D39E-97B4-5A8E-36820AAC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pancreas &amp; duodenum - c/f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E2D51-5E04-3B54-21B5-AC7B9763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Pancreatic NET are most common – nonfunctioning.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Functioning NET are: </a:t>
            </a:r>
          </a:p>
          <a:p>
            <a:pPr marL="0" indent="0">
              <a:buNone/>
            </a:pPr>
            <a:r>
              <a:rPr lang="en-US" dirty="0" err="1"/>
              <a:t>Gatrinomas</a:t>
            </a:r>
            <a:r>
              <a:rPr lang="en-US" dirty="0"/>
              <a:t> – </a:t>
            </a:r>
            <a:r>
              <a:rPr lang="en-US" dirty="0" err="1"/>
              <a:t>m.c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Insulinomas – 2nd </a:t>
            </a:r>
            <a:r>
              <a:rPr lang="en-US" dirty="0" err="1"/>
              <a:t>m.c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Others – </a:t>
            </a:r>
            <a:r>
              <a:rPr lang="en-US" dirty="0" err="1"/>
              <a:t>Glucaganomas</a:t>
            </a:r>
            <a:r>
              <a:rPr lang="en-US" dirty="0"/>
              <a:t>, </a:t>
            </a:r>
            <a:r>
              <a:rPr lang="en-US" dirty="0" err="1"/>
              <a:t>Somatostatinoma</a:t>
            </a:r>
            <a:r>
              <a:rPr lang="en-US" dirty="0"/>
              <a:t>, VIPoma(rare).</a:t>
            </a:r>
          </a:p>
        </p:txBody>
      </p:sp>
    </p:spTree>
    <p:extLst>
      <p:ext uri="{BB962C8B-B14F-4D97-AF65-F5344CB8AC3E}">
        <p14:creationId xmlns:p14="http://schemas.microsoft.com/office/powerpoint/2010/main" val="425799864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C2E64-558C-4DDD-435E-80FF4AE6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A5A8-0E09-73B3-0206-E0BAEDD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pancreas &amp; duodenum - c/f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3E9B-0CBA-D23A-6CF1-E983FC25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0780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GASTRINOMAS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Usually malignant (≈80%)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Previously believed to be located predominantly in the head of the pancreas within the </a:t>
            </a:r>
            <a:r>
              <a:rPr lang="en-US" dirty="0" err="1"/>
              <a:t>gastrinoma</a:t>
            </a:r>
            <a:r>
              <a:rPr lang="en-US" dirty="0"/>
              <a:t> triangle.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Within the wall of the duodenum – recent.</a:t>
            </a: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29634F-7249-2FA5-7FFB-819DD610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77" y="3581400"/>
            <a:ext cx="3838723" cy="258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063254-C6CE-8A2A-0B18-7539FA6FA06B}"/>
              </a:ext>
            </a:extLst>
          </p:cNvPr>
          <p:cNvSpPr txBox="1">
            <a:spLocks/>
          </p:cNvSpPr>
          <p:nvPr/>
        </p:nvSpPr>
        <p:spPr>
          <a:xfrm>
            <a:off x="768096" y="4297680"/>
            <a:ext cx="4261104" cy="23469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1800" dirty="0"/>
              <a:t>Zollinger-Ellison Syndrome [ZES]: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Epigastric pain.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Reflux esophagitis.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Secretory diarrhea.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Weight loss.</a:t>
            </a:r>
          </a:p>
        </p:txBody>
      </p:sp>
    </p:spTree>
    <p:extLst>
      <p:ext uri="{BB962C8B-B14F-4D97-AF65-F5344CB8AC3E}">
        <p14:creationId xmlns:p14="http://schemas.microsoft.com/office/powerpoint/2010/main" val="341949756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B5D3-CF9F-3522-5F90-BE2718815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6C54-6F94-7D43-89ED-BF1D6BDB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25E2-517D-1B5F-5EBF-2DBB84DB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Multiple endocrine neoplasia (MEN) syndromes are inherited disorders that affect the endocrine system. There are several types of MEN syndromes and each type may cause different conditions or cancers.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is a hereditary cancer syndromes.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Neoplastic transformation in multiple target endocrine tissues (parathyroid, pituitary) &amp; pathologic involvement of nonendocrine tissues (angiofibroma, neuroma).</a:t>
            </a:r>
          </a:p>
        </p:txBody>
      </p:sp>
    </p:spTree>
    <p:extLst>
      <p:ext uri="{BB962C8B-B14F-4D97-AF65-F5344CB8AC3E}">
        <p14:creationId xmlns:p14="http://schemas.microsoft.com/office/powerpoint/2010/main" val="12374190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FC9A9-B9AC-9AAE-4E7F-A37F0DCE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4B4F-EA8D-6858-E0BD-CE46C3DD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pancreas &amp; duodenum - c/f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2E3B-4DF6-16CD-F84B-D6971D72D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GASTRINOMAS</a:t>
            </a:r>
          </a:p>
          <a:p>
            <a:pPr marL="0" indent="0">
              <a:buNone/>
            </a:pPr>
            <a:r>
              <a:rPr lang="en-US" u="sng" dirty="0"/>
              <a:t>Diagnosis: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Documentation of gastric acid hypersecretion (&gt;15 </a:t>
            </a:r>
            <a:r>
              <a:rPr lang="en-US" sz="1900" dirty="0" err="1"/>
              <a:t>mEq</a:t>
            </a:r>
            <a:r>
              <a:rPr lang="en-US" sz="1900" dirty="0"/>
              <a:t>/liter).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Elevated fasting levels of serum gastrin (&gt;100 </a:t>
            </a:r>
            <a:r>
              <a:rPr lang="en-US" sz="1900" dirty="0" err="1"/>
              <a:t>pg</a:t>
            </a:r>
            <a:r>
              <a:rPr lang="en-US" sz="1900" dirty="0"/>
              <a:t>/mL).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Confirmed by an abnormal secretin test.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Treatment: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Localized resection of a potentially malignant NET is indicated&amp; extensive regional lymphadenectomy.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Unresectable </a:t>
            </a:r>
            <a:r>
              <a:rPr lang="en-US" sz="1800" dirty="0" err="1"/>
              <a:t>gastrinoma</a:t>
            </a:r>
            <a:r>
              <a:rPr lang="en-US" sz="1800" dirty="0"/>
              <a:t> or extensive metastatic disease.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Medical </a:t>
            </a:r>
            <a:r>
              <a:rPr lang="en-US" sz="1800" dirty="0" err="1"/>
              <a:t>managemnt</a:t>
            </a:r>
            <a:r>
              <a:rPr lang="en-US" sz="1800" dirty="0"/>
              <a:t> with PPI.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Parathyroidectomy - because normalization of the serum calcium level improves the ZES.</a:t>
            </a:r>
          </a:p>
        </p:txBody>
      </p:sp>
    </p:spTree>
    <p:extLst>
      <p:ext uri="{BB962C8B-B14F-4D97-AF65-F5344CB8AC3E}">
        <p14:creationId xmlns:p14="http://schemas.microsoft.com/office/powerpoint/2010/main" val="3702264375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C421-289B-D342-F161-18BDA821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CA5D-C2CF-2AD4-884B-D3E43241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pancreas &amp; duodenum - c/f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96066-5F97-C6C8-3FE6-61125BCF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INSULINOMAS</a:t>
            </a:r>
          </a:p>
          <a:p>
            <a:pPr marL="0" indent="0">
              <a:buNone/>
            </a:pPr>
            <a:r>
              <a:rPr lang="en-US" sz="1600" dirty="0"/>
              <a:t>Usually small (&lt;2 cm) &amp; occur with even distribution throughout the pancreas.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Recurrent symptoms of neuroglycopenia—</a:t>
            </a:r>
          </a:p>
          <a:p>
            <a:pPr marL="0" indent="0">
              <a:buNone/>
            </a:pPr>
            <a:r>
              <a:rPr lang="en-US" sz="1600" dirty="0"/>
              <a:t>Sweating, dizziness, confusion, or syncope.</a:t>
            </a:r>
          </a:p>
          <a:p>
            <a:pPr marL="0" indent="0">
              <a:buNone/>
            </a:pPr>
            <a:r>
              <a:rPr lang="en-US" sz="1600" dirty="0" err="1"/>
              <a:t>Whipples</a:t>
            </a:r>
            <a:r>
              <a:rPr lang="en-US" sz="1600" dirty="0"/>
              <a:t> triad.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u="sng" dirty="0"/>
              <a:t>Diagnosis:</a:t>
            </a:r>
          </a:p>
          <a:p>
            <a:pPr marL="0" indent="0">
              <a:buNone/>
            </a:pPr>
            <a:r>
              <a:rPr lang="en-US" sz="1600" dirty="0"/>
              <a:t>Documenting symptomatic hypoglycemia in association with inappropriately elevated plasma levels of insulin and C-peptide during a supervised 72-hour fast.</a:t>
            </a:r>
          </a:p>
        </p:txBody>
      </p:sp>
    </p:spTree>
    <p:extLst>
      <p:ext uri="{BB962C8B-B14F-4D97-AF65-F5344CB8AC3E}">
        <p14:creationId xmlns:p14="http://schemas.microsoft.com/office/powerpoint/2010/main" val="105112286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479D4-DBDF-7C65-9747-D61C6904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D6D1-DBC7-9637-059A-895E0A6D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pancreas &amp; duodenum - c/f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EBEC-EF4A-894B-7F67-C27A7189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INSULINOMAS</a:t>
            </a:r>
          </a:p>
          <a:p>
            <a:pPr marL="0" indent="0">
              <a:buNone/>
            </a:pPr>
            <a:r>
              <a:rPr lang="en-US" sz="1600" u="sng" dirty="0"/>
              <a:t>Treatment:</a:t>
            </a:r>
          </a:p>
          <a:p>
            <a:pPr marL="0" indent="0">
              <a:buNone/>
            </a:pPr>
            <a:r>
              <a:rPr lang="en-US" sz="1600" dirty="0"/>
              <a:t>Accurate localization and surgical resection of the functioning tumor.</a:t>
            </a:r>
          </a:p>
          <a:p>
            <a:pPr marL="0" indent="0">
              <a:buNone/>
            </a:pPr>
            <a:r>
              <a:rPr lang="en-US" sz="1600" dirty="0"/>
              <a:t>MEN1 characteristically develop multiple NET.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Preoperative regional localization - selective catheterization of the arteries supplying the pancreas - followed by injection of an insulin secretagogue (calcium gluconate) - measurement of insulin gradients in the hepatic veins.</a:t>
            </a:r>
          </a:p>
          <a:p>
            <a:pPr marL="0" indent="0">
              <a:buNone/>
            </a:pPr>
            <a:r>
              <a:rPr lang="en-US" sz="1600" dirty="0"/>
              <a:t>Disseminated metastases - may respond to </a:t>
            </a:r>
            <a:r>
              <a:rPr lang="en-US" sz="1600" dirty="0" err="1"/>
              <a:t>streptozocin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Control of hypoglycemia – may be by diazoxide or octreotide.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8157135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54A6-A97C-A0F9-4945-DB8F1623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E6B3-8A11-D96D-CD20-CB05AEA9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pituitary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FC1A-4426-48B3-8F5D-D400FB62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most frequent pituitary </a:t>
            </a:r>
            <a:r>
              <a:rPr lang="en-US" sz="1600" dirty="0" err="1"/>
              <a:t>tumour</a:t>
            </a:r>
            <a:r>
              <a:rPr lang="en-US" sz="1600" dirty="0"/>
              <a:t> MEN1 - Prolactinoma.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Symptoms are due to hypersecretion of hormones or compression of adjacent structures.</a:t>
            </a:r>
          </a:p>
          <a:p>
            <a:pPr marL="0" indent="0">
              <a:buNone/>
            </a:pPr>
            <a:r>
              <a:rPr lang="en-US" sz="1600" dirty="0"/>
              <a:t>Large adenomas – Visual disturbances, hypopituitarism.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Prolactinomas - Amenorrhea and galactorrhea in women hypogonadism in men.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Acromegaly - GH secreting </a:t>
            </a:r>
            <a:r>
              <a:rPr lang="en-US" sz="1600" dirty="0" err="1"/>
              <a:t>tumour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Cushing’s disease - ACTH secreting </a:t>
            </a:r>
            <a:r>
              <a:rPr lang="en-US" sz="1600" dirty="0" err="1"/>
              <a:t>tumours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90927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9F62-9597-5520-4D65-66F1B9C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5146-08C6-5CF7-37A6-FDC2A2F7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461504" cy="1499616"/>
          </a:xfrm>
        </p:spPr>
        <p:txBody>
          <a:bodyPr>
            <a:normAutofit/>
          </a:bodyPr>
          <a:lstStyle/>
          <a:p>
            <a:r>
              <a:rPr lang="sv-SE" sz="4000" dirty="0"/>
              <a:t>MEN1 – pituitary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EEAF-C772-90BA-26DF-EFB13E135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Prolactinomas - dopamine agonist such as bromocriptine or cabergoline.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Octreotide and </a:t>
            </a:r>
            <a:r>
              <a:rPr lang="en-US" sz="1600" dirty="0" err="1"/>
              <a:t>lanreotide</a:t>
            </a:r>
            <a:r>
              <a:rPr lang="en-US" sz="1600" dirty="0"/>
              <a:t> – GH </a:t>
            </a:r>
            <a:r>
              <a:rPr lang="en-US" sz="1600" dirty="0" err="1"/>
              <a:t>screting</a:t>
            </a:r>
            <a:r>
              <a:rPr lang="en-US" sz="1600" dirty="0"/>
              <a:t> </a:t>
            </a:r>
            <a:r>
              <a:rPr lang="en-US" sz="1600" dirty="0" err="1"/>
              <a:t>tumours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Rapidly enlarging, nonfunctional </a:t>
            </a:r>
            <a:r>
              <a:rPr lang="en-US" sz="1600" dirty="0" err="1"/>
              <a:t>macroadenomasthat</a:t>
            </a:r>
            <a:r>
              <a:rPr lang="en-US" sz="1600" dirty="0"/>
              <a:t> are unresponsive to medical therapy - Trans-sphenoidal pituitary microsurgery or radiation therapy.</a:t>
            </a:r>
          </a:p>
        </p:txBody>
      </p:sp>
    </p:spTree>
    <p:extLst>
      <p:ext uri="{BB962C8B-B14F-4D97-AF65-F5344CB8AC3E}">
        <p14:creationId xmlns:p14="http://schemas.microsoft.com/office/powerpoint/2010/main" val="1707393779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2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MEN2A, MEN2B, and medullary thyroid carcinoma (FMTC)</a:t>
            </a:r>
          </a:p>
          <a:p>
            <a:r>
              <a:rPr lang="en-US" dirty="0"/>
              <a:t>Hallmark – MTC</a:t>
            </a:r>
          </a:p>
          <a:p>
            <a:r>
              <a:rPr lang="en-US" dirty="0"/>
              <a:t>MEN 2A – MTC, Pheochromocytoma, Parathyroid hyperplasia or adenoma</a:t>
            </a:r>
          </a:p>
          <a:p>
            <a:r>
              <a:rPr lang="en-US" dirty="0"/>
              <a:t>MEN 2B – MTC, Pheochromocytoma, Mucosal and gastrointestinal neuromas, Marfanoid features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2552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– genetics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RET (rearranged during transfection) - chromosome 10</a:t>
            </a:r>
          </a:p>
          <a:p>
            <a:r>
              <a:rPr lang="en-IN" dirty="0"/>
              <a:t>proto-oncogene encodes a receptor tyrosine kinase protein involved in growth, differentiation, and migration of developing tissues</a:t>
            </a:r>
          </a:p>
          <a:p>
            <a:endParaRPr lang="en-IN" dirty="0"/>
          </a:p>
          <a:p>
            <a:r>
              <a:rPr lang="en-US" dirty="0"/>
              <a:t>Specific mutations in RET decide the phenotype </a:t>
            </a:r>
          </a:p>
          <a:p>
            <a:r>
              <a:rPr lang="en-IN" dirty="0"/>
              <a:t>mutations in extracellular cysteine codons of RET – MEN2A</a:t>
            </a:r>
          </a:p>
          <a:p>
            <a:endParaRPr lang="en-US" dirty="0"/>
          </a:p>
          <a:p>
            <a:r>
              <a:rPr lang="en-IN" dirty="0"/>
              <a:t>mutation in tyrosine kinase domain of RET – MEN 2B</a:t>
            </a:r>
          </a:p>
          <a:p>
            <a:endParaRPr lang="en-US" dirty="0"/>
          </a:p>
          <a:p>
            <a:r>
              <a:rPr lang="en-IN" dirty="0"/>
              <a:t>mutations in extracellular or intracellular cysteine codons of RET - FMTC</a:t>
            </a:r>
          </a:p>
        </p:txBody>
      </p:sp>
    </p:spTree>
    <p:extLst>
      <p:ext uri="{BB962C8B-B14F-4D97-AF65-F5344CB8AC3E}">
        <p14:creationId xmlns:p14="http://schemas.microsoft.com/office/powerpoint/2010/main" val="23707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– genetics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These mutations de-stabilize the normal tertiary structure of the RET protein, which results in ligand-independent dimerization and persistent intracellular </a:t>
            </a:r>
            <a:r>
              <a:rPr lang="en-IN" dirty="0" err="1"/>
              <a:t>signaling</a:t>
            </a:r>
            <a:r>
              <a:rPr lang="en-IN" dirty="0"/>
              <a:t> by RET.</a:t>
            </a:r>
          </a:p>
        </p:txBody>
      </p:sp>
    </p:spTree>
    <p:extLst>
      <p:ext uri="{BB962C8B-B14F-4D97-AF65-F5344CB8AC3E}">
        <p14:creationId xmlns:p14="http://schemas.microsoft.com/office/powerpoint/2010/main" val="375811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2A – </a:t>
            </a:r>
            <a:r>
              <a:rPr lang="en-US" dirty="0" err="1"/>
              <a:t>sipple’s</a:t>
            </a:r>
            <a:r>
              <a:rPr lang="en-US" dirty="0"/>
              <a:t> syndrome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MTC – penetrance is almost 100 %</a:t>
            </a:r>
          </a:p>
          <a:p>
            <a:r>
              <a:rPr lang="en-IN" dirty="0"/>
              <a:t>40% to 50% will develop pheochromocytoma</a:t>
            </a:r>
          </a:p>
          <a:p>
            <a:r>
              <a:rPr lang="en-IN" dirty="0"/>
              <a:t>The degree of penetrance for pheochromocytoma in MEN2A correlates with specific RET mutations, with the highest expression in carriers of mutations at codon 634.</a:t>
            </a:r>
          </a:p>
          <a:p>
            <a:r>
              <a:rPr lang="en-IN" dirty="0"/>
              <a:t>Hyperparathyroidism in 20% to 35%</a:t>
            </a:r>
          </a:p>
        </p:txBody>
      </p:sp>
    </p:spTree>
    <p:extLst>
      <p:ext uri="{BB962C8B-B14F-4D97-AF65-F5344CB8AC3E}">
        <p14:creationId xmlns:p14="http://schemas.microsoft.com/office/powerpoint/2010/main" val="1425573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2A – </a:t>
            </a:r>
            <a:r>
              <a:rPr lang="en-US" dirty="0" err="1"/>
              <a:t>sipple’s</a:t>
            </a:r>
            <a:r>
              <a:rPr lang="en-US" dirty="0"/>
              <a:t> syndrome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Cutaneous lichen amyloidosis </a:t>
            </a:r>
            <a:r>
              <a:rPr lang="en-IN" dirty="0"/>
              <a:t>- amyloid deposition in the papillary dermis - pruritic cutaneous plaques - interscapular region or extensor surfaces of the extremities.</a:t>
            </a:r>
          </a:p>
          <a:p>
            <a:r>
              <a:rPr lang="en-IN" dirty="0"/>
              <a:t>Hirschsprung’s disease has been associated with MEN2A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86" y="3861574"/>
            <a:ext cx="4007427" cy="30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3">
            <a:extLst>
              <a:ext uri="{FF2B5EF4-FFF2-40B4-BE49-F238E27FC236}">
                <a16:creationId xmlns:a16="http://schemas.microsoft.com/office/drawing/2014/main" id="{FA3B6F06-198F-6ED4-6E18-44887354A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135588"/>
              </p:ext>
            </p:extLst>
          </p:nvPr>
        </p:nvGraphicFramePr>
        <p:xfrm>
          <a:off x="540327" y="685800"/>
          <a:ext cx="806334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Men1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l"/>
                      <a:endParaRPr lang="en-US" sz="1400" b="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Parathyroid Hyperplasia Or Adenoma.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Islet Cell Hyperplasia, Adenoma, Or Carcinoma.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Pituitary Hyperplasia Or Adenoma.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Other Less Common Manifestations: Foregut Carcinoid, Pheochromocytoma, Subcutaneous Or Visceral Lipomas.</a:t>
                      </a:r>
                    </a:p>
                    <a:p>
                      <a:pPr algn="l"/>
                      <a:endParaRPr lang="en-IN" sz="1400" b="0" dirty="0"/>
                    </a:p>
                  </a:txBody>
                  <a:tcPr marL="253218" marR="253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Men2</a:t>
                      </a:r>
                    </a:p>
                    <a:p>
                      <a:pPr algn="l"/>
                      <a:endParaRPr lang="en-US" sz="1400" b="0" dirty="0"/>
                    </a:p>
                    <a:p>
                      <a:pPr algn="l"/>
                      <a:r>
                        <a:rPr lang="en-US" sz="1400" b="0" u="sng" dirty="0"/>
                        <a:t>Men2a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MTC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Pheochromocytoma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Parathyroid Adenoma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Men2a With Cutaneous Lichen Amyloidosis </a:t>
                      </a:r>
                    </a:p>
                    <a:p>
                      <a:pPr algn="l"/>
                      <a:endParaRPr lang="en-US" sz="1400" b="0" dirty="0"/>
                    </a:p>
                    <a:p>
                      <a:pPr algn="l"/>
                      <a:r>
                        <a:rPr lang="en-US" sz="1400" b="0" dirty="0"/>
                        <a:t>Men2a With Hirschsprung Disease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dirty="0"/>
                    </a:p>
                    <a:p>
                      <a:pPr algn="l"/>
                      <a:r>
                        <a:rPr lang="en-US" sz="1400" b="0" u="sng" dirty="0"/>
                        <a:t> Men2b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MTC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Pheochromocytoma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Mucosal And Gastrointestinal Neuromas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Marfanoid Features (MTC=Medullary</a:t>
                      </a:r>
                      <a:r>
                        <a:rPr lang="en-US" sz="1400" b="0" baseline="0" dirty="0"/>
                        <a:t> Thyroid Ca.)</a:t>
                      </a:r>
                      <a:endParaRPr lang="en-US" sz="1400" b="0" dirty="0"/>
                    </a:p>
                    <a:p>
                      <a:pPr algn="l"/>
                      <a:endParaRPr lang="en-IN" sz="1400" b="0" dirty="0"/>
                    </a:p>
                  </a:txBody>
                  <a:tcPr marL="253218" marR="253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Mixed</a:t>
                      </a:r>
                      <a:r>
                        <a:rPr lang="en-US" sz="1400" b="1" baseline="0" dirty="0"/>
                        <a:t> Syndromes</a:t>
                      </a:r>
                    </a:p>
                    <a:p>
                      <a:pPr algn="l"/>
                      <a:endParaRPr lang="en-US" sz="1400" b="0" baseline="0" dirty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400" b="0" u="sng" dirty="0"/>
                        <a:t>Von Hippel–</a:t>
                      </a:r>
                      <a:r>
                        <a:rPr lang="en-US" sz="1400" b="0" u="sng" dirty="0" err="1"/>
                        <a:t>lindau</a:t>
                      </a:r>
                      <a:r>
                        <a:rPr lang="en-US" sz="1400" b="0" u="sng" dirty="0"/>
                        <a:t> Syndrome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Pheochromocytoma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Islet Cell Tumor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Renal Cell Carcinoma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Hemangioblastoma of Central Nervous System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Retinal Angiomas </a:t>
                      </a:r>
                    </a:p>
                    <a:p>
                      <a:pPr algn="l"/>
                      <a:endParaRPr lang="en-US" sz="1400" b="0" dirty="0"/>
                    </a:p>
                    <a:p>
                      <a:pPr algn="l"/>
                      <a:r>
                        <a:rPr lang="en-US" sz="1400" b="0" u="none" dirty="0"/>
                        <a:t>Neurofibromatosis with Features of MEN1 Or 2 </a:t>
                      </a:r>
                      <a:r>
                        <a:rPr lang="en-US" sz="1400" b="0" dirty="0"/>
                        <a:t>Carney Complex,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Myxomas Of Heart, Skin, And Breast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Spotty Cutaneous Pigmentation </a:t>
                      </a:r>
                    </a:p>
                    <a:p>
                      <a:pPr algn="l"/>
                      <a:endParaRPr lang="en-IN" sz="1400" b="0" dirty="0"/>
                    </a:p>
                  </a:txBody>
                  <a:tcPr marL="253218" marR="2532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2B -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MTC. </a:t>
            </a:r>
          </a:p>
          <a:p>
            <a:r>
              <a:rPr lang="en-IN" dirty="0"/>
              <a:t>MTC in MEN2B - a very young age, in infancy, most aggressive form of hereditary MTC.</a:t>
            </a:r>
          </a:p>
          <a:p>
            <a:endParaRPr lang="en-IN" dirty="0"/>
          </a:p>
          <a:p>
            <a:r>
              <a:rPr lang="en-IN" dirty="0"/>
              <a:t>All MEN2B individuals have mucosal neuromas,</a:t>
            </a:r>
          </a:p>
          <a:p>
            <a:r>
              <a:rPr lang="en-IN" dirty="0"/>
              <a:t>40% to 50% of patients develop pheochromocytomas</a:t>
            </a:r>
          </a:p>
          <a:p>
            <a:endParaRPr lang="en-US" dirty="0"/>
          </a:p>
          <a:p>
            <a:r>
              <a:rPr lang="en-IN" dirty="0"/>
              <a:t>Distinct physical appearance with a prominent mid–upper lip, everted eyebrows, multiple tongue nodules, and marfanoid Habitus ganglioneuromas of the intestine in the submucosal and myenteric plexus</a:t>
            </a:r>
          </a:p>
        </p:txBody>
      </p:sp>
    </p:spTree>
    <p:extLst>
      <p:ext uri="{BB962C8B-B14F-4D97-AF65-F5344CB8AC3E}">
        <p14:creationId xmlns:p14="http://schemas.microsoft.com/office/powerpoint/2010/main" val="3678822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2B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3" y="1219200"/>
            <a:ext cx="3502152" cy="2324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1" y="2036064"/>
            <a:ext cx="3747840" cy="451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5594"/>
            <a:ext cx="3492550" cy="28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9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2B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All </a:t>
            </a:r>
            <a:r>
              <a:rPr lang="en-IN" dirty="0" err="1"/>
              <a:t>pts</a:t>
            </a:r>
            <a:r>
              <a:rPr lang="en-IN" dirty="0"/>
              <a:t> have </a:t>
            </a:r>
            <a:r>
              <a:rPr lang="en-IN" dirty="0" err="1"/>
              <a:t>megacolon</a:t>
            </a:r>
            <a:r>
              <a:rPr lang="en-IN" dirty="0"/>
              <a:t> and usually have chronic bowel problems.</a:t>
            </a:r>
          </a:p>
          <a:p>
            <a:r>
              <a:rPr lang="en-IN" dirty="0"/>
              <a:t>Intestinal dysfunction may manifest early in life with poor feeding, failure to thrive, constipation, or pseudo-obstruction </a:t>
            </a:r>
          </a:p>
          <a:p>
            <a:r>
              <a:rPr lang="en-IN" dirty="0"/>
              <a:t>Adults with this disorder may have dysphagia from </a:t>
            </a:r>
            <a:r>
              <a:rPr lang="en-IN" dirty="0" err="1"/>
              <a:t>esophageal</a:t>
            </a:r>
            <a:r>
              <a:rPr lang="en-IN" dirty="0"/>
              <a:t> dysmotility.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77365"/>
            <a:ext cx="3657600" cy="28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190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Screening and Genetic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Past – </a:t>
            </a:r>
            <a:r>
              <a:rPr lang="en-IN" dirty="0" err="1"/>
              <a:t>pentagastrin</a:t>
            </a:r>
            <a:r>
              <a:rPr lang="en-IN" dirty="0"/>
              <a:t> stimulated calcitonin testing</a:t>
            </a:r>
          </a:p>
          <a:p>
            <a:r>
              <a:rPr lang="en-IN" dirty="0"/>
              <a:t>now the standard screening test for MEN2 - Sequencing of the RET gene to detect germline mutations</a:t>
            </a:r>
          </a:p>
          <a:p>
            <a:r>
              <a:rPr lang="en-IN" dirty="0"/>
              <a:t>If possible, testing should occur at birth – clinical screening &amp; preventive surgery</a:t>
            </a:r>
          </a:p>
          <a:p>
            <a:r>
              <a:rPr lang="en-IN" sz="1900" dirty="0"/>
              <a:t>When an MTC patient with no known family history of MTC or MEN2 is found to have a RET mutation (index case), all first-degree family members should be offered genetic </a:t>
            </a:r>
            <a:r>
              <a:rPr lang="en-IN" sz="1900" dirty="0" err="1"/>
              <a:t>counseling</a:t>
            </a:r>
            <a:r>
              <a:rPr lang="en-IN" sz="1900" dirty="0"/>
              <a:t> and testing. RET mutation testing is also indicated for adult or </a:t>
            </a:r>
            <a:r>
              <a:rPr lang="en-IN" sz="1900" dirty="0" err="1"/>
              <a:t>pediatric</a:t>
            </a:r>
            <a:r>
              <a:rPr lang="en-IN" sz="1900" dirty="0"/>
              <a:t> patients who present with MTC or pheochromocytoma24% of pheochromocytomas are hereditary, with 5%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7887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609976"/>
            <a:ext cx="7290055" cy="2699384"/>
          </a:xfrm>
        </p:spPr>
        <p:txBody>
          <a:bodyPr>
            <a:normAutofit/>
          </a:bodyPr>
          <a:lstStyle/>
          <a:p>
            <a:r>
              <a:rPr lang="en-IN" dirty="0"/>
              <a:t>25% occur within the spectrum of MEN syndromes</a:t>
            </a:r>
          </a:p>
          <a:p>
            <a:r>
              <a:rPr lang="en-US" dirty="0"/>
              <a:t>Patients with familial syndromes present at a younger age group</a:t>
            </a:r>
          </a:p>
          <a:p>
            <a:r>
              <a:rPr lang="en-US" dirty="0"/>
              <a:t>Multicentric - familial MTC cases</a:t>
            </a:r>
          </a:p>
          <a:p>
            <a:r>
              <a:rPr lang="en-US" dirty="0"/>
              <a:t>Bilateral (90%) – familial syndrome cases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867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67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clinical features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Neck mass </a:t>
            </a:r>
          </a:p>
          <a:p>
            <a:endParaRPr lang="en-US" dirty="0"/>
          </a:p>
          <a:p>
            <a:r>
              <a:rPr lang="en-US" dirty="0"/>
              <a:t>15 – 20 % may have cervical lymphadenopathy</a:t>
            </a:r>
          </a:p>
          <a:p>
            <a:r>
              <a:rPr lang="en-US" dirty="0"/>
              <a:t>Pain or aching is more common in these </a:t>
            </a:r>
            <a:r>
              <a:rPr lang="en-US" dirty="0" err="1"/>
              <a:t>tumours</a:t>
            </a:r>
            <a:r>
              <a:rPr lang="en-US" dirty="0"/>
              <a:t> when compared to other tumors</a:t>
            </a:r>
          </a:p>
          <a:p>
            <a:r>
              <a:rPr lang="en-US" dirty="0"/>
              <a:t>Local infiltration - </a:t>
            </a:r>
            <a:r>
              <a:rPr lang="en-US" dirty="0" err="1"/>
              <a:t>dyspnoea</a:t>
            </a:r>
            <a:r>
              <a:rPr lang="en-US" dirty="0"/>
              <a:t> , dysphagia , dysphonia</a:t>
            </a:r>
          </a:p>
          <a:p>
            <a:r>
              <a:rPr lang="en-US" dirty="0"/>
              <a:t>Distant </a:t>
            </a:r>
            <a:r>
              <a:rPr lang="en-US" dirty="0" err="1"/>
              <a:t>mets</a:t>
            </a:r>
            <a:r>
              <a:rPr lang="en-US" dirty="0"/>
              <a:t> – liver , bone(osteoblastic) ,lung appear in late stages.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383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clinical features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Extensive metastatic disease frequently develop </a:t>
            </a:r>
            <a:r>
              <a:rPr lang="en-IN" dirty="0" err="1"/>
              <a:t>diarrhea</a:t>
            </a:r>
            <a:r>
              <a:rPr lang="en-IN" dirty="0"/>
              <a:t> - result from increased intestinal motility and impaired intestinal water and electrolyte flux.</a:t>
            </a:r>
          </a:p>
          <a:p>
            <a:r>
              <a:rPr lang="en-US" dirty="0" err="1"/>
              <a:t>Cushings</a:t>
            </a:r>
            <a:r>
              <a:rPr lang="en-US" dirty="0"/>
              <a:t> syndrome - 2-4 % - ectopic production of ACTH</a:t>
            </a:r>
          </a:p>
          <a:p>
            <a:r>
              <a:rPr lang="en-IN" dirty="0"/>
              <a:t>Calcitonin and carcinoembryonic antigen (CEA), calcitonin gene–related peptide, </a:t>
            </a:r>
            <a:r>
              <a:rPr lang="en-IN" dirty="0" err="1"/>
              <a:t>histaminadases</a:t>
            </a:r>
            <a:r>
              <a:rPr lang="en-IN" dirty="0"/>
              <a:t>, prostaglandins E2 and F2α, and serotonin.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2862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commonly IHC for CALCITONIN is used as diagnostic marker</a:t>
            </a:r>
          </a:p>
          <a:p>
            <a:endParaRPr lang="en-US" dirty="0"/>
          </a:p>
          <a:p>
            <a:r>
              <a:rPr lang="en-US" dirty="0"/>
              <a:t>Presence of Amyloid is also diagnostic</a:t>
            </a:r>
          </a:p>
          <a:p>
            <a:endParaRPr lang="en-US" dirty="0"/>
          </a:p>
          <a:p>
            <a:r>
              <a:rPr lang="en-IN" dirty="0"/>
              <a:t>Also stain positively for CEA and calcitonin gene–related peptide</a:t>
            </a:r>
          </a:p>
          <a:p>
            <a:r>
              <a:rPr lang="en-IN" dirty="0"/>
              <a:t>FNA cytology of the thyroid mass.</a:t>
            </a:r>
          </a:p>
          <a:p>
            <a:endParaRPr lang="en-IN" dirty="0"/>
          </a:p>
          <a:p>
            <a:r>
              <a:rPr lang="en-IN" dirty="0"/>
              <a:t>should be screened for RET point mutations, </a:t>
            </a:r>
            <a:r>
              <a:rPr lang="en-IN" dirty="0" err="1"/>
              <a:t>pheochromocytoma</a:t>
            </a:r>
            <a:r>
              <a:rPr lang="en-IN" dirty="0"/>
              <a:t>, and HPT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9569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neck ultrasound is recommended to evaluate the central and lateral neck compartments and the superior mediastinum</a:t>
            </a:r>
          </a:p>
          <a:p>
            <a:endParaRPr lang="en-IN" dirty="0"/>
          </a:p>
          <a:p>
            <a:r>
              <a:rPr lang="en-IN" dirty="0"/>
              <a:t>Calcitonin levels &gt;400 </a:t>
            </a:r>
            <a:r>
              <a:rPr lang="en-IN" dirty="0" err="1"/>
              <a:t>pg</a:t>
            </a:r>
            <a:r>
              <a:rPr lang="en-IN" dirty="0"/>
              <a:t>/mL, additional imaging includes neck and chest CT and a triple-phase liver CT or contrast-enhanced MRI is recommended to assess for metastatic disease</a:t>
            </a: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291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Total thyroidectomy is the treatment of choice for patients with MTC because of the high incidence of </a:t>
            </a:r>
            <a:r>
              <a:rPr lang="en-IN" dirty="0" err="1"/>
              <a:t>multicentricity</a:t>
            </a:r>
            <a:r>
              <a:rPr lang="en-IN" dirty="0"/>
              <a:t>, the more aggressive course, and the fact that 131 I therapy usually is not effective</a:t>
            </a:r>
          </a:p>
          <a:p>
            <a:endParaRPr lang="en-US" dirty="0"/>
          </a:p>
          <a:p>
            <a:r>
              <a:rPr lang="en-IN" dirty="0"/>
              <a:t>Central compartment nodes frequently are involved - bilateral prophylactic central neck node dissection - routinely performed.</a:t>
            </a:r>
          </a:p>
          <a:p>
            <a:endParaRPr lang="en-US" dirty="0"/>
          </a:p>
          <a:p>
            <a:r>
              <a:rPr lang="en-IN" dirty="0"/>
              <a:t>Prophylactic lateral neck dissection is if central neck lymph nodes are involved or if the primary tumour is ≥1.5 cm.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028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ADDD-65AE-538E-2BB0-74BE3406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DA9-8DAB-3C9C-959E-207ADC1D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 TYPE 1- wermer’s syndrome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F213-99CB-94E6-4F4E-048EE563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It is inherited as an autosomal dominant trait.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Generally, manifest by the 3rd or 4th decade.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Although rare, MEN1 is the most common MEN syndrome with prevalence of 2–20 per 100,000.</a:t>
            </a:r>
          </a:p>
        </p:txBody>
      </p:sp>
    </p:spTree>
    <p:extLst>
      <p:ext uri="{BB962C8B-B14F-4D97-AF65-F5344CB8AC3E}">
        <p14:creationId xmlns:p14="http://schemas.microsoft.com/office/powerpoint/2010/main" val="33041568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 2B with RET – total thyroidectomy (&lt;1yr)</a:t>
            </a:r>
          </a:p>
          <a:p>
            <a:endParaRPr lang="en-US" dirty="0"/>
          </a:p>
          <a:p>
            <a:r>
              <a:rPr lang="en-US" dirty="0"/>
              <a:t>RET (sporadic) – total </a:t>
            </a:r>
            <a:r>
              <a:rPr lang="en-US" dirty="0" err="1"/>
              <a:t>thytroidectomy</a:t>
            </a:r>
            <a:endParaRPr lang="en-US" dirty="0"/>
          </a:p>
          <a:p>
            <a:endParaRPr lang="en-US" dirty="0"/>
          </a:p>
          <a:p>
            <a:r>
              <a:rPr lang="en-US" dirty="0"/>
              <a:t>Level VI lymph node dissection can be </a:t>
            </a:r>
            <a:r>
              <a:rPr lang="en-US" dirty="0" err="1"/>
              <a:t>ommitted</a:t>
            </a:r>
            <a:r>
              <a:rPr lang="en-US" dirty="0"/>
              <a:t> if </a:t>
            </a:r>
          </a:p>
          <a:p>
            <a:r>
              <a:rPr lang="en-US" dirty="0"/>
              <a:t>MEN 2B &lt;1yr</a:t>
            </a:r>
          </a:p>
          <a:p>
            <a:r>
              <a:rPr lang="en-US" dirty="0"/>
              <a:t>MEN 2A ,FMTC &lt;5yr</a:t>
            </a:r>
            <a:r>
              <a:rPr lang="en-IN" dirty="0"/>
              <a:t> , &lt;5mm , low calcitonin , no lymph node </a:t>
            </a:r>
            <a:r>
              <a:rPr lang="en-IN" dirty="0" err="1"/>
              <a:t>mets</a:t>
            </a:r>
            <a:r>
              <a:rPr lang="en-IN" dirty="0"/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5334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– 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Patients are followed by annual measurements of calcitonin and CEA levels</a:t>
            </a:r>
          </a:p>
          <a:p>
            <a:endParaRPr lang="en-US" dirty="0"/>
          </a:p>
          <a:p>
            <a:r>
              <a:rPr lang="en-IN" dirty="0"/>
              <a:t>Ultrasound, CT, MRI, FDG-PET/CT scans - used to localize recurrent disease</a:t>
            </a:r>
          </a:p>
          <a:p>
            <a:endParaRPr lang="en-US" dirty="0"/>
          </a:p>
          <a:p>
            <a:r>
              <a:rPr lang="en-IN" dirty="0"/>
              <a:t>The 10-year survival rate is 80% </a:t>
            </a:r>
          </a:p>
          <a:p>
            <a:r>
              <a:rPr lang="en-IN" dirty="0"/>
              <a:t>45% in patients with lymph node involvement.</a:t>
            </a:r>
          </a:p>
          <a:p>
            <a:endParaRPr lang="en-US" dirty="0"/>
          </a:p>
          <a:p>
            <a:r>
              <a:rPr lang="en-IN" dirty="0"/>
              <a:t>Survival best in non-MEN familial MTC &gt;&gt; MEN2A &gt;&gt; sporadic disease</a:t>
            </a:r>
          </a:p>
          <a:p>
            <a:r>
              <a:rPr lang="en-IN" dirty="0"/>
              <a:t>Prognosis is the worst (survival of 35% at 10 years) in patients with MEN2B.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313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Pheochromocytoma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neoplasms arising from </a:t>
            </a:r>
            <a:r>
              <a:rPr lang="en-IN" dirty="0" err="1"/>
              <a:t>chromaffin</a:t>
            </a:r>
            <a:r>
              <a:rPr lang="en-IN" dirty="0"/>
              <a:t> cells in the adrenal medulla – </a:t>
            </a:r>
            <a:r>
              <a:rPr lang="en-IN" dirty="0" err="1"/>
              <a:t>catecholamines</a:t>
            </a:r>
            <a:endParaRPr lang="en-IN" dirty="0"/>
          </a:p>
          <a:p>
            <a:endParaRPr lang="en-US" dirty="0"/>
          </a:p>
          <a:p>
            <a:r>
              <a:rPr lang="en-IN" dirty="0"/>
              <a:t>40% to 50% of all patients with MEN2A / MEN2B </a:t>
            </a:r>
          </a:p>
          <a:p>
            <a:endParaRPr lang="en-IN" dirty="0"/>
          </a:p>
          <a:p>
            <a:r>
              <a:rPr lang="en-IN" dirty="0"/>
              <a:t>Age at dx - 30 to 40 years</a:t>
            </a:r>
          </a:p>
          <a:p>
            <a:endParaRPr lang="en-US" dirty="0"/>
          </a:p>
          <a:p>
            <a:r>
              <a:rPr lang="en-IN" dirty="0"/>
              <a:t>associated with MEN2 are almost always benign and confined to the adrenal medulla</a:t>
            </a:r>
          </a:p>
          <a:p>
            <a:endParaRPr lang="en-US" dirty="0"/>
          </a:p>
          <a:p>
            <a:r>
              <a:rPr lang="en-IN" dirty="0"/>
              <a:t>multifocal &amp; bilateral &gt;50% of cases</a:t>
            </a:r>
          </a:p>
        </p:txBody>
      </p:sp>
    </p:spTree>
    <p:extLst>
      <p:ext uri="{BB962C8B-B14F-4D97-AF65-F5344CB8AC3E}">
        <p14:creationId xmlns:p14="http://schemas.microsoft.com/office/powerpoint/2010/main" val="1931049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Pheochromocytoma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4946904" cy="4023360"/>
          </a:xfrm>
        </p:spPr>
        <p:txBody>
          <a:bodyPr>
            <a:normAutofit/>
          </a:bodyPr>
          <a:lstStyle/>
          <a:p>
            <a:r>
              <a:rPr lang="en-IN" dirty="0"/>
              <a:t>Clinical Features:</a:t>
            </a:r>
          </a:p>
          <a:p>
            <a:r>
              <a:rPr lang="en-IN" dirty="0"/>
              <a:t>Symptoms of catecholamine excess</a:t>
            </a:r>
          </a:p>
          <a:p>
            <a:r>
              <a:rPr lang="en-IN" dirty="0"/>
              <a:t>headache, hypertension, palpitations, tremors, </a:t>
            </a:r>
          </a:p>
          <a:p>
            <a:r>
              <a:rPr lang="en-IN" dirty="0"/>
              <a:t> and anxiety. </a:t>
            </a:r>
          </a:p>
          <a:p>
            <a:endParaRPr lang="en-IN" dirty="0"/>
          </a:p>
          <a:p>
            <a:r>
              <a:rPr lang="en-IN" dirty="0"/>
              <a:t>unregulated catecholamine - devastating consequences</a:t>
            </a:r>
          </a:p>
          <a:p>
            <a:r>
              <a:rPr lang="en-IN" dirty="0"/>
              <a:t>stroke, myocardial infarction, and sudden death.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5164" y="387927"/>
            <a:ext cx="3124200" cy="433493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7322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Pheochromocytoma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/>
              <a:t>Screening for pheochromocytomas should be done in all pts diagnosed with MEN2</a:t>
            </a:r>
          </a:p>
          <a:p>
            <a:r>
              <a:rPr lang="en-IN" sz="1800" dirty="0"/>
              <a:t>24-hour urine </a:t>
            </a:r>
            <a:r>
              <a:rPr lang="en-IN" sz="1800" dirty="0" err="1"/>
              <a:t>metanephrine</a:t>
            </a:r>
            <a:r>
              <a:rPr lang="en-IN" sz="1800" dirty="0"/>
              <a:t> levels</a:t>
            </a:r>
          </a:p>
          <a:p>
            <a:r>
              <a:rPr lang="en-IN" sz="1800" dirty="0"/>
              <a:t>Negative - testing should be done annually thereafter. </a:t>
            </a:r>
          </a:p>
          <a:p>
            <a:r>
              <a:rPr lang="en-IN" sz="1800" dirty="0"/>
              <a:t>Positive or borderline results - CT or MRI.</a:t>
            </a:r>
          </a:p>
          <a:p>
            <a:endParaRPr lang="en-IN" dirty="0"/>
          </a:p>
          <a:p>
            <a:r>
              <a:rPr lang="en-US" sz="1800" b="1" dirty="0"/>
              <a:t>TREATMENT:</a:t>
            </a:r>
          </a:p>
          <a:p>
            <a:r>
              <a:rPr lang="en-IN" sz="1800" dirty="0"/>
              <a:t>In the past - Recommended bilateral </a:t>
            </a:r>
            <a:r>
              <a:rPr lang="en-IN" sz="1800" dirty="0" err="1"/>
              <a:t>adrenalectomies</a:t>
            </a:r>
            <a:r>
              <a:rPr lang="en-IN" sz="1800" dirty="0"/>
              <a:t> for all MEN2 patients.</a:t>
            </a:r>
          </a:p>
          <a:p>
            <a:r>
              <a:rPr lang="en-IN" sz="1800" dirty="0"/>
              <a:t>significant risk of adrenal insufficiency and </a:t>
            </a:r>
            <a:r>
              <a:rPr lang="en-IN" sz="1800" dirty="0" err="1"/>
              <a:t>addisonian</a:t>
            </a:r>
            <a:r>
              <a:rPr lang="en-IN" sz="1800" dirty="0"/>
              <a:t> crisis.</a:t>
            </a:r>
            <a:endParaRPr lang="en-US" sz="1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6029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Pheochromocytoma</a:t>
            </a:r>
            <a:endParaRPr lang="en-IN" dirty="0"/>
          </a:p>
        </p:txBody>
      </p:sp>
      <p:pic>
        <p:nvPicPr>
          <p:cNvPr id="4" name="Picture 2" descr="http://shr.sagepub.com/content/2/2/10/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3289" y="2247011"/>
            <a:ext cx="4859667" cy="4022725"/>
          </a:xfr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60862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Pheochromocytoma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TREATMENT :</a:t>
            </a:r>
          </a:p>
          <a:p>
            <a:r>
              <a:rPr lang="en-IN" dirty="0"/>
              <a:t>In the past - Recommended bilateral </a:t>
            </a:r>
            <a:r>
              <a:rPr lang="en-IN" dirty="0" err="1"/>
              <a:t>adrenalectomies</a:t>
            </a:r>
            <a:r>
              <a:rPr lang="en-IN" dirty="0"/>
              <a:t> for all MEN2 patients.</a:t>
            </a:r>
          </a:p>
          <a:p>
            <a:r>
              <a:rPr lang="en-IN" dirty="0"/>
              <a:t>significant risk of adrenal insufficiency and </a:t>
            </a:r>
            <a:r>
              <a:rPr lang="en-IN" dirty="0" err="1"/>
              <a:t>addisonian</a:t>
            </a:r>
            <a:r>
              <a:rPr lang="en-IN" dirty="0"/>
              <a:t> crisis.</a:t>
            </a:r>
            <a:endParaRPr lang="en-US" dirty="0"/>
          </a:p>
          <a:p>
            <a:endParaRPr lang="en-IN" dirty="0"/>
          </a:p>
          <a:p>
            <a:r>
              <a:rPr lang="en-IN" dirty="0" err="1"/>
              <a:t>Pheochromocytomas</a:t>
            </a:r>
            <a:r>
              <a:rPr lang="en-IN" dirty="0"/>
              <a:t> are not malignant in MEN2 patients,</a:t>
            </a:r>
          </a:p>
          <a:p>
            <a:r>
              <a:rPr lang="en-IN" dirty="0"/>
              <a:t>and the interval between the development of a </a:t>
            </a:r>
            <a:r>
              <a:rPr lang="en-IN" dirty="0" err="1"/>
              <a:t>pheochromocytoma</a:t>
            </a:r>
            <a:r>
              <a:rPr lang="en-IN" dirty="0"/>
              <a:t> on one side and the other side is more than 10 </a:t>
            </a:r>
            <a:r>
              <a:rPr lang="en-IN" dirty="0" err="1"/>
              <a:t>yrs</a:t>
            </a:r>
            <a:r>
              <a:rPr lang="en-IN" dirty="0"/>
              <a:t> </a:t>
            </a:r>
          </a:p>
          <a:p>
            <a:r>
              <a:rPr lang="en-IN" dirty="0"/>
              <a:t>now recommend removing only the affected adrenal in the setting of unilateral </a:t>
            </a:r>
            <a:r>
              <a:rPr lang="en-IN" dirty="0" err="1"/>
              <a:t>pheochromocytoma</a:t>
            </a:r>
            <a:r>
              <a:rPr lang="en-IN" dirty="0"/>
              <a:t> in MEN2 patients, with annual screening (lap is preferred if tumour is &lt; 9 to10 cm)</a:t>
            </a:r>
          </a:p>
        </p:txBody>
      </p:sp>
    </p:spTree>
    <p:extLst>
      <p:ext uri="{BB962C8B-B14F-4D97-AF65-F5344CB8AC3E}">
        <p14:creationId xmlns:p14="http://schemas.microsoft.com/office/powerpoint/2010/main" val="2205701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0A043-0159-601C-525C-1598E336ED48}"/>
              </a:ext>
            </a:extLst>
          </p:cNvPr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3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58DE1-20F8-7713-0E1F-EB76FF20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18EB-0611-E2D6-AFF3-E6086101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 1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0DC6-429C-EC9A-76C9-4DD620E5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MEN1 tumor suppressor gene, whose mutations are responsible for the MEN1 syndrome is located on chromosome 11q13 and codes for the MENIN protein: </a:t>
            </a:r>
          </a:p>
          <a:p>
            <a:pPr marL="0" indent="0">
              <a:buNone/>
            </a:pPr>
            <a:r>
              <a:rPr lang="en-US" b="1" dirty="0"/>
              <a:t>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Chromosome 11q13</a:t>
            </a:r>
          </a:p>
          <a:p>
            <a:pPr marL="0" indent="0">
              <a:buNone/>
            </a:pPr>
            <a:r>
              <a:rPr lang="en-US" b="1" dirty="0"/>
              <a:t>Protein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Menin, a 610 amino acid protein</a:t>
            </a:r>
          </a:p>
          <a:p>
            <a:pPr marL="0" indent="0">
              <a:buNone/>
            </a:pPr>
            <a:r>
              <a:rPr lang="en-US" b="1" dirty="0"/>
              <a:t>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Regulates cell functions like DNA replication and repair, and transcriptional machinery</a:t>
            </a:r>
          </a:p>
          <a:p>
            <a:pPr marL="0" indent="0">
              <a:buNone/>
            </a:pPr>
            <a:r>
              <a:rPr lang="en-US" b="1" dirty="0"/>
              <a:t>Role in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Inactivating mutations of the MEN1 gene cause multiple endocrine neoplasia type 1 (MEN1) syndrome</a:t>
            </a:r>
          </a:p>
        </p:txBody>
      </p:sp>
    </p:spTree>
    <p:extLst>
      <p:ext uri="{BB962C8B-B14F-4D97-AF65-F5344CB8AC3E}">
        <p14:creationId xmlns:p14="http://schemas.microsoft.com/office/powerpoint/2010/main" val="35975309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DC5B-3744-DE30-EF93-DEFB80E25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BD0E-3C3A-950A-97B5-7CB0B13A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MENIN - genetics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A463-84A9-19D1-5AB7-9F9B3C43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Menin- predominantly a nuclear protein - binds to </a:t>
            </a:r>
            <a:r>
              <a:rPr lang="en-US" sz="1800" dirty="0" err="1"/>
              <a:t>jun</a:t>
            </a:r>
            <a:r>
              <a:rPr lang="en-US" sz="1800" dirty="0"/>
              <a:t>, a member of the AP-1 transcription factor family and represses </a:t>
            </a:r>
            <a:r>
              <a:rPr lang="en-US" sz="1800" dirty="0" err="1"/>
              <a:t>jund</a:t>
            </a:r>
            <a:r>
              <a:rPr lang="en-US" sz="1800" dirty="0"/>
              <a:t>-mediated transcription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Menin has been shown to interact physically with a diverse variety of other proteins that consists transcription factors, DNA processing factors, and cytoskeletal proteins (e.g., Smad3).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Studies have suggested a possible role for </a:t>
            </a:r>
            <a:r>
              <a:rPr lang="en-US" sz="1800" dirty="0" err="1"/>
              <a:t>menin</a:t>
            </a:r>
            <a:r>
              <a:rPr lang="en-US" sz="1800" dirty="0"/>
              <a:t> in repressing telomerase activity in somatic cells.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Menin promotes the maintenance of transcription of critical cell cycle regulators essential for normal endocrine cell growth control.</a:t>
            </a:r>
          </a:p>
        </p:txBody>
      </p:sp>
    </p:spTree>
    <p:extLst>
      <p:ext uri="{BB962C8B-B14F-4D97-AF65-F5344CB8AC3E}">
        <p14:creationId xmlns:p14="http://schemas.microsoft.com/office/powerpoint/2010/main" val="9243345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ADDE-842F-4E17-EBCF-FE30D8A0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00C8-D3C4-9046-7674-9B1C8B06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 1 clinical features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77C9-9357-5D2A-BE12-A4085AE14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Clinically, MEN1 - defined as the occurrence of neoplasms in at least 2 target endocrine tissues (parathyroid, endocrine pancreas, pituitary).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Familial MEN1 is defined as the additional occurrence of at least one tumor type in a first-degree relative.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MEN1 trait - almost 100% penetrance - but with variable expressivity, so that each affected person may - exhibit some but not necessarily all components of the syndrome.</a:t>
            </a:r>
          </a:p>
        </p:txBody>
      </p:sp>
    </p:spTree>
    <p:extLst>
      <p:ext uri="{BB962C8B-B14F-4D97-AF65-F5344CB8AC3E}">
        <p14:creationId xmlns:p14="http://schemas.microsoft.com/office/powerpoint/2010/main" val="27222166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F0BB-0626-2B90-77BD-DEE4890D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B1B1-0867-610B-EECA-B3BCF7A6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 1 clinical features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73A43-F106-4918-6DDA-56477174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most common abnormality in MEN1 is multiple parathyroid tumors 98-100 %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Duodenopancreatic</a:t>
            </a:r>
            <a:r>
              <a:rPr lang="en-US" sz="1800" dirty="0"/>
              <a:t> NET 30-80 %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Pituitary tumors 15-50 %</a:t>
            </a:r>
          </a:p>
          <a:p>
            <a:pPr marL="173736" lvl="1" indent="0">
              <a:buNone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Familial MEN1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Early age of onset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Multifocal involvement within a target endocrine tissue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Development of concurrent neoplasms in multiple endocrine tissues.</a:t>
            </a:r>
          </a:p>
        </p:txBody>
      </p:sp>
    </p:spTree>
    <p:extLst>
      <p:ext uri="{BB962C8B-B14F-4D97-AF65-F5344CB8AC3E}">
        <p14:creationId xmlns:p14="http://schemas.microsoft.com/office/powerpoint/2010/main" val="5354693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6B4F-6552-0B6F-6234-91E4E744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67F3-0A40-BD7B-8B46-B28D8462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 1 clinical features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9F24-4826-143C-455E-A140750E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principal feature - MEN1 mutation is hypercalcemia caused by multiglandular parathyroid tumors (1st </a:t>
            </a:r>
            <a:r>
              <a:rPr lang="en-US" sz="1800" dirty="0" err="1"/>
              <a:t>biochem</a:t>
            </a:r>
            <a:r>
              <a:rPr lang="en-US" sz="1800" dirty="0"/>
              <a:t> </a:t>
            </a:r>
            <a:r>
              <a:rPr lang="en-US" sz="1800" dirty="0" err="1"/>
              <a:t>abn</a:t>
            </a:r>
            <a:r>
              <a:rPr lang="en-US" sz="1800" dirty="0"/>
              <a:t> detected).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Other clinical features depend on the endocrine tissue involved, specific hormone overproduced, or local mass effect and malignant progression of the neoplasm.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Presenting complaint-severe ulcer disease, hypoglycemia.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Principal cause of mortality-malignant progression of net of </a:t>
            </a:r>
            <a:r>
              <a:rPr lang="en-US" sz="1800" dirty="0" err="1"/>
              <a:t>duodenopancreatic</a:t>
            </a:r>
            <a:r>
              <a:rPr lang="en-US" sz="1800" dirty="0"/>
              <a:t> </a:t>
            </a:r>
            <a:r>
              <a:rPr lang="en-US" sz="1800" dirty="0" err="1"/>
              <a:t>tumours</a:t>
            </a:r>
            <a:r>
              <a:rPr lang="en-US" sz="1800" dirty="0"/>
              <a:t>/intrathoracic malignant carcinoids.</a:t>
            </a:r>
          </a:p>
        </p:txBody>
      </p:sp>
    </p:spTree>
    <p:extLst>
      <p:ext uri="{BB962C8B-B14F-4D97-AF65-F5344CB8AC3E}">
        <p14:creationId xmlns:p14="http://schemas.microsoft.com/office/powerpoint/2010/main" val="10834165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EN syndrome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duction 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MEN TYPE 1- wermer’s syndrome&amp;quot;&quot;/&gt;&lt;property id=&quot;20307&quot; value=&quot;259&quot;/&gt;&lt;/object&gt;&lt;object type=&quot;3&quot; unique_id=&quot;10062&quot;&gt;&lt;property id=&quot;20148&quot; value=&quot;5&quot;/&gt;&lt;property id=&quot;20300&quot; value=&quot;Slide 5 - &amp;quot;MEN 1&amp;quot;&quot;/&gt;&lt;property id=&quot;20307&quot; value=&quot;260&quot;/&gt;&lt;/object&gt;&lt;object type=&quot;3&quot; unique_id=&quot;10063&quot;&gt;&lt;property id=&quot;20148&quot; value=&quot;5&quot;/&gt;&lt;property id=&quot;20300&quot; value=&quot;Slide 6 - &amp;quot;MENIN - genetics &amp;quot;&quot;/&gt;&lt;property id=&quot;20307&quot; value=&quot;261&quot;/&gt;&lt;/object&gt;&lt;object type=&quot;3&quot; unique_id=&quot;10064&quot;&gt;&lt;property id=&quot;20148&quot; value=&quot;5&quot;/&gt;&lt;property id=&quot;20300&quot; value=&quot;Slide 7 - &amp;quot;MEN 1 clinical features &amp;quot;&quot;/&gt;&lt;property id=&quot;20307&quot; value=&quot;263&quot;/&gt;&lt;/object&gt;&lt;object type=&quot;3&quot; unique_id=&quot;10065&quot;&gt;&lt;property id=&quot;20148&quot; value=&quot;5&quot;/&gt;&lt;property id=&quot;20300&quot; value=&quot;Slide 8 - &amp;quot;MEN 1 clinical features &amp;quot;&quot;/&gt;&lt;property id=&quot;20307&quot; value=&quot;265&quot;/&gt;&lt;/object&gt;&lt;object type=&quot;3&quot; unique_id=&quot;10106&quot;&gt;&lt;property id=&quot;20148&quot; value=&quot;5&quot;/&gt;&lt;property id=&quot;20300&quot; value=&quot;Slide 9 - &amp;quot;MEN 1 clinical features &amp;quot;&quot;/&gt;&lt;property id=&quot;20307&quot; value=&quot;266&quot;/&gt;&lt;/object&gt;&lt;object type=&quot;3&quot; unique_id=&quot;10201&quot;&gt;&lt;property id=&quot;20148&quot; value=&quot;5&quot;/&gt;&lt;property id=&quot;20300&quot; value=&quot;Slide 10 - &amp;quot;MEN1 – parathyroids&amp;quot;&quot;/&gt;&lt;property id=&quot;20307&quot; value=&quot;268&quot;/&gt;&lt;/object&gt;&lt;object type=&quot;3&quot; unique_id=&quot;10241&quot;&gt;&lt;property id=&quot;20148&quot; value=&quot;5&quot;/&gt;&lt;property id=&quot;20300&quot; value=&quot;Slide 12 - &amp;quot;MEN1 – parathyroids&amp;quot;&quot;/&gt;&lt;property id=&quot;20307&quot; value=&quot;269&quot;/&gt;&lt;/object&gt;&lt;object type=&quot;3&quot; unique_id=&quot;10298&quot;&gt;&lt;property id=&quot;20148&quot; value=&quot;5&quot;/&gt;&lt;property id=&quot;20300&quot; value=&quot;Slide 13 - &amp;quot;MEN1 – parathyroids&amp;quot;&quot;/&gt;&lt;property id=&quot;20307&quot; value=&quot;270&quot;/&gt;&lt;/object&gt;&lt;object type=&quot;3&quot; unique_id=&quot;10299&quot;&gt;&lt;property id=&quot;20148&quot; value=&quot;5&quot;/&gt;&lt;property id=&quot;20300&quot; value=&quot;Slide 14 - &amp;quot;MEN1 – parathyroids&amp;quot;&quot;/&gt;&lt;property id=&quot;20307&quot; value=&quot;271&quot;/&gt;&lt;/object&gt;&lt;object type=&quot;3&quot; unique_id=&quot;10348&quot;&gt;&lt;property id=&quot;20148&quot; value=&quot;5&quot;/&gt;&lt;property id=&quot;20300&quot; value=&quot;Slide 15 - &amp;quot;MEN1 – pancreas &amp;amp; duodenum&amp;quot;&quot;/&gt;&lt;property id=&quot;20307&quot; value=&quot;272&quot;/&gt;&lt;/object&gt;&lt;object type=&quot;3&quot; unique_id=&quot;10400&quot;&gt;&lt;property id=&quot;20148&quot; value=&quot;5&quot;/&gt;&lt;property id=&quot;20300&quot; value=&quot;Slide 16 - &amp;quot;MEN1 – pancreas &amp;amp; duodenum&amp;quot;&quot;/&gt;&lt;property id=&quot;20307&quot; value=&quot;273&quot;/&gt;&lt;/object&gt;&lt;object type=&quot;3&quot; unique_id=&quot;10491&quot;&gt;&lt;property id=&quot;20148&quot; value=&quot;5&quot;/&gt;&lt;property id=&quot;20300&quot; value=&quot;Slide 17 - &amp;quot;MEN1 – pancreas &amp;amp; duodenum&amp;quot;&quot;/&gt;&lt;property id=&quot;20307&quot; value=&quot;274&quot;/&gt;&lt;/object&gt;&lt;object type=&quot;3&quot; unique_id=&quot;10549&quot;&gt;&lt;property id=&quot;20148&quot; value=&quot;5&quot;/&gt;&lt;property id=&quot;20300&quot; value=&quot;Slide 18 - &amp;quot;MEN1 – pancreas &amp;amp; duodenum-c/f&amp;quot;&quot;/&gt;&lt;property id=&quot;20307&quot; value=&quot;275&quot;/&gt;&lt;/object&gt;&lt;object type=&quot;3&quot; unique_id=&quot;10610&quot;&gt;&lt;property id=&quot;20148&quot; value=&quot;5&quot;/&gt;&lt;property id=&quot;20300&quot; value=&quot;Slide 19 - &amp;quot;MEN1 – pancreas &amp;amp; duodenum-c/f&amp;quot;&quot;/&gt;&lt;property id=&quot;20307&quot; value=&quot;276&quot;/&gt;&lt;/object&gt;&lt;object type=&quot;3&quot; unique_id=&quot;10716&quot;&gt;&lt;property id=&quot;20148&quot; value=&quot;5&quot;/&gt;&lt;property id=&quot;20300&quot; value=&quot;Slide 20 - &amp;quot;MEN1 – pancreas &amp;amp; duodenum-c/f&amp;quot;&quot;/&gt;&lt;property id=&quot;20307&quot; value=&quot;277&quot;/&gt;&lt;/object&gt;&lt;object type=&quot;3&quot; unique_id=&quot;10783&quot;&gt;&lt;property id=&quot;20148&quot; value=&quot;5&quot;/&gt;&lt;property id=&quot;20300&quot; value=&quot;Slide 21 - &amp;quot;MEN1 – pancreas &amp;amp; duodenum-c/f&amp;quot;&quot;/&gt;&lt;property id=&quot;20307&quot; value=&quot;278&quot;/&gt;&lt;/object&gt;&lt;object type=&quot;3&quot; unique_id=&quot;10876&quot;&gt;&lt;property id=&quot;20148&quot; value=&quot;5&quot;/&gt;&lt;property id=&quot;20300&quot; value=&quot;Slide 22 - &amp;quot;MEN1 – pancreas &amp;amp; duodenum-c/f&amp;quot;&quot;/&gt;&lt;property id=&quot;20307&quot; value=&quot;279&quot;/&gt;&lt;/object&gt;&lt;object type=&quot;3&quot; unique_id=&quot;10877&quot;&gt;&lt;property id=&quot;20148&quot; value=&quot;5&quot;/&gt;&lt;property id=&quot;20300&quot; value=&quot;Slide 23 - &amp;quot;MEN1 – pituitary &amp;quot;&quot;/&gt;&lt;property id=&quot;20307&quot; value=&quot;280&quot;/&gt;&lt;/object&gt;&lt;object type=&quot;3&quot; unique_id=&quot;11053&quot;&gt;&lt;property id=&quot;20148&quot; value=&quot;5&quot;/&gt;&lt;property id=&quot;20300&quot; value=&quot;Slide 24 - &amp;quot;MEN1 – pituitary &amp;quot;&quot;/&gt;&lt;property id=&quot;20307&quot; value=&quot;281&quot;/&gt;&lt;/object&gt;&lt;object type=&quot;3&quot; unique_id=&quot;11210&quot;&gt;&lt;property id=&quot;20148&quot; value=&quot;5&quot;/&gt;&lt;property id=&quot;20300&quot; value=&quot;Slide 25 - &amp;quot;MEN 2 &amp;quot;&quot;/&gt;&lt;property id=&quot;20307&quot; value=&quot;282&quot;/&gt;&lt;/object&gt;&lt;object type=&quot;3&quot; unique_id=&quot;11211&quot;&gt;&lt;property id=&quot;20148&quot; value=&quot;5&quot;/&gt;&lt;property id=&quot;20300&quot; value=&quot;Slide 26 - &amp;quot;Pathology – genetics &amp;quot;&quot;/&gt;&lt;property id=&quot;20307&quot; value=&quot;283&quot;/&gt;&lt;/object&gt;&lt;object type=&quot;3&quot; unique_id=&quot;11464&quot;&gt;&lt;property id=&quot;20148&quot; value=&quot;5&quot;/&gt;&lt;property id=&quot;20300&quot; value=&quot;Slide 27 - &amp;quot;Pathology – genetics &amp;quot;&quot;/&gt;&lt;property id=&quot;20307&quot; value=&quot;286&quot;/&gt;&lt;/object&gt;&lt;object type=&quot;3&quot; unique_id=&quot;11465&quot;&gt;&lt;property id=&quot;20148&quot; value=&quot;5&quot;/&gt;&lt;property id=&quot;20300&quot; value=&quot;Slide 28 - &amp;quot;MEN 2A – sipple’s syndrome &amp;quot;&quot;/&gt;&lt;property id=&quot;20307&quot; value=&quot;284&quot;/&gt;&lt;/object&gt;&lt;object type=&quot;3&quot; unique_id=&quot;11466&quot;&gt;&lt;property id=&quot;20148&quot; value=&quot;5&quot;/&gt;&lt;property id=&quot;20300&quot; value=&quot;Slide 29 - &amp;quot;MEN 2A – sipple’s syndrome &amp;quot;&quot;/&gt;&lt;property id=&quot;20307&quot; value=&quot;285&quot;/&gt;&lt;/object&gt;&lt;object type=&quot;3&quot; unique_id=&quot;11467&quot;&gt;&lt;property id=&quot;20148&quot; value=&quot;5&quot;/&gt;&lt;property id=&quot;20300&quot; value=&quot;Slide 30 - &amp;quot;MEN 2B - &amp;quot;&quot;/&gt;&lt;property id=&quot;20307&quot; value=&quot;287&quot;/&gt;&lt;/object&gt;&lt;object type=&quot;3&quot; unique_id=&quot;11468&quot;&gt;&lt;property id=&quot;20148&quot; value=&quot;5&quot;/&gt;&lt;property id=&quot;20300&quot; value=&quot;Slide 32 - &amp;quot;MEN 2B&amp;quot;&quot;/&gt;&lt;property id=&quot;20307&quot; value=&quot;288&quot;/&gt;&lt;/object&gt;&lt;object type=&quot;3&quot; unique_id=&quot;11469&quot;&gt;&lt;property id=&quot;20148&quot; value=&quot;5&quot;/&gt;&lt;property id=&quot;20300&quot; value=&quot;Slide 33 - &amp;quot;Screening and Genetic Testing&amp;quot;&quot;/&gt;&lt;property id=&quot;20307&quot; value=&quot;289&quot;/&gt;&lt;/object&gt;&lt;object type=&quot;3&quot; unique_id=&quot;11674&quot;&gt;&lt;property id=&quot;20148&quot; value=&quot;5&quot;/&gt;&lt;property id=&quot;20300&quot; value=&quot;Slide 31 - &amp;quot;MEN 2B&amp;quot;&quot;/&gt;&lt;property id=&quot;20307&quot; value=&quot;290&quot;/&gt;&lt;/object&gt;&lt;object type=&quot;3&quot; unique_id=&quot;11675&quot;&gt;&lt;property id=&quot;20148&quot; value=&quot;5&quot;/&gt;&lt;property id=&quot;20300&quot; value=&quot;Slide 34 - &amp;quot;MCT &amp;quot;&quot;/&gt;&lt;property id=&quot;20307&quot; value=&quot;291&quot;/&gt;&lt;/object&gt;&lt;object type=&quot;3&quot; unique_id=&quot;11676&quot;&gt;&lt;property id=&quot;20148&quot; value=&quot;5&quot;/&gt;&lt;property id=&quot;20300&quot; value=&quot;Slide 42 - &amp;quot;Pheochromocytoma&amp;quot;&quot;/&gt;&lt;property id=&quot;20307&quot; value=&quot;292&quot;/&gt;&lt;/object&gt;&lt;object type=&quot;3&quot; unique_id=&quot;11862&quot;&gt;&lt;property id=&quot;20148&quot; value=&quot;5&quot;/&gt;&lt;property id=&quot;20300&quot; value=&quot;Slide 43 - &amp;quot;Pheochromocytoma&amp;quot;&quot;/&gt;&lt;property id=&quot;20307&quot; value=&quot;294&quot;/&gt;&lt;/object&gt;&lt;object type=&quot;3&quot; unique_id=&quot;11863&quot;&gt;&lt;property id=&quot;20148&quot; value=&quot;5&quot;/&gt;&lt;property id=&quot;20300&quot; value=&quot;Slide 44 - &amp;quot;Pheochromocytoma&amp;quot;&quot;/&gt;&lt;property id=&quot;20307&quot; value=&quot;293&quot;/&gt;&lt;/object&gt;&lt;object type=&quot;3&quot; unique_id=&quot;11864&quot;&gt;&lt;property id=&quot;20148&quot; value=&quot;5&quot;/&gt;&lt;property id=&quot;20300&quot; value=&quot;Slide 46 - &amp;quot;Pheochromocytoma&amp;quot;&quot;/&gt;&lt;property id=&quot;20307&quot; value=&quot;295&quot;/&gt;&lt;/object&gt;&lt;object type=&quot;3&quot; unique_id=&quot;12105&quot;&gt;&lt;property id=&quot;20148&quot; value=&quot;5&quot;/&gt;&lt;property id=&quot;20300&quot; value=&quot;Slide 35 - &amp;quot;MCT – clinical features &amp;quot;&quot;/&gt;&lt;property id=&quot;20307&quot; value=&quot;297&quot;/&gt;&lt;/object&gt;&lt;object type=&quot;3&quot; unique_id=&quot;12106&quot;&gt;&lt;property id=&quot;20148&quot; value=&quot;5&quot;/&gt;&lt;property id=&quot;20300&quot; value=&quot;Slide 47 - &amp;quot;  &amp;#x0D;&amp;#x0A;&amp;#x0D;&amp;#x0A;&amp;#x0D;&amp;#x0A;       - Thank you &amp;quot;&quot;/&gt;&lt;property id=&quot;20307&quot; value=&quot;296&quot;/&gt;&lt;/object&gt;&lt;object type=&quot;3&quot; unique_id=&quot;12233&quot;&gt;&lt;property id=&quot;20148&quot; value=&quot;5&quot;/&gt;&lt;property id=&quot;20300&quot; value=&quot;Slide 36 - &amp;quot;MCT – clinical features &amp;quot;&quot;/&gt;&lt;property id=&quot;20307&quot; value=&quot;298&quot;/&gt;&lt;/object&gt;&lt;object type=&quot;3&quot; unique_id=&quot;12363&quot;&gt;&lt;property id=&quot;20148&quot; value=&quot;5&quot;/&gt;&lt;property id=&quot;20300&quot; value=&quot;Slide 37 - &amp;quot;MCT – diagnosis &amp;quot;&quot;/&gt;&lt;property id=&quot;20307&quot; value=&quot;299&quot;/&gt;&lt;/object&gt;&lt;object type=&quot;3&quot; unique_id=&quot;12584&quot;&gt;&lt;property id=&quot;20148&quot; value=&quot;5&quot;/&gt;&lt;property id=&quot;20300&quot; value=&quot;Slide 38 - &amp;quot;MCT – management &amp;quot;&quot;/&gt;&lt;property id=&quot;20307&quot; value=&quot;300&quot;/&gt;&lt;/object&gt;&lt;object type=&quot;3&quot; unique_id=&quot;12585&quot;&gt;&lt;property id=&quot;20148&quot; value=&quot;5&quot;/&gt;&lt;property id=&quot;20300&quot; value=&quot;Slide 39 - &amp;quot;MCT – management &amp;quot;&quot;/&gt;&lt;property id=&quot;20307&quot; value=&quot;301&quot;/&gt;&lt;/object&gt;&lt;object type=&quot;3&quot; unique_id=&quot;12586&quot;&gt;&lt;property id=&quot;20148&quot; value=&quot;5&quot;/&gt;&lt;property id=&quot;20300&quot; value=&quot;Slide 40 - &amp;quot;MCT – management &amp;quot;&quot;/&gt;&lt;property id=&quot;20307&quot; value=&quot;302&quot;/&gt;&lt;/object&gt;&lt;object type=&quot;3&quot; unique_id=&quot;12728&quot;&gt;&lt;property id=&quot;20148&quot; value=&quot;5&quot;/&gt;&lt;property id=&quot;20300&quot; value=&quot;Slide 41 - &amp;quot;MCT – management &amp;quot;&quot;/&gt;&lt;property id=&quot;20307&quot; value=&quot;303&quot;/&gt;&lt;/object&gt;&lt;object type=&quot;3&quot; unique_id=&quot;13305&quot;&gt;&lt;property id=&quot;20148&quot; value=&quot;5&quot;/&gt;&lt;property id=&quot;20300&quot; value=&quot;Slide 11 - &amp;quot;MEN1 – parathyroids&amp;quot;&quot;/&gt;&lt;property id=&quot;20307&quot; value=&quot;304&quot;/&gt;&lt;/object&gt;&lt;object type=&quot;3&quot; unique_id=&quot;13453&quot;&gt;&lt;property id=&quot;20148&quot; value=&quot;5&quot;/&gt;&lt;property id=&quot;20300&quot; value=&quot;Slide 45 - &amp;quot;Pheochromocytoma&amp;quot;&quot;/&gt;&lt;property id=&quot;20307&quot; value=&quot;30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1688</TotalTime>
  <Words>2588</Words>
  <Application>Microsoft Office PowerPoint</Application>
  <PresentationFormat>On-screen Show (4:3)</PresentationFormat>
  <Paragraphs>317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Tw Cen MT</vt:lpstr>
      <vt:lpstr>Tw Cen MT Condensed</vt:lpstr>
      <vt:lpstr>Wingdings 3</vt:lpstr>
      <vt:lpstr>Integral</vt:lpstr>
      <vt:lpstr>PowerPoint Presentation</vt:lpstr>
      <vt:lpstr>Introduction </vt:lpstr>
      <vt:lpstr>PowerPoint Presentation</vt:lpstr>
      <vt:lpstr>MEN TYPE 1- wermer’s syndrome</vt:lpstr>
      <vt:lpstr>MEN 1</vt:lpstr>
      <vt:lpstr>MENIN - genetics </vt:lpstr>
      <vt:lpstr>MEN 1 clinical features </vt:lpstr>
      <vt:lpstr>MEN 1 clinical features </vt:lpstr>
      <vt:lpstr>MEN 1 clinical features </vt:lpstr>
      <vt:lpstr>MEN1 – parathyroids</vt:lpstr>
      <vt:lpstr>MEN1 – parathyroids</vt:lpstr>
      <vt:lpstr>MEN1 – parathyroids</vt:lpstr>
      <vt:lpstr>MEN1 – parathyroids</vt:lpstr>
      <vt:lpstr>MEN1 – parathyroids</vt:lpstr>
      <vt:lpstr>MEN1 – pancreas &amp; duodenum</vt:lpstr>
      <vt:lpstr>MEN1 – pancreas &amp; duodenum</vt:lpstr>
      <vt:lpstr>MEN1 – pancreas &amp; duodenum</vt:lpstr>
      <vt:lpstr>MEN1 – pancreas &amp; duodenum - c/f</vt:lpstr>
      <vt:lpstr>MEN1 – pancreas &amp; duodenum - c/f</vt:lpstr>
      <vt:lpstr>MEN1 – pancreas &amp; duodenum - c/f</vt:lpstr>
      <vt:lpstr>MEN1 – pancreas &amp; duodenum - c/f</vt:lpstr>
      <vt:lpstr>MEN1 – pancreas &amp; duodenum - c/f</vt:lpstr>
      <vt:lpstr>MEN1 – pituitary </vt:lpstr>
      <vt:lpstr>MEN1 – pituitary </vt:lpstr>
      <vt:lpstr>MEN 2 </vt:lpstr>
      <vt:lpstr>Pathology – genetics </vt:lpstr>
      <vt:lpstr>Pathology – genetics </vt:lpstr>
      <vt:lpstr>MEN 2A – sipple’s syndrome </vt:lpstr>
      <vt:lpstr>MEN 2A – sipple’s syndrome </vt:lpstr>
      <vt:lpstr>MEN 2B - </vt:lpstr>
      <vt:lpstr>MEN 2B</vt:lpstr>
      <vt:lpstr>MEN 2B</vt:lpstr>
      <vt:lpstr>Screening and Genetic Testing</vt:lpstr>
      <vt:lpstr>MCT </vt:lpstr>
      <vt:lpstr>MCT – clinical features </vt:lpstr>
      <vt:lpstr>MCT – clinical features </vt:lpstr>
      <vt:lpstr>MCT – diagnosis </vt:lpstr>
      <vt:lpstr>MCT – management </vt:lpstr>
      <vt:lpstr>MCT – management </vt:lpstr>
      <vt:lpstr>MCT – management </vt:lpstr>
      <vt:lpstr>MCT – management </vt:lpstr>
      <vt:lpstr>Pheochromocytoma</vt:lpstr>
      <vt:lpstr>Pheochromocytoma</vt:lpstr>
      <vt:lpstr>Pheochromocytoma</vt:lpstr>
      <vt:lpstr>Pheochromocytoma</vt:lpstr>
      <vt:lpstr>Pheochromocytoma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syndromes</dc:title>
  <dc:creator>GP</dc:creator>
  <cp:lastModifiedBy>Rajesh Patel</cp:lastModifiedBy>
  <cp:revision>81</cp:revision>
  <dcterms:created xsi:type="dcterms:W3CDTF">2006-08-16T00:00:00Z</dcterms:created>
  <dcterms:modified xsi:type="dcterms:W3CDTF">2025-02-19T18:15:57Z</dcterms:modified>
</cp:coreProperties>
</file>