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9"/>
  </p:notesMasterIdLst>
  <p:sldIdLst>
    <p:sldId id="256" r:id="rId2"/>
    <p:sldId id="302"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31" r:id="rId32"/>
    <p:sldId id="332" r:id="rId33"/>
    <p:sldId id="333" r:id="rId34"/>
    <p:sldId id="334" r:id="rId35"/>
    <p:sldId id="335" r:id="rId36"/>
    <p:sldId id="336" r:id="rId37"/>
    <p:sldId id="358"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40" autoAdjust="0"/>
  </p:normalViewPr>
  <p:slideViewPr>
    <p:cSldViewPr>
      <p:cViewPr varScale="1">
        <p:scale>
          <a:sx n="111" d="100"/>
          <a:sy n="111" d="100"/>
        </p:scale>
        <p:origin x="161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409DEF-D75F-4003-A892-842057D308AF}" type="datetimeFigureOut">
              <a:rPr lang="en-US" smtClean="0"/>
              <a:pPr/>
              <a:t>2/19/2025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EDEE43-97EB-4C7F-B447-555DBE509E26}" type="slidenum">
              <a:rPr lang="en-US" smtClean="0"/>
              <a:pPr/>
              <a:t>‹#›</a:t>
            </a:fld>
            <a:endParaRPr lang="en-US"/>
          </a:p>
        </p:txBody>
      </p:sp>
    </p:spTree>
    <p:extLst>
      <p:ext uri="{BB962C8B-B14F-4D97-AF65-F5344CB8AC3E}">
        <p14:creationId xmlns:p14="http://schemas.microsoft.com/office/powerpoint/2010/main" val="1574640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u="none" strike="noStrike" kern="1200" baseline="0" dirty="0">
                <a:solidFill>
                  <a:schemeClr val="tx1"/>
                </a:solidFill>
                <a:latin typeface="+mn-lt"/>
                <a:ea typeface="+mn-ea"/>
                <a:cs typeface="+mn-cs"/>
              </a:rPr>
              <a:t>The menisci are described as moving with the femoral condyles with flexion and extension but moving with the tibia with rotary movements.</a:t>
            </a:r>
          </a:p>
          <a:p>
            <a:pPr marL="171450" indent="-171450">
              <a:buFontTx/>
              <a:buChar char="-"/>
            </a:pPr>
            <a:r>
              <a:rPr lang="en-US" sz="1200" b="0" i="0" u="none" strike="noStrike" kern="1200" baseline="0" dirty="0">
                <a:solidFill>
                  <a:schemeClr val="tx1"/>
                </a:solidFill>
                <a:latin typeface="+mn-lt"/>
                <a:ea typeface="+mn-ea"/>
                <a:cs typeface="+mn-cs"/>
              </a:rPr>
              <a:t>The articular surface of the medial condyle is prolonged anteriorly, and as the knee comes into the fully extended position, the femur internally rotates until the remaining articular surface on the medial condyle is in contact. The posterior portion of the lateral condyle rotates forward laterally, thus producing a “screwing home” movement, locking the knee in the fully extended position. When flexion is initiated, unscrewing of the joint occurs by external rotation of the femur on the tibia.</a:t>
            </a:r>
            <a:endParaRPr lang="en-US" dirty="0"/>
          </a:p>
        </p:txBody>
      </p:sp>
      <p:sp>
        <p:nvSpPr>
          <p:cNvPr id="4" name="Slide Number Placeholder 3"/>
          <p:cNvSpPr>
            <a:spLocks noGrp="1"/>
          </p:cNvSpPr>
          <p:nvPr>
            <p:ph type="sldNum" sz="quarter" idx="5"/>
          </p:nvPr>
        </p:nvSpPr>
        <p:spPr/>
        <p:txBody>
          <a:bodyPr/>
          <a:lstStyle/>
          <a:p>
            <a:fld id="{16EDEE43-97EB-4C7F-B447-555DBE509E26}" type="slidenum">
              <a:rPr lang="en-US" smtClean="0"/>
              <a:pPr/>
              <a:t>1</a:t>
            </a:fld>
            <a:endParaRPr lang="en-US"/>
          </a:p>
        </p:txBody>
      </p:sp>
    </p:spTree>
    <p:extLst>
      <p:ext uri="{BB962C8B-B14F-4D97-AF65-F5344CB8AC3E}">
        <p14:creationId xmlns:p14="http://schemas.microsoft.com/office/powerpoint/2010/main" val="2952155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D8BD707-D9CF-40AE-B4C6-C98DA3205C09}"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6522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5026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1128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587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1718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3546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17234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46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7449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20962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8903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1D8BD707-D9CF-40AE-B4C6-C98DA3205C09}" type="datetimeFigureOut">
              <a:rPr lang="en-US" smtClean="0"/>
              <a:pPr/>
              <a:t>2/19/2025</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B6F15528-21DE-4FAA-801E-634DDDAF4B2B}"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9110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92D2511-6071-ED47-62CB-37E3A62AD8AD}"/>
              </a:ext>
            </a:extLst>
          </p:cNvPr>
          <p:cNvSpPr txBox="1">
            <a:spLocks/>
          </p:cNvSpPr>
          <p:nvPr/>
        </p:nvSpPr>
        <p:spPr>
          <a:xfrm>
            <a:off x="-381000" y="5029200"/>
            <a:ext cx="6553200" cy="1463040"/>
          </a:xfrm>
          <a:prstGeom prst="rect">
            <a:avLst/>
          </a:prstGeom>
        </p:spPr>
        <p:txBody>
          <a:bodyPr vert="horz" lIns="91440" tIns="45720" rIns="91440" bIns="45720" rtlCol="0" anchor="ctr">
            <a:normAutofit/>
          </a:bodyPr>
          <a:lstStyle>
            <a:lvl1pPr algn="r" defTabSz="914400" rtl="0" eaLnBrk="1" latinLnBrk="0" hangingPunct="1">
              <a:lnSpc>
                <a:spcPct val="80000"/>
              </a:lnSpc>
              <a:spcBef>
                <a:spcPct val="0"/>
              </a:spcBef>
              <a:buNone/>
              <a:defRPr sz="4400" kern="1200" cap="all" spc="200" baseline="0">
                <a:solidFill>
                  <a:schemeClr val="tx1">
                    <a:lumMod val="95000"/>
                    <a:lumOff val="5000"/>
                  </a:schemeClr>
                </a:solidFill>
                <a:latin typeface="+mj-lt"/>
                <a:ea typeface="+mj-ea"/>
                <a:cs typeface="+mj-cs"/>
              </a:defRPr>
            </a:lvl1pPr>
          </a:lstStyle>
          <a:p>
            <a:r>
              <a:rPr lang="en-US" cap="all" dirty="0"/>
              <a:t>Meniscus</a:t>
            </a:r>
          </a:p>
          <a:p>
            <a:r>
              <a:rPr lang="en-US" sz="2400" cap="all" dirty="0"/>
              <a:t>Anatomy, Function and Injury</a:t>
            </a:r>
            <a:endParaRPr lang="en-US" sz="800" dirty="0"/>
          </a:p>
        </p:txBody>
      </p:sp>
      <p:sp>
        <p:nvSpPr>
          <p:cNvPr id="6" name="Subtitle 2">
            <a:extLst>
              <a:ext uri="{FF2B5EF4-FFF2-40B4-BE49-F238E27FC236}">
                <a16:creationId xmlns:a16="http://schemas.microsoft.com/office/drawing/2014/main" id="{F850A35E-F26B-8879-92A4-E4EF170422FF}"/>
              </a:ext>
            </a:extLst>
          </p:cNvPr>
          <p:cNvSpPr txBox="1">
            <a:spLocks/>
          </p:cNvSpPr>
          <p:nvPr/>
        </p:nvSpPr>
        <p:spPr>
          <a:xfrm>
            <a:off x="6610350" y="5112537"/>
            <a:ext cx="2400300"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6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9pPr>
          </a:lstStyle>
          <a:p>
            <a:r>
              <a:rPr lang="en-US" dirty="0"/>
              <a:t>BY MBBSPPT.COM</a:t>
            </a:r>
          </a:p>
        </p:txBody>
      </p:sp>
      <p:pic>
        <p:nvPicPr>
          <p:cNvPr id="4" name="Picture 3">
            <a:extLst>
              <a:ext uri="{FF2B5EF4-FFF2-40B4-BE49-F238E27FC236}">
                <a16:creationId xmlns:a16="http://schemas.microsoft.com/office/drawing/2014/main" id="{909A04EF-BCA5-85A4-C8C9-C0B2F6E055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599" y="1066800"/>
            <a:ext cx="2590801" cy="25908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A1C40-F978-A268-4CBF-2817EF640B99}"/>
            </a:ext>
          </a:extLst>
        </p:cNvPr>
        <p:cNvGrpSpPr/>
        <p:nvPr/>
      </p:nvGrpSpPr>
      <p:grpSpPr>
        <a:xfrm>
          <a:off x="0" y="0"/>
          <a:ext cx="0" cy="0"/>
          <a:chOff x="0" y="0"/>
          <a:chExt cx="0" cy="0"/>
        </a:xfrm>
      </p:grpSpPr>
      <p:pic>
        <p:nvPicPr>
          <p:cNvPr id="3" name="Picture 3" descr="E:\Dr Asish Rajak\Meniscus Anatomy Function Repair\Vascularity.JPG">
            <a:extLst>
              <a:ext uri="{FF2B5EF4-FFF2-40B4-BE49-F238E27FC236}">
                <a16:creationId xmlns:a16="http://schemas.microsoft.com/office/drawing/2014/main" id="{CD222E98-F494-8458-218A-296BD52A4FA8}"/>
              </a:ext>
            </a:extLst>
          </p:cNvPr>
          <p:cNvPicPr>
            <a:picLocks noChangeAspect="1" noChangeArrowheads="1"/>
          </p:cNvPicPr>
          <p:nvPr/>
        </p:nvPicPr>
        <p:blipFill>
          <a:blip r:embed="rId2"/>
          <a:srcRect/>
          <a:stretch>
            <a:fillRect/>
          </a:stretch>
        </p:blipFill>
        <p:spPr bwMode="auto">
          <a:xfrm>
            <a:off x="776914" y="1482090"/>
            <a:ext cx="7590172" cy="3893820"/>
          </a:xfrm>
          <a:prstGeom prst="rect">
            <a:avLst/>
          </a:prstGeom>
          <a:noFill/>
        </p:spPr>
      </p:pic>
    </p:spTree>
    <p:extLst>
      <p:ext uri="{BB962C8B-B14F-4D97-AF65-F5344CB8AC3E}">
        <p14:creationId xmlns:p14="http://schemas.microsoft.com/office/powerpoint/2010/main" val="38117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29E67-3A98-C9F2-E904-D8FA3EBBBB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9C611D-7265-A918-4379-64DC56C02F13}"/>
              </a:ext>
            </a:extLst>
          </p:cNvPr>
          <p:cNvSpPr>
            <a:spLocks noGrp="1"/>
          </p:cNvSpPr>
          <p:nvPr>
            <p:ph type="title"/>
          </p:nvPr>
        </p:nvSpPr>
        <p:spPr/>
        <p:txBody>
          <a:bodyPr>
            <a:noAutofit/>
          </a:bodyPr>
          <a:lstStyle/>
          <a:p>
            <a:r>
              <a:rPr lang="en-US" sz="3600" dirty="0"/>
              <a:t>Zones of potential meniscal healing </a:t>
            </a:r>
          </a:p>
        </p:txBody>
      </p:sp>
      <p:pic>
        <p:nvPicPr>
          <p:cNvPr id="4" name="Picture 2" descr="E:\Dr Asish Rajak\Meniscus Anatomy Function Repair\Red white.JPG">
            <a:extLst>
              <a:ext uri="{FF2B5EF4-FFF2-40B4-BE49-F238E27FC236}">
                <a16:creationId xmlns:a16="http://schemas.microsoft.com/office/drawing/2014/main" id="{197A79B5-5172-B412-1BB9-E0673E970730}"/>
              </a:ext>
            </a:extLst>
          </p:cNvPr>
          <p:cNvPicPr>
            <a:picLocks noChangeAspect="1" noChangeArrowheads="1"/>
          </p:cNvPicPr>
          <p:nvPr/>
        </p:nvPicPr>
        <p:blipFill>
          <a:blip r:embed="rId2"/>
          <a:srcRect/>
          <a:stretch>
            <a:fillRect/>
          </a:stretch>
        </p:blipFill>
        <p:spPr bwMode="auto">
          <a:xfrm>
            <a:off x="2300091" y="1828800"/>
            <a:ext cx="4543818" cy="4775296"/>
          </a:xfrm>
          <a:prstGeom prst="rect">
            <a:avLst/>
          </a:prstGeom>
          <a:noFill/>
        </p:spPr>
      </p:pic>
    </p:spTree>
    <p:extLst>
      <p:ext uri="{BB962C8B-B14F-4D97-AF65-F5344CB8AC3E}">
        <p14:creationId xmlns:p14="http://schemas.microsoft.com/office/powerpoint/2010/main" val="638122261"/>
      </p:ext>
    </p:extLst>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12F2D-63BA-F210-2870-3C8714A10B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C2BC6F-BA54-A51C-F471-F8EA17852E31}"/>
              </a:ext>
            </a:extLst>
          </p:cNvPr>
          <p:cNvSpPr>
            <a:spLocks noGrp="1"/>
          </p:cNvSpPr>
          <p:nvPr>
            <p:ph type="title"/>
          </p:nvPr>
        </p:nvSpPr>
        <p:spPr/>
        <p:txBody>
          <a:bodyPr>
            <a:normAutofit/>
          </a:bodyPr>
          <a:lstStyle/>
          <a:p>
            <a:r>
              <a:rPr lang="en-US" sz="3600" dirty="0"/>
              <a:t>Function</a:t>
            </a:r>
          </a:p>
        </p:txBody>
      </p:sp>
      <p:sp>
        <p:nvSpPr>
          <p:cNvPr id="3" name="Content Placeholder 2">
            <a:extLst>
              <a:ext uri="{FF2B5EF4-FFF2-40B4-BE49-F238E27FC236}">
                <a16:creationId xmlns:a16="http://schemas.microsoft.com/office/drawing/2014/main" id="{58588555-73F0-CBF7-A9BE-B26A64D85807}"/>
              </a:ext>
            </a:extLst>
          </p:cNvPr>
          <p:cNvSpPr>
            <a:spLocks noGrp="1"/>
          </p:cNvSpPr>
          <p:nvPr>
            <p:ph idx="1"/>
          </p:nvPr>
        </p:nvSpPr>
        <p:spPr>
          <a:xfrm>
            <a:off x="768096" y="2286000"/>
            <a:ext cx="7461503" cy="4023360"/>
          </a:xfrm>
        </p:spPr>
        <p:txBody>
          <a:bodyPr/>
          <a:lstStyle/>
          <a:p>
            <a:pPr lvl="1">
              <a:buFont typeface="Arial" panose="020B0604020202020204" pitchFamily="34" charset="0"/>
              <a:buChar char="•"/>
            </a:pPr>
            <a:r>
              <a:rPr lang="en-US" sz="2000" dirty="0"/>
              <a:t>Joint Filler.</a:t>
            </a:r>
          </a:p>
          <a:p>
            <a:pPr lvl="1">
              <a:buFont typeface="Arial" panose="020B0604020202020204" pitchFamily="34" charset="0"/>
              <a:buChar char="•"/>
            </a:pPr>
            <a:r>
              <a:rPr lang="en-US" sz="2000" dirty="0"/>
              <a:t>Prevent Capsular and Synovial Impingement.</a:t>
            </a:r>
          </a:p>
          <a:p>
            <a:pPr lvl="1">
              <a:buFont typeface="Arial" panose="020B0604020202020204" pitchFamily="34" charset="0"/>
              <a:buChar char="•"/>
            </a:pPr>
            <a:r>
              <a:rPr lang="en-US" sz="2000" dirty="0"/>
              <a:t>Joint Lubrication.</a:t>
            </a:r>
          </a:p>
          <a:p>
            <a:pPr lvl="1">
              <a:buFont typeface="Arial" panose="020B0604020202020204" pitchFamily="34" charset="0"/>
              <a:buChar char="•"/>
            </a:pPr>
            <a:r>
              <a:rPr lang="en-US" sz="2000" dirty="0"/>
              <a:t>Contribute to Stability.</a:t>
            </a:r>
          </a:p>
          <a:p>
            <a:pPr lvl="1">
              <a:buFont typeface="Arial" panose="020B0604020202020204" pitchFamily="34" charset="0"/>
              <a:buChar char="•"/>
            </a:pPr>
            <a:r>
              <a:rPr lang="en-US" sz="2000" dirty="0"/>
              <a:t>Nutrition.</a:t>
            </a:r>
          </a:p>
          <a:p>
            <a:pPr lvl="1">
              <a:buFont typeface="Arial" panose="020B0604020202020204" pitchFamily="34" charset="0"/>
              <a:buChar char="•"/>
            </a:pPr>
            <a:r>
              <a:rPr lang="en-US" sz="2000" dirty="0"/>
              <a:t>Load Bearing / Weight Bearing.</a:t>
            </a:r>
          </a:p>
          <a:p>
            <a:pPr lvl="1">
              <a:buFont typeface="Arial" panose="020B0604020202020204" pitchFamily="34" charset="0"/>
              <a:buChar char="•"/>
            </a:pPr>
            <a:r>
              <a:rPr lang="en-US" sz="2000" dirty="0"/>
              <a:t>Stabilization of the Joint.</a:t>
            </a: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2307639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85208-0CFD-D104-4C05-8381B83E3C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3B1804-0613-5ABD-8D76-A8C552A2F3AF}"/>
              </a:ext>
            </a:extLst>
          </p:cNvPr>
          <p:cNvSpPr>
            <a:spLocks noGrp="1"/>
          </p:cNvSpPr>
          <p:nvPr>
            <p:ph type="title"/>
          </p:nvPr>
        </p:nvSpPr>
        <p:spPr/>
        <p:txBody>
          <a:bodyPr>
            <a:normAutofit/>
          </a:bodyPr>
          <a:lstStyle/>
          <a:p>
            <a:r>
              <a:rPr lang="en-US" sz="3600" dirty="0"/>
              <a:t>Tears of Menisci</a:t>
            </a:r>
          </a:p>
        </p:txBody>
      </p:sp>
      <p:sp>
        <p:nvSpPr>
          <p:cNvPr id="3" name="Content Placeholder 2">
            <a:extLst>
              <a:ext uri="{FF2B5EF4-FFF2-40B4-BE49-F238E27FC236}">
                <a16:creationId xmlns:a16="http://schemas.microsoft.com/office/drawing/2014/main" id="{6256A740-B021-4FA9-BADE-50B97211E7C7}"/>
              </a:ext>
            </a:extLst>
          </p:cNvPr>
          <p:cNvSpPr>
            <a:spLocks noGrp="1"/>
          </p:cNvSpPr>
          <p:nvPr>
            <p:ph idx="1"/>
          </p:nvPr>
        </p:nvSpPr>
        <p:spPr>
          <a:xfrm>
            <a:off x="768096" y="2286000"/>
            <a:ext cx="7461503" cy="4023360"/>
          </a:xfrm>
        </p:spPr>
        <p:txBody>
          <a:bodyPr>
            <a:normAutofit/>
          </a:bodyPr>
          <a:lstStyle/>
          <a:p>
            <a:pPr lvl="1">
              <a:buFont typeface="Arial" panose="020B0604020202020204" pitchFamily="34" charset="0"/>
              <a:buChar char="•"/>
            </a:pPr>
            <a:r>
              <a:rPr lang="en-US" sz="2000" dirty="0"/>
              <a:t>Most commonly by rotation as the flexed knee moves toward an extended position.</a:t>
            </a:r>
          </a:p>
          <a:p>
            <a:pPr lvl="1">
              <a:buFont typeface="Arial" panose="020B0604020202020204" pitchFamily="34" charset="0"/>
              <a:buChar char="•"/>
            </a:pPr>
            <a:r>
              <a:rPr lang="en-US" sz="2000" dirty="0"/>
              <a:t>Most common location for injury is the posterior horn of the meniscus, and longitudinal tears are the most common type of injury.</a:t>
            </a:r>
          </a:p>
        </p:txBody>
      </p:sp>
    </p:spTree>
    <p:extLst>
      <p:ext uri="{BB962C8B-B14F-4D97-AF65-F5344CB8AC3E}">
        <p14:creationId xmlns:p14="http://schemas.microsoft.com/office/powerpoint/2010/main" val="262113939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503E3-E04D-2C0D-1973-E9D7E5E29D75}"/>
            </a:ext>
          </a:extLst>
        </p:cNvPr>
        <p:cNvGrpSpPr/>
        <p:nvPr/>
      </p:nvGrpSpPr>
      <p:grpSpPr>
        <a:xfrm>
          <a:off x="0" y="0"/>
          <a:ext cx="0" cy="0"/>
          <a:chOff x="0" y="0"/>
          <a:chExt cx="0" cy="0"/>
        </a:xfrm>
      </p:grpSpPr>
      <p:sp>
        <p:nvSpPr>
          <p:cNvPr id="2" name="Content Placeholder 4">
            <a:extLst>
              <a:ext uri="{FF2B5EF4-FFF2-40B4-BE49-F238E27FC236}">
                <a16:creationId xmlns:a16="http://schemas.microsoft.com/office/drawing/2014/main" id="{6C61F3CF-49B0-EEC7-25DF-F620096EF440}"/>
              </a:ext>
            </a:extLst>
          </p:cNvPr>
          <p:cNvSpPr txBox="1">
            <a:spLocks/>
          </p:cNvSpPr>
          <p:nvPr/>
        </p:nvSpPr>
        <p:spPr>
          <a:xfrm>
            <a:off x="768096" y="801189"/>
            <a:ext cx="7690104" cy="5508171"/>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b="1" dirty="0"/>
              <a:t>More With,</a:t>
            </a:r>
          </a:p>
          <a:p>
            <a:pPr lvl="1">
              <a:buFont typeface="Arial" panose="020B0604020202020204" pitchFamily="34" charset="0"/>
              <a:buChar char="•"/>
            </a:pPr>
            <a:r>
              <a:rPr lang="en-US" sz="2000" dirty="0"/>
              <a:t>Peripheral Cystic Formation.</a:t>
            </a:r>
          </a:p>
          <a:p>
            <a:pPr lvl="1">
              <a:buFont typeface="Arial" panose="020B0604020202020204" pitchFamily="34" charset="0"/>
              <a:buChar char="•"/>
            </a:pPr>
            <a:r>
              <a:rPr lang="en-US" sz="2000" dirty="0"/>
              <a:t>Previous Injury or Disease.</a:t>
            </a:r>
          </a:p>
          <a:p>
            <a:pPr lvl="1">
              <a:buFont typeface="Arial" panose="020B0604020202020204" pitchFamily="34" charset="0"/>
              <a:buChar char="•"/>
            </a:pPr>
            <a:r>
              <a:rPr lang="en-US" sz="2000" dirty="0"/>
              <a:t>Discoid Lateral Meniscus.</a:t>
            </a:r>
          </a:p>
          <a:p>
            <a:pPr lvl="1">
              <a:buFont typeface="Arial" panose="020B0604020202020204" pitchFamily="34" charset="0"/>
              <a:buChar char="•"/>
            </a:pPr>
            <a:r>
              <a:rPr lang="en-US" sz="2000" dirty="0"/>
              <a:t>Aging.</a:t>
            </a:r>
          </a:p>
          <a:p>
            <a:pPr lvl="1">
              <a:buFont typeface="Arial" panose="020B0604020202020204" pitchFamily="34" charset="0"/>
              <a:buChar char="•"/>
            </a:pPr>
            <a:r>
              <a:rPr lang="en-US" sz="2000" dirty="0"/>
              <a:t>Incongruities or Ligamentous Disruptions.</a:t>
            </a:r>
          </a:p>
          <a:p>
            <a:pPr lvl="1">
              <a:buFont typeface="Arial" panose="020B0604020202020204" pitchFamily="34" charset="0"/>
              <a:buChar char="•"/>
            </a:pPr>
            <a:r>
              <a:rPr lang="en-US" sz="2000" dirty="0"/>
              <a:t>Congenitally Relaxed Joints.</a:t>
            </a:r>
          </a:p>
          <a:p>
            <a:pPr lvl="1">
              <a:buFont typeface="Arial" panose="020B0604020202020204" pitchFamily="34" charset="0"/>
              <a:buChar char="•"/>
            </a:pPr>
            <a:r>
              <a:rPr lang="en-US" sz="2000" dirty="0"/>
              <a:t>Inadequate Musculature, Especially the Quadriceps.</a:t>
            </a:r>
          </a:p>
        </p:txBody>
      </p:sp>
    </p:spTree>
    <p:extLst>
      <p:ext uri="{BB962C8B-B14F-4D97-AF65-F5344CB8AC3E}">
        <p14:creationId xmlns:p14="http://schemas.microsoft.com/office/powerpoint/2010/main" val="2799117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D1177-D6BC-15DD-71D9-8D8DA0D571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22B24A-8D9B-ED5D-7CFA-199A7AD5F743}"/>
              </a:ext>
            </a:extLst>
          </p:cNvPr>
          <p:cNvSpPr>
            <a:spLocks noGrp="1"/>
          </p:cNvSpPr>
          <p:nvPr>
            <p:ph type="title"/>
          </p:nvPr>
        </p:nvSpPr>
        <p:spPr/>
        <p:txBody>
          <a:bodyPr>
            <a:normAutofit/>
          </a:bodyPr>
          <a:lstStyle/>
          <a:p>
            <a:r>
              <a:rPr lang="en-US" sz="3600" dirty="0"/>
              <a:t>Mechanism of tear</a:t>
            </a:r>
          </a:p>
        </p:txBody>
      </p:sp>
      <p:sp>
        <p:nvSpPr>
          <p:cNvPr id="3" name="Content Placeholder 2">
            <a:extLst>
              <a:ext uri="{FF2B5EF4-FFF2-40B4-BE49-F238E27FC236}">
                <a16:creationId xmlns:a16="http://schemas.microsoft.com/office/drawing/2014/main" id="{FF786DF8-ADF8-D649-F437-CB7D3FD2D597}"/>
              </a:ext>
            </a:extLst>
          </p:cNvPr>
          <p:cNvSpPr>
            <a:spLocks noGrp="1"/>
          </p:cNvSpPr>
          <p:nvPr>
            <p:ph idx="1"/>
          </p:nvPr>
        </p:nvSpPr>
        <p:spPr>
          <a:xfrm>
            <a:off x="768096" y="2286000"/>
            <a:ext cx="7461503" cy="4023360"/>
          </a:xfrm>
        </p:spPr>
        <p:txBody>
          <a:bodyPr>
            <a:normAutofit/>
          </a:bodyPr>
          <a:lstStyle/>
          <a:p>
            <a:pPr lvl="1" algn="just">
              <a:buFont typeface="Arial" panose="020B0604020202020204" pitchFamily="34" charset="0"/>
              <a:buChar char="•"/>
            </a:pPr>
            <a:r>
              <a:rPr lang="en-US" sz="2000" dirty="0"/>
              <a:t>Rotational force incurred while the joint is partially flexed.</a:t>
            </a:r>
          </a:p>
          <a:p>
            <a:pPr lvl="1" algn="just">
              <a:buFont typeface="Arial" panose="020B0604020202020204" pitchFamily="34" charset="0"/>
              <a:buChar char="•"/>
            </a:pPr>
            <a:r>
              <a:rPr lang="en-US" sz="2000" dirty="0"/>
              <a:t>The meniscus is entrapped between the femoral and tibial condyles in flexion, tearing as the knee is extended.</a:t>
            </a:r>
          </a:p>
        </p:txBody>
      </p:sp>
    </p:spTree>
    <p:extLst>
      <p:ext uri="{BB962C8B-B14F-4D97-AF65-F5344CB8AC3E}">
        <p14:creationId xmlns:p14="http://schemas.microsoft.com/office/powerpoint/2010/main" val="195943072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4BA87-DC8F-1F15-5C5D-FD438059E4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022D2E-2374-6D47-D25F-F466E4F9FE90}"/>
              </a:ext>
            </a:extLst>
          </p:cNvPr>
          <p:cNvSpPr>
            <a:spLocks noGrp="1"/>
          </p:cNvSpPr>
          <p:nvPr>
            <p:ph type="title"/>
          </p:nvPr>
        </p:nvSpPr>
        <p:spPr/>
        <p:txBody>
          <a:bodyPr>
            <a:normAutofit/>
          </a:bodyPr>
          <a:lstStyle/>
          <a:p>
            <a:r>
              <a:rPr lang="en-US" sz="3600" dirty="0"/>
              <a:t>Classification</a:t>
            </a:r>
          </a:p>
        </p:txBody>
      </p:sp>
      <p:sp>
        <p:nvSpPr>
          <p:cNvPr id="3" name="Content Placeholder 2">
            <a:extLst>
              <a:ext uri="{FF2B5EF4-FFF2-40B4-BE49-F238E27FC236}">
                <a16:creationId xmlns:a16="http://schemas.microsoft.com/office/drawing/2014/main" id="{1C6768F9-1B15-4D80-59D5-43E5BBBE9468}"/>
              </a:ext>
            </a:extLst>
          </p:cNvPr>
          <p:cNvSpPr>
            <a:spLocks noGrp="1"/>
          </p:cNvSpPr>
          <p:nvPr>
            <p:ph idx="1"/>
          </p:nvPr>
        </p:nvSpPr>
        <p:spPr>
          <a:xfrm>
            <a:off x="768096" y="2286000"/>
            <a:ext cx="6470904" cy="4023360"/>
          </a:xfrm>
        </p:spPr>
        <p:txBody>
          <a:bodyPr/>
          <a:lstStyle/>
          <a:p>
            <a:pPr lvl="1">
              <a:buFont typeface="Arial" panose="020B0604020202020204" pitchFamily="34" charset="0"/>
              <a:buChar char="•"/>
            </a:pPr>
            <a:r>
              <a:rPr lang="en-US" sz="2000" dirty="0"/>
              <a:t>Types of Meniscal Tears:</a:t>
            </a:r>
          </a:p>
          <a:p>
            <a:pPr marL="0" indent="0">
              <a:buNone/>
            </a:pPr>
            <a:r>
              <a:rPr lang="en-US" dirty="0"/>
              <a:t>I- longitudinal; II- horizontal; III- oblique; and IV- radial.</a:t>
            </a:r>
          </a:p>
        </p:txBody>
      </p:sp>
      <p:pic>
        <p:nvPicPr>
          <p:cNvPr id="5" name="Picture 2" descr="E:\Dr Asish Rajak\Meniscus Anatomy Function Repair\Meniscus tear types.JPG">
            <a:extLst>
              <a:ext uri="{FF2B5EF4-FFF2-40B4-BE49-F238E27FC236}">
                <a16:creationId xmlns:a16="http://schemas.microsoft.com/office/drawing/2014/main" id="{2C5BA3A5-448F-C4AF-8502-4737E36797F6}"/>
              </a:ext>
            </a:extLst>
          </p:cNvPr>
          <p:cNvPicPr>
            <a:picLocks noChangeAspect="1" noChangeArrowheads="1"/>
          </p:cNvPicPr>
          <p:nvPr/>
        </p:nvPicPr>
        <p:blipFill>
          <a:blip r:embed="rId2"/>
          <a:srcRect/>
          <a:stretch>
            <a:fillRect/>
          </a:stretch>
        </p:blipFill>
        <p:spPr bwMode="auto">
          <a:xfrm>
            <a:off x="2181027" y="3429000"/>
            <a:ext cx="4781945" cy="3220189"/>
          </a:xfrm>
          <a:prstGeom prst="rect">
            <a:avLst/>
          </a:prstGeom>
          <a:noFill/>
        </p:spPr>
      </p:pic>
    </p:spTree>
    <p:extLst>
      <p:ext uri="{BB962C8B-B14F-4D97-AF65-F5344CB8AC3E}">
        <p14:creationId xmlns:p14="http://schemas.microsoft.com/office/powerpoint/2010/main" val="81770253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D13A4-21A2-AFE0-7747-BE263649B243}"/>
            </a:ext>
          </a:extLst>
        </p:cNvPr>
        <p:cNvGrpSpPr/>
        <p:nvPr/>
      </p:nvGrpSpPr>
      <p:grpSpPr>
        <a:xfrm>
          <a:off x="0" y="0"/>
          <a:ext cx="0" cy="0"/>
          <a:chOff x="0" y="0"/>
          <a:chExt cx="0" cy="0"/>
        </a:xfrm>
      </p:grpSpPr>
      <p:sp>
        <p:nvSpPr>
          <p:cNvPr id="2" name="Content Placeholder 4">
            <a:extLst>
              <a:ext uri="{FF2B5EF4-FFF2-40B4-BE49-F238E27FC236}">
                <a16:creationId xmlns:a16="http://schemas.microsoft.com/office/drawing/2014/main" id="{13633D53-914F-C643-4BB3-E8A884836B70}"/>
              </a:ext>
            </a:extLst>
          </p:cNvPr>
          <p:cNvSpPr txBox="1">
            <a:spLocks/>
          </p:cNvSpPr>
          <p:nvPr/>
        </p:nvSpPr>
        <p:spPr>
          <a:xfrm>
            <a:off x="1187196" y="801189"/>
            <a:ext cx="2660904" cy="951411"/>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lgn="ctr" eaLnBrk="1" hangingPunct="1">
              <a:buNone/>
            </a:pPr>
            <a:r>
              <a:rPr lang="en-US" sz="2000" dirty="0"/>
              <a:t>Diagram of Posterior Oblique (A) and Anterior oblique (B) Tears. </a:t>
            </a:r>
            <a:endParaRPr lang="en-US" dirty="0"/>
          </a:p>
        </p:txBody>
      </p:sp>
      <p:sp>
        <p:nvSpPr>
          <p:cNvPr id="3" name="Content Placeholder 4">
            <a:extLst>
              <a:ext uri="{FF2B5EF4-FFF2-40B4-BE49-F238E27FC236}">
                <a16:creationId xmlns:a16="http://schemas.microsoft.com/office/drawing/2014/main" id="{E57BA021-A8BC-D9B0-1633-287F7CFC3F33}"/>
              </a:ext>
            </a:extLst>
          </p:cNvPr>
          <p:cNvSpPr txBox="1">
            <a:spLocks/>
          </p:cNvSpPr>
          <p:nvPr/>
        </p:nvSpPr>
        <p:spPr>
          <a:xfrm>
            <a:off x="5432130" y="801188"/>
            <a:ext cx="2660904" cy="951411"/>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lgn="ctr" eaLnBrk="1" hangingPunct="1">
              <a:buNone/>
            </a:pPr>
            <a:r>
              <a:rPr lang="en-US" sz="2000" dirty="0"/>
              <a:t>Bucket-handle Tear, Displaced Centrally.</a:t>
            </a:r>
          </a:p>
        </p:txBody>
      </p:sp>
      <p:pic>
        <p:nvPicPr>
          <p:cNvPr id="4" name="Picture 2" descr="E:\Dr Asish Rajak\Meniscus Anatomy Function Repair\Oblique tear.JPG">
            <a:extLst>
              <a:ext uri="{FF2B5EF4-FFF2-40B4-BE49-F238E27FC236}">
                <a16:creationId xmlns:a16="http://schemas.microsoft.com/office/drawing/2014/main" id="{BAF4516A-EA3C-9DB7-94EE-B37B8035CE8A}"/>
              </a:ext>
            </a:extLst>
          </p:cNvPr>
          <p:cNvPicPr>
            <a:picLocks noChangeAspect="1" noChangeArrowheads="1"/>
          </p:cNvPicPr>
          <p:nvPr/>
        </p:nvPicPr>
        <p:blipFill>
          <a:blip r:embed="rId2"/>
          <a:srcRect/>
          <a:stretch>
            <a:fillRect/>
          </a:stretch>
        </p:blipFill>
        <p:spPr bwMode="auto">
          <a:xfrm>
            <a:off x="768096" y="2133600"/>
            <a:ext cx="3499104" cy="3724602"/>
          </a:xfrm>
          <a:prstGeom prst="rect">
            <a:avLst/>
          </a:prstGeom>
          <a:noFill/>
        </p:spPr>
      </p:pic>
      <p:pic>
        <p:nvPicPr>
          <p:cNvPr id="5" name="Picture 3" descr="E:\Dr Asish Rajak\Meniscus Anatomy Function Repair\Bucket handle.JPG">
            <a:extLst>
              <a:ext uri="{FF2B5EF4-FFF2-40B4-BE49-F238E27FC236}">
                <a16:creationId xmlns:a16="http://schemas.microsoft.com/office/drawing/2014/main" id="{3A7C619D-C5B7-AA7A-7CAC-E4485F8B2D05}"/>
              </a:ext>
            </a:extLst>
          </p:cNvPr>
          <p:cNvPicPr>
            <a:picLocks noChangeAspect="1" noChangeArrowheads="1"/>
          </p:cNvPicPr>
          <p:nvPr/>
        </p:nvPicPr>
        <p:blipFill>
          <a:blip r:embed="rId3"/>
          <a:srcRect/>
          <a:stretch>
            <a:fillRect/>
          </a:stretch>
        </p:blipFill>
        <p:spPr bwMode="auto">
          <a:xfrm>
            <a:off x="5029200" y="1926767"/>
            <a:ext cx="3466764" cy="4105603"/>
          </a:xfrm>
          <a:prstGeom prst="rect">
            <a:avLst/>
          </a:prstGeom>
          <a:noFill/>
        </p:spPr>
      </p:pic>
    </p:spTree>
    <p:extLst>
      <p:ext uri="{BB962C8B-B14F-4D97-AF65-F5344CB8AC3E}">
        <p14:creationId xmlns:p14="http://schemas.microsoft.com/office/powerpoint/2010/main" val="580766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D24BE-F288-FF83-6EFD-BBED0F8A5AFD}"/>
            </a:ext>
          </a:extLst>
        </p:cNvPr>
        <p:cNvGrpSpPr/>
        <p:nvPr/>
      </p:nvGrpSpPr>
      <p:grpSpPr>
        <a:xfrm>
          <a:off x="0" y="0"/>
          <a:ext cx="0" cy="0"/>
          <a:chOff x="0" y="0"/>
          <a:chExt cx="0" cy="0"/>
        </a:xfrm>
      </p:grpSpPr>
      <p:pic>
        <p:nvPicPr>
          <p:cNvPr id="2" name="Picture 2" descr="E:\Dr Asish Rajak\Meniscus Anatomy Function Repair\Meniscus anatomy.JPG">
            <a:extLst>
              <a:ext uri="{FF2B5EF4-FFF2-40B4-BE49-F238E27FC236}">
                <a16:creationId xmlns:a16="http://schemas.microsoft.com/office/drawing/2014/main" id="{6BCAFD40-E111-5A8C-862C-7C2E32F0771B}"/>
              </a:ext>
            </a:extLst>
          </p:cNvPr>
          <p:cNvPicPr>
            <a:picLocks noChangeAspect="1" noChangeArrowheads="1"/>
          </p:cNvPicPr>
          <p:nvPr/>
        </p:nvPicPr>
        <p:blipFill>
          <a:blip r:embed="rId2"/>
          <a:srcRect/>
          <a:stretch>
            <a:fillRect/>
          </a:stretch>
        </p:blipFill>
        <p:spPr bwMode="auto">
          <a:xfrm>
            <a:off x="1116690" y="1143000"/>
            <a:ext cx="6910619" cy="4572000"/>
          </a:xfrm>
          <a:prstGeom prst="rect">
            <a:avLst/>
          </a:prstGeom>
          <a:noFill/>
        </p:spPr>
      </p:pic>
    </p:spTree>
    <p:extLst>
      <p:ext uri="{BB962C8B-B14F-4D97-AF65-F5344CB8AC3E}">
        <p14:creationId xmlns:p14="http://schemas.microsoft.com/office/powerpoint/2010/main" val="3173917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18D90-431D-3C2C-5CDF-C2FB10C2DD03}"/>
            </a:ext>
          </a:extLst>
        </p:cNvPr>
        <p:cNvGrpSpPr/>
        <p:nvPr/>
      </p:nvGrpSpPr>
      <p:grpSpPr>
        <a:xfrm>
          <a:off x="0" y="0"/>
          <a:ext cx="0" cy="0"/>
          <a:chOff x="0" y="0"/>
          <a:chExt cx="0" cy="0"/>
        </a:xfrm>
      </p:grpSpPr>
      <p:pic>
        <p:nvPicPr>
          <p:cNvPr id="3" name="Picture 2" descr="E:\Dr Asish Rajak\Meniscus Anatomy Function Repair\Radial tear.JPG">
            <a:extLst>
              <a:ext uri="{FF2B5EF4-FFF2-40B4-BE49-F238E27FC236}">
                <a16:creationId xmlns:a16="http://schemas.microsoft.com/office/drawing/2014/main" id="{8ED7E631-4ACE-0D43-2778-4E7522546029}"/>
              </a:ext>
            </a:extLst>
          </p:cNvPr>
          <p:cNvPicPr>
            <a:picLocks noChangeAspect="1" noChangeArrowheads="1"/>
          </p:cNvPicPr>
          <p:nvPr/>
        </p:nvPicPr>
        <p:blipFill>
          <a:blip r:embed="rId2"/>
          <a:srcRect/>
          <a:stretch>
            <a:fillRect/>
          </a:stretch>
        </p:blipFill>
        <p:spPr bwMode="auto">
          <a:xfrm>
            <a:off x="1617307" y="1485900"/>
            <a:ext cx="5909385" cy="3886200"/>
          </a:xfrm>
          <a:prstGeom prst="rect">
            <a:avLst/>
          </a:prstGeom>
          <a:noFill/>
        </p:spPr>
      </p:pic>
    </p:spTree>
    <p:extLst>
      <p:ext uri="{BB962C8B-B14F-4D97-AF65-F5344CB8AC3E}">
        <p14:creationId xmlns:p14="http://schemas.microsoft.com/office/powerpoint/2010/main" val="4148907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8B5D3-CF9F-3522-5F90-BE27188153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1E6C54-6F94-7D43-89ED-BF1D6BDBC16C}"/>
              </a:ext>
            </a:extLst>
          </p:cNvPr>
          <p:cNvSpPr>
            <a:spLocks noGrp="1"/>
          </p:cNvSpPr>
          <p:nvPr>
            <p:ph type="title"/>
          </p:nvPr>
        </p:nvSpPr>
        <p:spPr/>
        <p:txBody>
          <a:bodyPr>
            <a:normAutofit/>
          </a:bodyPr>
          <a:lstStyle/>
          <a:p>
            <a:r>
              <a:rPr lang="en-US" sz="3600" dirty="0"/>
              <a:t>Meniscus</a:t>
            </a:r>
          </a:p>
        </p:txBody>
      </p:sp>
      <p:sp>
        <p:nvSpPr>
          <p:cNvPr id="3" name="Content Placeholder 2">
            <a:extLst>
              <a:ext uri="{FF2B5EF4-FFF2-40B4-BE49-F238E27FC236}">
                <a16:creationId xmlns:a16="http://schemas.microsoft.com/office/drawing/2014/main" id="{725825E2-517D-1B5F-5EBF-2DBB84DBEEC9}"/>
              </a:ext>
            </a:extLst>
          </p:cNvPr>
          <p:cNvSpPr>
            <a:spLocks noGrp="1"/>
          </p:cNvSpPr>
          <p:nvPr>
            <p:ph idx="1"/>
          </p:nvPr>
        </p:nvSpPr>
        <p:spPr>
          <a:xfrm>
            <a:off x="768096" y="2286000"/>
            <a:ext cx="5404103" cy="4023360"/>
          </a:xfrm>
        </p:spPr>
        <p:txBody>
          <a:bodyPr>
            <a:normAutofit/>
          </a:bodyPr>
          <a:lstStyle/>
          <a:p>
            <a:pPr lvl="1">
              <a:buFont typeface="Arial" panose="020B0604020202020204" pitchFamily="34" charset="0"/>
              <a:buChar char="•"/>
            </a:pPr>
            <a:r>
              <a:rPr lang="en-US" sz="2000" dirty="0"/>
              <a:t>Greek word </a:t>
            </a:r>
            <a:r>
              <a:rPr lang="en-US" sz="2000" dirty="0" err="1"/>
              <a:t>meniskos</a:t>
            </a:r>
            <a:r>
              <a:rPr lang="en-US" sz="2000" dirty="0"/>
              <a:t>, meaning “crescent”.</a:t>
            </a:r>
          </a:p>
        </p:txBody>
      </p:sp>
      <p:pic>
        <p:nvPicPr>
          <p:cNvPr id="4" name="Picture 2" descr="E:\Dr Asish Rajak\Meniscus Anatomy Function Repair\Meniscus Superior.JPG">
            <a:extLst>
              <a:ext uri="{FF2B5EF4-FFF2-40B4-BE49-F238E27FC236}">
                <a16:creationId xmlns:a16="http://schemas.microsoft.com/office/drawing/2014/main" id="{05599F5C-EA94-9149-E51E-394EE7B8E5DB}"/>
              </a:ext>
            </a:extLst>
          </p:cNvPr>
          <p:cNvPicPr>
            <a:picLocks noChangeAspect="1" noChangeArrowheads="1"/>
          </p:cNvPicPr>
          <p:nvPr/>
        </p:nvPicPr>
        <p:blipFill>
          <a:blip r:embed="rId2"/>
          <a:srcRect/>
          <a:stretch>
            <a:fillRect/>
          </a:stretch>
        </p:blipFill>
        <p:spPr bwMode="auto">
          <a:xfrm>
            <a:off x="2260641" y="2743200"/>
            <a:ext cx="4622717" cy="3899705"/>
          </a:xfrm>
          <a:prstGeom prst="rect">
            <a:avLst/>
          </a:prstGeom>
          <a:noFill/>
        </p:spPr>
      </p:pic>
    </p:spTree>
    <p:extLst>
      <p:ext uri="{BB962C8B-B14F-4D97-AF65-F5344CB8AC3E}">
        <p14:creationId xmlns:p14="http://schemas.microsoft.com/office/powerpoint/2010/main" val="123741909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87FBC-1E37-4F9F-C28E-02DCE24D62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13C681-9E2A-A733-DC9B-6F5A5B7E362E}"/>
              </a:ext>
            </a:extLst>
          </p:cNvPr>
          <p:cNvSpPr>
            <a:spLocks noGrp="1"/>
          </p:cNvSpPr>
          <p:nvPr>
            <p:ph type="title"/>
          </p:nvPr>
        </p:nvSpPr>
        <p:spPr/>
        <p:txBody>
          <a:bodyPr>
            <a:noAutofit/>
          </a:bodyPr>
          <a:lstStyle/>
          <a:p>
            <a:r>
              <a:rPr lang="en-US" sz="3600" dirty="0"/>
              <a:t>Radial tears</a:t>
            </a:r>
          </a:p>
        </p:txBody>
      </p:sp>
      <p:pic>
        <p:nvPicPr>
          <p:cNvPr id="4" name="Picture 2" descr="E:\Dr Asish Rajak\Meniscus Anatomy Function Repair\meniscus3.JPG">
            <a:extLst>
              <a:ext uri="{FF2B5EF4-FFF2-40B4-BE49-F238E27FC236}">
                <a16:creationId xmlns:a16="http://schemas.microsoft.com/office/drawing/2014/main" id="{31C4DB5F-C1E1-C756-BEA4-4A09BBF576B5}"/>
              </a:ext>
            </a:extLst>
          </p:cNvPr>
          <p:cNvPicPr>
            <a:picLocks noChangeAspect="1" noChangeArrowheads="1"/>
          </p:cNvPicPr>
          <p:nvPr/>
        </p:nvPicPr>
        <p:blipFill>
          <a:blip r:embed="rId2"/>
          <a:srcRect/>
          <a:stretch>
            <a:fillRect/>
          </a:stretch>
        </p:blipFill>
        <p:spPr bwMode="auto">
          <a:xfrm>
            <a:off x="2246939" y="1676400"/>
            <a:ext cx="4650121" cy="4783618"/>
          </a:xfrm>
          <a:prstGeom prst="rect">
            <a:avLst/>
          </a:prstGeom>
          <a:noFill/>
        </p:spPr>
      </p:pic>
    </p:spTree>
    <p:extLst>
      <p:ext uri="{BB962C8B-B14F-4D97-AF65-F5344CB8AC3E}">
        <p14:creationId xmlns:p14="http://schemas.microsoft.com/office/powerpoint/2010/main" val="2853466958"/>
      </p:ext>
    </p:extLst>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A03EC-8925-ED74-5692-B723B6EF22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198E62-4484-5C57-3D6A-D2BA2ED0F3E6}"/>
              </a:ext>
            </a:extLst>
          </p:cNvPr>
          <p:cNvSpPr>
            <a:spLocks noGrp="1"/>
          </p:cNvSpPr>
          <p:nvPr>
            <p:ph type="title"/>
          </p:nvPr>
        </p:nvSpPr>
        <p:spPr/>
        <p:txBody>
          <a:bodyPr>
            <a:normAutofit/>
          </a:bodyPr>
          <a:lstStyle/>
          <a:p>
            <a:r>
              <a:rPr lang="en-US" sz="3600" dirty="0"/>
              <a:t>Presentation</a:t>
            </a:r>
          </a:p>
        </p:txBody>
      </p:sp>
      <p:sp>
        <p:nvSpPr>
          <p:cNvPr id="3" name="Content Placeholder 2">
            <a:extLst>
              <a:ext uri="{FF2B5EF4-FFF2-40B4-BE49-F238E27FC236}">
                <a16:creationId xmlns:a16="http://schemas.microsoft.com/office/drawing/2014/main" id="{EA54C99C-CC33-824C-13CE-147214463AC4}"/>
              </a:ext>
            </a:extLst>
          </p:cNvPr>
          <p:cNvSpPr>
            <a:spLocks noGrp="1"/>
          </p:cNvSpPr>
          <p:nvPr>
            <p:ph idx="1"/>
          </p:nvPr>
        </p:nvSpPr>
        <p:spPr>
          <a:xfrm>
            <a:off x="768096" y="2286000"/>
            <a:ext cx="7461503" cy="4023360"/>
          </a:xfrm>
        </p:spPr>
        <p:txBody>
          <a:bodyPr/>
          <a:lstStyle/>
          <a:p>
            <a:pPr lvl="1">
              <a:buFont typeface="Arial" panose="020B0604020202020204" pitchFamily="34" charset="0"/>
              <a:buChar char="•"/>
            </a:pPr>
            <a:r>
              <a:rPr lang="en-US" sz="2000" dirty="0"/>
              <a:t>Catching, Snapping, or Clicking.</a:t>
            </a:r>
          </a:p>
          <a:p>
            <a:pPr lvl="1">
              <a:buFont typeface="Arial" panose="020B0604020202020204" pitchFamily="34" charset="0"/>
              <a:buChar char="•"/>
            </a:pPr>
            <a:r>
              <a:rPr lang="en-US" sz="2000" dirty="0"/>
              <a:t>Occasional Pain and Mild Swelling.</a:t>
            </a:r>
          </a:p>
          <a:p>
            <a:pPr lvl="1">
              <a:buFont typeface="Arial" panose="020B0604020202020204" pitchFamily="34" charset="0"/>
              <a:buChar char="•"/>
            </a:pPr>
            <a:r>
              <a:rPr lang="en-US" sz="2000" dirty="0"/>
              <a:t>Locking/No Locking.</a:t>
            </a:r>
          </a:p>
          <a:p>
            <a:pPr lvl="1">
              <a:buFont typeface="Arial" panose="020B0604020202020204" pitchFamily="34" charset="0"/>
              <a:buChar char="•"/>
            </a:pPr>
            <a:r>
              <a:rPr lang="en-US" sz="2000" dirty="0"/>
              <a:t>Atrophy of the Quadriceps.</a:t>
            </a:r>
          </a:p>
          <a:p>
            <a:pPr lvl="1">
              <a:buFont typeface="Arial" panose="020B0604020202020204" pitchFamily="34" charset="0"/>
              <a:buChar char="•"/>
            </a:pPr>
            <a:r>
              <a:rPr lang="en-US" sz="2000" dirty="0"/>
              <a:t>Significant: Giving Way and Locking.</a:t>
            </a:r>
            <a:br>
              <a:rPr lang="en-US" dirty="0"/>
            </a:br>
            <a:br>
              <a:rPr lang="en-US" dirty="0"/>
            </a:br>
            <a:br>
              <a:rPr lang="en-US" dirty="0"/>
            </a:br>
            <a:endParaRPr lang="en-US" dirty="0"/>
          </a:p>
        </p:txBody>
      </p:sp>
    </p:spTree>
    <p:extLst>
      <p:ext uri="{BB962C8B-B14F-4D97-AF65-F5344CB8AC3E}">
        <p14:creationId xmlns:p14="http://schemas.microsoft.com/office/powerpoint/2010/main" val="120850769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E59F4-E96C-C962-D51E-BFF07FAB82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9FD231-410E-77AC-96C6-7B845E171AE7}"/>
              </a:ext>
            </a:extLst>
          </p:cNvPr>
          <p:cNvSpPr>
            <a:spLocks noGrp="1"/>
          </p:cNvSpPr>
          <p:nvPr>
            <p:ph type="title"/>
          </p:nvPr>
        </p:nvSpPr>
        <p:spPr/>
        <p:txBody>
          <a:bodyPr>
            <a:normAutofit/>
          </a:bodyPr>
          <a:lstStyle/>
          <a:p>
            <a:r>
              <a:rPr lang="en-US" sz="3600" dirty="0"/>
              <a:t>Diagnosis</a:t>
            </a:r>
          </a:p>
        </p:txBody>
      </p:sp>
      <p:sp>
        <p:nvSpPr>
          <p:cNvPr id="3" name="Content Placeholder 2">
            <a:extLst>
              <a:ext uri="{FF2B5EF4-FFF2-40B4-BE49-F238E27FC236}">
                <a16:creationId xmlns:a16="http://schemas.microsoft.com/office/drawing/2014/main" id="{E5788844-FBF4-4E18-E334-A8B07BC41DC0}"/>
              </a:ext>
            </a:extLst>
          </p:cNvPr>
          <p:cNvSpPr>
            <a:spLocks noGrp="1"/>
          </p:cNvSpPr>
          <p:nvPr>
            <p:ph idx="1"/>
          </p:nvPr>
        </p:nvSpPr>
        <p:spPr>
          <a:xfrm>
            <a:off x="768096" y="2286000"/>
            <a:ext cx="7461503" cy="4023360"/>
          </a:xfrm>
        </p:spPr>
        <p:txBody>
          <a:bodyPr>
            <a:normAutofit/>
          </a:bodyPr>
          <a:lstStyle/>
          <a:p>
            <a:pPr lvl="1">
              <a:buFont typeface="Arial" panose="020B0604020202020204" pitchFamily="34" charset="0"/>
              <a:buChar char="•"/>
            </a:pPr>
            <a:r>
              <a:rPr lang="en-US" sz="2000" dirty="0"/>
              <a:t>Difficult</a:t>
            </a:r>
          </a:p>
          <a:p>
            <a:pPr lvl="1">
              <a:buFont typeface="Arial" panose="020B0604020202020204" pitchFamily="34" charset="0"/>
              <a:buChar char="•"/>
            </a:pPr>
            <a:r>
              <a:rPr lang="en-US" sz="2000" dirty="0"/>
              <a:t>Careful history, physical examination, standard X rays, MRI and Arthroscopy – reduces errors to &lt;5%.</a:t>
            </a:r>
          </a:p>
        </p:txBody>
      </p:sp>
    </p:spTree>
    <p:extLst>
      <p:ext uri="{BB962C8B-B14F-4D97-AF65-F5344CB8AC3E}">
        <p14:creationId xmlns:p14="http://schemas.microsoft.com/office/powerpoint/2010/main" val="174466153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93381-FF5A-FA68-EFF3-21AF3C13F9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3B1DFB-82AD-7564-FEB1-879DE4E0AB5F}"/>
              </a:ext>
            </a:extLst>
          </p:cNvPr>
          <p:cNvSpPr>
            <a:spLocks noGrp="1"/>
          </p:cNvSpPr>
          <p:nvPr>
            <p:ph type="title"/>
          </p:nvPr>
        </p:nvSpPr>
        <p:spPr/>
        <p:txBody>
          <a:bodyPr>
            <a:noAutofit/>
          </a:bodyPr>
          <a:lstStyle/>
          <a:p>
            <a:r>
              <a:rPr lang="en-US" sz="3600" dirty="0"/>
              <a:t>McMurray’s Test</a:t>
            </a:r>
          </a:p>
        </p:txBody>
      </p:sp>
      <p:pic>
        <p:nvPicPr>
          <p:cNvPr id="3" name="Picture 2" descr="E:\Dr Asish Rajak\Meniscus Anatomy Function Repair\Mcmurray.JPG">
            <a:extLst>
              <a:ext uri="{FF2B5EF4-FFF2-40B4-BE49-F238E27FC236}">
                <a16:creationId xmlns:a16="http://schemas.microsoft.com/office/drawing/2014/main" id="{62430E20-FF77-887C-4553-4883A1E3F28F}"/>
              </a:ext>
            </a:extLst>
          </p:cNvPr>
          <p:cNvPicPr>
            <a:picLocks noChangeAspect="1" noChangeArrowheads="1"/>
          </p:cNvPicPr>
          <p:nvPr/>
        </p:nvPicPr>
        <p:blipFill>
          <a:blip r:embed="rId2"/>
          <a:srcRect/>
          <a:stretch>
            <a:fillRect/>
          </a:stretch>
        </p:blipFill>
        <p:spPr bwMode="auto">
          <a:xfrm>
            <a:off x="5206491" y="2084831"/>
            <a:ext cx="3480309" cy="3934969"/>
          </a:xfrm>
          <a:prstGeom prst="rect">
            <a:avLst/>
          </a:prstGeom>
          <a:noFill/>
        </p:spPr>
      </p:pic>
      <p:sp>
        <p:nvSpPr>
          <p:cNvPr id="6" name="Content Placeholder 2">
            <a:extLst>
              <a:ext uri="{FF2B5EF4-FFF2-40B4-BE49-F238E27FC236}">
                <a16:creationId xmlns:a16="http://schemas.microsoft.com/office/drawing/2014/main" id="{0AFBA17A-64C7-BF94-6D7A-A8CD7CCCC690}"/>
              </a:ext>
            </a:extLst>
          </p:cNvPr>
          <p:cNvSpPr txBox="1">
            <a:spLocks/>
          </p:cNvSpPr>
          <p:nvPr/>
        </p:nvSpPr>
        <p:spPr>
          <a:xfrm>
            <a:off x="768096" y="1981200"/>
            <a:ext cx="4565904" cy="44196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US" sz="1400" dirty="0"/>
              <a:t>The McMurray test is probably best known and is carried out as follows. With the patient supine and the knee acutely and forcibly flexed, the examiner can check the medial meniscus by palpating the posteromedial margin of the joint with one hand while grasping the foot with the other hand. Keeping the knee completely flexed, the leg is externally rotated as far as possible and then the knee is slowly extended. As the femur passes over a tear in the meniscus, a click may be heard or felt. The lateral meniscus is checked by palpating the posterolateral margin of the joint, internally rotating the leg as far as possible, and slowly extending the knee while listening and feeling for a click. A click produced by the McMurray test usually is caused by a posterior peripheral tear of the meniscus and occurs between complete flexion of the knee and 90 degrees. Popping, which occurs with greater degrees of extension when it is definitely localized to the joint line, suggests a tear of the middle and anterior portions of the meniscus. The position of the knee when the click occurs thus may help locate the lesion. A McMurray click localized to the joint line is additional evidence that the meniscus is torn; a negative result of the McMurray test does not rule out a tear. </a:t>
            </a:r>
            <a:br>
              <a:rPr lang="en-US" sz="1400" dirty="0"/>
            </a:br>
            <a:endParaRPr lang="en-US" sz="1400" dirty="0"/>
          </a:p>
        </p:txBody>
      </p:sp>
    </p:spTree>
    <p:extLst>
      <p:ext uri="{BB962C8B-B14F-4D97-AF65-F5344CB8AC3E}">
        <p14:creationId xmlns:p14="http://schemas.microsoft.com/office/powerpoint/2010/main" val="314079447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AD780-B198-6AFB-1C48-252F0E7B8A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610E80-E628-28F6-DA08-D6BC2554BE52}"/>
              </a:ext>
            </a:extLst>
          </p:cNvPr>
          <p:cNvSpPr>
            <a:spLocks noGrp="1"/>
          </p:cNvSpPr>
          <p:nvPr>
            <p:ph type="title"/>
          </p:nvPr>
        </p:nvSpPr>
        <p:spPr/>
        <p:txBody>
          <a:bodyPr>
            <a:noAutofit/>
          </a:bodyPr>
          <a:lstStyle/>
          <a:p>
            <a:r>
              <a:rPr lang="en-US" sz="3600" dirty="0"/>
              <a:t>Apley grind test </a:t>
            </a:r>
          </a:p>
        </p:txBody>
      </p:sp>
      <p:sp>
        <p:nvSpPr>
          <p:cNvPr id="5" name="Content Placeholder 2">
            <a:extLst>
              <a:ext uri="{FF2B5EF4-FFF2-40B4-BE49-F238E27FC236}">
                <a16:creationId xmlns:a16="http://schemas.microsoft.com/office/drawing/2014/main" id="{6AD80914-16C3-57BF-EE44-858993404F3B}"/>
              </a:ext>
            </a:extLst>
          </p:cNvPr>
          <p:cNvSpPr>
            <a:spLocks noGrp="1"/>
          </p:cNvSpPr>
          <p:nvPr>
            <p:ph idx="1"/>
          </p:nvPr>
        </p:nvSpPr>
        <p:spPr>
          <a:xfrm>
            <a:off x="768096" y="5867400"/>
            <a:ext cx="7537704" cy="441960"/>
          </a:xfrm>
        </p:spPr>
        <p:txBody>
          <a:bodyPr>
            <a:normAutofit lnSpcReduction="10000"/>
          </a:bodyPr>
          <a:lstStyle/>
          <a:p>
            <a:pPr marL="0" indent="0">
              <a:buNone/>
            </a:pPr>
            <a:r>
              <a:rPr lang="en-US" sz="1400" b="1" dirty="0"/>
              <a:t>Caution: </a:t>
            </a:r>
            <a:r>
              <a:rPr lang="en-US" sz="1400" dirty="0"/>
              <a:t>Tears of one meniscus can produce pain in the opposite compartment of the knee. This is most commonly seen with posterior tears of the lateral meniscus. </a:t>
            </a:r>
          </a:p>
        </p:txBody>
      </p:sp>
      <p:pic>
        <p:nvPicPr>
          <p:cNvPr id="3" name="Picture 2" descr="E:\Dr Asish Rajak\Meniscus Anatomy Function Repair\Apleys.JPG">
            <a:extLst>
              <a:ext uri="{FF2B5EF4-FFF2-40B4-BE49-F238E27FC236}">
                <a16:creationId xmlns:a16="http://schemas.microsoft.com/office/drawing/2014/main" id="{85021EFB-DDD8-AA92-7E33-3860B5C92389}"/>
              </a:ext>
            </a:extLst>
          </p:cNvPr>
          <p:cNvPicPr>
            <a:picLocks noChangeAspect="1" noChangeArrowheads="1"/>
          </p:cNvPicPr>
          <p:nvPr/>
        </p:nvPicPr>
        <p:blipFill>
          <a:blip r:embed="rId2"/>
          <a:srcRect/>
          <a:stretch>
            <a:fillRect/>
          </a:stretch>
        </p:blipFill>
        <p:spPr bwMode="auto">
          <a:xfrm>
            <a:off x="1378888" y="1752600"/>
            <a:ext cx="6386223" cy="4155940"/>
          </a:xfrm>
          <a:prstGeom prst="rect">
            <a:avLst/>
          </a:prstGeom>
          <a:noFill/>
        </p:spPr>
      </p:pic>
    </p:spTree>
    <p:extLst>
      <p:ext uri="{BB962C8B-B14F-4D97-AF65-F5344CB8AC3E}">
        <p14:creationId xmlns:p14="http://schemas.microsoft.com/office/powerpoint/2010/main" val="191387352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9C1A5-6895-712B-E552-E1053A01049E}"/>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C20DDD4-4DAF-132E-D035-4E50D72CCDD5}"/>
              </a:ext>
            </a:extLst>
          </p:cNvPr>
          <p:cNvGraphicFramePr>
            <a:graphicFrameLocks noGrp="1"/>
          </p:cNvGraphicFramePr>
          <p:nvPr>
            <p:extLst>
              <p:ext uri="{D42A27DB-BD31-4B8C-83A1-F6EECF244321}">
                <p14:modId xmlns:p14="http://schemas.microsoft.com/office/powerpoint/2010/main" val="2143499930"/>
              </p:ext>
            </p:extLst>
          </p:nvPr>
        </p:nvGraphicFramePr>
        <p:xfrm>
          <a:off x="872573" y="2019301"/>
          <a:ext cx="7391757" cy="2552701"/>
        </p:xfrm>
        <a:graphic>
          <a:graphicData uri="http://schemas.openxmlformats.org/drawingml/2006/table">
            <a:tbl>
              <a:tblPr firstRow="1" bandRow="1">
                <a:tableStyleId>{5C22544A-7EE6-4342-B048-85BDC9FD1C3A}</a:tableStyleId>
              </a:tblPr>
              <a:tblGrid>
                <a:gridCol w="2463919">
                  <a:extLst>
                    <a:ext uri="{9D8B030D-6E8A-4147-A177-3AD203B41FA5}">
                      <a16:colId xmlns:a16="http://schemas.microsoft.com/office/drawing/2014/main" val="20000"/>
                    </a:ext>
                  </a:extLst>
                </a:gridCol>
                <a:gridCol w="2463919">
                  <a:extLst>
                    <a:ext uri="{9D8B030D-6E8A-4147-A177-3AD203B41FA5}">
                      <a16:colId xmlns:a16="http://schemas.microsoft.com/office/drawing/2014/main" val="20001"/>
                    </a:ext>
                  </a:extLst>
                </a:gridCol>
                <a:gridCol w="2463919">
                  <a:extLst>
                    <a:ext uri="{9D8B030D-6E8A-4147-A177-3AD203B41FA5}">
                      <a16:colId xmlns:a16="http://schemas.microsoft.com/office/drawing/2014/main" val="20002"/>
                    </a:ext>
                  </a:extLst>
                </a:gridCol>
              </a:tblGrid>
              <a:tr h="518058">
                <a:tc>
                  <a:txBody>
                    <a:bodyPr/>
                    <a:lstStyle/>
                    <a:p>
                      <a:pPr algn="ctr"/>
                      <a:endParaRPr lang="en-US" sz="1500" dirty="0"/>
                    </a:p>
                  </a:txBody>
                  <a:tcPr marL="80637" marR="80637" marT="40319" marB="40319"/>
                </a:tc>
                <a:tc>
                  <a:txBody>
                    <a:bodyPr/>
                    <a:lstStyle/>
                    <a:p>
                      <a:pPr algn="ctr"/>
                      <a:r>
                        <a:rPr lang="en-US" sz="1500" dirty="0"/>
                        <a:t>Sensitivity (%)</a:t>
                      </a:r>
                    </a:p>
                  </a:txBody>
                  <a:tcPr marL="80637" marR="80637" marT="40319" marB="40319"/>
                </a:tc>
                <a:tc>
                  <a:txBody>
                    <a:bodyPr/>
                    <a:lstStyle/>
                    <a:p>
                      <a:pPr algn="ctr"/>
                      <a:r>
                        <a:rPr lang="en-US" sz="1500" dirty="0"/>
                        <a:t>Specificity (%)</a:t>
                      </a:r>
                    </a:p>
                  </a:txBody>
                  <a:tcPr marL="80637" marR="80637" marT="40319" marB="40319"/>
                </a:tc>
                <a:extLst>
                  <a:ext uri="{0D108BD9-81ED-4DB2-BD59-A6C34878D82A}">
                    <a16:rowId xmlns:a16="http://schemas.microsoft.com/office/drawing/2014/main" val="10000"/>
                  </a:ext>
                </a:extLst>
              </a:tr>
              <a:tr h="474136">
                <a:tc>
                  <a:txBody>
                    <a:bodyPr/>
                    <a:lstStyle/>
                    <a:p>
                      <a:pPr algn="ctr"/>
                      <a:r>
                        <a:rPr lang="en-US" sz="1500" dirty="0"/>
                        <a:t>McMurray’s test</a:t>
                      </a:r>
                    </a:p>
                  </a:txBody>
                  <a:tcPr marL="80637" marR="80637" marT="40319" marB="40319"/>
                </a:tc>
                <a:tc>
                  <a:txBody>
                    <a:bodyPr/>
                    <a:lstStyle/>
                    <a:p>
                      <a:pPr algn="ctr"/>
                      <a:r>
                        <a:rPr lang="en-US" sz="1500" dirty="0"/>
                        <a:t>70</a:t>
                      </a:r>
                    </a:p>
                  </a:txBody>
                  <a:tcPr marL="80637" marR="80637" marT="40319" marB="40319"/>
                </a:tc>
                <a:tc>
                  <a:txBody>
                    <a:bodyPr/>
                    <a:lstStyle/>
                    <a:p>
                      <a:pPr algn="ctr"/>
                      <a:r>
                        <a:rPr lang="en-US" sz="1500" dirty="0"/>
                        <a:t>71</a:t>
                      </a:r>
                    </a:p>
                  </a:txBody>
                  <a:tcPr marL="80637" marR="80637" marT="40319" marB="40319"/>
                </a:tc>
                <a:extLst>
                  <a:ext uri="{0D108BD9-81ED-4DB2-BD59-A6C34878D82A}">
                    <a16:rowId xmlns:a16="http://schemas.microsoft.com/office/drawing/2014/main" val="10001"/>
                  </a:ext>
                </a:extLst>
              </a:tr>
              <a:tr h="518058">
                <a:tc>
                  <a:txBody>
                    <a:bodyPr/>
                    <a:lstStyle/>
                    <a:p>
                      <a:pPr algn="ctr"/>
                      <a:r>
                        <a:rPr lang="en-US" sz="1500" dirty="0"/>
                        <a:t>Apley</a:t>
                      </a:r>
                    </a:p>
                  </a:txBody>
                  <a:tcPr marL="80637" marR="80637" marT="40319" marB="40319"/>
                </a:tc>
                <a:tc>
                  <a:txBody>
                    <a:bodyPr/>
                    <a:lstStyle/>
                    <a:p>
                      <a:pPr algn="ctr"/>
                      <a:r>
                        <a:rPr lang="en-US" sz="1500" dirty="0"/>
                        <a:t>60</a:t>
                      </a:r>
                    </a:p>
                  </a:txBody>
                  <a:tcPr marL="80637" marR="80637" marT="40319" marB="40319"/>
                </a:tc>
                <a:tc>
                  <a:txBody>
                    <a:bodyPr/>
                    <a:lstStyle/>
                    <a:p>
                      <a:pPr algn="ctr"/>
                      <a:r>
                        <a:rPr lang="en-US" sz="1500" dirty="0"/>
                        <a:t>70</a:t>
                      </a:r>
                    </a:p>
                  </a:txBody>
                  <a:tcPr marL="80637" marR="80637" marT="40319" marB="40319"/>
                </a:tc>
                <a:extLst>
                  <a:ext uri="{0D108BD9-81ED-4DB2-BD59-A6C34878D82A}">
                    <a16:rowId xmlns:a16="http://schemas.microsoft.com/office/drawing/2014/main" val="10002"/>
                  </a:ext>
                </a:extLst>
              </a:tr>
              <a:tr h="524391">
                <a:tc>
                  <a:txBody>
                    <a:bodyPr/>
                    <a:lstStyle/>
                    <a:p>
                      <a:pPr algn="ctr"/>
                      <a:r>
                        <a:rPr lang="en-US" sz="1500" dirty="0"/>
                        <a:t>Joint line tenderness</a:t>
                      </a:r>
                    </a:p>
                  </a:txBody>
                  <a:tcPr marL="80637" marR="80637" marT="40319" marB="40319"/>
                </a:tc>
                <a:tc>
                  <a:txBody>
                    <a:bodyPr/>
                    <a:lstStyle/>
                    <a:p>
                      <a:pPr algn="ctr"/>
                      <a:r>
                        <a:rPr lang="en-US" sz="1500" dirty="0"/>
                        <a:t>63</a:t>
                      </a:r>
                    </a:p>
                  </a:txBody>
                  <a:tcPr marL="80637" marR="80637" marT="40319" marB="40319"/>
                </a:tc>
                <a:tc>
                  <a:txBody>
                    <a:bodyPr/>
                    <a:lstStyle/>
                    <a:p>
                      <a:pPr algn="ctr"/>
                      <a:r>
                        <a:rPr lang="en-US" sz="1500" dirty="0"/>
                        <a:t>77</a:t>
                      </a:r>
                    </a:p>
                  </a:txBody>
                  <a:tcPr marL="80637" marR="80637" marT="40319" marB="40319"/>
                </a:tc>
                <a:extLst>
                  <a:ext uri="{0D108BD9-81ED-4DB2-BD59-A6C34878D82A}">
                    <a16:rowId xmlns:a16="http://schemas.microsoft.com/office/drawing/2014/main" val="10003"/>
                  </a:ext>
                </a:extLst>
              </a:tr>
              <a:tr h="518058">
                <a:tc>
                  <a:txBody>
                    <a:bodyPr/>
                    <a:lstStyle/>
                    <a:p>
                      <a:pPr algn="ctr"/>
                      <a:endParaRPr lang="en-US" sz="1500" dirty="0"/>
                    </a:p>
                  </a:txBody>
                  <a:tcPr marL="80637" marR="80637" marT="40319" marB="40319"/>
                </a:tc>
                <a:tc>
                  <a:txBody>
                    <a:bodyPr/>
                    <a:lstStyle/>
                    <a:p>
                      <a:pPr algn="ctr"/>
                      <a:endParaRPr lang="en-US" sz="1500"/>
                    </a:p>
                  </a:txBody>
                  <a:tcPr marL="80637" marR="80637" marT="40319" marB="40319"/>
                </a:tc>
                <a:tc>
                  <a:txBody>
                    <a:bodyPr/>
                    <a:lstStyle/>
                    <a:p>
                      <a:pPr algn="ctr"/>
                      <a:endParaRPr lang="en-US" sz="1500" dirty="0"/>
                    </a:p>
                  </a:txBody>
                  <a:tcPr marL="80637" marR="80637" marT="40319" marB="40319"/>
                </a:tc>
                <a:extLst>
                  <a:ext uri="{0D108BD9-81ED-4DB2-BD59-A6C34878D82A}">
                    <a16:rowId xmlns:a16="http://schemas.microsoft.com/office/drawing/2014/main" val="10004"/>
                  </a:ext>
                </a:extLst>
              </a:tr>
            </a:tbl>
          </a:graphicData>
        </a:graphic>
      </p:graphicFrame>
      <p:sp>
        <p:nvSpPr>
          <p:cNvPr id="4" name="Content Placeholder 2">
            <a:extLst>
              <a:ext uri="{FF2B5EF4-FFF2-40B4-BE49-F238E27FC236}">
                <a16:creationId xmlns:a16="http://schemas.microsoft.com/office/drawing/2014/main" id="{E5D02B2F-7752-34F4-F8E5-34EA214CB0AE}"/>
              </a:ext>
            </a:extLst>
          </p:cNvPr>
          <p:cNvSpPr txBox="1">
            <a:spLocks/>
          </p:cNvSpPr>
          <p:nvPr/>
        </p:nvSpPr>
        <p:spPr>
          <a:xfrm>
            <a:off x="768096" y="914400"/>
            <a:ext cx="7613903" cy="220980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lvl="1">
              <a:buFont typeface="Arial" panose="020B0604020202020204" pitchFamily="34" charset="0"/>
              <a:buChar char="•"/>
            </a:pPr>
            <a:r>
              <a:rPr lang="en-US" sz="2000" dirty="0"/>
              <a:t>Squat Test</a:t>
            </a:r>
          </a:p>
          <a:p>
            <a:pPr lvl="1">
              <a:buFont typeface="Arial" panose="020B0604020202020204" pitchFamily="34" charset="0"/>
              <a:buChar char="•"/>
            </a:pPr>
            <a:r>
              <a:rPr lang="en-US" sz="2000" dirty="0"/>
              <a:t>Thessaly Test </a:t>
            </a:r>
            <a:br>
              <a:rPr lang="en-US" dirty="0"/>
            </a:br>
            <a:endParaRPr lang="en-US" dirty="0"/>
          </a:p>
        </p:txBody>
      </p:sp>
    </p:spTree>
    <p:extLst>
      <p:ext uri="{BB962C8B-B14F-4D97-AF65-F5344CB8AC3E}">
        <p14:creationId xmlns:p14="http://schemas.microsoft.com/office/powerpoint/2010/main" val="2062037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87FA3-5EE9-35D6-2EEB-61FE15987303}"/>
            </a:ext>
          </a:extLst>
        </p:cNvPr>
        <p:cNvGrpSpPr/>
        <p:nvPr/>
      </p:nvGrpSpPr>
      <p:grpSpPr>
        <a:xfrm>
          <a:off x="0" y="0"/>
          <a:ext cx="0" cy="0"/>
          <a:chOff x="0" y="0"/>
          <a:chExt cx="0" cy="0"/>
        </a:xfrm>
      </p:grpSpPr>
      <p:sp>
        <p:nvSpPr>
          <p:cNvPr id="2" name="Content Placeholder 4">
            <a:extLst>
              <a:ext uri="{FF2B5EF4-FFF2-40B4-BE49-F238E27FC236}">
                <a16:creationId xmlns:a16="http://schemas.microsoft.com/office/drawing/2014/main" id="{0EA14C12-23B9-BE83-5D28-85A1A4D27ABC}"/>
              </a:ext>
            </a:extLst>
          </p:cNvPr>
          <p:cNvSpPr txBox="1">
            <a:spLocks/>
          </p:cNvSpPr>
          <p:nvPr/>
        </p:nvSpPr>
        <p:spPr>
          <a:xfrm>
            <a:off x="768096" y="801189"/>
            <a:ext cx="7690104" cy="5508171"/>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err="1"/>
              <a:t>Karachalios</a:t>
            </a:r>
            <a:r>
              <a:rPr lang="en-US" dirty="0"/>
              <a:t> et al. described a test for early detection of meniscal tears (Thessaly test) for which they reported diagnostic accuracy rates of 94% in detecting tears of the medial meniscus and 96% in the detection of tears of the lateral meniscus. The examiner supports the patient by holding his or her outstretched hands while the patient stands flatfooted on the floor. The patient then rotates his or her knee and body, internally and externally, three times with the knee in slight flexion (5 degrees). The same procedure is carried out with the knee flexed 20 degrees. Patients with suspected meniscal tears experience medial or lateral joint-line discomfort and may have a sense of locking or catching. The test is always done on the normal knee first to teach the patient how to keep the knee in 5 and 20 degrees of flexion and how to recognize a possible positive result in the symptomatic knee. The Thessaly test at 20 degrees of knee flexion was suggested to be effective as a first-line clinical screening test for meniscal tears.</a:t>
            </a:r>
          </a:p>
        </p:txBody>
      </p:sp>
    </p:spTree>
    <p:extLst>
      <p:ext uri="{BB962C8B-B14F-4D97-AF65-F5344CB8AC3E}">
        <p14:creationId xmlns:p14="http://schemas.microsoft.com/office/powerpoint/2010/main" val="1082995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CDCBD-36C2-EB00-2840-4AA81ED72DFA}"/>
            </a:ext>
          </a:extLst>
        </p:cNvPr>
        <p:cNvGrpSpPr/>
        <p:nvPr/>
      </p:nvGrpSpPr>
      <p:grpSpPr>
        <a:xfrm>
          <a:off x="0" y="0"/>
          <a:ext cx="0" cy="0"/>
          <a:chOff x="0" y="0"/>
          <a:chExt cx="0" cy="0"/>
        </a:xfrm>
      </p:grpSpPr>
      <p:sp>
        <p:nvSpPr>
          <p:cNvPr id="2" name="Content Placeholder 4">
            <a:extLst>
              <a:ext uri="{FF2B5EF4-FFF2-40B4-BE49-F238E27FC236}">
                <a16:creationId xmlns:a16="http://schemas.microsoft.com/office/drawing/2014/main" id="{B3F27E2E-BD3C-BF5E-B5D6-30203359C256}"/>
              </a:ext>
            </a:extLst>
          </p:cNvPr>
          <p:cNvSpPr txBox="1">
            <a:spLocks/>
          </p:cNvSpPr>
          <p:nvPr/>
        </p:nvSpPr>
        <p:spPr>
          <a:xfrm>
            <a:off x="768096" y="801189"/>
            <a:ext cx="7690104" cy="5508171"/>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grinding test, as described by </a:t>
            </a:r>
            <a:r>
              <a:rPr lang="en-US" dirty="0" err="1"/>
              <a:t>Apley</a:t>
            </a:r>
            <a:r>
              <a:rPr lang="en-US" dirty="0"/>
              <a:t>, is carried out as follows. With the patient prone, the knee is flexed to 90 degrees and the anterior thigh is fixed against the examining table. The foot and leg are then pulled upward to distract the joint and rotated to place rotational strain on the ligaments; when ligaments have been torn, this part of </a:t>
            </a:r>
            <a:r>
              <a:rPr lang="en-US" dirty="0" err="1"/>
              <a:t>thetest</a:t>
            </a:r>
            <a:r>
              <a:rPr lang="en-US" dirty="0"/>
              <a:t> usually is painful. Next, with the knee in the same position, the foot and leg are pressed downward and rotated as the joint is slowly flexed and extended when a meniscus has been torn, popping and pain localized to the joint line may be noted.</a:t>
            </a:r>
          </a:p>
        </p:txBody>
      </p:sp>
    </p:spTree>
    <p:extLst>
      <p:ext uri="{BB962C8B-B14F-4D97-AF65-F5344CB8AC3E}">
        <p14:creationId xmlns:p14="http://schemas.microsoft.com/office/powerpoint/2010/main" val="2555238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1F5F3-7CD9-816A-831C-1B83C10768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2E435D-92E7-CE10-37FF-97DAEECE0A88}"/>
              </a:ext>
            </a:extLst>
          </p:cNvPr>
          <p:cNvSpPr>
            <a:spLocks noGrp="1"/>
          </p:cNvSpPr>
          <p:nvPr>
            <p:ph type="title"/>
          </p:nvPr>
        </p:nvSpPr>
        <p:spPr/>
        <p:txBody>
          <a:bodyPr>
            <a:normAutofit/>
          </a:bodyPr>
          <a:lstStyle/>
          <a:p>
            <a:r>
              <a:rPr lang="en-US" sz="3600" dirty="0"/>
              <a:t>Diagnostic investigations</a:t>
            </a:r>
          </a:p>
        </p:txBody>
      </p:sp>
      <p:sp>
        <p:nvSpPr>
          <p:cNvPr id="3" name="Content Placeholder 2">
            <a:extLst>
              <a:ext uri="{FF2B5EF4-FFF2-40B4-BE49-F238E27FC236}">
                <a16:creationId xmlns:a16="http://schemas.microsoft.com/office/drawing/2014/main" id="{70A3B408-961D-2CC2-D480-4A74A6A7A12F}"/>
              </a:ext>
            </a:extLst>
          </p:cNvPr>
          <p:cNvSpPr>
            <a:spLocks noGrp="1"/>
          </p:cNvSpPr>
          <p:nvPr>
            <p:ph idx="1"/>
          </p:nvPr>
        </p:nvSpPr>
        <p:spPr>
          <a:xfrm>
            <a:off x="768096" y="2286000"/>
            <a:ext cx="7461503" cy="4023360"/>
          </a:xfrm>
        </p:spPr>
        <p:txBody>
          <a:bodyPr>
            <a:normAutofit/>
          </a:bodyPr>
          <a:lstStyle/>
          <a:p>
            <a:pPr lvl="1">
              <a:buFont typeface="Arial" panose="020B0604020202020204" pitchFamily="34" charset="0"/>
              <a:buChar char="•"/>
            </a:pPr>
            <a:r>
              <a:rPr lang="en-US" sz="2000" dirty="0"/>
              <a:t>X-Ray</a:t>
            </a:r>
          </a:p>
          <a:p>
            <a:pPr lvl="1">
              <a:buFont typeface="Arial" panose="020B0604020202020204" pitchFamily="34" charset="0"/>
              <a:buChar char="•"/>
            </a:pPr>
            <a:r>
              <a:rPr lang="en-US" sz="2000" dirty="0"/>
              <a:t>Arthrography</a:t>
            </a:r>
          </a:p>
          <a:p>
            <a:pPr lvl="1">
              <a:buFont typeface="Arial" panose="020B0604020202020204" pitchFamily="34" charset="0"/>
              <a:buChar char="•"/>
            </a:pPr>
            <a:r>
              <a:rPr lang="en-US" sz="2000" dirty="0"/>
              <a:t>MRI: 98% Accuracy for Medial Meniscal Tears and 90% for Lateral Meniscal Tears.</a:t>
            </a:r>
          </a:p>
        </p:txBody>
      </p:sp>
    </p:spTree>
    <p:extLst>
      <p:ext uri="{BB962C8B-B14F-4D97-AF65-F5344CB8AC3E}">
        <p14:creationId xmlns:p14="http://schemas.microsoft.com/office/powerpoint/2010/main" val="206139653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99158-C629-BB40-A724-78C73CDCB3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F51C74-40BA-A93B-3682-60A9A8A88A06}"/>
              </a:ext>
            </a:extLst>
          </p:cNvPr>
          <p:cNvSpPr>
            <a:spLocks noGrp="1"/>
          </p:cNvSpPr>
          <p:nvPr>
            <p:ph type="title"/>
          </p:nvPr>
        </p:nvSpPr>
        <p:spPr/>
        <p:txBody>
          <a:bodyPr>
            <a:normAutofit/>
          </a:bodyPr>
          <a:lstStyle/>
          <a:p>
            <a:r>
              <a:rPr lang="en-US" sz="3600" dirty="0"/>
              <a:t>Non-operative Management</a:t>
            </a:r>
          </a:p>
        </p:txBody>
      </p:sp>
      <p:sp>
        <p:nvSpPr>
          <p:cNvPr id="3" name="Content Placeholder 2">
            <a:extLst>
              <a:ext uri="{FF2B5EF4-FFF2-40B4-BE49-F238E27FC236}">
                <a16:creationId xmlns:a16="http://schemas.microsoft.com/office/drawing/2014/main" id="{90D96CC0-E760-A002-E139-99B71AF2C21F}"/>
              </a:ext>
            </a:extLst>
          </p:cNvPr>
          <p:cNvSpPr>
            <a:spLocks noGrp="1"/>
          </p:cNvSpPr>
          <p:nvPr>
            <p:ph idx="1"/>
          </p:nvPr>
        </p:nvSpPr>
        <p:spPr>
          <a:xfrm>
            <a:off x="768096" y="2286000"/>
            <a:ext cx="7461503" cy="4023360"/>
          </a:xfrm>
        </p:spPr>
        <p:txBody>
          <a:bodyPr>
            <a:normAutofit/>
          </a:bodyPr>
          <a:lstStyle/>
          <a:p>
            <a:pPr lvl="1" algn="just">
              <a:buFont typeface="Arial" panose="020B0604020202020204" pitchFamily="34" charset="0"/>
              <a:buChar char="•"/>
            </a:pPr>
            <a:r>
              <a:rPr lang="en-US" sz="2000" dirty="0"/>
              <a:t>An incomplete Meniscal Tear or a Small (5 Mm) Stable Peripheral Tear with No other Pathological Condition, such as a Torn Anterior Cruciate Ligament, can be treated Nonoperatively with Predictably Good Results.</a:t>
            </a:r>
          </a:p>
          <a:p>
            <a:pPr lvl="1" algn="just">
              <a:buFont typeface="Arial" panose="020B0604020202020204" pitchFamily="34" charset="0"/>
              <a:buChar char="•"/>
            </a:pPr>
            <a:r>
              <a:rPr lang="en-US" sz="2000" dirty="0"/>
              <a:t>Stable Vertical Longitudinal Tears, which tend to occur in the Peripheral Vascular Portions of the Menisci.</a:t>
            </a:r>
          </a:p>
          <a:p>
            <a:pPr lvl="1" algn="just">
              <a:buFont typeface="Arial" panose="020B0604020202020204" pitchFamily="34" charset="0"/>
              <a:buChar char="•"/>
            </a:pPr>
            <a:r>
              <a:rPr lang="en-US" sz="2000" dirty="0"/>
              <a:t>Groin-to-ankle Cylinder Cast or Knee Immobilizer worn for 4 to 6 weeks. </a:t>
            </a:r>
          </a:p>
          <a:p>
            <a:pPr lvl="1" algn="just">
              <a:buFont typeface="Arial" panose="020B0604020202020204" pitchFamily="34" charset="0"/>
              <a:buChar char="•"/>
            </a:pPr>
            <a:r>
              <a:rPr lang="en-US" sz="2000" dirty="0"/>
              <a:t>Crutch Walking with touch-down Weight Bearing is Permitted.</a:t>
            </a:r>
          </a:p>
          <a:p>
            <a:pPr lvl="1" algn="just">
              <a:buFont typeface="Arial" panose="020B0604020202020204" pitchFamily="34" charset="0"/>
              <a:buChar char="•"/>
            </a:pPr>
            <a:r>
              <a:rPr lang="en-US" sz="2000" dirty="0"/>
              <a:t>Progressive Isometric Exercise Program.</a:t>
            </a:r>
          </a:p>
        </p:txBody>
      </p:sp>
    </p:spTree>
    <p:extLst>
      <p:ext uri="{BB962C8B-B14F-4D97-AF65-F5344CB8AC3E}">
        <p14:creationId xmlns:p14="http://schemas.microsoft.com/office/powerpoint/2010/main" val="374441248"/>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8B5D3-CF9F-3522-5F90-BE27188153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1E6C54-6F94-7D43-89ED-BF1D6BDBC16C}"/>
              </a:ext>
            </a:extLst>
          </p:cNvPr>
          <p:cNvSpPr>
            <a:spLocks noGrp="1"/>
          </p:cNvSpPr>
          <p:nvPr>
            <p:ph type="title"/>
          </p:nvPr>
        </p:nvSpPr>
        <p:spPr/>
        <p:txBody>
          <a:bodyPr>
            <a:normAutofit/>
          </a:bodyPr>
          <a:lstStyle/>
          <a:p>
            <a:r>
              <a:rPr lang="en-US" sz="3600" dirty="0"/>
              <a:t>Embryology and Development</a:t>
            </a:r>
          </a:p>
        </p:txBody>
      </p:sp>
      <p:sp>
        <p:nvSpPr>
          <p:cNvPr id="3" name="Content Placeholder 2">
            <a:extLst>
              <a:ext uri="{FF2B5EF4-FFF2-40B4-BE49-F238E27FC236}">
                <a16:creationId xmlns:a16="http://schemas.microsoft.com/office/drawing/2014/main" id="{725825E2-517D-1B5F-5EBF-2DBB84DBEEC9}"/>
              </a:ext>
            </a:extLst>
          </p:cNvPr>
          <p:cNvSpPr>
            <a:spLocks noGrp="1"/>
          </p:cNvSpPr>
          <p:nvPr>
            <p:ph idx="1"/>
          </p:nvPr>
        </p:nvSpPr>
        <p:spPr>
          <a:xfrm>
            <a:off x="768096" y="2286000"/>
            <a:ext cx="7461503" cy="4023360"/>
          </a:xfrm>
        </p:spPr>
        <p:txBody>
          <a:bodyPr>
            <a:normAutofit/>
          </a:bodyPr>
          <a:lstStyle/>
          <a:p>
            <a:pPr lvl="1" algn="just">
              <a:buFont typeface="Arial" panose="020B0604020202020204" pitchFamily="34" charset="0"/>
              <a:buChar char="•"/>
            </a:pPr>
            <a:r>
              <a:rPr lang="en-US" sz="2000" dirty="0"/>
              <a:t>Characteristic shape of the lateral and medial menisci is attained between the 8th and 10th week of gestation.</a:t>
            </a:r>
          </a:p>
          <a:p>
            <a:pPr lvl="1" algn="just">
              <a:buFont typeface="Arial" panose="020B0604020202020204" pitchFamily="34" charset="0"/>
              <a:buChar char="•"/>
            </a:pPr>
            <a:r>
              <a:rPr lang="en-US" sz="2000" dirty="0"/>
              <a:t>Highly cellular and vascular, with the blood supply entering from the periphery and extending through the entire width of the menisci.</a:t>
            </a:r>
          </a:p>
        </p:txBody>
      </p:sp>
    </p:spTree>
    <p:extLst>
      <p:ext uri="{BB962C8B-B14F-4D97-AF65-F5344CB8AC3E}">
        <p14:creationId xmlns:p14="http://schemas.microsoft.com/office/powerpoint/2010/main" val="124133033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07F55-7F74-7072-6260-336E118F57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F5CAB4-A704-6D96-03CA-B55CE08EC07C}"/>
              </a:ext>
            </a:extLst>
          </p:cNvPr>
          <p:cNvSpPr>
            <a:spLocks noGrp="1"/>
          </p:cNvSpPr>
          <p:nvPr>
            <p:ph type="title"/>
          </p:nvPr>
        </p:nvSpPr>
        <p:spPr/>
        <p:txBody>
          <a:bodyPr>
            <a:normAutofit/>
          </a:bodyPr>
          <a:lstStyle/>
          <a:p>
            <a:r>
              <a:rPr lang="en-US" sz="3600" dirty="0"/>
              <a:t>Operative management</a:t>
            </a:r>
          </a:p>
        </p:txBody>
      </p:sp>
      <p:sp>
        <p:nvSpPr>
          <p:cNvPr id="3" name="Content Placeholder 2">
            <a:extLst>
              <a:ext uri="{FF2B5EF4-FFF2-40B4-BE49-F238E27FC236}">
                <a16:creationId xmlns:a16="http://schemas.microsoft.com/office/drawing/2014/main" id="{C2F65A81-6F00-76C5-5A6D-79305E75CA53}"/>
              </a:ext>
            </a:extLst>
          </p:cNvPr>
          <p:cNvSpPr>
            <a:spLocks noGrp="1"/>
          </p:cNvSpPr>
          <p:nvPr>
            <p:ph idx="1"/>
          </p:nvPr>
        </p:nvSpPr>
        <p:spPr>
          <a:xfrm>
            <a:off x="768096" y="2286000"/>
            <a:ext cx="7461503" cy="4023360"/>
          </a:xfrm>
        </p:spPr>
        <p:txBody>
          <a:bodyPr/>
          <a:lstStyle/>
          <a:p>
            <a:pPr marL="0" indent="0" algn="just">
              <a:buNone/>
            </a:pPr>
            <a:r>
              <a:rPr lang="en-US" dirty="0"/>
              <a:t>1.</a:t>
            </a:r>
          </a:p>
          <a:p>
            <a:pPr lvl="1" algn="just">
              <a:buFont typeface="Arial" panose="020B0604020202020204" pitchFamily="34" charset="0"/>
              <a:buChar char="•"/>
            </a:pPr>
            <a:r>
              <a:rPr lang="en-US" sz="1800" dirty="0"/>
              <a:t>Open </a:t>
            </a:r>
          </a:p>
          <a:p>
            <a:pPr lvl="1" algn="just">
              <a:buFont typeface="Arial" panose="020B0604020202020204" pitchFamily="34" charset="0"/>
              <a:buChar char="•"/>
            </a:pPr>
            <a:r>
              <a:rPr lang="en-US" sz="1800" dirty="0"/>
              <a:t>Arthroscopic</a:t>
            </a:r>
          </a:p>
          <a:p>
            <a:pPr marL="0" indent="0" algn="just">
              <a:buNone/>
            </a:pPr>
            <a:r>
              <a:rPr lang="en-US" dirty="0"/>
              <a:t>2.</a:t>
            </a:r>
          </a:p>
          <a:p>
            <a:pPr lvl="1" algn="just">
              <a:buFont typeface="Arial" panose="020B0604020202020204" pitchFamily="34" charset="0"/>
              <a:buChar char="•"/>
            </a:pPr>
            <a:r>
              <a:rPr lang="en-US" sz="2000" dirty="0"/>
              <a:t>Partial Meniscectomy</a:t>
            </a:r>
          </a:p>
          <a:p>
            <a:pPr lvl="1" algn="just">
              <a:buFont typeface="Arial" panose="020B0604020202020204" pitchFamily="34" charset="0"/>
              <a:buChar char="•"/>
            </a:pPr>
            <a:r>
              <a:rPr lang="en-US" sz="2000" dirty="0"/>
              <a:t>Subtotal Meniscectomy</a:t>
            </a:r>
          </a:p>
          <a:p>
            <a:pPr lvl="1" algn="just">
              <a:buFont typeface="Arial" panose="020B0604020202020204" pitchFamily="34" charset="0"/>
              <a:buChar char="•"/>
            </a:pPr>
            <a:r>
              <a:rPr lang="en-US" sz="2000" dirty="0"/>
              <a:t>Total Meniscectomy</a:t>
            </a:r>
          </a:p>
          <a:p>
            <a:pPr marL="0" indent="0" algn="just">
              <a:buNone/>
            </a:pPr>
            <a:r>
              <a:rPr lang="en-US" dirty="0"/>
              <a:t>3.</a:t>
            </a:r>
          </a:p>
          <a:p>
            <a:pPr lvl="1" algn="just">
              <a:buFont typeface="Arial" panose="020B0604020202020204" pitchFamily="34" charset="0"/>
              <a:buChar char="•"/>
            </a:pPr>
            <a:r>
              <a:rPr lang="en-US" sz="1800" dirty="0"/>
              <a:t>Meniscal Repair</a:t>
            </a:r>
          </a:p>
        </p:txBody>
      </p:sp>
    </p:spTree>
    <p:extLst>
      <p:ext uri="{BB962C8B-B14F-4D97-AF65-F5344CB8AC3E}">
        <p14:creationId xmlns:p14="http://schemas.microsoft.com/office/powerpoint/2010/main" val="259865075"/>
      </p:ext>
    </p:extLst>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E9A5A-91B7-2E17-BDAB-EF0AD5E5E6E5}"/>
            </a:ext>
          </a:extLst>
        </p:cNvPr>
        <p:cNvGrpSpPr/>
        <p:nvPr/>
      </p:nvGrpSpPr>
      <p:grpSpPr>
        <a:xfrm>
          <a:off x="0" y="0"/>
          <a:ext cx="0" cy="0"/>
          <a:chOff x="0" y="0"/>
          <a:chExt cx="0" cy="0"/>
        </a:xfrm>
      </p:grpSpPr>
      <p:pic>
        <p:nvPicPr>
          <p:cNvPr id="2" name="Picture 2" descr="E:\Dr Asish Rajak\Meniscus Anatomy Function Repair\Repairability.JPG">
            <a:extLst>
              <a:ext uri="{FF2B5EF4-FFF2-40B4-BE49-F238E27FC236}">
                <a16:creationId xmlns:a16="http://schemas.microsoft.com/office/drawing/2014/main" id="{9D7B8BE5-316E-BA30-ADB5-63733C0274BE}"/>
              </a:ext>
            </a:extLst>
          </p:cNvPr>
          <p:cNvPicPr>
            <a:picLocks noChangeAspect="1" noChangeArrowheads="1"/>
          </p:cNvPicPr>
          <p:nvPr/>
        </p:nvPicPr>
        <p:blipFill>
          <a:blip r:embed="rId2"/>
          <a:srcRect/>
          <a:stretch>
            <a:fillRect/>
          </a:stretch>
        </p:blipFill>
        <p:spPr bwMode="auto">
          <a:xfrm>
            <a:off x="2651133" y="908714"/>
            <a:ext cx="3841733" cy="5040572"/>
          </a:xfrm>
          <a:prstGeom prst="rect">
            <a:avLst/>
          </a:prstGeom>
          <a:noFill/>
        </p:spPr>
      </p:pic>
    </p:spTree>
    <p:extLst>
      <p:ext uri="{BB962C8B-B14F-4D97-AF65-F5344CB8AC3E}">
        <p14:creationId xmlns:p14="http://schemas.microsoft.com/office/powerpoint/2010/main" val="3816802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EA4FA-8149-F9A5-F10D-6AB9275D34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47F1DA-37EF-17EB-626C-7118FA132E40}"/>
              </a:ext>
            </a:extLst>
          </p:cNvPr>
          <p:cNvSpPr>
            <a:spLocks noGrp="1"/>
          </p:cNvSpPr>
          <p:nvPr>
            <p:ph type="title"/>
          </p:nvPr>
        </p:nvSpPr>
        <p:spPr/>
        <p:txBody>
          <a:bodyPr>
            <a:noAutofit/>
          </a:bodyPr>
          <a:lstStyle/>
          <a:p>
            <a:r>
              <a:rPr lang="en-US" sz="3600" dirty="0"/>
              <a:t>Meniscal cyst</a:t>
            </a:r>
          </a:p>
        </p:txBody>
      </p:sp>
      <p:pic>
        <p:nvPicPr>
          <p:cNvPr id="3" name="Picture 2" descr="E:\Dr Asish Rajak\Meniscus Anatomy Function Repair\Meniscal cyst.JPG">
            <a:extLst>
              <a:ext uri="{FF2B5EF4-FFF2-40B4-BE49-F238E27FC236}">
                <a16:creationId xmlns:a16="http://schemas.microsoft.com/office/drawing/2014/main" id="{DF4705E1-05A0-5CF0-EEA2-FB9E4F92DDD7}"/>
              </a:ext>
            </a:extLst>
          </p:cNvPr>
          <p:cNvPicPr>
            <a:picLocks noChangeAspect="1" noChangeArrowheads="1"/>
          </p:cNvPicPr>
          <p:nvPr/>
        </p:nvPicPr>
        <p:blipFill>
          <a:blip r:embed="rId2"/>
          <a:srcRect/>
          <a:stretch>
            <a:fillRect/>
          </a:stretch>
        </p:blipFill>
        <p:spPr bwMode="auto">
          <a:xfrm>
            <a:off x="3810000" y="1981200"/>
            <a:ext cx="4498542" cy="4191000"/>
          </a:xfrm>
          <a:prstGeom prst="rect">
            <a:avLst/>
          </a:prstGeom>
          <a:noFill/>
        </p:spPr>
      </p:pic>
      <p:sp>
        <p:nvSpPr>
          <p:cNvPr id="5" name="Content Placeholder 2">
            <a:extLst>
              <a:ext uri="{FF2B5EF4-FFF2-40B4-BE49-F238E27FC236}">
                <a16:creationId xmlns:a16="http://schemas.microsoft.com/office/drawing/2014/main" id="{C1A7AFF2-0F93-2E9F-1700-D632881F7CBB}"/>
              </a:ext>
            </a:extLst>
          </p:cNvPr>
          <p:cNvSpPr txBox="1">
            <a:spLocks/>
          </p:cNvSpPr>
          <p:nvPr/>
        </p:nvSpPr>
        <p:spPr>
          <a:xfrm>
            <a:off x="768096" y="1981200"/>
            <a:ext cx="2889504" cy="44196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US" sz="1800" dirty="0"/>
              <a:t>Cysts of the menisci are frequently associated with tears and are nine times more common on the lateral than on the medial side. The most common cause is trauma that produces degeneration and secondary mucinous and cystic changes in the periphery of the meniscus; when inflammatory changes follow, the meniscus may become less mobile during flexion, extension, and rotary motions and thus more susceptible to additional longitudinal or transverse tearing.</a:t>
            </a:r>
          </a:p>
        </p:txBody>
      </p:sp>
    </p:spTree>
    <p:extLst>
      <p:ext uri="{BB962C8B-B14F-4D97-AF65-F5344CB8AC3E}">
        <p14:creationId xmlns:p14="http://schemas.microsoft.com/office/powerpoint/2010/main" val="298373761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CEED2-0DAE-70A4-5299-C56D9BD04C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97AF3A-8020-7A3E-F0B0-1BDC886ED3B5}"/>
              </a:ext>
            </a:extLst>
          </p:cNvPr>
          <p:cNvSpPr>
            <a:spLocks noGrp="1"/>
          </p:cNvSpPr>
          <p:nvPr>
            <p:ph type="title"/>
          </p:nvPr>
        </p:nvSpPr>
        <p:spPr/>
        <p:txBody>
          <a:bodyPr>
            <a:noAutofit/>
          </a:bodyPr>
          <a:lstStyle/>
          <a:p>
            <a:r>
              <a:rPr lang="en-US" sz="3600" dirty="0"/>
              <a:t>Discoid Meniscus</a:t>
            </a:r>
          </a:p>
        </p:txBody>
      </p:sp>
      <p:pic>
        <p:nvPicPr>
          <p:cNvPr id="9" name="Picture 8">
            <a:extLst>
              <a:ext uri="{FF2B5EF4-FFF2-40B4-BE49-F238E27FC236}">
                <a16:creationId xmlns:a16="http://schemas.microsoft.com/office/drawing/2014/main" id="{FCBE3E93-CACF-78E2-57D5-383C2AD3052B}"/>
              </a:ext>
            </a:extLst>
          </p:cNvPr>
          <p:cNvPicPr>
            <a:picLocks noChangeAspect="1"/>
          </p:cNvPicPr>
          <p:nvPr/>
        </p:nvPicPr>
        <p:blipFill>
          <a:blip r:embed="rId2"/>
          <a:stretch>
            <a:fillRect/>
          </a:stretch>
        </p:blipFill>
        <p:spPr>
          <a:xfrm>
            <a:off x="1028700" y="2209800"/>
            <a:ext cx="7086600" cy="3466070"/>
          </a:xfrm>
          <a:prstGeom prst="rect">
            <a:avLst/>
          </a:prstGeom>
        </p:spPr>
      </p:pic>
    </p:spTree>
    <p:extLst>
      <p:ext uri="{BB962C8B-B14F-4D97-AF65-F5344CB8AC3E}">
        <p14:creationId xmlns:p14="http://schemas.microsoft.com/office/powerpoint/2010/main" val="2107901384"/>
      </p:ext>
    </p:extLst>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91921-E09E-904F-E7BB-6231A8C2E189}"/>
            </a:ext>
          </a:extLst>
        </p:cNvPr>
        <p:cNvGrpSpPr/>
        <p:nvPr/>
      </p:nvGrpSpPr>
      <p:grpSpPr>
        <a:xfrm>
          <a:off x="0" y="0"/>
          <a:ext cx="0" cy="0"/>
          <a:chOff x="0" y="0"/>
          <a:chExt cx="0" cy="0"/>
        </a:xfrm>
      </p:grpSpPr>
      <p:pic>
        <p:nvPicPr>
          <p:cNvPr id="2" name="Picture 1" descr="E:\Dr Asish Rajak\Meniscus Anatomy Function Repair\Discoid meniscus specimen.jpg">
            <a:extLst>
              <a:ext uri="{FF2B5EF4-FFF2-40B4-BE49-F238E27FC236}">
                <a16:creationId xmlns:a16="http://schemas.microsoft.com/office/drawing/2014/main" id="{D5593F56-0D55-7205-CDDF-A0C1EBF01AD3}"/>
              </a:ext>
            </a:extLst>
          </p:cNvPr>
          <p:cNvPicPr>
            <a:picLocks noChangeAspect="1" noChangeArrowheads="1"/>
          </p:cNvPicPr>
          <p:nvPr/>
        </p:nvPicPr>
        <p:blipFill>
          <a:blip r:embed="rId2"/>
          <a:srcRect/>
          <a:stretch>
            <a:fillRect/>
          </a:stretch>
        </p:blipFill>
        <p:spPr bwMode="auto">
          <a:xfrm>
            <a:off x="5227139" y="628650"/>
            <a:ext cx="2850061" cy="5547563"/>
          </a:xfrm>
          <a:prstGeom prst="rect">
            <a:avLst/>
          </a:prstGeom>
          <a:noFill/>
        </p:spPr>
      </p:pic>
      <p:pic>
        <p:nvPicPr>
          <p:cNvPr id="4" name="Picture 1" descr="E:\Dr Asish Rajak\Meniscus Anatomy Function Repair\Discoid meniscus MRI.jpg">
            <a:extLst>
              <a:ext uri="{FF2B5EF4-FFF2-40B4-BE49-F238E27FC236}">
                <a16:creationId xmlns:a16="http://schemas.microsoft.com/office/drawing/2014/main" id="{109E4822-0495-A2EF-FE88-7913953033CA}"/>
              </a:ext>
            </a:extLst>
          </p:cNvPr>
          <p:cNvPicPr>
            <a:picLocks noChangeAspect="1" noChangeArrowheads="1"/>
          </p:cNvPicPr>
          <p:nvPr/>
        </p:nvPicPr>
        <p:blipFill>
          <a:blip r:embed="rId3"/>
          <a:srcRect/>
          <a:stretch>
            <a:fillRect/>
          </a:stretch>
        </p:blipFill>
        <p:spPr bwMode="auto">
          <a:xfrm>
            <a:off x="1066800" y="628650"/>
            <a:ext cx="3645426" cy="5600700"/>
          </a:xfrm>
          <a:prstGeom prst="rect">
            <a:avLst/>
          </a:prstGeom>
          <a:noFill/>
        </p:spPr>
      </p:pic>
    </p:spTree>
    <p:extLst>
      <p:ext uri="{BB962C8B-B14F-4D97-AF65-F5344CB8AC3E}">
        <p14:creationId xmlns:p14="http://schemas.microsoft.com/office/powerpoint/2010/main" val="29163323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9968A-F8B3-1E3C-60C6-4BFD2D6384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85808F-F084-90FE-D94F-5DBE796A340F}"/>
              </a:ext>
            </a:extLst>
          </p:cNvPr>
          <p:cNvSpPr>
            <a:spLocks noGrp="1"/>
          </p:cNvSpPr>
          <p:nvPr>
            <p:ph type="title"/>
          </p:nvPr>
        </p:nvSpPr>
        <p:spPr>
          <a:xfrm>
            <a:off x="768096" y="585216"/>
            <a:ext cx="7461504" cy="1499616"/>
          </a:xfrm>
        </p:spPr>
        <p:txBody>
          <a:bodyPr>
            <a:noAutofit/>
          </a:bodyPr>
          <a:lstStyle/>
          <a:p>
            <a:r>
              <a:rPr lang="en-US" sz="3200" dirty="0"/>
              <a:t>Watanabe Classification</a:t>
            </a:r>
            <a:br>
              <a:rPr lang="en-US" sz="3200" dirty="0"/>
            </a:br>
            <a:r>
              <a:rPr lang="en-US" sz="3200" dirty="0"/>
              <a:t>(A). Incomplete (B). Complete (C). </a:t>
            </a:r>
            <a:r>
              <a:rPr lang="en-US" sz="3200" dirty="0" err="1"/>
              <a:t>Wrisberg</a:t>
            </a:r>
            <a:endParaRPr lang="en-US" sz="3200" dirty="0"/>
          </a:p>
        </p:txBody>
      </p:sp>
      <p:pic>
        <p:nvPicPr>
          <p:cNvPr id="4" name="Picture 3">
            <a:extLst>
              <a:ext uri="{FF2B5EF4-FFF2-40B4-BE49-F238E27FC236}">
                <a16:creationId xmlns:a16="http://schemas.microsoft.com/office/drawing/2014/main" id="{3EE2EA16-F484-B60B-EEF8-390E394B45C2}"/>
              </a:ext>
            </a:extLst>
          </p:cNvPr>
          <p:cNvPicPr>
            <a:picLocks noChangeAspect="1"/>
          </p:cNvPicPr>
          <p:nvPr/>
        </p:nvPicPr>
        <p:blipFill>
          <a:blip r:embed="rId2"/>
          <a:stretch>
            <a:fillRect/>
          </a:stretch>
        </p:blipFill>
        <p:spPr>
          <a:xfrm>
            <a:off x="2296572" y="1828800"/>
            <a:ext cx="4550855" cy="4648200"/>
          </a:xfrm>
          <a:prstGeom prst="rect">
            <a:avLst/>
          </a:prstGeom>
        </p:spPr>
      </p:pic>
    </p:spTree>
    <p:extLst>
      <p:ext uri="{BB962C8B-B14F-4D97-AF65-F5344CB8AC3E}">
        <p14:creationId xmlns:p14="http://schemas.microsoft.com/office/powerpoint/2010/main" val="3985623157"/>
      </p:ext>
    </p:extLst>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B3E51-258F-3FF4-115A-8796CDD9D748}"/>
            </a:ext>
          </a:extLst>
        </p:cNvPr>
        <p:cNvGrpSpPr/>
        <p:nvPr/>
      </p:nvGrpSpPr>
      <p:grpSpPr>
        <a:xfrm>
          <a:off x="0" y="0"/>
          <a:ext cx="0" cy="0"/>
          <a:chOff x="0" y="0"/>
          <a:chExt cx="0" cy="0"/>
        </a:xfrm>
      </p:grpSpPr>
      <p:sp>
        <p:nvSpPr>
          <p:cNvPr id="2" name="Content Placeholder 4">
            <a:extLst>
              <a:ext uri="{FF2B5EF4-FFF2-40B4-BE49-F238E27FC236}">
                <a16:creationId xmlns:a16="http://schemas.microsoft.com/office/drawing/2014/main" id="{21EABCC8-1ACA-E4C4-096B-EDBBAC66D610}"/>
              </a:ext>
            </a:extLst>
          </p:cNvPr>
          <p:cNvSpPr txBox="1">
            <a:spLocks/>
          </p:cNvSpPr>
          <p:nvPr/>
        </p:nvSpPr>
        <p:spPr>
          <a:xfrm>
            <a:off x="768096" y="801189"/>
            <a:ext cx="7690104" cy="5508171"/>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Discoid menisci are abnormal, and because of hypermobility and the bulk of the tissue between the articular surfaces, they are vulnerable to compression and rotary stresses.</a:t>
            </a:r>
          </a:p>
          <a:p>
            <a:pPr marL="0" indent="0" eaLnBrk="1" hangingPunct="1">
              <a:buNone/>
            </a:pPr>
            <a:r>
              <a:rPr lang="en-US" dirty="0"/>
              <a:t>Degeneration within the discoid meniscus, as well as tears, may develop. The diagnosis often is not made until surgery, since the discoid meniscus may not produce significant symptoms until some derangement of the meniscus occurs.</a:t>
            </a:r>
          </a:p>
        </p:txBody>
      </p:sp>
    </p:spTree>
    <p:extLst>
      <p:ext uri="{BB962C8B-B14F-4D97-AF65-F5344CB8AC3E}">
        <p14:creationId xmlns:p14="http://schemas.microsoft.com/office/powerpoint/2010/main" val="26731732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3084" y="2875002"/>
            <a:ext cx="3557832" cy="110799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 You</a:t>
            </a:r>
            <a:endParaRPr lang="en-US" sz="660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CBB5B89-D946-FC2B-B1B3-4F115A71F7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6150" y="893980"/>
            <a:ext cx="5811699" cy="50700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B5509-788B-0130-C006-56464EA17F8C}"/>
            </a:ext>
          </a:extLst>
        </p:cNvPr>
        <p:cNvGrpSpPr/>
        <p:nvPr/>
      </p:nvGrpSpPr>
      <p:grpSpPr>
        <a:xfrm>
          <a:off x="0" y="0"/>
          <a:ext cx="0" cy="0"/>
          <a:chOff x="0" y="0"/>
          <a:chExt cx="0" cy="0"/>
        </a:xfrm>
      </p:grpSpPr>
      <p:pic>
        <p:nvPicPr>
          <p:cNvPr id="2" name="Picture 2" descr="E:\Dr Asish Rajak\Meniscus Anatomy Function Repair\Mensicus posterior.JPG">
            <a:extLst>
              <a:ext uri="{FF2B5EF4-FFF2-40B4-BE49-F238E27FC236}">
                <a16:creationId xmlns:a16="http://schemas.microsoft.com/office/drawing/2014/main" id="{829A3E05-9D3E-D8ED-461F-55BF4397D0EC}"/>
              </a:ext>
            </a:extLst>
          </p:cNvPr>
          <p:cNvPicPr>
            <a:picLocks noChangeAspect="1" noChangeArrowheads="1"/>
          </p:cNvPicPr>
          <p:nvPr/>
        </p:nvPicPr>
        <p:blipFill>
          <a:blip r:embed="rId2"/>
          <a:srcRect/>
          <a:stretch>
            <a:fillRect/>
          </a:stretch>
        </p:blipFill>
        <p:spPr bwMode="auto">
          <a:xfrm>
            <a:off x="1744307" y="885573"/>
            <a:ext cx="5655385" cy="5086854"/>
          </a:xfrm>
          <a:prstGeom prst="rect">
            <a:avLst/>
          </a:prstGeom>
          <a:noFill/>
        </p:spPr>
      </p:pic>
    </p:spTree>
    <p:extLst>
      <p:ext uri="{BB962C8B-B14F-4D97-AF65-F5344CB8AC3E}">
        <p14:creationId xmlns:p14="http://schemas.microsoft.com/office/powerpoint/2010/main" val="3627268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B5710-3557-6AE5-8C5B-83C1F7E143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C3642A-24C9-C51F-2756-A2B5AD981E71}"/>
              </a:ext>
            </a:extLst>
          </p:cNvPr>
          <p:cNvSpPr>
            <a:spLocks noGrp="1"/>
          </p:cNvSpPr>
          <p:nvPr>
            <p:ph type="title"/>
          </p:nvPr>
        </p:nvSpPr>
        <p:spPr/>
        <p:txBody>
          <a:bodyPr>
            <a:noAutofit/>
          </a:bodyPr>
          <a:lstStyle/>
          <a:p>
            <a:r>
              <a:rPr lang="en-US" sz="3600" dirty="0"/>
              <a:t>Radial fibers (A). Circumferential fibers (B). Perforating fibers (C).</a:t>
            </a:r>
          </a:p>
        </p:txBody>
      </p:sp>
      <p:pic>
        <p:nvPicPr>
          <p:cNvPr id="6" name="Picture 2" descr="E:\Dr Asish Rajak\Meniscus Anatomy Function Repair\Meniscus fibres.JPG">
            <a:extLst>
              <a:ext uri="{FF2B5EF4-FFF2-40B4-BE49-F238E27FC236}">
                <a16:creationId xmlns:a16="http://schemas.microsoft.com/office/drawing/2014/main" id="{F3ADD809-9126-463E-CE4D-AD5FCA8B5141}"/>
              </a:ext>
            </a:extLst>
          </p:cNvPr>
          <p:cNvPicPr>
            <a:picLocks noChangeAspect="1" noChangeArrowheads="1"/>
          </p:cNvPicPr>
          <p:nvPr/>
        </p:nvPicPr>
        <p:blipFill>
          <a:blip r:embed="rId2"/>
          <a:srcRect/>
          <a:stretch>
            <a:fillRect/>
          </a:stretch>
        </p:blipFill>
        <p:spPr bwMode="auto">
          <a:xfrm>
            <a:off x="2241191" y="1905000"/>
            <a:ext cx="4661617" cy="4633077"/>
          </a:xfrm>
          <a:prstGeom prst="rect">
            <a:avLst/>
          </a:prstGeom>
          <a:noFill/>
        </p:spPr>
      </p:pic>
    </p:spTree>
    <p:extLst>
      <p:ext uri="{BB962C8B-B14F-4D97-AF65-F5344CB8AC3E}">
        <p14:creationId xmlns:p14="http://schemas.microsoft.com/office/powerpoint/2010/main" val="2850602946"/>
      </p:ext>
    </p:extLst>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AA46B-EE73-5722-C730-B691F2972F36}"/>
            </a:ext>
          </a:extLst>
        </p:cNvPr>
        <p:cNvGrpSpPr/>
        <p:nvPr/>
      </p:nvGrpSpPr>
      <p:grpSpPr>
        <a:xfrm>
          <a:off x="0" y="0"/>
          <a:ext cx="0" cy="0"/>
          <a:chOff x="0" y="0"/>
          <a:chExt cx="0" cy="0"/>
        </a:xfrm>
      </p:grpSpPr>
      <p:pic>
        <p:nvPicPr>
          <p:cNvPr id="3" name="Picture 2" descr="E:\Dr Asish Rajak\Meniscus Anatomy Function Repair\Hoop stress.JPG">
            <a:extLst>
              <a:ext uri="{FF2B5EF4-FFF2-40B4-BE49-F238E27FC236}">
                <a16:creationId xmlns:a16="http://schemas.microsoft.com/office/drawing/2014/main" id="{F2E01AE7-675A-B453-8900-CD74A04728DC}"/>
              </a:ext>
            </a:extLst>
          </p:cNvPr>
          <p:cNvPicPr>
            <a:picLocks noChangeAspect="1" noChangeArrowheads="1"/>
          </p:cNvPicPr>
          <p:nvPr/>
        </p:nvPicPr>
        <p:blipFill>
          <a:blip r:embed="rId2"/>
          <a:srcRect/>
          <a:stretch>
            <a:fillRect/>
          </a:stretch>
        </p:blipFill>
        <p:spPr bwMode="auto">
          <a:xfrm>
            <a:off x="2165924" y="647700"/>
            <a:ext cx="4812152" cy="5562600"/>
          </a:xfrm>
          <a:prstGeom prst="rect">
            <a:avLst/>
          </a:prstGeom>
          <a:noFill/>
        </p:spPr>
      </p:pic>
    </p:spTree>
    <p:extLst>
      <p:ext uri="{BB962C8B-B14F-4D97-AF65-F5344CB8AC3E}">
        <p14:creationId xmlns:p14="http://schemas.microsoft.com/office/powerpoint/2010/main" val="193947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95185-D367-F42C-B823-E5FFD78AE4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373E9B-EF32-E7E8-0DCC-DCC651D03A2C}"/>
              </a:ext>
            </a:extLst>
          </p:cNvPr>
          <p:cNvSpPr>
            <a:spLocks noGrp="1"/>
          </p:cNvSpPr>
          <p:nvPr>
            <p:ph type="title"/>
          </p:nvPr>
        </p:nvSpPr>
        <p:spPr/>
        <p:txBody>
          <a:bodyPr>
            <a:noAutofit/>
          </a:bodyPr>
          <a:lstStyle/>
          <a:p>
            <a:r>
              <a:rPr lang="en-US" sz="3600" dirty="0"/>
              <a:t>Zone classification of meniscus </a:t>
            </a:r>
          </a:p>
        </p:txBody>
      </p:sp>
      <p:pic>
        <p:nvPicPr>
          <p:cNvPr id="3" name="Picture 2" descr="E:\Dr Asish Rajak\Meniscus Anatomy Function Repair\Meniscus4.JPG">
            <a:extLst>
              <a:ext uri="{FF2B5EF4-FFF2-40B4-BE49-F238E27FC236}">
                <a16:creationId xmlns:a16="http://schemas.microsoft.com/office/drawing/2014/main" id="{C90ACC77-7F9E-8A2D-3BD0-96DDBB99530D}"/>
              </a:ext>
            </a:extLst>
          </p:cNvPr>
          <p:cNvPicPr>
            <a:picLocks noChangeAspect="1" noChangeArrowheads="1"/>
          </p:cNvPicPr>
          <p:nvPr/>
        </p:nvPicPr>
        <p:blipFill>
          <a:blip r:embed="rId2"/>
          <a:srcRect/>
          <a:stretch>
            <a:fillRect/>
          </a:stretch>
        </p:blipFill>
        <p:spPr bwMode="auto">
          <a:xfrm>
            <a:off x="1217400" y="1905000"/>
            <a:ext cx="6391445" cy="4495800"/>
          </a:xfrm>
          <a:prstGeom prst="rect">
            <a:avLst/>
          </a:prstGeom>
          <a:noFill/>
        </p:spPr>
      </p:pic>
    </p:spTree>
    <p:extLst>
      <p:ext uri="{BB962C8B-B14F-4D97-AF65-F5344CB8AC3E}">
        <p14:creationId xmlns:p14="http://schemas.microsoft.com/office/powerpoint/2010/main" val="1165675248"/>
      </p:ext>
    </p:extLst>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A04D3-E8DA-5B5E-1125-4B57EEF5C5F8}"/>
            </a:ext>
          </a:extLst>
        </p:cNvPr>
        <p:cNvGrpSpPr/>
        <p:nvPr/>
      </p:nvGrpSpPr>
      <p:grpSpPr>
        <a:xfrm>
          <a:off x="0" y="0"/>
          <a:ext cx="0" cy="0"/>
          <a:chOff x="0" y="0"/>
          <a:chExt cx="0" cy="0"/>
        </a:xfrm>
      </p:grpSpPr>
      <p:pic>
        <p:nvPicPr>
          <p:cNvPr id="2" name="Picture 2" descr="E:\Dr Asish Rajak\Meniscus Anatomy Function Repair\vascularity2.JPG">
            <a:extLst>
              <a:ext uri="{FF2B5EF4-FFF2-40B4-BE49-F238E27FC236}">
                <a16:creationId xmlns:a16="http://schemas.microsoft.com/office/drawing/2014/main" id="{4D323048-759F-E430-D5A7-37B50BED52E2}"/>
              </a:ext>
            </a:extLst>
          </p:cNvPr>
          <p:cNvPicPr>
            <a:picLocks noChangeAspect="1" noChangeArrowheads="1"/>
          </p:cNvPicPr>
          <p:nvPr/>
        </p:nvPicPr>
        <p:blipFill>
          <a:blip r:embed="rId2"/>
          <a:srcRect/>
          <a:stretch>
            <a:fillRect/>
          </a:stretch>
        </p:blipFill>
        <p:spPr bwMode="auto">
          <a:xfrm>
            <a:off x="786036" y="914400"/>
            <a:ext cx="7571928" cy="5029200"/>
          </a:xfrm>
          <a:prstGeom prst="rect">
            <a:avLst/>
          </a:prstGeom>
          <a:noFill/>
        </p:spPr>
      </p:pic>
    </p:spTree>
    <p:extLst>
      <p:ext uri="{BB962C8B-B14F-4D97-AF65-F5344CB8AC3E}">
        <p14:creationId xmlns:p14="http://schemas.microsoft.com/office/powerpoint/2010/main" val="19276088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1740</TotalTime>
  <Words>1334</Words>
  <Application>Microsoft Office PowerPoint</Application>
  <PresentationFormat>On-screen Show (4:3)</PresentationFormat>
  <Paragraphs>97</Paragraphs>
  <Slides>37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Tw Cen MT</vt:lpstr>
      <vt:lpstr>Tw Cen MT Condensed</vt:lpstr>
      <vt:lpstr>Wingdings 3</vt:lpstr>
      <vt:lpstr>Integral</vt:lpstr>
      <vt:lpstr>PowerPoint Presentation</vt:lpstr>
      <vt:lpstr>Meniscus</vt:lpstr>
      <vt:lpstr>Embryology and Development</vt:lpstr>
      <vt:lpstr>PowerPoint Presentation</vt:lpstr>
      <vt:lpstr>PowerPoint Presentation</vt:lpstr>
      <vt:lpstr>Radial fibers (A). Circumferential fibers (B). Perforating fibers (C).</vt:lpstr>
      <vt:lpstr>PowerPoint Presentation</vt:lpstr>
      <vt:lpstr>Zone classification of meniscus </vt:lpstr>
      <vt:lpstr>PowerPoint Presentation</vt:lpstr>
      <vt:lpstr>PowerPoint Presentation</vt:lpstr>
      <vt:lpstr>Zones of potential meniscal healing </vt:lpstr>
      <vt:lpstr>Function</vt:lpstr>
      <vt:lpstr>Tears of Menisci</vt:lpstr>
      <vt:lpstr>PowerPoint Presentation</vt:lpstr>
      <vt:lpstr>Mechanism of tear</vt:lpstr>
      <vt:lpstr>Classification</vt:lpstr>
      <vt:lpstr>PowerPoint Presentation</vt:lpstr>
      <vt:lpstr>PowerPoint Presentation</vt:lpstr>
      <vt:lpstr>PowerPoint Presentation</vt:lpstr>
      <vt:lpstr>Radial tears</vt:lpstr>
      <vt:lpstr>Presentation</vt:lpstr>
      <vt:lpstr>Diagnosis</vt:lpstr>
      <vt:lpstr>McMurray’s Test</vt:lpstr>
      <vt:lpstr>Apley grind test </vt:lpstr>
      <vt:lpstr>PowerPoint Presentation</vt:lpstr>
      <vt:lpstr>PowerPoint Presentation</vt:lpstr>
      <vt:lpstr>PowerPoint Presentation</vt:lpstr>
      <vt:lpstr>Diagnostic investigations</vt:lpstr>
      <vt:lpstr>Non-operative Management</vt:lpstr>
      <vt:lpstr>Operative management</vt:lpstr>
      <vt:lpstr>PowerPoint Presentation</vt:lpstr>
      <vt:lpstr>Meniscal cyst</vt:lpstr>
      <vt:lpstr>Discoid Meniscus</vt:lpstr>
      <vt:lpstr>PowerPoint Presentation</vt:lpstr>
      <vt:lpstr>Watanabe Classification (A). Incomplete (B). Complete (C). Wrisberg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Meniscus Anatomy, Function and Injury</dc:title>
  <dc:creator>Esys</dc:creator>
  <cp:lastModifiedBy>Rajesh Patel</cp:lastModifiedBy>
  <cp:revision>122</cp:revision>
  <dcterms:created xsi:type="dcterms:W3CDTF">2006-08-16T00:00:00Z</dcterms:created>
  <dcterms:modified xsi:type="dcterms:W3CDTF">2025-02-19T17:41:22Z</dcterms:modified>
</cp:coreProperties>
</file>