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sldIdLst>
    <p:sldId id="257" r:id="rId2"/>
    <p:sldId id="261" r:id="rId3"/>
    <p:sldId id="265" r:id="rId4"/>
    <p:sldId id="277" r:id="rId5"/>
    <p:sldId id="266" r:id="rId6"/>
    <p:sldId id="268" r:id="rId7"/>
    <p:sldId id="264" r:id="rId8"/>
    <p:sldId id="267" r:id="rId9"/>
    <p:sldId id="269" r:id="rId10"/>
    <p:sldId id="276" r:id="rId11"/>
    <p:sldId id="270" r:id="rId12"/>
    <p:sldId id="27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-30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7C52-BF81-4BF2-BAEC-F8E8A994CC63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DE2D-EB84-425C-BAEF-33F3BB03B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34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FA41A-3460-4857-9006-E30FEA4C527A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Antacids (↓ absorption)</a:t>
            </a:r>
          </a:p>
          <a:p>
            <a:r>
              <a:rPr lang="en-US"/>
              <a:t>CyA/tacro:  increased levels of immunosuppression</a:t>
            </a:r>
          </a:p>
          <a:p>
            <a:r>
              <a:rPr lang="en-US"/>
              <a:t>Increased li and pheny </a:t>
            </a:r>
            <a:r>
              <a:rPr lang="en-US">
                <a:sym typeface="Wingdings" panose="05000000000000000000" pitchFamily="2" charset="2"/>
              </a:rPr>
              <a:t> decreased metro levels</a:t>
            </a:r>
          </a:p>
          <a:p>
            <a:r>
              <a:rPr lang="en-US">
                <a:sym typeface="Wingdings" panose="05000000000000000000" pitchFamily="2" charset="2"/>
              </a:rPr>
              <a:t>Phen, rif, pred  decreased levels of metro</a:t>
            </a:r>
          </a:p>
          <a:p>
            <a:r>
              <a:rPr lang="en-US">
                <a:sym typeface="Wingdings" panose="05000000000000000000" pitchFamily="2" charset="2"/>
              </a:rPr>
              <a:t>Warfarin:  increased in warfarin follow INR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0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013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06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237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19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29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6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8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94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8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09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BC2211-7239-416D-826E-EF10A59277F1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B4C891-0982-4CCC-88EE-58B7985B5E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87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8790" y="942516"/>
            <a:ext cx="4407953" cy="1234627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solidFill>
                  <a:schemeClr val="bg1"/>
                </a:solidFill>
                <a:latin typeface="Alegreya Sans SC" pitchFamily="2" charset="0"/>
              </a:rPr>
              <a:t>Metronidazole</a:t>
            </a:r>
            <a:r>
              <a:rPr lang="en-US" cap="none" dirty="0" smtClean="0">
                <a:solidFill>
                  <a:schemeClr val="bg1"/>
                </a:solidFill>
              </a:rPr>
              <a:t/>
            </a:r>
            <a:br>
              <a:rPr lang="en-US" cap="none" dirty="0" smtClean="0">
                <a:solidFill>
                  <a:schemeClr val="bg1"/>
                </a:solidFill>
              </a:rPr>
            </a:b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961" y="1300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429" y="1553027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egreya Sans SC" pitchFamily="2" charset="0"/>
              </a:rPr>
              <a:t>By Rajesh Patel</a:t>
            </a:r>
            <a:endParaRPr lang="en-US" dirty="0">
              <a:solidFill>
                <a:schemeClr val="bg1"/>
              </a:solidFill>
              <a:latin typeface="Alegreya Sans SC" pitchFamily="2" charset="0"/>
            </a:endParaRPr>
          </a:p>
        </p:txBody>
      </p:sp>
      <p:pic>
        <p:nvPicPr>
          <p:cNvPr id="12" name="Picture 11" descr="107_metrogyl_i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4784" y="2075543"/>
            <a:ext cx="3498396" cy="2332264"/>
          </a:xfrm>
          <a:prstGeom prst="rect">
            <a:avLst/>
          </a:prstGeom>
        </p:spPr>
      </p:pic>
      <p:pic>
        <p:nvPicPr>
          <p:cNvPr id="13" name="Picture 12" descr="m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190" y="4042474"/>
            <a:ext cx="3463741" cy="2358064"/>
          </a:xfrm>
          <a:prstGeom prst="rect">
            <a:avLst/>
          </a:prstGeom>
        </p:spPr>
      </p:pic>
      <p:pic>
        <p:nvPicPr>
          <p:cNvPr id="14" name="Picture 13" descr="metr275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4792" y="3236687"/>
            <a:ext cx="3495494" cy="23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011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09929" cy="114198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Alegreya Sans SC" pitchFamily="2" charset="0"/>
              </a:rPr>
              <a:t>Pregnancy &amp; Lactation</a:t>
            </a:r>
            <a:endParaRPr lang="en-US" sz="3600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98171"/>
            <a:ext cx="10224443" cy="4368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legreya Sans SC" pitchFamily="2" charset="0"/>
              </a:rPr>
              <a:t>Pregnancy category: </a:t>
            </a:r>
            <a:r>
              <a:rPr lang="en-US" sz="3200" b="1" dirty="0" smtClean="0">
                <a:latin typeface="Alegreya Sans SC" pitchFamily="2" charset="0"/>
              </a:rPr>
              <a:t>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legreya Sans SC" pitchFamily="2" charset="0"/>
              </a:rPr>
              <a:t>May be acceptable. Either animal studies show no risk but human studies not available or animal studies showed minor risks and human studies done and showed no risk</a:t>
            </a:r>
            <a:r>
              <a:rPr lang="en-US" sz="3200" dirty="0" smtClean="0">
                <a:latin typeface="Alegreya Sans SC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Alegreya Sans SC" pitchFamily="2" charset="0"/>
              </a:rPr>
              <a:t>Lactation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legreya Sans SC" pitchFamily="2" charset="0"/>
              </a:rPr>
              <a:t>Excreted in human milk; not recommended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legreya Sans SC" pitchFamily="2" charset="0"/>
              </a:rPr>
              <a:t>Following PO administration, concentrations in human milk are similar to concentrations in </a:t>
            </a:r>
            <a:r>
              <a:rPr lang="en-US" sz="3200" dirty="0" smtClean="0">
                <a:latin typeface="Alegreya Sans SC" pitchFamily="2" charset="0"/>
              </a:rPr>
              <a:t>plasma</a:t>
            </a:r>
            <a:r>
              <a:rPr lang="en-US" sz="3200" dirty="0"/>
              <a:t>.</a:t>
            </a:r>
            <a:endParaRPr lang="en-US" sz="3200" dirty="0">
              <a:latin typeface="Alegreya Sans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839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legreya Sans SC" pitchFamily="2" charset="0"/>
              </a:rPr>
              <a:t>WHAT HAPPENS IF ONE MISSES THE DOSE</a:t>
            </a:r>
            <a:endParaRPr lang="en-US" sz="3600" b="1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14" y="1821543"/>
            <a:ext cx="1012284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legreya Sans SC" pitchFamily="2" charset="0"/>
              </a:rPr>
              <a:t>The decision of drug dose is a practical issue after many complicated trials both in-vitro and in-vivo.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legreya Sans SC" pitchFamily="2" charset="0"/>
              </a:rPr>
              <a:t>Missing a dose in any cause of treatment will disturb the optimal therapeutic concentration which in turn may compromise treatment, and hence impair healing.</a:t>
            </a:r>
            <a:endParaRPr lang="en-US" sz="4000" dirty="0">
              <a:latin typeface="Alegreya Sans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3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57" y="585216"/>
            <a:ext cx="9771743" cy="149961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legreya Sans SC" pitchFamily="2" charset="0"/>
              </a:rPr>
              <a:t>IMPORTANT THINGS TO REMEMBER BEFORE DISPENSING METRONIDAZOLE</a:t>
            </a:r>
            <a:endParaRPr lang="en-US" sz="3600" b="1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Any woman in child bearing </a:t>
            </a:r>
            <a:r>
              <a:rPr lang="en-US" sz="3200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age should be asked if she is pregnant.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old patient’s </a:t>
            </a:r>
            <a:r>
              <a:rPr lang="en-US" sz="3200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should be asked about history of chronic illness, especially hepatic and renal diseases.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Social history must inquire </a:t>
            </a:r>
            <a:r>
              <a:rPr lang="en-US" sz="3200" b="1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alcohol consumption </a:t>
            </a:r>
            <a:r>
              <a:rPr lang="en-US" sz="3200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of the patient.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legreya Sans SC" pitchFamily="2" charset="0"/>
                <a:ea typeface="Open Sans" pitchFamily="34" charset="0"/>
                <a:cs typeface="Open Sans" pitchFamily="34" charset="0"/>
              </a:rPr>
              <a:t>Patient should be asked about other medications he/she is taking as well as other important questions like allergies and intolerances.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432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you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1456">
            <a:off x="1465943" y="1608630"/>
            <a:ext cx="8920389" cy="46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4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38784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accent2"/>
                </a:solidFill>
                <a:latin typeface="Alegreya Sans SC" pitchFamily="2" charset="0"/>
              </a:rPr>
              <a:t>INTRODUCTION</a:t>
            </a:r>
            <a:endParaRPr lang="en-US" sz="3600" b="1" cap="none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14" y="1560286"/>
            <a:ext cx="1003575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legreya Sans SC" pitchFamily="2" charset="0"/>
              </a:rPr>
              <a:t>Metronidazole is a </a:t>
            </a:r>
            <a:r>
              <a:rPr lang="en-US" sz="3200" b="1" dirty="0" smtClean="0">
                <a:latin typeface="Alegreya Sans SC" pitchFamily="2" charset="0"/>
              </a:rPr>
              <a:t>synthetic </a:t>
            </a:r>
            <a:r>
              <a:rPr lang="en-US" sz="3200" b="1" dirty="0">
                <a:latin typeface="Alegreya Sans SC" pitchFamily="2" charset="0"/>
              </a:rPr>
              <a:t>antiprotozoal and antibacterial agent</a:t>
            </a:r>
            <a:r>
              <a:rPr lang="en-US" sz="3200" dirty="0" smtClean="0">
                <a:latin typeface="Alegreya Sans SC" pitchFamily="2" charset="0"/>
              </a:rPr>
              <a:t>,( </a:t>
            </a:r>
            <a:r>
              <a:rPr lang="en-US" sz="3200" dirty="0">
                <a:latin typeface="Alegreya Sans SC" pitchFamily="2" charset="0"/>
              </a:rPr>
              <a:t>l-</a:t>
            </a:r>
            <a:r>
              <a:rPr lang="el-GR" sz="3200" dirty="0"/>
              <a:t>β-</a:t>
            </a:r>
            <a:r>
              <a:rPr lang="en-US" sz="3200" dirty="0">
                <a:latin typeface="Alegreya Sans SC" pitchFamily="2" charset="0"/>
              </a:rPr>
              <a:t>hydroxyethyl)-2-methyl-5-nitroimidazole, which has the following structural formula</a:t>
            </a:r>
            <a:r>
              <a:rPr lang="en-US" sz="3200" dirty="0" smtClean="0">
                <a:latin typeface="Alegreya Sans SC" pitchFamily="2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legreya Sans SC" pitchFamily="2" charset="0"/>
              </a:rPr>
              <a:t>It belongs to the group of </a:t>
            </a:r>
            <a:r>
              <a:rPr lang="en-US" sz="3200" b="1" dirty="0">
                <a:latin typeface="Alegreya Sans SC" pitchFamily="2" charset="0"/>
              </a:rPr>
              <a:t>nitro </a:t>
            </a:r>
            <a:r>
              <a:rPr lang="en-US" sz="3200" b="1" dirty="0" err="1" smtClean="0">
                <a:latin typeface="Alegreya Sans SC" pitchFamily="2" charset="0"/>
              </a:rPr>
              <a:t>imidazoles</a:t>
            </a:r>
            <a:r>
              <a:rPr lang="en-US" sz="3200" dirty="0" smtClean="0">
                <a:latin typeface="Alegreya Sans SC" pitchFamily="2" charset="0"/>
              </a:rPr>
              <a:t>.</a:t>
            </a:r>
            <a:endParaRPr lang="en-US" sz="3200" dirty="0">
              <a:latin typeface="Alegreya Sans SC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legreya Sans SC" pitchFamily="2" charset="0"/>
              </a:rPr>
              <a:t>Other members related to </a:t>
            </a:r>
            <a:r>
              <a:rPr lang="en-US" sz="3200" dirty="0" smtClean="0">
                <a:latin typeface="Alegreya Sans SC" pitchFamily="2" charset="0"/>
              </a:rPr>
              <a:t>Metronidazole </a:t>
            </a:r>
            <a:r>
              <a:rPr lang="en-US" sz="3200" dirty="0">
                <a:latin typeface="Alegreya Sans SC" pitchFamily="2" charset="0"/>
              </a:rPr>
              <a:t>are </a:t>
            </a:r>
            <a:r>
              <a:rPr lang="en-US" sz="3200" b="1" dirty="0" err="1">
                <a:latin typeface="Alegreya Sans SC" pitchFamily="2" charset="0"/>
              </a:rPr>
              <a:t>tinidazole</a:t>
            </a:r>
            <a:r>
              <a:rPr lang="en-US" sz="3200" dirty="0">
                <a:latin typeface="Alegreya Sans SC" pitchFamily="2" charset="0"/>
              </a:rPr>
              <a:t> and </a:t>
            </a:r>
            <a:r>
              <a:rPr lang="en-US" sz="3200" dirty="0" smtClean="0">
                <a:latin typeface="Alegreya Sans SC" pitchFamily="2" charset="0"/>
              </a:rPr>
              <a:t>others.</a:t>
            </a:r>
            <a:endParaRPr lang="en-US" sz="3200" dirty="0">
              <a:latin typeface="Alegreya Sans SC" pitchFamily="2" charset="0"/>
            </a:endParaRPr>
          </a:p>
          <a:p>
            <a:endParaRPr lang="en-US" sz="3200" dirty="0" smtClean="0">
              <a:latin typeface="Alegreya Sans SC" pitchFamily="2" charset="0"/>
            </a:endParaRPr>
          </a:p>
          <a:p>
            <a:endParaRPr lang="en-US" sz="3200" dirty="0" smtClean="0">
              <a:latin typeface="Alegreya Sans SC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56" y="4775758"/>
            <a:ext cx="3383644" cy="20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452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29070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accent2"/>
                </a:solidFill>
              </a:rPr>
              <a:t>DOSAGE FORMS &amp; TRADE NAMES</a:t>
            </a:r>
            <a:endParaRPr lang="en-US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68657" cy="47683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legreya Sans SC" pitchFamily="2" charset="0"/>
              </a:rPr>
              <a:t>Trade names: </a:t>
            </a:r>
            <a:r>
              <a:rPr lang="en-US" sz="3600" dirty="0" err="1">
                <a:latin typeface="Alegreya Sans SC" pitchFamily="2" charset="0"/>
              </a:rPr>
              <a:t>Flagyl</a:t>
            </a:r>
            <a:r>
              <a:rPr lang="en-US" sz="3600" dirty="0">
                <a:latin typeface="Alegreya Sans SC" pitchFamily="2" charset="0"/>
              </a:rPr>
              <a:t>, </a:t>
            </a:r>
            <a:r>
              <a:rPr lang="en-US" sz="3600" dirty="0" err="1">
                <a:latin typeface="Alegreya Sans SC" pitchFamily="2" charset="0"/>
              </a:rPr>
              <a:t>Flagyl</a:t>
            </a:r>
            <a:r>
              <a:rPr lang="en-US" sz="3600" dirty="0">
                <a:latin typeface="Alegreya Sans SC" pitchFamily="2" charset="0"/>
              </a:rPr>
              <a:t> </a:t>
            </a:r>
            <a:r>
              <a:rPr lang="en-US" sz="3600" dirty="0" smtClean="0">
                <a:latin typeface="Alegreya Sans SC" pitchFamily="2" charset="0"/>
              </a:rPr>
              <a:t>ER.</a:t>
            </a:r>
          </a:p>
          <a:p>
            <a:r>
              <a:rPr lang="en-US" sz="3600" dirty="0">
                <a:latin typeface="Alegreya Sans SC" pitchFamily="2" charset="0"/>
              </a:rPr>
              <a:t>Dosage Forms: Tablet, </a:t>
            </a:r>
            <a:r>
              <a:rPr lang="en-US" sz="3600" dirty="0" smtClean="0">
                <a:latin typeface="Alegreya Sans SC" pitchFamily="2" charset="0"/>
              </a:rPr>
              <a:t>Gel, Cream, Capsule, Suspension</a:t>
            </a:r>
            <a:endParaRPr lang="en-US" sz="3600" dirty="0">
              <a:latin typeface="Alegreya Sans SC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legreya Sans SC" pitchFamily="2" charset="0"/>
              </a:rPr>
              <a:t>Flagyl</a:t>
            </a:r>
            <a:r>
              <a:rPr lang="en-US" sz="3600" dirty="0" smtClean="0">
                <a:latin typeface="Alegreya Sans SC" pitchFamily="2" charset="0"/>
              </a:rPr>
              <a:t> </a:t>
            </a:r>
            <a:r>
              <a:rPr lang="en-US" sz="3600" dirty="0">
                <a:latin typeface="Alegreya Sans SC" pitchFamily="2" charset="0"/>
              </a:rPr>
              <a:t>tablets contain </a:t>
            </a:r>
            <a:r>
              <a:rPr lang="en-US" sz="3600" b="1" dirty="0">
                <a:latin typeface="Alegreya Sans SC" pitchFamily="2" charset="0"/>
              </a:rPr>
              <a:t>250</a:t>
            </a:r>
            <a:r>
              <a:rPr lang="en-US" sz="3600" dirty="0">
                <a:latin typeface="Alegreya Sans SC" pitchFamily="2" charset="0"/>
              </a:rPr>
              <a:t> mg or </a:t>
            </a:r>
            <a:r>
              <a:rPr lang="en-US" sz="3600" b="1" dirty="0">
                <a:latin typeface="Alegreya Sans SC" pitchFamily="2" charset="0"/>
              </a:rPr>
              <a:t>500</a:t>
            </a:r>
            <a:r>
              <a:rPr lang="en-US" sz="3600" dirty="0">
                <a:latin typeface="Alegreya Sans SC" pitchFamily="2" charset="0"/>
              </a:rPr>
              <a:t> mg of </a:t>
            </a:r>
            <a:r>
              <a:rPr lang="en-US" sz="3600" dirty="0" smtClean="0">
                <a:latin typeface="Alegreya Sans SC" pitchFamily="2" charset="0"/>
              </a:rPr>
              <a:t>Metronidazole.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legreya Sans SC" pitchFamily="2" charset="0"/>
              </a:rPr>
              <a:t> Inactive </a:t>
            </a:r>
            <a:r>
              <a:rPr lang="en-US" sz="3600" dirty="0">
                <a:latin typeface="Alegreya Sans SC" pitchFamily="2" charset="0"/>
              </a:rPr>
              <a:t>ingredients include cellulose</a:t>
            </a:r>
            <a:r>
              <a:rPr lang="en-US" sz="3600" dirty="0" smtClean="0">
                <a:latin typeface="Alegreya Sans SC" pitchFamily="2" charset="0"/>
              </a:rPr>
              <a:t>, hydroxypropyl cellulose</a:t>
            </a:r>
            <a:r>
              <a:rPr lang="en-US" sz="3600" dirty="0">
                <a:latin typeface="Alegreya Sans SC" pitchFamily="2" charset="0"/>
              </a:rPr>
              <a:t>.</a:t>
            </a:r>
          </a:p>
        </p:txBody>
      </p:sp>
      <p:pic>
        <p:nvPicPr>
          <p:cNvPr id="1026" name="Picture 2" descr="C:\Users\Muhammad Jabar\Desktop\FGA03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0057" y="433334"/>
            <a:ext cx="2071637" cy="15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uhammad Jabar\Desktop\66993-935-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5" t="7582" r="16798" b="4066"/>
          <a:stretch/>
        </p:blipFill>
        <p:spPr bwMode="auto">
          <a:xfrm>
            <a:off x="9710056" y="2071334"/>
            <a:ext cx="2057123" cy="15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766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855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Pharmacokinetics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11569"/>
            <a:ext cx="9720073" cy="48064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legreya Sans SC" pitchFamily="2" charset="0"/>
              </a:rPr>
              <a:t>Absorption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Bioavailability: 80% absorption from GI tract (PO)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Protein binding (&lt;20%)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Peak serum time: 1-2 </a:t>
            </a:r>
            <a:r>
              <a:rPr lang="en-US" dirty="0" smtClean="0">
                <a:latin typeface="Alegreya Sans SC" pitchFamily="2" charset="0"/>
              </a:rPr>
              <a:t>hr</a:t>
            </a:r>
            <a:endParaRPr lang="en-US" dirty="0">
              <a:latin typeface="Alegreya Sans SC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legreya Sans SC" pitchFamily="2" charset="0"/>
              </a:rPr>
              <a:t>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Widely distributed; similar pattern for PO and 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legreya Sans SC" pitchFamily="2" charset="0"/>
              </a:rPr>
              <a:t>Metabolism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Liver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Enzymes inhibited: Hepatic </a:t>
            </a:r>
            <a:r>
              <a:rPr lang="en-US" dirty="0" smtClean="0">
                <a:latin typeface="Alegreya Sans SC" pitchFamily="2" charset="0"/>
              </a:rPr>
              <a:t> CytochromeCYP2C9</a:t>
            </a:r>
            <a:endParaRPr lang="en-US" dirty="0">
              <a:latin typeface="Alegreya Sans SC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legreya Sans SC" pitchFamily="2" charset="0"/>
              </a:rPr>
              <a:t>Elimination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Half-life: 25-75 hr (neonates); 8 hr (others); prolonged in patients with hepatic impairment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legreya Sans SC" pitchFamily="2" charset="0"/>
              </a:rPr>
              <a:t>Excretion: Urine (77%); feces (14%)</a:t>
            </a:r>
          </a:p>
          <a:p>
            <a:endParaRPr lang="en-US" dirty="0">
              <a:latin typeface="Alegreya Sans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40384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accent2"/>
                </a:solidFill>
                <a:latin typeface="Alegreya Sans SC" pitchFamily="2" charset="0"/>
              </a:rPr>
              <a:t>MECHANISM OF ACTION</a:t>
            </a:r>
            <a:endParaRPr lang="en-US" sz="3600" b="1" cap="none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0743"/>
            <a:ext cx="9720073" cy="453861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Alegreya Sans SC" pitchFamily="2" charset="0"/>
              </a:rPr>
              <a:t> </a:t>
            </a:r>
            <a:r>
              <a:rPr lang="en-US" sz="4000" dirty="0" smtClean="0">
                <a:latin typeface="Alegreya Sans SC" pitchFamily="2" charset="0"/>
              </a:rPr>
              <a:t> Metronidazole acts by </a:t>
            </a:r>
            <a:r>
              <a:rPr lang="en-US" sz="4000" b="1" dirty="0" smtClean="0">
                <a:latin typeface="Alegreya Sans SC" pitchFamily="2" charset="0"/>
              </a:rPr>
              <a:t>inhibiting </a:t>
            </a:r>
            <a:r>
              <a:rPr lang="en-US" sz="4000" b="1" dirty="0">
                <a:latin typeface="Alegreya Sans SC" pitchFamily="2" charset="0"/>
              </a:rPr>
              <a:t>nucleic acid synthesis</a:t>
            </a:r>
            <a:r>
              <a:rPr lang="en-US" sz="4000" dirty="0">
                <a:latin typeface="Alegreya Sans SC" pitchFamily="2" charset="0"/>
              </a:rPr>
              <a:t> by </a:t>
            </a:r>
            <a:r>
              <a:rPr lang="en-US" sz="4000" b="1" dirty="0">
                <a:latin typeface="Alegreya Sans SC" pitchFamily="2" charset="0"/>
              </a:rPr>
              <a:t>disrupting the DNA of microbial cells</a:t>
            </a:r>
            <a:r>
              <a:rPr lang="en-US" sz="4000" dirty="0" smtClean="0">
                <a:latin typeface="Alegreya Sans SC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Alegreya Sans SC" pitchFamily="2" charset="0"/>
              </a:rPr>
              <a:t> This function only occurs when </a:t>
            </a:r>
            <a:r>
              <a:rPr lang="en-US" sz="4000" b="1" dirty="0" smtClean="0">
                <a:latin typeface="Alegreya Sans SC" pitchFamily="2" charset="0"/>
              </a:rPr>
              <a:t>Metronidazole </a:t>
            </a:r>
            <a:r>
              <a:rPr lang="en-US" sz="4000" b="1" dirty="0">
                <a:latin typeface="Alegreya Sans SC" pitchFamily="2" charset="0"/>
              </a:rPr>
              <a:t>is partially reduced</a:t>
            </a:r>
            <a:r>
              <a:rPr lang="en-US" sz="4000" dirty="0">
                <a:latin typeface="Alegreya Sans SC" pitchFamily="2" charset="0"/>
              </a:rPr>
              <a:t>, and because this </a:t>
            </a:r>
            <a:r>
              <a:rPr lang="en-US" sz="4000" b="1" dirty="0">
                <a:latin typeface="Alegreya Sans SC" pitchFamily="2" charset="0"/>
              </a:rPr>
              <a:t>reduction usually happens only in anaerobic cells</a:t>
            </a:r>
            <a:r>
              <a:rPr lang="en-US" sz="4000" dirty="0">
                <a:latin typeface="Alegreya Sans SC" pitchFamily="2" charset="0"/>
              </a:rPr>
              <a:t>, it has relatively little effect upon </a:t>
            </a:r>
            <a:r>
              <a:rPr lang="en-US" sz="4000" b="1" dirty="0">
                <a:latin typeface="Alegreya Sans SC" pitchFamily="2" charset="0"/>
              </a:rPr>
              <a:t>human cells or </a:t>
            </a:r>
            <a:r>
              <a:rPr lang="en-US" sz="4000" b="1" dirty="0" smtClean="0">
                <a:latin typeface="Alegreya Sans SC" pitchFamily="2" charset="0"/>
              </a:rPr>
              <a:t>aerobic cells</a:t>
            </a:r>
            <a:r>
              <a:rPr lang="en-US" sz="4000" dirty="0" smtClean="0">
                <a:latin typeface="Alegreya Sans SC" pitchFamily="2" charset="0"/>
              </a:rPr>
              <a:t>.</a:t>
            </a:r>
            <a:endParaRPr lang="en-US" sz="4000" dirty="0">
              <a:latin typeface="Alegreya Sans S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3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Doc 2017-02-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86" y="185351"/>
            <a:ext cx="11785600" cy="65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087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362158" cy="1040384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accent2"/>
                </a:solidFill>
                <a:latin typeface="Alegreya Sans SC" pitchFamily="2" charset="0"/>
              </a:rPr>
              <a:t>INDICATIONS</a:t>
            </a:r>
            <a:endParaRPr lang="en-US" sz="3600" dirty="0">
              <a:latin typeface="Alegreya Sans SC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1872343"/>
            <a:ext cx="4636443" cy="4437017"/>
          </a:xfrm>
        </p:spPr>
        <p:txBody>
          <a:bodyPr/>
          <a:lstStyle/>
          <a:p>
            <a:pPr lvl="1"/>
            <a:r>
              <a:rPr lang="en-US" sz="3200" dirty="0">
                <a:latin typeface="Alegreya Sans SC" pitchFamily="2" charset="0"/>
              </a:rPr>
              <a:t>Anaerobe infections </a:t>
            </a:r>
          </a:p>
          <a:p>
            <a:pPr lvl="1"/>
            <a:r>
              <a:rPr lang="en-US" sz="3200" dirty="0" smtClean="0">
                <a:latin typeface="Alegreya Sans SC" pitchFamily="2" charset="0"/>
              </a:rPr>
              <a:t>Clostridium </a:t>
            </a:r>
            <a:r>
              <a:rPr lang="en-US" sz="3200" dirty="0" err="1" smtClean="0">
                <a:latin typeface="Alegreya Sans SC" pitchFamily="2" charset="0"/>
              </a:rPr>
              <a:t>difficile</a:t>
            </a:r>
            <a:endParaRPr lang="en-US" sz="3200" dirty="0" smtClean="0">
              <a:latin typeface="Alegreya Sans SC" pitchFamily="2" charset="0"/>
            </a:endParaRPr>
          </a:p>
          <a:p>
            <a:pPr lvl="1"/>
            <a:r>
              <a:rPr lang="en-US" sz="3200" dirty="0" smtClean="0">
                <a:latin typeface="Alegreya Sans SC" pitchFamily="2" charset="0"/>
              </a:rPr>
              <a:t>H</a:t>
            </a:r>
            <a:r>
              <a:rPr lang="en-US" sz="3200" dirty="0">
                <a:latin typeface="Alegreya Sans SC" pitchFamily="2" charset="0"/>
              </a:rPr>
              <a:t>. pylori</a:t>
            </a:r>
          </a:p>
          <a:p>
            <a:pPr lvl="1"/>
            <a:r>
              <a:rPr lang="en-US" sz="3200" dirty="0">
                <a:latin typeface="Alegreya Sans SC" pitchFamily="2" charset="0"/>
              </a:rPr>
              <a:t>Bacterial vaginosis</a:t>
            </a:r>
          </a:p>
          <a:p>
            <a:pPr lvl="1"/>
            <a:r>
              <a:rPr lang="en-US" sz="3200" dirty="0">
                <a:latin typeface="Alegreya Sans SC" pitchFamily="2" charset="0"/>
              </a:rPr>
              <a:t>Trichomonas </a:t>
            </a:r>
            <a:r>
              <a:rPr lang="en-US" sz="3200" dirty="0" smtClean="0">
                <a:latin typeface="Alegreya Sans SC" pitchFamily="2" charset="0"/>
              </a:rPr>
              <a:t>vaginitis</a:t>
            </a:r>
            <a:endParaRPr lang="en-US" sz="3200" dirty="0">
              <a:latin typeface="Alegreya Sans SC" pitchFamily="2" charset="0"/>
            </a:endParaRPr>
          </a:p>
          <a:p>
            <a:pPr lvl="1"/>
            <a:r>
              <a:rPr lang="en-US" sz="3200" dirty="0" smtClean="0">
                <a:latin typeface="Alegreya Sans SC" pitchFamily="2" charset="0"/>
              </a:rPr>
              <a:t>Amebiasis</a:t>
            </a:r>
            <a:endParaRPr lang="en-US" sz="3200" dirty="0">
              <a:latin typeface="Alegreya Sans SC" pitchFamily="2" charset="0"/>
            </a:endParaRPr>
          </a:p>
          <a:p>
            <a:pPr lvl="1"/>
            <a:r>
              <a:rPr lang="en-US" sz="3200" dirty="0">
                <a:latin typeface="Alegreya Sans SC" pitchFamily="2" charset="0"/>
              </a:rPr>
              <a:t>Giardiasis</a:t>
            </a:r>
          </a:p>
          <a:p>
            <a:endParaRPr lang="en-US" dirty="0"/>
          </a:p>
        </p:txBody>
      </p:sp>
      <p:pic>
        <p:nvPicPr>
          <p:cNvPr id="2050" name="Picture 2" descr="C:\Users\Muhammad Jabar\Desktop\Science-Nutshell-Clostridium-diffic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6305" y="3962400"/>
            <a:ext cx="2939919" cy="19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uhammad Jabar\Desktop\pylori1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1" t="20091" r="5307" b="8675"/>
          <a:stretch/>
        </p:blipFill>
        <p:spPr bwMode="auto">
          <a:xfrm>
            <a:off x="5689600" y="574870"/>
            <a:ext cx="6016625" cy="27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uhammad Jabar\Desktop\(Scanning%20electron%20micrograph%20(SEM)%20of%20Trichomonas%20vaginalis,%20the%20huma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2" t="14788" r="3659" b="9507"/>
          <a:stretch/>
        </p:blipFill>
        <p:spPr bwMode="auto">
          <a:xfrm>
            <a:off x="5703924" y="3991428"/>
            <a:ext cx="2939777" cy="19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121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9364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legreya Sans SC" pitchFamily="2" charset="0"/>
              </a:rPr>
              <a:t>SIDE EFFECTS OF METRONIDAZOLE</a:t>
            </a:r>
            <a:endParaRPr lang="en-US" sz="3600" b="1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72" y="1349829"/>
            <a:ext cx="10398614" cy="5260521"/>
          </a:xfrm>
        </p:spPr>
        <p:txBody>
          <a:bodyPr>
            <a:normAutofit fontScale="77500" lnSpcReduction="20000"/>
          </a:bodyPr>
          <a:lstStyle/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Epigastric distress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Seizures</a:t>
            </a:r>
          </a:p>
          <a:p>
            <a:pPr marL="339725" lvl="1" indent="-106363"/>
            <a:r>
              <a:rPr lang="en-US" sz="3600" b="1" dirty="0" smtClean="0">
                <a:latin typeface="Alegreya Sans SC" pitchFamily="2" charset="0"/>
              </a:rPr>
              <a:t>Metallic taste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Darkening of urine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Peripheral neuropathy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Pancreatitis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Hepatitis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Fever</a:t>
            </a:r>
          </a:p>
          <a:p>
            <a:pPr marL="339725" lvl="1" indent="-106363"/>
            <a:r>
              <a:rPr lang="en-US" sz="3600" dirty="0" smtClean="0">
                <a:latin typeface="Alegreya Sans SC" pitchFamily="2" charset="0"/>
              </a:rPr>
              <a:t>Reversible neutropenia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Alegreya Sans SC" pitchFamily="2" charset="0"/>
              </a:rPr>
              <a:t>Stevens–Johnson </a:t>
            </a:r>
            <a:r>
              <a:rPr lang="en-US" sz="4000" b="1" dirty="0" smtClean="0">
                <a:latin typeface="Alegreya Sans SC" pitchFamily="2" charset="0"/>
              </a:rPr>
              <a:t>syndrome: </a:t>
            </a:r>
            <a:r>
              <a:rPr lang="en-US" sz="4000" dirty="0">
                <a:latin typeface="Alegreya Sans SC" pitchFamily="2" charset="0"/>
              </a:rPr>
              <a:t>Metronidazole alone rarely causes </a:t>
            </a:r>
            <a:r>
              <a:rPr lang="en-US" sz="4000" b="1" dirty="0">
                <a:latin typeface="Alegreya Sans SC" pitchFamily="2" charset="0"/>
              </a:rPr>
              <a:t>Stevens–Johnson syndrome</a:t>
            </a:r>
            <a:r>
              <a:rPr lang="en-US" sz="4000" dirty="0">
                <a:latin typeface="Alegreya Sans SC" pitchFamily="2" charset="0"/>
              </a:rPr>
              <a:t>, but is reported to occur at high rates when combined with </a:t>
            </a:r>
            <a:r>
              <a:rPr lang="en-US" sz="4000" b="1" dirty="0" smtClean="0">
                <a:latin typeface="Alegreya Sans SC" pitchFamily="2" charset="0"/>
              </a:rPr>
              <a:t>mebendazole</a:t>
            </a:r>
            <a:r>
              <a:rPr lang="en-US" sz="4000" dirty="0" smtClean="0">
                <a:latin typeface="Alegreya Sans SC" pitchFamily="2" charset="0"/>
              </a:rPr>
              <a:t>. </a:t>
            </a:r>
            <a:r>
              <a:rPr lang="en-US" sz="4000" dirty="0">
                <a:latin typeface="Alegreya Sans SC" pitchFamily="2" charset="0"/>
              </a:rPr>
              <a:t>Very </a:t>
            </a:r>
            <a:r>
              <a:rPr lang="en-US" sz="4000" dirty="0" smtClean="0">
                <a:latin typeface="Alegreya Sans SC" pitchFamily="2" charset="0"/>
              </a:rPr>
              <a:t>rare </a:t>
            </a:r>
            <a:r>
              <a:rPr lang="en-US" sz="4000" dirty="0">
                <a:latin typeface="Alegreya Sans SC" pitchFamily="2" charset="0"/>
              </a:rPr>
              <a:t>Fewer than </a:t>
            </a:r>
            <a:r>
              <a:rPr lang="en-US" sz="4000" b="1" dirty="0">
                <a:latin typeface="Alegreya Sans SC" pitchFamily="2" charset="0"/>
              </a:rPr>
              <a:t>20K</a:t>
            </a:r>
            <a:r>
              <a:rPr lang="en-US" sz="4000" dirty="0">
                <a:latin typeface="Alegreya Sans SC" pitchFamily="2" charset="0"/>
              </a:rPr>
              <a:t> US cases per </a:t>
            </a:r>
            <a:r>
              <a:rPr lang="en-US" sz="4000" dirty="0" smtClean="0">
                <a:latin typeface="Alegreya Sans SC" pitchFamily="2" charset="0"/>
              </a:rPr>
              <a:t>year</a:t>
            </a:r>
            <a:endParaRPr lang="en-US" sz="4000" dirty="0">
              <a:latin typeface="Alegreya Sans SC" pitchFamily="2" charset="0"/>
            </a:endParaRPr>
          </a:p>
          <a:p>
            <a:pPr marL="339725" lvl="1" indent="-106363"/>
            <a:endParaRPr lang="en-US" sz="3600" dirty="0" smtClean="0">
              <a:solidFill>
                <a:schemeClr val="accent2"/>
              </a:solidFill>
              <a:latin typeface="Alegreya Sans SC" pitchFamily="2" charset="0"/>
            </a:endParaRPr>
          </a:p>
          <a:p>
            <a:pPr marL="0" indent="0">
              <a:buNone/>
            </a:pPr>
            <a:endParaRPr lang="en-US" dirty="0">
              <a:latin typeface="Alegreya Sans SC" pitchFamily="2" charset="0"/>
            </a:endParaRPr>
          </a:p>
        </p:txBody>
      </p:sp>
      <p:pic>
        <p:nvPicPr>
          <p:cNvPr id="3075" name="Picture 3" descr="C:\Users\Muhammad Jabar\Desktop\fever-toddl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17" t="2199"/>
          <a:stretch/>
        </p:blipFill>
        <p:spPr bwMode="auto">
          <a:xfrm>
            <a:off x="6139544" y="1686947"/>
            <a:ext cx="2381930" cy="17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uhammad Jabar\Desktop\StevenJohnsonSyndro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0" r="4649"/>
          <a:stretch/>
        </p:blipFill>
        <p:spPr bwMode="auto">
          <a:xfrm>
            <a:off x="8969827" y="1686947"/>
            <a:ext cx="2380343" cy="17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266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290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legreya Sans SC" pitchFamily="2" charset="0"/>
              </a:rPr>
              <a:t>DRUG INTERACTIONS</a:t>
            </a:r>
            <a:endParaRPr lang="en-US" sz="3600" b="1" dirty="0">
              <a:solidFill>
                <a:schemeClr val="accent2"/>
              </a:solidFill>
              <a:latin typeface="Alegreya Sans SC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6616221"/>
              </p:ext>
            </p:extLst>
          </p:nvPr>
        </p:nvGraphicFramePr>
        <p:xfrm>
          <a:off x="1023938" y="2286000"/>
          <a:ext cx="972026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/>
                <a:gridCol w="48601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DRUG </a:t>
                      </a:r>
                      <a:endParaRPr lang="en-US" dirty="0"/>
                    </a:p>
                  </a:txBody>
                  <a:tcPr marL="84525" marR="84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 marL="84525" marR="84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 marL="84525" marR="84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r>
                        <a:rPr lang="en-US" baseline="0" dirty="0" smtClean="0"/>
                        <a:t> disulfiram like reaction (Nausea, headache, vomiting, abdominal cramps)</a:t>
                      </a:r>
                      <a:endParaRPr lang="en-US" dirty="0"/>
                    </a:p>
                  </a:txBody>
                  <a:tcPr marL="84525" marR="84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ANTICOAGULANTS</a:t>
                      </a:r>
                      <a:r>
                        <a:rPr lang="en-US" baseline="0" dirty="0" smtClean="0"/>
                        <a:t> (WARFARIN) </a:t>
                      </a:r>
                      <a:endParaRPr lang="en-US" dirty="0"/>
                    </a:p>
                  </a:txBody>
                  <a:tcPr marL="84525" marR="84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Prolonged PT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Prothrombin</a:t>
                      </a:r>
                      <a:r>
                        <a:rPr lang="en-US" baseline="0" dirty="0" smtClean="0"/>
                        <a:t> time)</a:t>
                      </a:r>
                      <a:endParaRPr lang="en-US" dirty="0"/>
                    </a:p>
                  </a:txBody>
                  <a:tcPr marL="84525" marR="84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CIMETIDINE</a:t>
                      </a:r>
                      <a:endParaRPr lang="en-US" dirty="0"/>
                    </a:p>
                  </a:txBody>
                  <a:tcPr marL="84525" marR="84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Prolong half life &amp;</a:t>
                      </a:r>
                      <a:r>
                        <a:rPr lang="en-US" baseline="0" dirty="0" smtClean="0"/>
                        <a:t> decrease clearance of Metronidazole</a:t>
                      </a:r>
                      <a:endParaRPr lang="en-US" dirty="0"/>
                    </a:p>
                  </a:txBody>
                  <a:tcPr marL="84525" marR="84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PHENYTOIN &amp; PHENOBARBITONE</a:t>
                      </a:r>
                      <a:endParaRPr lang="en-US" dirty="0"/>
                    </a:p>
                  </a:txBody>
                  <a:tcPr marL="84525" marR="84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serum concentration and increase</a:t>
                      </a:r>
                      <a:r>
                        <a:rPr lang="en-US" baseline="0" dirty="0" smtClean="0"/>
                        <a:t> metabolism of Metronidazole</a:t>
                      </a:r>
                      <a:endParaRPr lang="en-US" dirty="0"/>
                    </a:p>
                  </a:txBody>
                  <a:tcPr marL="84525" marR="84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182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394</TotalTime>
  <Words>509</Words>
  <Application>Microsoft Office PowerPoint</Application>
  <PresentationFormat>Custom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Metronidazole </vt:lpstr>
      <vt:lpstr>INTRODUCTION</vt:lpstr>
      <vt:lpstr>DOSAGE FORMS &amp; TRADE NAMES</vt:lpstr>
      <vt:lpstr>Pharmacokinetics</vt:lpstr>
      <vt:lpstr>MECHANISM OF ACTION</vt:lpstr>
      <vt:lpstr>Slide 6</vt:lpstr>
      <vt:lpstr>INDICATIONS</vt:lpstr>
      <vt:lpstr>SIDE EFFECTS OF METRONIDAZOLE</vt:lpstr>
      <vt:lpstr>DRUG INTERACTIONS</vt:lpstr>
      <vt:lpstr>Pregnancy &amp; Lactation</vt:lpstr>
      <vt:lpstr>WHAT HAPPENS IF ONE MISSES THE DOSE</vt:lpstr>
      <vt:lpstr>IMPORTANT THINGS TO REMEMBER BEFORE DISPENSING METRONIDAZOLE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Rajesh Patel</cp:lastModifiedBy>
  <cp:revision>52</cp:revision>
  <dcterms:created xsi:type="dcterms:W3CDTF">2014-10-31T08:20:20Z</dcterms:created>
  <dcterms:modified xsi:type="dcterms:W3CDTF">2017-02-22T17:06:20Z</dcterms:modified>
</cp:coreProperties>
</file>