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2"/>
  </p:notesMasterIdLst>
  <p:sldIdLst>
    <p:sldId id="256" r:id="rId2"/>
    <p:sldId id="257" r:id="rId3"/>
    <p:sldId id="267" r:id="rId4"/>
    <p:sldId id="268" r:id="rId5"/>
    <p:sldId id="269" r:id="rId6"/>
    <p:sldId id="284" r:id="rId7"/>
    <p:sldId id="270" r:id="rId8"/>
    <p:sldId id="271" r:id="rId9"/>
    <p:sldId id="272" r:id="rId10"/>
    <p:sldId id="273" r:id="rId11"/>
    <p:sldId id="274" r:id="rId12"/>
    <p:sldId id="285" r:id="rId13"/>
    <p:sldId id="291" r:id="rId14"/>
    <p:sldId id="289" r:id="rId15"/>
    <p:sldId id="290" r:id="rId16"/>
    <p:sldId id="295" r:id="rId17"/>
    <p:sldId id="292" r:id="rId18"/>
    <p:sldId id="293" r:id="rId19"/>
    <p:sldId id="294" r:id="rId20"/>
    <p:sldId id="278" r:id="rId21"/>
    <p:sldId id="296" r:id="rId22"/>
    <p:sldId id="279" r:id="rId23"/>
    <p:sldId id="280" r:id="rId24"/>
    <p:sldId id="281" r:id="rId25"/>
    <p:sldId id="283" r:id="rId26"/>
    <p:sldId id="297" r:id="rId27"/>
    <p:sldId id="298" r:id="rId28"/>
    <p:sldId id="299" r:id="rId29"/>
    <p:sldId id="300" r:id="rId30"/>
    <p:sldId id="301" r:id="rId31"/>
    <p:sldId id="302" r:id="rId32"/>
    <p:sldId id="303" r:id="rId33"/>
    <p:sldId id="304" r:id="rId34"/>
    <p:sldId id="307" r:id="rId35"/>
    <p:sldId id="305" r:id="rId36"/>
    <p:sldId id="308" r:id="rId37"/>
    <p:sldId id="309" r:id="rId38"/>
    <p:sldId id="310" r:id="rId39"/>
    <p:sldId id="311" r:id="rId40"/>
    <p:sldId id="312"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7" autoAdjust="0"/>
  </p:normalViewPr>
  <p:slideViewPr>
    <p:cSldViewPr>
      <p:cViewPr varScale="1">
        <p:scale>
          <a:sx n="101" d="100"/>
          <a:sy n="101" d="100"/>
        </p:scale>
        <p:origin x="1836" y="108"/>
      </p:cViewPr>
      <p:guideLst>
        <p:guide orient="horz" pos="2160"/>
        <p:guide pos="2880"/>
      </p:guideLst>
    </p:cSldViewPr>
  </p:slideViewPr>
  <p:outlineViewPr>
    <p:cViewPr>
      <p:scale>
        <a:sx n="33" d="100"/>
        <a:sy n="33" d="100"/>
      </p:scale>
      <p:origin x="0" y="57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E6BF3B-49E8-4723-9BF4-4E0D7181F23A}" type="datetimeFigureOut">
              <a:rPr lang="en-IN" smtClean="0"/>
              <a:t>16-06-2024</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E82A67-E7CD-48C9-B738-B060D63A766E}" type="slidenum">
              <a:rPr lang="en-IN" smtClean="0"/>
              <a:t>‹#›</a:t>
            </a:fld>
            <a:endParaRPr lang="en-IN"/>
          </a:p>
        </p:txBody>
      </p:sp>
    </p:spTree>
    <p:extLst>
      <p:ext uri="{BB962C8B-B14F-4D97-AF65-F5344CB8AC3E}">
        <p14:creationId xmlns:p14="http://schemas.microsoft.com/office/powerpoint/2010/main" val="2677594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030FDBFC-0161-4DAB-AA36-4238615F18D1}" type="datetime1">
              <a:rPr lang="en-US" smtClean="0"/>
              <a:t>6/16/2024</a:t>
            </a:fld>
            <a:endParaRPr lang="en-US"/>
          </a:p>
        </p:txBody>
      </p:sp>
      <p:sp>
        <p:nvSpPr>
          <p:cNvPr id="5" name="Footer Placeholder 4"/>
          <p:cNvSpPr>
            <a:spLocks noGrp="1"/>
          </p:cNvSpPr>
          <p:nvPr>
            <p:ph type="ftr" sz="quarter" idx="11"/>
          </p:nvPr>
        </p:nvSpPr>
        <p:spPr>
          <a:xfrm>
            <a:off x="1921934" y="5054602"/>
            <a:ext cx="4064860" cy="279400"/>
          </a:xfrm>
        </p:spPr>
        <p:txBody>
          <a:bodyPr/>
          <a:lstStyle/>
          <a:p>
            <a:r>
              <a:rPr lang="en-US"/>
              <a:t>MBBSPPT.COM</a:t>
            </a:r>
          </a:p>
        </p:txBody>
      </p:sp>
      <p:sp>
        <p:nvSpPr>
          <p:cNvPr id="6" name="Slide Number Placeholder 5"/>
          <p:cNvSpPr>
            <a:spLocks noGrp="1"/>
          </p:cNvSpPr>
          <p:nvPr>
            <p:ph type="sldNum" sz="quarter" idx="12"/>
          </p:nvPr>
        </p:nvSpPr>
        <p:spPr>
          <a:xfrm>
            <a:off x="6817317" y="5054602"/>
            <a:ext cx="413483" cy="279400"/>
          </a:xfrm>
        </p:spPr>
        <p:txBody>
          <a:bodyPr/>
          <a:lstStyle/>
          <a:p>
            <a:fld id="{6567AE4F-E19E-4CA6-8E2A-F801F3DFCFAE}" type="slidenum">
              <a:rPr lang="en-US" smtClean="0"/>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7697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CEE523-8EAA-4D44-9F09-C3311FEBED4F}" type="datetime1">
              <a:rPr lang="en-US" smtClean="0"/>
              <a:t>6/16/2024</a:t>
            </a:fld>
            <a:endParaRPr lang="en-US"/>
          </a:p>
        </p:txBody>
      </p:sp>
      <p:sp>
        <p:nvSpPr>
          <p:cNvPr id="6" name="Footer Placeholder 5"/>
          <p:cNvSpPr>
            <a:spLocks noGrp="1"/>
          </p:cNvSpPr>
          <p:nvPr>
            <p:ph type="ftr" sz="quarter" idx="11"/>
          </p:nvPr>
        </p:nvSpPr>
        <p:spPr/>
        <p:txBody>
          <a:bodyPr/>
          <a:lstStyle/>
          <a:p>
            <a:r>
              <a:rPr lang="en-US"/>
              <a:t>MBBSPPT.COM</a:t>
            </a:r>
          </a:p>
        </p:txBody>
      </p:sp>
      <p:sp>
        <p:nvSpPr>
          <p:cNvPr id="7" name="Slide Number Placeholder 6"/>
          <p:cNvSpPr>
            <a:spLocks noGrp="1"/>
          </p:cNvSpPr>
          <p:nvPr>
            <p:ph type="sldNum" sz="quarter" idx="12"/>
          </p:nvPr>
        </p:nvSpPr>
        <p:spPr/>
        <p:txBody>
          <a:bodyPr/>
          <a:lstStyle/>
          <a:p>
            <a:fld id="{6567AE4F-E19E-4CA6-8E2A-F801F3DFCFAE}" type="slidenum">
              <a:rPr lang="en-US" smtClean="0"/>
              <a:pPr/>
              <a:t>‹#›</a:t>
            </a:fld>
            <a:endParaRPr lang="en-US"/>
          </a:p>
        </p:txBody>
      </p:sp>
    </p:spTree>
    <p:extLst>
      <p:ext uri="{BB962C8B-B14F-4D97-AF65-F5344CB8AC3E}">
        <p14:creationId xmlns:p14="http://schemas.microsoft.com/office/powerpoint/2010/main" val="2958998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69F3B8-E3E6-4BD9-8323-C95C88C605A7}" type="datetime1">
              <a:rPr lang="en-US" smtClean="0"/>
              <a:t>6/16/2024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6567AE4F-E19E-4CA6-8E2A-F801F3DFCFAE}" type="slidenum">
              <a:rPr lang="en-US" smtClean="0"/>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9289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5C1EAA-EC54-495D-BFF3-4489453F8114}" type="datetime1">
              <a:rPr lang="en-US" smtClean="0"/>
              <a:t>6/16/2024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6567AE4F-E19E-4CA6-8E2A-F801F3DFCFAE}" type="slidenum">
              <a:rPr lang="en-US" smtClean="0"/>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8567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B617EB-0D23-4D6F-AA4B-9097AAE581D3}" type="datetime1">
              <a:rPr lang="en-US" smtClean="0"/>
              <a:t>6/16/2024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6567AE4F-E19E-4CA6-8E2A-F801F3DFCFAE}" type="slidenum">
              <a:rPr lang="en-US" smtClean="0"/>
              <a:pPr/>
              <a:t>‹#›</a:t>
            </a:fld>
            <a:endParaRPr lang="en-US"/>
          </a:p>
        </p:txBody>
      </p:sp>
    </p:spTree>
    <p:extLst>
      <p:ext uri="{BB962C8B-B14F-4D97-AF65-F5344CB8AC3E}">
        <p14:creationId xmlns:p14="http://schemas.microsoft.com/office/powerpoint/2010/main" val="1788966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499D03-BAD1-410B-AD0F-9DFF9893AA8C}" type="datetime1">
              <a:rPr lang="en-US" smtClean="0"/>
              <a:t>6/16/2024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6567AE4F-E19E-4CA6-8E2A-F801F3DFCFAE}" type="slidenum">
              <a:rPr lang="en-US" smtClean="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7570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ED430B-3130-4900-9E45-8DB823F236AE}" type="datetime1">
              <a:rPr lang="en-US" smtClean="0"/>
              <a:t>6/16/2024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6567AE4F-E19E-4CA6-8E2A-F801F3DFCFAE}" type="slidenum">
              <a:rPr lang="en-US" smtClean="0"/>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9629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D5D9C6-D553-4818-B670-718F1479E9A3}" type="datetime1">
              <a:rPr lang="en-US" smtClean="0"/>
              <a:t>6/16/2024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6567AE4F-E19E-4CA6-8E2A-F801F3DFCFAE}" type="slidenum">
              <a:rPr lang="en-US" smtClean="0"/>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11313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6DF3F9-BAFC-4270-BED6-B1FC50D2A8D8}" type="datetime1">
              <a:rPr lang="en-US" smtClean="0"/>
              <a:t>6/16/2024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6567AE4F-E19E-4CA6-8E2A-F801F3DFCFAE}" type="slidenum">
              <a:rPr lang="en-US" smtClean="0"/>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7636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7F091E-F1DA-48AC-971D-8543A622CAC0}" type="datetime1">
              <a:rPr lang="en-US" smtClean="0"/>
              <a:t>6/16/2024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6567AE4F-E19E-4CA6-8E2A-F801F3DFCFAE}" type="slidenum">
              <a:rPr lang="en-US" smtClean="0"/>
              <a:pPr/>
              <a:t>‹#›</a:t>
            </a:fld>
            <a:endParaRPr lang="en-US"/>
          </a:p>
        </p:txBody>
      </p:sp>
    </p:spTree>
    <p:extLst>
      <p:ext uri="{BB962C8B-B14F-4D97-AF65-F5344CB8AC3E}">
        <p14:creationId xmlns:p14="http://schemas.microsoft.com/office/powerpoint/2010/main" val="1296632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F9ADE6-BFDB-463D-864B-DE0EE8C851E5}" type="datetime1">
              <a:rPr lang="en-US" smtClean="0"/>
              <a:t>6/16/2024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6567AE4F-E19E-4CA6-8E2A-F801F3DFCFAE}" type="slidenum">
              <a:rPr lang="en-US" smtClean="0"/>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9243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C18B58-530D-40B4-A6AE-328E9FB313AA}" type="datetime1">
              <a:rPr lang="en-US" smtClean="0"/>
              <a:t>6/16/2024</a:t>
            </a:fld>
            <a:endParaRPr lang="en-US"/>
          </a:p>
        </p:txBody>
      </p:sp>
      <p:sp>
        <p:nvSpPr>
          <p:cNvPr id="6" name="Footer Placeholder 5"/>
          <p:cNvSpPr>
            <a:spLocks noGrp="1"/>
          </p:cNvSpPr>
          <p:nvPr>
            <p:ph type="ftr" sz="quarter" idx="11"/>
          </p:nvPr>
        </p:nvSpPr>
        <p:spPr/>
        <p:txBody>
          <a:bodyPr/>
          <a:lstStyle/>
          <a:p>
            <a:r>
              <a:rPr lang="en-US"/>
              <a:t>MBBSPPT.COM</a:t>
            </a:r>
          </a:p>
        </p:txBody>
      </p:sp>
      <p:sp>
        <p:nvSpPr>
          <p:cNvPr id="7" name="Slide Number Placeholder 6"/>
          <p:cNvSpPr>
            <a:spLocks noGrp="1"/>
          </p:cNvSpPr>
          <p:nvPr>
            <p:ph type="sldNum" sz="quarter" idx="12"/>
          </p:nvPr>
        </p:nvSpPr>
        <p:spPr/>
        <p:txBody>
          <a:bodyPr/>
          <a:lstStyle/>
          <a:p>
            <a:fld id="{6567AE4F-E19E-4CA6-8E2A-F801F3DFCFAE}" type="slidenum">
              <a:rPr lang="en-US" smtClean="0"/>
              <a:pPr/>
              <a:t>‹#›</a:t>
            </a:fld>
            <a:endParaRPr lang="en-US"/>
          </a:p>
        </p:txBody>
      </p:sp>
    </p:spTree>
    <p:extLst>
      <p:ext uri="{BB962C8B-B14F-4D97-AF65-F5344CB8AC3E}">
        <p14:creationId xmlns:p14="http://schemas.microsoft.com/office/powerpoint/2010/main" val="3432927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5C2F35-2594-4E32-B893-9B908106B476}" type="datetime1">
              <a:rPr lang="en-US" smtClean="0"/>
              <a:t>6/16/2024</a:t>
            </a:fld>
            <a:endParaRPr lang="en-US"/>
          </a:p>
        </p:txBody>
      </p:sp>
      <p:sp>
        <p:nvSpPr>
          <p:cNvPr id="8" name="Footer Placeholder 7"/>
          <p:cNvSpPr>
            <a:spLocks noGrp="1"/>
          </p:cNvSpPr>
          <p:nvPr>
            <p:ph type="ftr" sz="quarter" idx="11"/>
          </p:nvPr>
        </p:nvSpPr>
        <p:spPr/>
        <p:txBody>
          <a:bodyPr/>
          <a:lstStyle/>
          <a:p>
            <a:r>
              <a:rPr lang="en-US"/>
              <a:t>MBBSPPT.COM</a:t>
            </a:r>
          </a:p>
        </p:txBody>
      </p:sp>
      <p:sp>
        <p:nvSpPr>
          <p:cNvPr id="9" name="Slide Number Placeholder 8"/>
          <p:cNvSpPr>
            <a:spLocks noGrp="1"/>
          </p:cNvSpPr>
          <p:nvPr>
            <p:ph type="sldNum" sz="quarter" idx="12"/>
          </p:nvPr>
        </p:nvSpPr>
        <p:spPr/>
        <p:txBody>
          <a:bodyPr/>
          <a:lstStyle/>
          <a:p>
            <a:fld id="{6567AE4F-E19E-4CA6-8E2A-F801F3DFCFAE}" type="slidenum">
              <a:rPr lang="en-US" smtClean="0"/>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9091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4644468-0124-4C23-8358-AFD00B3B4D76}" type="datetime1">
              <a:rPr lang="en-US" smtClean="0"/>
              <a:t>6/16/2024</a:t>
            </a:fld>
            <a:endParaRPr lang="en-US"/>
          </a:p>
        </p:txBody>
      </p:sp>
      <p:sp>
        <p:nvSpPr>
          <p:cNvPr id="4" name="Footer Placeholder 3"/>
          <p:cNvSpPr>
            <a:spLocks noGrp="1"/>
          </p:cNvSpPr>
          <p:nvPr>
            <p:ph type="ftr" sz="quarter" idx="11"/>
          </p:nvPr>
        </p:nvSpPr>
        <p:spPr/>
        <p:txBody>
          <a:bodyPr/>
          <a:lstStyle/>
          <a:p>
            <a:r>
              <a:rPr lang="en-US"/>
              <a:t>MBBSPPT.COM</a:t>
            </a:r>
          </a:p>
        </p:txBody>
      </p:sp>
      <p:sp>
        <p:nvSpPr>
          <p:cNvPr id="5" name="Slide Number Placeholder 4"/>
          <p:cNvSpPr>
            <a:spLocks noGrp="1"/>
          </p:cNvSpPr>
          <p:nvPr>
            <p:ph type="sldNum" sz="quarter" idx="12"/>
          </p:nvPr>
        </p:nvSpPr>
        <p:spPr/>
        <p:txBody>
          <a:bodyPr/>
          <a:lstStyle/>
          <a:p>
            <a:fld id="{6567AE4F-E19E-4CA6-8E2A-F801F3DFCFAE}" type="slidenum">
              <a:rPr lang="en-US" smtClean="0"/>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8842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C21A06-5F0F-48D0-BDFF-33776EFC8BBA}" type="datetime1">
              <a:rPr lang="en-US" smtClean="0"/>
              <a:t>6/16/2024</a:t>
            </a:fld>
            <a:endParaRPr lang="en-US"/>
          </a:p>
        </p:txBody>
      </p:sp>
      <p:sp>
        <p:nvSpPr>
          <p:cNvPr id="3" name="Footer Placeholder 2"/>
          <p:cNvSpPr>
            <a:spLocks noGrp="1"/>
          </p:cNvSpPr>
          <p:nvPr>
            <p:ph type="ftr" sz="quarter" idx="11"/>
          </p:nvPr>
        </p:nvSpPr>
        <p:spPr/>
        <p:txBody>
          <a:bodyPr/>
          <a:lstStyle/>
          <a:p>
            <a:r>
              <a:rPr lang="en-US"/>
              <a:t>MBBSPPT.COM</a:t>
            </a:r>
          </a:p>
        </p:txBody>
      </p:sp>
      <p:sp>
        <p:nvSpPr>
          <p:cNvPr id="4" name="Slide Number Placeholder 3"/>
          <p:cNvSpPr>
            <a:spLocks noGrp="1"/>
          </p:cNvSpPr>
          <p:nvPr>
            <p:ph type="sldNum" sz="quarter" idx="12"/>
          </p:nvPr>
        </p:nvSpPr>
        <p:spPr/>
        <p:txBody>
          <a:bodyPr/>
          <a:lstStyle/>
          <a:p>
            <a:fld id="{6567AE4F-E19E-4CA6-8E2A-F801F3DFCFAE}" type="slidenum">
              <a:rPr lang="en-US" smtClean="0"/>
              <a:pPr/>
              <a:t>‹#›</a:t>
            </a:fld>
            <a:endParaRPr lang="en-US"/>
          </a:p>
        </p:txBody>
      </p:sp>
    </p:spTree>
    <p:extLst>
      <p:ext uri="{BB962C8B-B14F-4D97-AF65-F5344CB8AC3E}">
        <p14:creationId xmlns:p14="http://schemas.microsoft.com/office/powerpoint/2010/main" val="2856944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43A77F-CAB2-471C-A782-245FEF1DD842}" type="datetime1">
              <a:rPr lang="en-US" smtClean="0"/>
              <a:t>6/16/2024</a:t>
            </a:fld>
            <a:endParaRPr lang="en-US"/>
          </a:p>
        </p:txBody>
      </p:sp>
      <p:sp>
        <p:nvSpPr>
          <p:cNvPr id="6" name="Footer Placeholder 5"/>
          <p:cNvSpPr>
            <a:spLocks noGrp="1"/>
          </p:cNvSpPr>
          <p:nvPr>
            <p:ph type="ftr" sz="quarter" idx="11"/>
          </p:nvPr>
        </p:nvSpPr>
        <p:spPr/>
        <p:txBody>
          <a:bodyPr/>
          <a:lstStyle/>
          <a:p>
            <a:r>
              <a:rPr lang="en-US"/>
              <a:t>MBBSPPT.COM</a:t>
            </a:r>
          </a:p>
        </p:txBody>
      </p:sp>
      <p:sp>
        <p:nvSpPr>
          <p:cNvPr id="7" name="Slide Number Placeholder 6"/>
          <p:cNvSpPr>
            <a:spLocks noGrp="1"/>
          </p:cNvSpPr>
          <p:nvPr>
            <p:ph type="sldNum" sz="quarter" idx="12"/>
          </p:nvPr>
        </p:nvSpPr>
        <p:spPr/>
        <p:txBody>
          <a:bodyPr/>
          <a:lstStyle/>
          <a:p>
            <a:fld id="{6567AE4F-E19E-4CA6-8E2A-F801F3DFCFAE}" type="slidenum">
              <a:rPr lang="en-US" smtClean="0"/>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857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60674E-F3F2-41F6-AE63-40CE459D3EE9}" type="datetime1">
              <a:rPr lang="en-US" smtClean="0"/>
              <a:t>6/16/2024</a:t>
            </a:fld>
            <a:endParaRPr lang="en-US"/>
          </a:p>
        </p:txBody>
      </p:sp>
      <p:sp>
        <p:nvSpPr>
          <p:cNvPr id="6" name="Footer Placeholder 5"/>
          <p:cNvSpPr>
            <a:spLocks noGrp="1"/>
          </p:cNvSpPr>
          <p:nvPr>
            <p:ph type="ftr" sz="quarter" idx="11"/>
          </p:nvPr>
        </p:nvSpPr>
        <p:spPr/>
        <p:txBody>
          <a:bodyPr/>
          <a:lstStyle/>
          <a:p>
            <a:r>
              <a:rPr lang="en-US"/>
              <a:t>MBBSPPT.COM</a:t>
            </a:r>
          </a:p>
        </p:txBody>
      </p:sp>
      <p:sp>
        <p:nvSpPr>
          <p:cNvPr id="7" name="Slide Number Placeholder 6"/>
          <p:cNvSpPr>
            <a:spLocks noGrp="1"/>
          </p:cNvSpPr>
          <p:nvPr>
            <p:ph type="sldNum" sz="quarter" idx="12"/>
          </p:nvPr>
        </p:nvSpPr>
        <p:spPr/>
        <p:txBody>
          <a:bodyPr/>
          <a:lstStyle/>
          <a:p>
            <a:fld id="{6567AE4F-E19E-4CA6-8E2A-F801F3DFCFAE}" type="slidenum">
              <a:rPr lang="en-US" smtClean="0"/>
              <a:pPr/>
              <a:t>‹#›</a:t>
            </a:fld>
            <a:endParaRPr lang="en-US"/>
          </a:p>
        </p:txBody>
      </p:sp>
    </p:spTree>
    <p:extLst>
      <p:ext uri="{BB962C8B-B14F-4D97-AF65-F5344CB8AC3E}">
        <p14:creationId xmlns:p14="http://schemas.microsoft.com/office/powerpoint/2010/main" val="1189612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CCBEB2C-D0D7-46EC-AFAB-4F7E491A6D5E}" type="datetime1">
              <a:rPr lang="en-US" smtClean="0"/>
              <a:t>6/16/2024</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MBBSPPT.COM</a:t>
            </a:r>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567AE4F-E19E-4CA6-8E2A-F801F3DFCFAE}" type="slidenum">
              <a:rPr lang="en-US" smtClean="0"/>
              <a:pPr/>
              <a:t>‹#›</a:t>
            </a:fld>
            <a:endParaRPr lang="en-US"/>
          </a:p>
        </p:txBody>
      </p:sp>
    </p:spTree>
    <p:extLst>
      <p:ext uri="{BB962C8B-B14F-4D97-AF65-F5344CB8AC3E}">
        <p14:creationId xmlns:p14="http://schemas.microsoft.com/office/powerpoint/2010/main" val="1267344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dt="0"/>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1934" y="1811863"/>
            <a:ext cx="5308866" cy="1515533"/>
          </a:xfrm>
        </p:spPr>
        <p:txBody>
          <a:bodyPr/>
          <a:lstStyle/>
          <a:p>
            <a:r>
              <a:rPr lang="en-US" dirty="0"/>
              <a:t>Mitochondrial Diseases</a:t>
            </a:r>
          </a:p>
        </p:txBody>
      </p:sp>
      <p:sp>
        <p:nvSpPr>
          <p:cNvPr id="3" name="Subtitle 2"/>
          <p:cNvSpPr>
            <a:spLocks noGrp="1"/>
          </p:cNvSpPr>
          <p:nvPr>
            <p:ph type="subTitle" idx="1"/>
          </p:nvPr>
        </p:nvSpPr>
        <p:spPr>
          <a:xfrm>
            <a:off x="1921934" y="3598327"/>
            <a:ext cx="5308866" cy="1377651"/>
          </a:xfrm>
        </p:spPr>
        <p:txBody>
          <a:bodyPr/>
          <a:lstStyle/>
          <a:p>
            <a:r>
              <a:rPr lang="en-US" dirty="0"/>
              <a:t>BY MBBSPPT.COM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685800"/>
            <a:ext cx="7467600" cy="487362"/>
          </a:xfrm>
        </p:spPr>
        <p:txBody>
          <a:bodyPr>
            <a:noAutofit/>
          </a:bodyPr>
          <a:lstStyle/>
          <a:p>
            <a:pPr algn="l"/>
            <a:r>
              <a:rPr lang="en-US" sz="2000" dirty="0">
                <a:latin typeface="Garamond (Body)"/>
                <a:cs typeface="Times New Roman" pitchFamily="18" charset="0"/>
              </a:rPr>
              <a:t>Comparison Between the Human Nuclear and Mitochondrial Genomes</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300412459"/>
              </p:ext>
            </p:extLst>
          </p:nvPr>
        </p:nvGraphicFramePr>
        <p:xfrm>
          <a:off x="838200" y="1325563"/>
          <a:ext cx="7467600" cy="4846637"/>
        </p:xfrm>
        <a:graphic>
          <a:graphicData uri="http://schemas.openxmlformats.org/drawingml/2006/table">
            <a:tbl>
              <a:tblPr firstRow="1" bandRow="1">
                <a:tableStyleId>{5C22544A-7EE6-4342-B048-85BDC9FD1C3A}</a:tableStyleId>
              </a:tblPr>
              <a:tblGrid>
                <a:gridCol w="2489200">
                  <a:extLst>
                    <a:ext uri="{9D8B030D-6E8A-4147-A177-3AD203B41FA5}">
                      <a16:colId xmlns:a16="http://schemas.microsoft.com/office/drawing/2014/main" val="20000"/>
                    </a:ext>
                  </a:extLst>
                </a:gridCol>
                <a:gridCol w="2489200">
                  <a:extLst>
                    <a:ext uri="{9D8B030D-6E8A-4147-A177-3AD203B41FA5}">
                      <a16:colId xmlns:a16="http://schemas.microsoft.com/office/drawing/2014/main" val="20001"/>
                    </a:ext>
                  </a:extLst>
                </a:gridCol>
                <a:gridCol w="2489200">
                  <a:extLst>
                    <a:ext uri="{9D8B030D-6E8A-4147-A177-3AD203B41FA5}">
                      <a16:colId xmlns:a16="http://schemas.microsoft.com/office/drawing/2014/main" val="20002"/>
                    </a:ext>
                  </a:extLst>
                </a:gridCol>
              </a:tblGrid>
              <a:tr h="262295">
                <a:tc>
                  <a:txBody>
                    <a:bodyPr/>
                    <a:lstStyle/>
                    <a:p>
                      <a:r>
                        <a:rPr lang="en-US" sz="1100" b="1" kern="1200" baseline="0" dirty="0">
                          <a:solidFill>
                            <a:schemeClr val="lt1"/>
                          </a:solidFill>
                          <a:latin typeface="Times New Roman" pitchFamily="18" charset="0"/>
                          <a:ea typeface="+mn-ea"/>
                          <a:cs typeface="Times New Roman" pitchFamily="18" charset="0"/>
                        </a:rPr>
                        <a:t>Characteristic</a:t>
                      </a:r>
                      <a:endParaRPr lang="en-US" sz="1100" dirty="0">
                        <a:latin typeface="Times New Roman" pitchFamily="18" charset="0"/>
                        <a:cs typeface="Times New Roman" pitchFamily="18" charset="0"/>
                      </a:endParaRPr>
                    </a:p>
                  </a:txBody>
                  <a:tcPr/>
                </a:tc>
                <a:tc>
                  <a:txBody>
                    <a:bodyPr/>
                    <a:lstStyle/>
                    <a:p>
                      <a:r>
                        <a:rPr lang="en-US" sz="1100" b="1" kern="1200" baseline="0" dirty="0">
                          <a:solidFill>
                            <a:schemeClr val="lt1"/>
                          </a:solidFill>
                          <a:latin typeface="Times New Roman" pitchFamily="18" charset="0"/>
                          <a:ea typeface="+mn-ea"/>
                          <a:cs typeface="Times New Roman" pitchFamily="18" charset="0"/>
                        </a:rPr>
                        <a:t>Nuclear genome</a:t>
                      </a:r>
                      <a:endParaRPr lang="en-US" sz="1100" dirty="0">
                        <a:latin typeface="Times New Roman" pitchFamily="18" charset="0"/>
                        <a:cs typeface="Times New Roman" pitchFamily="18" charset="0"/>
                      </a:endParaRPr>
                    </a:p>
                  </a:txBody>
                  <a:tcPr/>
                </a:tc>
                <a:tc>
                  <a:txBody>
                    <a:bodyPr/>
                    <a:lstStyle/>
                    <a:p>
                      <a:r>
                        <a:rPr lang="en-US" sz="1100" b="1" kern="1200" baseline="0" dirty="0">
                          <a:solidFill>
                            <a:schemeClr val="lt1"/>
                          </a:solidFill>
                          <a:latin typeface="Times New Roman" pitchFamily="18" charset="0"/>
                          <a:ea typeface="+mn-ea"/>
                          <a:cs typeface="Times New Roman" pitchFamily="18" charset="0"/>
                        </a:rPr>
                        <a:t>Mitochondrial genome</a:t>
                      </a:r>
                      <a:endParaRPr lang="en-US" sz="11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262295">
                <a:tc>
                  <a:txBody>
                    <a:bodyPr/>
                    <a:lstStyle/>
                    <a:p>
                      <a:r>
                        <a:rPr lang="en-US" sz="1100" kern="1200" baseline="0" dirty="0">
                          <a:solidFill>
                            <a:schemeClr val="dk1"/>
                          </a:solidFill>
                          <a:latin typeface="Times New Roman" pitchFamily="18" charset="0"/>
                          <a:ea typeface="+mn-ea"/>
                          <a:cs typeface="Times New Roman" pitchFamily="18" charset="0"/>
                        </a:rPr>
                        <a:t>Size</a:t>
                      </a:r>
                      <a:endParaRPr lang="en-US" sz="1100" dirty="0">
                        <a:latin typeface="Times New Roman" pitchFamily="18" charset="0"/>
                        <a:cs typeface="Times New Roman" pitchFamily="18" charset="0"/>
                      </a:endParaRPr>
                    </a:p>
                  </a:txBody>
                  <a:tcPr/>
                </a:tc>
                <a:tc>
                  <a:txBody>
                    <a:bodyPr/>
                    <a:lstStyle/>
                    <a:p>
                      <a:r>
                        <a:rPr lang="en-US" sz="1100" kern="1200" baseline="0" dirty="0">
                          <a:solidFill>
                            <a:schemeClr val="dk1"/>
                          </a:solidFill>
                          <a:latin typeface="Times New Roman" pitchFamily="18" charset="0"/>
                          <a:ea typeface="+mn-ea"/>
                          <a:cs typeface="Times New Roman" pitchFamily="18" charset="0"/>
                        </a:rPr>
                        <a:t>~3.3 x 109 </a:t>
                      </a:r>
                      <a:r>
                        <a:rPr lang="en-US" sz="1100" kern="1200" baseline="0" dirty="0" err="1">
                          <a:solidFill>
                            <a:schemeClr val="dk1"/>
                          </a:solidFill>
                          <a:latin typeface="Times New Roman" pitchFamily="18" charset="0"/>
                          <a:ea typeface="+mn-ea"/>
                          <a:cs typeface="Times New Roman" pitchFamily="18" charset="0"/>
                        </a:rPr>
                        <a:t>bp</a:t>
                      </a:r>
                      <a:endParaRPr lang="en-US" sz="11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Times New Roman" pitchFamily="18" charset="0"/>
                          <a:ea typeface="+mn-ea"/>
                          <a:cs typeface="Times New Roman" pitchFamily="18" charset="0"/>
                        </a:rPr>
                        <a:t>16,569 </a:t>
                      </a:r>
                      <a:r>
                        <a:rPr lang="en-US" sz="1100" kern="1200" baseline="0" dirty="0" err="1">
                          <a:solidFill>
                            <a:schemeClr val="dk1"/>
                          </a:solidFill>
                          <a:latin typeface="Times New Roman" pitchFamily="18" charset="0"/>
                          <a:ea typeface="+mn-ea"/>
                          <a:cs typeface="Times New Roman" pitchFamily="18" charset="0"/>
                        </a:rPr>
                        <a:t>bp</a:t>
                      </a:r>
                      <a:endParaRPr lang="en-US" sz="11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437159">
                <a:tc>
                  <a:txBody>
                    <a:bodyPr/>
                    <a:lstStyle/>
                    <a:p>
                      <a:r>
                        <a:rPr lang="en-US" sz="1100" kern="1200" baseline="0" dirty="0">
                          <a:solidFill>
                            <a:schemeClr val="dk1"/>
                          </a:solidFill>
                          <a:latin typeface="Times New Roman" pitchFamily="18" charset="0"/>
                          <a:ea typeface="+mn-ea"/>
                          <a:cs typeface="Times New Roman" pitchFamily="18" charset="0"/>
                        </a:rPr>
                        <a:t>Number of DNA molecules</a:t>
                      </a:r>
                    </a:p>
                    <a:p>
                      <a:r>
                        <a:rPr lang="en-US" sz="1100" kern="1200" baseline="0" dirty="0">
                          <a:solidFill>
                            <a:schemeClr val="dk1"/>
                          </a:solidFill>
                          <a:latin typeface="Times New Roman" pitchFamily="18" charset="0"/>
                          <a:ea typeface="+mn-ea"/>
                          <a:cs typeface="Times New Roman" pitchFamily="18" charset="0"/>
                        </a:rPr>
                        <a:t>per cell</a:t>
                      </a:r>
                      <a:endParaRPr lang="en-US" sz="1100" dirty="0">
                        <a:latin typeface="Times New Roman" pitchFamily="18" charset="0"/>
                        <a:cs typeface="Times New Roman" pitchFamily="18" charset="0"/>
                      </a:endParaRPr>
                    </a:p>
                  </a:txBody>
                  <a:tcPr/>
                </a:tc>
                <a:tc>
                  <a:txBody>
                    <a:bodyPr/>
                    <a:lstStyle/>
                    <a:p>
                      <a:r>
                        <a:rPr lang="en-US" sz="1100" kern="1200" baseline="0" dirty="0">
                          <a:solidFill>
                            <a:schemeClr val="dk1"/>
                          </a:solidFill>
                          <a:latin typeface="Times New Roman" pitchFamily="18" charset="0"/>
                          <a:ea typeface="+mn-ea"/>
                          <a:cs typeface="Times New Roman" pitchFamily="18" charset="0"/>
                        </a:rPr>
                        <a:t>23 in haploid cells; 46 in diploid cells</a:t>
                      </a:r>
                      <a:endParaRPr lang="en-US" sz="1100" dirty="0">
                        <a:latin typeface="Times New Roman" pitchFamily="18" charset="0"/>
                        <a:cs typeface="Times New Roman" pitchFamily="18" charset="0"/>
                      </a:endParaRPr>
                    </a:p>
                  </a:txBody>
                  <a:tcPr/>
                </a:tc>
                <a:tc>
                  <a:txBody>
                    <a:bodyPr/>
                    <a:lstStyle/>
                    <a:p>
                      <a:r>
                        <a:rPr lang="en-US" sz="1100" kern="1200" baseline="0" dirty="0">
                          <a:solidFill>
                            <a:schemeClr val="dk1"/>
                          </a:solidFill>
                          <a:latin typeface="Times New Roman" pitchFamily="18" charset="0"/>
                          <a:ea typeface="+mn-ea"/>
                          <a:cs typeface="Times New Roman" pitchFamily="18" charset="0"/>
                        </a:rPr>
                        <a:t>Several thousand copies per cell</a:t>
                      </a:r>
                      <a:endParaRPr lang="en-US" sz="11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437159">
                <a:tc>
                  <a:txBody>
                    <a:bodyPr/>
                    <a:lstStyle/>
                    <a:p>
                      <a:r>
                        <a:rPr lang="en-US" sz="1100" kern="1200" baseline="0" dirty="0">
                          <a:solidFill>
                            <a:schemeClr val="dk1"/>
                          </a:solidFill>
                          <a:latin typeface="Times New Roman" pitchFamily="18" charset="0"/>
                          <a:ea typeface="+mn-ea"/>
                          <a:cs typeface="Times New Roman" pitchFamily="18" charset="0"/>
                        </a:rPr>
                        <a:t>Number of genes encoded</a:t>
                      </a:r>
                      <a:endParaRPr lang="en-US" sz="1100" dirty="0">
                        <a:latin typeface="Times New Roman" pitchFamily="18" charset="0"/>
                        <a:cs typeface="Times New Roman" pitchFamily="18" charset="0"/>
                      </a:endParaRPr>
                    </a:p>
                  </a:txBody>
                  <a:tcPr/>
                </a:tc>
                <a:tc>
                  <a:txBody>
                    <a:bodyPr/>
                    <a:lstStyle/>
                    <a:p>
                      <a:r>
                        <a:rPr lang="en-US" sz="1100" kern="1200" baseline="0" dirty="0">
                          <a:solidFill>
                            <a:schemeClr val="dk1"/>
                          </a:solidFill>
                          <a:latin typeface="Times New Roman" pitchFamily="18" charset="0"/>
                          <a:ea typeface="+mn-ea"/>
                          <a:cs typeface="Times New Roman" pitchFamily="18" charset="0"/>
                        </a:rPr>
                        <a:t>~20,000–30,000</a:t>
                      </a:r>
                      <a:endParaRPr lang="en-US" sz="1100" dirty="0">
                        <a:latin typeface="Times New Roman" pitchFamily="18" charset="0"/>
                        <a:cs typeface="Times New Roman" pitchFamily="18" charset="0"/>
                      </a:endParaRPr>
                    </a:p>
                  </a:txBody>
                  <a:tcPr/>
                </a:tc>
                <a:tc>
                  <a:txBody>
                    <a:bodyPr/>
                    <a:lstStyle/>
                    <a:p>
                      <a:r>
                        <a:rPr lang="en-US" sz="1100" kern="1200" baseline="0" dirty="0">
                          <a:solidFill>
                            <a:schemeClr val="dk1"/>
                          </a:solidFill>
                          <a:latin typeface="Times New Roman" pitchFamily="18" charset="0"/>
                          <a:ea typeface="+mn-ea"/>
                          <a:cs typeface="Times New Roman" pitchFamily="18" charset="0"/>
                        </a:rPr>
                        <a:t>37 (13 polypeptides, 22 </a:t>
                      </a:r>
                      <a:r>
                        <a:rPr lang="en-US" sz="1100" kern="1200" baseline="0" dirty="0" err="1">
                          <a:solidFill>
                            <a:schemeClr val="dk1"/>
                          </a:solidFill>
                          <a:latin typeface="Times New Roman" pitchFamily="18" charset="0"/>
                          <a:ea typeface="+mn-ea"/>
                          <a:cs typeface="Times New Roman" pitchFamily="18" charset="0"/>
                        </a:rPr>
                        <a:t>tRNAs</a:t>
                      </a:r>
                      <a:r>
                        <a:rPr lang="en-US" sz="1100" kern="1200" baseline="0" dirty="0">
                          <a:solidFill>
                            <a:schemeClr val="dk1"/>
                          </a:solidFill>
                          <a:latin typeface="Times New Roman" pitchFamily="18" charset="0"/>
                          <a:ea typeface="+mn-ea"/>
                          <a:cs typeface="Times New Roman" pitchFamily="18" charset="0"/>
                        </a:rPr>
                        <a:t> and 2 </a:t>
                      </a:r>
                      <a:r>
                        <a:rPr lang="en-US" sz="1100" kern="1200" baseline="0" dirty="0" err="1">
                          <a:solidFill>
                            <a:schemeClr val="dk1"/>
                          </a:solidFill>
                          <a:latin typeface="Times New Roman" pitchFamily="18" charset="0"/>
                          <a:ea typeface="+mn-ea"/>
                          <a:cs typeface="Times New Roman" pitchFamily="18" charset="0"/>
                        </a:rPr>
                        <a:t>rRNAs</a:t>
                      </a:r>
                      <a:r>
                        <a:rPr lang="en-US" sz="1100" kern="1200" baseline="0" dirty="0">
                          <a:solidFill>
                            <a:schemeClr val="dk1"/>
                          </a:solidFill>
                          <a:latin typeface="Times New Roman" pitchFamily="18" charset="0"/>
                          <a:ea typeface="+mn-ea"/>
                          <a:cs typeface="Times New Roman" pitchFamily="18" charset="0"/>
                        </a:rPr>
                        <a:t>)</a:t>
                      </a:r>
                      <a:endParaRPr lang="en-US" sz="1100"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262295">
                <a:tc>
                  <a:txBody>
                    <a:bodyPr/>
                    <a:lstStyle/>
                    <a:p>
                      <a:r>
                        <a:rPr lang="en-US" sz="1100" kern="1200" baseline="0" dirty="0">
                          <a:solidFill>
                            <a:schemeClr val="dk1"/>
                          </a:solidFill>
                          <a:latin typeface="Times New Roman" pitchFamily="18" charset="0"/>
                          <a:ea typeface="+mn-ea"/>
                          <a:cs typeface="Times New Roman" pitchFamily="18" charset="0"/>
                        </a:rPr>
                        <a:t>Gene density</a:t>
                      </a:r>
                      <a:endParaRPr lang="en-US" sz="1100" dirty="0">
                        <a:latin typeface="Times New Roman" pitchFamily="18" charset="0"/>
                        <a:cs typeface="Times New Roman" pitchFamily="18" charset="0"/>
                      </a:endParaRPr>
                    </a:p>
                  </a:txBody>
                  <a:tcPr/>
                </a:tc>
                <a:tc>
                  <a:txBody>
                    <a:bodyPr/>
                    <a:lstStyle/>
                    <a:p>
                      <a:r>
                        <a:rPr lang="en-US" sz="1100" kern="1200" baseline="0" dirty="0">
                          <a:solidFill>
                            <a:schemeClr val="dk1"/>
                          </a:solidFill>
                          <a:latin typeface="Times New Roman" pitchFamily="18" charset="0"/>
                          <a:ea typeface="+mn-ea"/>
                          <a:cs typeface="Times New Roman" pitchFamily="18" charset="0"/>
                        </a:rPr>
                        <a:t>~1 per 40,000 </a:t>
                      </a:r>
                      <a:r>
                        <a:rPr lang="en-US" sz="1100" kern="1200" baseline="0" dirty="0" err="1">
                          <a:solidFill>
                            <a:schemeClr val="dk1"/>
                          </a:solidFill>
                          <a:latin typeface="Times New Roman" pitchFamily="18" charset="0"/>
                          <a:ea typeface="+mn-ea"/>
                          <a:cs typeface="Times New Roman" pitchFamily="18" charset="0"/>
                        </a:rPr>
                        <a:t>bp</a:t>
                      </a:r>
                      <a:endParaRPr lang="en-US" sz="1100" dirty="0">
                        <a:latin typeface="Times New Roman" pitchFamily="18" charset="0"/>
                        <a:cs typeface="Times New Roman" pitchFamily="18" charset="0"/>
                      </a:endParaRPr>
                    </a:p>
                  </a:txBody>
                  <a:tcPr/>
                </a:tc>
                <a:tc>
                  <a:txBody>
                    <a:bodyPr/>
                    <a:lstStyle/>
                    <a:p>
                      <a:r>
                        <a:rPr lang="en-US" sz="1100" kern="1200" baseline="0" dirty="0">
                          <a:solidFill>
                            <a:schemeClr val="dk1"/>
                          </a:solidFill>
                          <a:latin typeface="Times New Roman" pitchFamily="18" charset="0"/>
                          <a:ea typeface="+mn-ea"/>
                          <a:cs typeface="Times New Roman" pitchFamily="18" charset="0"/>
                        </a:rPr>
                        <a:t>1 per 450 </a:t>
                      </a:r>
                      <a:r>
                        <a:rPr lang="en-US" sz="1100" kern="1200" baseline="0" dirty="0" err="1">
                          <a:solidFill>
                            <a:schemeClr val="dk1"/>
                          </a:solidFill>
                          <a:latin typeface="Times New Roman" pitchFamily="18" charset="0"/>
                          <a:ea typeface="+mn-ea"/>
                          <a:cs typeface="Times New Roman" pitchFamily="18" charset="0"/>
                        </a:rPr>
                        <a:t>bp</a:t>
                      </a:r>
                      <a:endParaRPr lang="en-US" sz="1100" dirty="0">
                        <a:latin typeface="Times New Roman" pitchFamily="18" charset="0"/>
                        <a:cs typeface="Times New Roman" pitchFamily="18" charset="0"/>
                      </a:endParaRPr>
                    </a:p>
                  </a:txBody>
                  <a:tcPr/>
                </a:tc>
                <a:extLst>
                  <a:ext uri="{0D108BD9-81ED-4DB2-BD59-A6C34878D82A}">
                    <a16:rowId xmlns:a16="http://schemas.microsoft.com/office/drawing/2014/main" val="10004"/>
                  </a:ext>
                </a:extLst>
              </a:tr>
              <a:tr h="262295">
                <a:tc>
                  <a:txBody>
                    <a:bodyPr/>
                    <a:lstStyle/>
                    <a:p>
                      <a:r>
                        <a:rPr lang="en-US" sz="1100" kern="1200" baseline="0" dirty="0">
                          <a:solidFill>
                            <a:schemeClr val="dk1"/>
                          </a:solidFill>
                          <a:latin typeface="Times New Roman" pitchFamily="18" charset="0"/>
                          <a:ea typeface="+mn-ea"/>
                          <a:cs typeface="Times New Roman" pitchFamily="18" charset="0"/>
                        </a:rPr>
                        <a:t>Percentage of coding DNA</a:t>
                      </a:r>
                      <a:endParaRPr lang="en-US" sz="1100" dirty="0">
                        <a:latin typeface="Times New Roman" pitchFamily="18" charset="0"/>
                        <a:cs typeface="Times New Roman" pitchFamily="18" charset="0"/>
                      </a:endParaRPr>
                    </a:p>
                  </a:txBody>
                  <a:tcPr/>
                </a:tc>
                <a:tc>
                  <a:txBody>
                    <a:bodyPr/>
                    <a:lstStyle/>
                    <a:p>
                      <a:r>
                        <a:rPr lang="en-US" sz="1100" kern="1200" baseline="0" dirty="0">
                          <a:solidFill>
                            <a:schemeClr val="dk1"/>
                          </a:solidFill>
                          <a:latin typeface="Times New Roman" pitchFamily="18" charset="0"/>
                          <a:ea typeface="+mn-ea"/>
                          <a:cs typeface="Times New Roman" pitchFamily="18" charset="0"/>
                        </a:rPr>
                        <a:t>~3%</a:t>
                      </a:r>
                      <a:endParaRPr lang="en-US" sz="1100" dirty="0">
                        <a:latin typeface="Times New Roman" pitchFamily="18" charset="0"/>
                        <a:cs typeface="Times New Roman" pitchFamily="18" charset="0"/>
                      </a:endParaRPr>
                    </a:p>
                  </a:txBody>
                  <a:tcPr/>
                </a:tc>
                <a:tc>
                  <a:txBody>
                    <a:bodyPr/>
                    <a:lstStyle/>
                    <a:p>
                      <a:r>
                        <a:rPr lang="en-US" sz="1100" kern="1200" baseline="0" dirty="0">
                          <a:solidFill>
                            <a:schemeClr val="dk1"/>
                          </a:solidFill>
                          <a:latin typeface="Times New Roman" pitchFamily="18" charset="0"/>
                          <a:ea typeface="+mn-ea"/>
                          <a:cs typeface="Times New Roman" pitchFamily="18" charset="0"/>
                        </a:rPr>
                        <a:t>~93%</a:t>
                      </a:r>
                      <a:endParaRPr lang="en-US" sz="1100" dirty="0">
                        <a:latin typeface="Times New Roman" pitchFamily="18" charset="0"/>
                        <a:cs typeface="Times New Roman" pitchFamily="18" charset="0"/>
                      </a:endParaRPr>
                    </a:p>
                  </a:txBody>
                  <a:tcPr/>
                </a:tc>
                <a:extLst>
                  <a:ext uri="{0D108BD9-81ED-4DB2-BD59-A6C34878D82A}">
                    <a16:rowId xmlns:a16="http://schemas.microsoft.com/office/drawing/2014/main" val="10005"/>
                  </a:ext>
                </a:extLst>
              </a:tr>
              <a:tr h="612022">
                <a:tc>
                  <a:txBody>
                    <a:bodyPr/>
                    <a:lstStyle/>
                    <a:p>
                      <a:r>
                        <a:rPr lang="en-US" sz="1100" kern="1200" baseline="0" dirty="0">
                          <a:solidFill>
                            <a:schemeClr val="dk1"/>
                          </a:solidFill>
                          <a:latin typeface="Times New Roman" pitchFamily="18" charset="0"/>
                          <a:ea typeface="+mn-ea"/>
                          <a:cs typeface="Times New Roman" pitchFamily="18" charset="0"/>
                        </a:rPr>
                        <a:t>Mode of inheritance</a:t>
                      </a:r>
                      <a:endParaRPr lang="en-US" sz="1100" dirty="0">
                        <a:latin typeface="Times New Roman" pitchFamily="18" charset="0"/>
                        <a:cs typeface="Times New Roman" pitchFamily="18" charset="0"/>
                      </a:endParaRPr>
                    </a:p>
                  </a:txBody>
                  <a:tcPr/>
                </a:tc>
                <a:tc>
                  <a:txBody>
                    <a:bodyPr/>
                    <a:lstStyle/>
                    <a:p>
                      <a:r>
                        <a:rPr lang="en-US" sz="1100" kern="1200" baseline="0" dirty="0" err="1">
                          <a:solidFill>
                            <a:schemeClr val="dk1"/>
                          </a:solidFill>
                          <a:latin typeface="Times New Roman" pitchFamily="18" charset="0"/>
                          <a:ea typeface="+mn-ea"/>
                          <a:cs typeface="Times New Roman" pitchFamily="18" charset="0"/>
                        </a:rPr>
                        <a:t>Mendelian</a:t>
                      </a:r>
                      <a:r>
                        <a:rPr lang="en-US" sz="1100" kern="1200" baseline="0" dirty="0">
                          <a:solidFill>
                            <a:schemeClr val="dk1"/>
                          </a:solidFill>
                          <a:latin typeface="Times New Roman" pitchFamily="18" charset="0"/>
                          <a:ea typeface="+mn-ea"/>
                          <a:cs typeface="Times New Roman" pitchFamily="18" charset="0"/>
                        </a:rPr>
                        <a:t> inheritance for </a:t>
                      </a:r>
                      <a:r>
                        <a:rPr lang="en-US" sz="1100" kern="1200" baseline="0" dirty="0" err="1">
                          <a:solidFill>
                            <a:schemeClr val="dk1"/>
                          </a:solidFill>
                          <a:latin typeface="Times New Roman" pitchFamily="18" charset="0"/>
                          <a:ea typeface="+mn-ea"/>
                          <a:cs typeface="Times New Roman" pitchFamily="18" charset="0"/>
                        </a:rPr>
                        <a:t>autosomes</a:t>
                      </a:r>
                      <a:r>
                        <a:rPr lang="en-US" sz="1100" kern="1200" baseline="0" dirty="0">
                          <a:solidFill>
                            <a:schemeClr val="dk1"/>
                          </a:solidFill>
                          <a:latin typeface="Times New Roman" pitchFamily="18" charset="0"/>
                          <a:ea typeface="+mn-ea"/>
                          <a:cs typeface="Times New Roman" pitchFamily="18" charset="0"/>
                        </a:rPr>
                        <a:t> and the X chromosome, paternal inheritance for the Y chromosome</a:t>
                      </a:r>
                      <a:endParaRPr lang="en-US" sz="1100" dirty="0">
                        <a:latin typeface="Times New Roman" pitchFamily="18" charset="0"/>
                        <a:cs typeface="Times New Roman" pitchFamily="18" charset="0"/>
                      </a:endParaRPr>
                    </a:p>
                  </a:txBody>
                  <a:tcPr/>
                </a:tc>
                <a:tc>
                  <a:txBody>
                    <a:bodyPr/>
                    <a:lstStyle/>
                    <a:p>
                      <a:r>
                        <a:rPr lang="en-US" sz="1100" kern="1200" baseline="0" dirty="0">
                          <a:solidFill>
                            <a:schemeClr val="dk1"/>
                          </a:solidFill>
                          <a:latin typeface="Times New Roman" pitchFamily="18" charset="0"/>
                          <a:ea typeface="+mn-ea"/>
                          <a:cs typeface="Times New Roman" pitchFamily="18" charset="0"/>
                        </a:rPr>
                        <a:t>Exclusively maternal</a:t>
                      </a:r>
                      <a:endParaRPr lang="en-US" sz="1100" dirty="0">
                        <a:latin typeface="Times New Roman" pitchFamily="18" charset="0"/>
                        <a:cs typeface="Times New Roman" pitchFamily="18" charset="0"/>
                      </a:endParaRPr>
                    </a:p>
                  </a:txBody>
                  <a:tcPr/>
                </a:tc>
                <a:extLst>
                  <a:ext uri="{0D108BD9-81ED-4DB2-BD59-A6C34878D82A}">
                    <a16:rowId xmlns:a16="http://schemas.microsoft.com/office/drawing/2014/main" val="10006"/>
                  </a:ext>
                </a:extLst>
              </a:tr>
              <a:tr h="612022">
                <a:tc>
                  <a:txBody>
                    <a:bodyPr/>
                    <a:lstStyle/>
                    <a:p>
                      <a:r>
                        <a:rPr lang="en-US" sz="1100" kern="1200" baseline="0" dirty="0">
                          <a:solidFill>
                            <a:schemeClr val="dk1"/>
                          </a:solidFill>
                          <a:latin typeface="Times New Roman" pitchFamily="18" charset="0"/>
                          <a:ea typeface="+mn-ea"/>
                          <a:cs typeface="Times New Roman" pitchFamily="18" charset="0"/>
                        </a:rPr>
                        <a:t>Replication</a:t>
                      </a:r>
                      <a:endParaRPr lang="en-US" sz="1100" dirty="0">
                        <a:latin typeface="Times New Roman" pitchFamily="18" charset="0"/>
                        <a:cs typeface="Times New Roman" pitchFamily="18" charset="0"/>
                      </a:endParaRPr>
                    </a:p>
                  </a:txBody>
                  <a:tcPr/>
                </a:tc>
                <a:tc>
                  <a:txBody>
                    <a:bodyPr/>
                    <a:lstStyle/>
                    <a:p>
                      <a:r>
                        <a:rPr lang="en-US" sz="1100" kern="1200" baseline="0" dirty="0">
                          <a:solidFill>
                            <a:schemeClr val="dk1"/>
                          </a:solidFill>
                          <a:latin typeface="Times New Roman" pitchFamily="18" charset="0"/>
                          <a:ea typeface="+mn-ea"/>
                          <a:cs typeface="Times New Roman" pitchFamily="18" charset="0"/>
                        </a:rPr>
                        <a:t>Strand-coupled mechanism that</a:t>
                      </a:r>
                    </a:p>
                    <a:p>
                      <a:r>
                        <a:rPr lang="en-US" sz="1100" kern="1200" baseline="0" dirty="0">
                          <a:solidFill>
                            <a:schemeClr val="dk1"/>
                          </a:solidFill>
                          <a:latin typeface="Times New Roman" pitchFamily="18" charset="0"/>
                          <a:ea typeface="+mn-ea"/>
                          <a:cs typeface="Times New Roman" pitchFamily="18" charset="0"/>
                        </a:rPr>
                        <a:t>uses DNA polymerases α and δ</a:t>
                      </a:r>
                      <a:endParaRPr lang="en-US" sz="1100" dirty="0">
                        <a:latin typeface="Times New Roman" pitchFamily="18" charset="0"/>
                        <a:cs typeface="Times New Roman" pitchFamily="18" charset="0"/>
                      </a:endParaRPr>
                    </a:p>
                  </a:txBody>
                  <a:tcPr/>
                </a:tc>
                <a:tc>
                  <a:txBody>
                    <a:bodyPr/>
                    <a:lstStyle/>
                    <a:p>
                      <a:r>
                        <a:rPr lang="en-US" sz="1100" kern="1200" baseline="0" dirty="0">
                          <a:solidFill>
                            <a:schemeClr val="dk1"/>
                          </a:solidFill>
                          <a:latin typeface="Times New Roman" pitchFamily="18" charset="0"/>
                          <a:ea typeface="+mn-ea"/>
                          <a:cs typeface="Times New Roman" pitchFamily="18" charset="0"/>
                        </a:rPr>
                        <a:t>Strand-coupled and strand-displacement models; only uses DNA polymerase γ</a:t>
                      </a:r>
                      <a:endParaRPr lang="en-US" sz="1100" dirty="0">
                        <a:latin typeface="Times New Roman" pitchFamily="18" charset="0"/>
                        <a:cs typeface="Times New Roman" pitchFamily="18" charset="0"/>
                      </a:endParaRPr>
                    </a:p>
                  </a:txBody>
                  <a:tcPr/>
                </a:tc>
                <a:extLst>
                  <a:ext uri="{0D108BD9-81ED-4DB2-BD59-A6C34878D82A}">
                    <a16:rowId xmlns:a16="http://schemas.microsoft.com/office/drawing/2014/main" val="10007"/>
                  </a:ext>
                </a:extLst>
              </a:tr>
              <a:tr h="437159">
                <a:tc>
                  <a:txBody>
                    <a:bodyPr/>
                    <a:lstStyle/>
                    <a:p>
                      <a:r>
                        <a:rPr lang="en-US" sz="1100" kern="1200" baseline="0" dirty="0">
                          <a:solidFill>
                            <a:schemeClr val="dk1"/>
                          </a:solidFill>
                          <a:latin typeface="Times New Roman" pitchFamily="18" charset="0"/>
                          <a:ea typeface="+mn-ea"/>
                          <a:cs typeface="Times New Roman" pitchFamily="18" charset="0"/>
                        </a:rPr>
                        <a:t>Transcription</a:t>
                      </a:r>
                      <a:endParaRPr lang="en-US" sz="1100" dirty="0">
                        <a:latin typeface="Times New Roman" pitchFamily="18" charset="0"/>
                        <a:cs typeface="Times New Roman" pitchFamily="18" charset="0"/>
                      </a:endParaRPr>
                    </a:p>
                  </a:txBody>
                  <a:tcPr/>
                </a:tc>
                <a:tc>
                  <a:txBody>
                    <a:bodyPr/>
                    <a:lstStyle/>
                    <a:p>
                      <a:r>
                        <a:rPr lang="en-US" sz="1100" kern="1200" baseline="0" dirty="0">
                          <a:solidFill>
                            <a:schemeClr val="dk1"/>
                          </a:solidFill>
                          <a:latin typeface="Times New Roman" pitchFamily="18" charset="0"/>
                          <a:ea typeface="+mn-ea"/>
                          <a:cs typeface="Times New Roman" pitchFamily="18" charset="0"/>
                        </a:rPr>
                        <a:t>Most genes are transcribed</a:t>
                      </a:r>
                    </a:p>
                    <a:p>
                      <a:r>
                        <a:rPr lang="en-US" sz="1100" kern="1200" baseline="0" dirty="0">
                          <a:solidFill>
                            <a:schemeClr val="dk1"/>
                          </a:solidFill>
                          <a:latin typeface="Times New Roman" pitchFamily="18" charset="0"/>
                          <a:ea typeface="+mn-ea"/>
                          <a:cs typeface="Times New Roman" pitchFamily="18" charset="0"/>
                        </a:rPr>
                        <a:t>individually</a:t>
                      </a:r>
                      <a:endParaRPr lang="en-US" sz="1100" dirty="0">
                        <a:latin typeface="Times New Roman" pitchFamily="18" charset="0"/>
                        <a:cs typeface="Times New Roman" pitchFamily="18" charset="0"/>
                      </a:endParaRPr>
                    </a:p>
                  </a:txBody>
                  <a:tcPr/>
                </a:tc>
                <a:tc>
                  <a:txBody>
                    <a:bodyPr/>
                    <a:lstStyle/>
                    <a:p>
                      <a:r>
                        <a:rPr lang="en-US" sz="1100" kern="1200" baseline="0" dirty="0">
                          <a:solidFill>
                            <a:schemeClr val="dk1"/>
                          </a:solidFill>
                          <a:latin typeface="Times New Roman" pitchFamily="18" charset="0"/>
                          <a:ea typeface="+mn-ea"/>
                          <a:cs typeface="Times New Roman" pitchFamily="18" charset="0"/>
                        </a:rPr>
                        <a:t>All genes on both strands are transcribed as large </a:t>
                      </a:r>
                      <a:r>
                        <a:rPr lang="en-US" sz="1100" kern="1200" baseline="0" dirty="0" err="1">
                          <a:solidFill>
                            <a:schemeClr val="dk1"/>
                          </a:solidFill>
                          <a:latin typeface="Times New Roman" pitchFamily="18" charset="0"/>
                          <a:ea typeface="+mn-ea"/>
                          <a:cs typeface="Times New Roman" pitchFamily="18" charset="0"/>
                        </a:rPr>
                        <a:t>polycistrons</a:t>
                      </a:r>
                      <a:r>
                        <a:rPr lang="en-US" sz="1100" kern="1200" baseline="0" dirty="0">
                          <a:solidFill>
                            <a:schemeClr val="dk1"/>
                          </a:solidFill>
                          <a:latin typeface="Times New Roman" pitchFamily="18" charset="0"/>
                          <a:ea typeface="+mn-ea"/>
                          <a:cs typeface="Times New Roman" pitchFamily="18" charset="0"/>
                        </a:rPr>
                        <a:t>.</a:t>
                      </a:r>
                      <a:endParaRPr lang="en-US" sz="1100" dirty="0">
                        <a:latin typeface="Times New Roman" pitchFamily="18" charset="0"/>
                        <a:cs typeface="Times New Roman" pitchFamily="18" charset="0"/>
                      </a:endParaRPr>
                    </a:p>
                  </a:txBody>
                  <a:tcPr/>
                </a:tc>
                <a:extLst>
                  <a:ext uri="{0D108BD9-81ED-4DB2-BD59-A6C34878D82A}">
                    <a16:rowId xmlns:a16="http://schemas.microsoft.com/office/drawing/2014/main" val="10008"/>
                  </a:ext>
                </a:extLst>
              </a:tr>
              <a:tr h="786885">
                <a:tc>
                  <a:txBody>
                    <a:bodyPr/>
                    <a:lstStyle/>
                    <a:p>
                      <a:r>
                        <a:rPr lang="en-US" sz="1100" kern="1200" baseline="0" dirty="0">
                          <a:solidFill>
                            <a:schemeClr val="dk1"/>
                          </a:solidFill>
                          <a:latin typeface="Times New Roman" pitchFamily="18" charset="0"/>
                          <a:ea typeface="+mn-ea"/>
                          <a:cs typeface="Times New Roman" pitchFamily="18" charset="0"/>
                        </a:rPr>
                        <a:t>Recombination</a:t>
                      </a:r>
                      <a:endParaRPr lang="en-US" sz="1100" dirty="0">
                        <a:latin typeface="Times New Roman" pitchFamily="18" charset="0"/>
                        <a:cs typeface="Times New Roman" pitchFamily="18" charset="0"/>
                      </a:endParaRPr>
                    </a:p>
                  </a:txBody>
                  <a:tcPr/>
                </a:tc>
                <a:tc>
                  <a:txBody>
                    <a:bodyPr/>
                    <a:lstStyle/>
                    <a:p>
                      <a:r>
                        <a:rPr lang="en-US" sz="1100" kern="1200" baseline="0" dirty="0">
                          <a:solidFill>
                            <a:schemeClr val="dk1"/>
                          </a:solidFill>
                          <a:latin typeface="Times New Roman" pitchFamily="18" charset="0"/>
                          <a:ea typeface="+mn-ea"/>
                          <a:cs typeface="Times New Roman" pitchFamily="18" charset="0"/>
                        </a:rPr>
                        <a:t>Each pair of homologues recombines</a:t>
                      </a:r>
                    </a:p>
                    <a:p>
                      <a:r>
                        <a:rPr lang="en-US" sz="1100" kern="1200" baseline="0" dirty="0">
                          <a:solidFill>
                            <a:schemeClr val="dk1"/>
                          </a:solidFill>
                          <a:latin typeface="Times New Roman" pitchFamily="18" charset="0"/>
                          <a:ea typeface="+mn-ea"/>
                          <a:cs typeface="Times New Roman" pitchFamily="18" charset="0"/>
                        </a:rPr>
                        <a:t>during the prophase of meiosis</a:t>
                      </a:r>
                      <a:endParaRPr lang="en-US" sz="1100" dirty="0">
                        <a:latin typeface="Times New Roman" pitchFamily="18" charset="0"/>
                        <a:cs typeface="Times New Roman" pitchFamily="18" charset="0"/>
                      </a:endParaRPr>
                    </a:p>
                  </a:txBody>
                  <a:tcPr/>
                </a:tc>
                <a:tc>
                  <a:txBody>
                    <a:bodyPr/>
                    <a:lstStyle/>
                    <a:p>
                      <a:r>
                        <a:rPr lang="en-US" sz="1100" kern="1200" baseline="0" dirty="0">
                          <a:solidFill>
                            <a:schemeClr val="dk1"/>
                          </a:solidFill>
                          <a:latin typeface="Times New Roman" pitchFamily="18" charset="0"/>
                          <a:ea typeface="+mn-ea"/>
                          <a:cs typeface="Times New Roman" pitchFamily="18" charset="0"/>
                        </a:rPr>
                        <a:t>There is evidence that recombination occurs at a cellular level but little evidence that it occurs at a population level</a:t>
                      </a:r>
                      <a:endParaRPr lang="en-US" sz="1100" dirty="0">
                        <a:latin typeface="Times New Roman" pitchFamily="18" charset="0"/>
                        <a:cs typeface="Times New Roman" pitchFamily="18" charset="0"/>
                      </a:endParaRPr>
                    </a:p>
                  </a:txBody>
                  <a:tcPr/>
                </a:tc>
                <a:extLst>
                  <a:ext uri="{0D108BD9-81ED-4DB2-BD59-A6C34878D82A}">
                    <a16:rowId xmlns:a16="http://schemas.microsoft.com/office/drawing/2014/main" val="10009"/>
                  </a:ext>
                </a:extLst>
              </a:tr>
              <a:tr h="475051">
                <a:tc gridSpan="3">
                  <a:txBody>
                    <a:bodyPr/>
                    <a:lstStyle/>
                    <a:p>
                      <a:r>
                        <a:rPr lang="en-US" sz="1200" kern="1200" baseline="0" dirty="0">
                          <a:solidFill>
                            <a:srgbClr val="00B050"/>
                          </a:solidFill>
                          <a:latin typeface="Times New Roman" pitchFamily="18" charset="0"/>
                          <a:ea typeface="+mn-ea"/>
                          <a:cs typeface="Times New Roman" pitchFamily="18" charset="0"/>
                        </a:rPr>
                        <a:t>Strachan T, Read A. P. </a:t>
                      </a:r>
                      <a:r>
                        <a:rPr lang="en-US" sz="1200" i="1" kern="1200" baseline="0" dirty="0">
                          <a:solidFill>
                            <a:srgbClr val="00B050"/>
                          </a:solidFill>
                          <a:latin typeface="Times New Roman" pitchFamily="18" charset="0"/>
                          <a:ea typeface="+mn-ea"/>
                          <a:cs typeface="Times New Roman" pitchFamily="18" charset="0"/>
                        </a:rPr>
                        <a:t>Human Molecular Genetics 2</a:t>
                      </a:r>
                      <a:r>
                        <a:rPr lang="en-US" sz="1200" i="1" kern="1200" baseline="30000" dirty="0">
                          <a:solidFill>
                            <a:srgbClr val="00B050"/>
                          </a:solidFill>
                          <a:latin typeface="Times New Roman" pitchFamily="18" charset="0"/>
                          <a:ea typeface="+mn-ea"/>
                          <a:cs typeface="Times New Roman" pitchFamily="18" charset="0"/>
                        </a:rPr>
                        <a:t>nd</a:t>
                      </a:r>
                      <a:r>
                        <a:rPr lang="en-US" sz="1200" i="1" kern="1200" baseline="0" dirty="0">
                          <a:solidFill>
                            <a:srgbClr val="00B050"/>
                          </a:solidFill>
                          <a:latin typeface="Times New Roman" pitchFamily="18" charset="0"/>
                          <a:ea typeface="+mn-ea"/>
                          <a:cs typeface="Times New Roman" pitchFamily="18" charset="0"/>
                        </a:rPr>
                        <a:t> </a:t>
                      </a:r>
                      <a:r>
                        <a:rPr lang="en-US" sz="1200" kern="1200" baseline="0" dirty="0" err="1">
                          <a:solidFill>
                            <a:srgbClr val="00B050"/>
                          </a:solidFill>
                          <a:latin typeface="Times New Roman" pitchFamily="18" charset="0"/>
                          <a:ea typeface="+mn-ea"/>
                          <a:cs typeface="Times New Roman" pitchFamily="18" charset="0"/>
                        </a:rPr>
                        <a:t>edn</a:t>
                      </a:r>
                      <a:r>
                        <a:rPr lang="en-US" sz="1200" kern="1200" baseline="0" dirty="0">
                          <a:solidFill>
                            <a:srgbClr val="00B050"/>
                          </a:solidFill>
                          <a:latin typeface="Times New Roman" pitchFamily="18" charset="0"/>
                          <a:ea typeface="+mn-ea"/>
                          <a:cs typeface="Times New Roman" pitchFamily="18" charset="0"/>
                        </a:rPr>
                        <a:t> (John Wiley and Sons, New York, 1999).</a:t>
                      </a:r>
                      <a:endParaRPr lang="en-US" sz="1050" dirty="0">
                        <a:solidFill>
                          <a:srgbClr val="00B050"/>
                        </a:solidFill>
                        <a:latin typeface="Times New Roman" pitchFamily="18" charset="0"/>
                        <a:cs typeface="Times New Roman" pitchFamily="18" charset="0"/>
                      </a:endParaRPr>
                    </a:p>
                  </a:txBody>
                  <a:tcPr>
                    <a:solidFill>
                      <a:schemeClr val="bg1"/>
                    </a:solidFill>
                  </a:tcPr>
                </a:tc>
                <a:tc hMerge="1">
                  <a:txBody>
                    <a:bodyPr/>
                    <a:lstStyle/>
                    <a:p>
                      <a:endParaRPr lang="en-US" sz="1400" dirty="0">
                        <a:latin typeface="Times New Roman" pitchFamily="18" charset="0"/>
                        <a:cs typeface="Times New Roman" pitchFamily="18" charset="0"/>
                      </a:endParaRPr>
                    </a:p>
                  </a:txBody>
                  <a:tcPr/>
                </a:tc>
                <a:tc hMerge="1">
                  <a:txBody>
                    <a:bodyPr/>
                    <a:lstStyle/>
                    <a:p>
                      <a:endParaRPr lang="en-US" sz="1400" dirty="0">
                        <a:latin typeface="Times New Roman" pitchFamily="18" charset="0"/>
                        <a:cs typeface="Times New Roman" pitchFamily="18" charset="0"/>
                      </a:endParaRPr>
                    </a:p>
                  </a:txBody>
                  <a:tcPr/>
                </a:tc>
                <a:extLst>
                  <a:ext uri="{0D108BD9-81ED-4DB2-BD59-A6C34878D82A}">
                    <a16:rowId xmlns:a16="http://schemas.microsoft.com/office/drawing/2014/main" val="10010"/>
                  </a:ext>
                </a:extLst>
              </a:tr>
            </a:tbl>
          </a:graphicData>
        </a:graphic>
      </p:graphicFrame>
      <p:sp>
        <p:nvSpPr>
          <p:cNvPr id="5" name="Slide Number Placeholder 4">
            <a:extLst>
              <a:ext uri="{FF2B5EF4-FFF2-40B4-BE49-F238E27FC236}">
                <a16:creationId xmlns:a16="http://schemas.microsoft.com/office/drawing/2014/main" id="{EB775602-E7B6-B9B3-057B-E1A41347D074}"/>
              </a:ext>
            </a:extLst>
          </p:cNvPr>
          <p:cNvSpPr>
            <a:spLocks noGrp="1"/>
          </p:cNvSpPr>
          <p:nvPr>
            <p:ph type="sldNum" sz="quarter" idx="12"/>
          </p:nvPr>
        </p:nvSpPr>
        <p:spPr/>
        <p:txBody>
          <a:bodyPr/>
          <a:lstStyle/>
          <a:p>
            <a:fld id="{6567AE4F-E19E-4CA6-8E2A-F801F3DFCFAE}"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Autofit/>
          </a:bodyPr>
          <a:lstStyle/>
          <a:p>
            <a:r>
              <a:rPr lang="en-US" dirty="0"/>
              <a:t>Why does mitochondrial DNA mutate?</a:t>
            </a:r>
          </a:p>
        </p:txBody>
      </p:sp>
      <p:sp>
        <p:nvSpPr>
          <p:cNvPr id="3" name="Content Placeholder 2"/>
          <p:cNvSpPr>
            <a:spLocks noGrp="1"/>
          </p:cNvSpPr>
          <p:nvPr>
            <p:ph idx="1"/>
          </p:nvPr>
        </p:nvSpPr>
        <p:spPr>
          <a:xfrm>
            <a:off x="1176865" y="2490135"/>
            <a:ext cx="6798736" cy="3444997"/>
          </a:xfrm>
        </p:spPr>
        <p:txBody>
          <a:bodyPr>
            <a:normAutofit fontScale="77500" lnSpcReduction="20000"/>
          </a:bodyPr>
          <a:lstStyle/>
          <a:p>
            <a:r>
              <a:rPr lang="fr-FR" dirty="0"/>
              <a:t>Mitochondrial DNA </a:t>
            </a:r>
            <a:r>
              <a:rPr lang="fr-FR" dirty="0" err="1"/>
              <a:t>acquires</a:t>
            </a:r>
            <a:r>
              <a:rPr lang="fr-FR" dirty="0"/>
              <a:t> mutations </a:t>
            </a:r>
            <a:r>
              <a:rPr lang="fr-FR" dirty="0" err="1"/>
              <a:t>at</a:t>
            </a:r>
            <a:r>
              <a:rPr lang="fr-FR" dirty="0"/>
              <a:t> 6 to 7</a:t>
            </a:r>
            <a:r>
              <a:rPr lang="en-US" dirty="0"/>
              <a:t> times the rate of nuclear DNA because:</a:t>
            </a:r>
          </a:p>
          <a:p>
            <a:r>
              <a:rPr lang="en-US" dirty="0"/>
              <a:t>It lack protective </a:t>
            </a:r>
            <a:r>
              <a:rPr lang="en-US" dirty="0" err="1"/>
              <a:t>histones</a:t>
            </a:r>
            <a:r>
              <a:rPr lang="en-US" dirty="0"/>
              <a:t>.</a:t>
            </a:r>
          </a:p>
          <a:p>
            <a:r>
              <a:rPr lang="en-US" dirty="0"/>
              <a:t>It is in close proximity to the electron transport chain, exposing it to high concentrations of free radicals, which can damage the nucleotides. </a:t>
            </a:r>
          </a:p>
          <a:p>
            <a:r>
              <a:rPr lang="en-US" dirty="0"/>
              <a:t>It lack DNA repair mechanisms, which results in mutant </a:t>
            </a:r>
            <a:r>
              <a:rPr lang="en-US" dirty="0" err="1"/>
              <a:t>tRNA</a:t>
            </a:r>
            <a:r>
              <a:rPr lang="en-US" dirty="0"/>
              <a:t>, </a:t>
            </a:r>
            <a:r>
              <a:rPr lang="en-US" dirty="0" err="1"/>
              <a:t>rRNA</a:t>
            </a:r>
            <a:r>
              <a:rPr lang="en-US" dirty="0"/>
              <a:t>, and protein transcripts.</a:t>
            </a:r>
          </a:p>
          <a:p>
            <a:r>
              <a:rPr lang="en-US" dirty="0"/>
              <a:t>Shoffner JM, Wallace DC. Oxidative </a:t>
            </a:r>
            <a:r>
              <a:rPr lang="en-US" dirty="0" err="1"/>
              <a:t>phosphorylation</a:t>
            </a:r>
            <a:r>
              <a:rPr lang="en-US" dirty="0"/>
              <a:t> diseases. In: </a:t>
            </a:r>
            <a:r>
              <a:rPr lang="en-US" dirty="0" err="1"/>
              <a:t>Scriver</a:t>
            </a:r>
            <a:r>
              <a:rPr lang="en-US" dirty="0"/>
              <a:t> CR, </a:t>
            </a:r>
            <a:r>
              <a:rPr lang="en-US" dirty="0" err="1"/>
              <a:t>Beaudet</a:t>
            </a:r>
            <a:r>
              <a:rPr lang="en-US" dirty="0"/>
              <a:t> AL, Sly WS, et al, editors. The metabolic and molecular bases of inherited disease. New York: McGraw-Hill, 1995:1535–1610.</a:t>
            </a:r>
          </a:p>
        </p:txBody>
      </p:sp>
      <p:sp>
        <p:nvSpPr>
          <p:cNvPr id="6" name="Footer Placeholder 5">
            <a:extLst>
              <a:ext uri="{FF2B5EF4-FFF2-40B4-BE49-F238E27FC236}">
                <a16:creationId xmlns:a16="http://schemas.microsoft.com/office/drawing/2014/main" id="{14D622FD-A758-4458-E24B-3203384CCCC5}"/>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6E1FA8F2-6262-9C1C-2DC1-1AF554570839}"/>
              </a:ext>
            </a:extLst>
          </p:cNvPr>
          <p:cNvSpPr>
            <a:spLocks noGrp="1"/>
          </p:cNvSpPr>
          <p:nvPr>
            <p:ph type="sldNum" sz="quarter" idx="12"/>
          </p:nvPr>
        </p:nvSpPr>
        <p:spPr/>
        <p:txBody>
          <a:bodyPr/>
          <a:lstStyle/>
          <a:p>
            <a:fld id="{6567AE4F-E19E-4CA6-8E2A-F801F3DFCFAE}"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fontScale="90000"/>
          </a:bodyPr>
          <a:lstStyle/>
          <a:p>
            <a:r>
              <a:rPr lang="en-US" dirty="0"/>
              <a:t>Inheritance of Mitochondrial DNA</a:t>
            </a:r>
          </a:p>
        </p:txBody>
      </p:sp>
      <p:sp>
        <p:nvSpPr>
          <p:cNvPr id="3" name="Content Placeholder 2"/>
          <p:cNvSpPr>
            <a:spLocks noGrp="1"/>
          </p:cNvSpPr>
          <p:nvPr>
            <p:ph idx="1"/>
          </p:nvPr>
        </p:nvSpPr>
        <p:spPr>
          <a:xfrm>
            <a:off x="1176865" y="2490135"/>
            <a:ext cx="6798736" cy="3444997"/>
          </a:xfrm>
        </p:spPr>
        <p:txBody>
          <a:bodyPr>
            <a:normAutofit lnSpcReduction="10000"/>
          </a:bodyPr>
          <a:lstStyle/>
          <a:p>
            <a:r>
              <a:rPr lang="en-US" sz="1200" dirty="0"/>
              <a:t>The standard model of maternal inheritance has recently been challenged. </a:t>
            </a:r>
          </a:p>
          <a:p>
            <a:r>
              <a:rPr lang="en-US" sz="1200" dirty="0"/>
              <a:t>Low levels of paternal transmission of </a:t>
            </a:r>
            <a:r>
              <a:rPr lang="en-US" sz="1200" dirty="0" err="1"/>
              <a:t>mtDNA</a:t>
            </a:r>
            <a:r>
              <a:rPr lang="en-US" sz="1200" dirty="0"/>
              <a:t> have been observed in crosses between mouse species, but not within species, although further studies showed that this paternal </a:t>
            </a:r>
            <a:r>
              <a:rPr lang="en-US" sz="1200" dirty="0" err="1"/>
              <a:t>mtDNA</a:t>
            </a:r>
            <a:r>
              <a:rPr lang="en-US" sz="1200" dirty="0"/>
              <a:t> was not transmitted  to the subsequent generation.1</a:t>
            </a:r>
          </a:p>
          <a:p>
            <a:r>
              <a:rPr lang="en-US" sz="1200" dirty="0"/>
              <a:t>Studies of a patient with mitochondrial </a:t>
            </a:r>
            <a:r>
              <a:rPr lang="en-US" sz="1200" dirty="0" err="1"/>
              <a:t>myopathy</a:t>
            </a:r>
            <a:r>
              <a:rPr lang="en-US" sz="1200" dirty="0"/>
              <a:t> — who carried a 2-bp pathogenic deletion in the NADH (reduced </a:t>
            </a:r>
            <a:r>
              <a:rPr lang="en-US" sz="1200" dirty="0" err="1"/>
              <a:t>nicotinamide</a:t>
            </a:r>
            <a:r>
              <a:rPr lang="en-US" sz="1200" dirty="0"/>
              <a:t> adenine </a:t>
            </a:r>
            <a:r>
              <a:rPr lang="en-US" sz="1200" dirty="0" err="1"/>
              <a:t>dinucleotide</a:t>
            </a:r>
            <a:r>
              <a:rPr lang="en-US" sz="1200" dirty="0"/>
              <a:t>) </a:t>
            </a:r>
            <a:r>
              <a:rPr lang="en-US" sz="1200" dirty="0" err="1"/>
              <a:t>dehydrogenase</a:t>
            </a:r>
            <a:r>
              <a:rPr lang="en-US" sz="1200" dirty="0"/>
              <a:t> subunit 2 (ND2) gene in his muscle </a:t>
            </a:r>
            <a:r>
              <a:rPr lang="en-US" sz="1200" dirty="0" err="1"/>
              <a:t>mtDNA</a:t>
            </a:r>
            <a:r>
              <a:rPr lang="en-US" sz="1200" dirty="0"/>
              <a:t> — have also challenged the maternal inheritance of mtDNA.2</a:t>
            </a:r>
          </a:p>
          <a:p>
            <a:r>
              <a:rPr lang="en-US" sz="1200" dirty="0"/>
              <a:t>With the exception of skeletal muscle, all other tissues contained a single, maternally derived </a:t>
            </a:r>
            <a:r>
              <a:rPr lang="en-US" sz="1200" dirty="0" err="1"/>
              <a:t>mtDNA</a:t>
            </a:r>
            <a:r>
              <a:rPr lang="en-US" sz="1200" dirty="0"/>
              <a:t> </a:t>
            </a:r>
            <a:r>
              <a:rPr lang="en-US" sz="1200" dirty="0" err="1"/>
              <a:t>haplotype</a:t>
            </a:r>
            <a:r>
              <a:rPr lang="en-US" sz="1200" dirty="0"/>
              <a:t>. Subsequent studies of other patients with mitochondrial </a:t>
            </a:r>
            <a:r>
              <a:rPr lang="en-US" sz="1200" dirty="0" err="1"/>
              <a:t>myopathies</a:t>
            </a:r>
            <a:r>
              <a:rPr lang="en-US" sz="1200" dirty="0"/>
              <a:t> have not shown any evidence of paternal transmission. 3</a:t>
            </a:r>
          </a:p>
          <a:p>
            <a:r>
              <a:rPr lang="en-US" sz="1200" dirty="0" err="1"/>
              <a:t>Shitara</a:t>
            </a:r>
            <a:r>
              <a:rPr lang="en-US" sz="1200" dirty="0"/>
              <a:t>, H., Hayashi, J. I., </a:t>
            </a:r>
            <a:r>
              <a:rPr lang="en-US" sz="1200" dirty="0" err="1"/>
              <a:t>Takahama</a:t>
            </a:r>
            <a:r>
              <a:rPr lang="en-US" sz="1200" dirty="0"/>
              <a:t>, S., </a:t>
            </a:r>
            <a:r>
              <a:rPr lang="en-US" sz="1200" dirty="0" err="1"/>
              <a:t>Kaneda</a:t>
            </a:r>
            <a:r>
              <a:rPr lang="en-US" sz="1200" dirty="0"/>
              <a:t>, H. &amp; </a:t>
            </a:r>
            <a:r>
              <a:rPr lang="en-US" sz="1200" dirty="0" err="1"/>
              <a:t>Yonekawa</a:t>
            </a:r>
            <a:r>
              <a:rPr lang="en-US" sz="1200" dirty="0"/>
              <a:t>, H. Maternal inheritance of mouse </a:t>
            </a:r>
            <a:r>
              <a:rPr lang="en-US" sz="1200" dirty="0" err="1"/>
              <a:t>mtDNA</a:t>
            </a:r>
            <a:r>
              <a:rPr lang="en-US" sz="1200" dirty="0"/>
              <a:t> in </a:t>
            </a:r>
            <a:r>
              <a:rPr lang="en-US" sz="1200" dirty="0" err="1"/>
              <a:t>interspecific</a:t>
            </a:r>
            <a:r>
              <a:rPr lang="en-US" sz="1200" dirty="0"/>
              <a:t> hybrids: segregation of the leaked paternal </a:t>
            </a:r>
            <a:r>
              <a:rPr lang="en-US" sz="1200" dirty="0" err="1"/>
              <a:t>mtDNA</a:t>
            </a:r>
            <a:r>
              <a:rPr lang="en-US" sz="1200" dirty="0"/>
              <a:t> followed by the prevention of subsequent paternal leakage. Genetics 1998;148:851–7.</a:t>
            </a:r>
          </a:p>
          <a:p>
            <a:r>
              <a:rPr lang="en-US" sz="1200" dirty="0"/>
              <a:t>Schwartz, M. &amp; </a:t>
            </a:r>
            <a:r>
              <a:rPr lang="en-US" sz="1200" dirty="0" err="1"/>
              <a:t>Vissing</a:t>
            </a:r>
            <a:r>
              <a:rPr lang="en-US" sz="1200" dirty="0"/>
              <a:t>, J. Paternal inheritance of </a:t>
            </a:r>
            <a:r>
              <a:rPr lang="sv-SE" sz="1200" dirty="0"/>
              <a:t>mitochondrial DNA. N. Engl. J. Med. 2002;347:576–80.</a:t>
            </a:r>
          </a:p>
          <a:p>
            <a:r>
              <a:rPr lang="en-US" sz="1200" dirty="0"/>
              <a:t>Taylor, R. W. et al. Genotypes from patients indicate no paternal mitochondrial DNA contribution. Ann. Neurol. 2003;54:521–4.</a:t>
            </a:r>
          </a:p>
        </p:txBody>
      </p:sp>
      <p:sp>
        <p:nvSpPr>
          <p:cNvPr id="8" name="Footer Placeholder 7">
            <a:extLst>
              <a:ext uri="{FF2B5EF4-FFF2-40B4-BE49-F238E27FC236}">
                <a16:creationId xmlns:a16="http://schemas.microsoft.com/office/drawing/2014/main" id="{045A2C47-7FA8-2BE0-B396-334F1C30D393}"/>
              </a:ext>
            </a:extLst>
          </p:cNvPr>
          <p:cNvSpPr>
            <a:spLocks noGrp="1"/>
          </p:cNvSpPr>
          <p:nvPr>
            <p:ph type="ftr" sz="quarter" idx="11"/>
          </p:nvPr>
        </p:nvSpPr>
        <p:spPr/>
        <p:txBody>
          <a:bodyPr/>
          <a:lstStyle/>
          <a:p>
            <a:r>
              <a:rPr lang="en-US"/>
              <a:t>MBBSPPT.COM</a:t>
            </a:r>
          </a:p>
        </p:txBody>
      </p:sp>
      <p:sp>
        <p:nvSpPr>
          <p:cNvPr id="9" name="Slide Number Placeholder 8">
            <a:extLst>
              <a:ext uri="{FF2B5EF4-FFF2-40B4-BE49-F238E27FC236}">
                <a16:creationId xmlns:a16="http://schemas.microsoft.com/office/drawing/2014/main" id="{303B9E44-01BA-E682-8937-B5B7E5B2D1C9}"/>
              </a:ext>
            </a:extLst>
          </p:cNvPr>
          <p:cNvSpPr>
            <a:spLocks noGrp="1"/>
          </p:cNvSpPr>
          <p:nvPr>
            <p:ph type="sldNum" sz="quarter" idx="12"/>
          </p:nvPr>
        </p:nvSpPr>
        <p:spPr/>
        <p:txBody>
          <a:bodyPr/>
          <a:lstStyle/>
          <a:p>
            <a:fld id="{6567AE4F-E19E-4CA6-8E2A-F801F3DFCFAE}"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Inheritance of Mitochondrial DNA</a:t>
            </a:r>
          </a:p>
        </p:txBody>
      </p:sp>
      <p:pic>
        <p:nvPicPr>
          <p:cNvPr id="12" name="Picture 4"/>
          <p:cNvPicPr>
            <a:picLocks noGrp="1" noChangeAspect="1" noChangeArrowheads="1"/>
          </p:cNvPicPr>
          <p:nvPr>
            <p:ph idx="1"/>
          </p:nvPr>
        </p:nvPicPr>
        <p:blipFill>
          <a:blip r:embed="rId2"/>
          <a:stretch>
            <a:fillRect/>
          </a:stretch>
        </p:blipFill>
        <p:spPr bwMode="auto">
          <a:xfrm>
            <a:off x="2686050" y="3583128"/>
            <a:ext cx="3771900" cy="2009775"/>
          </a:xfrm>
          <a:noFill/>
          <a:ln w="9525">
            <a:noFill/>
            <a:miter lim="800000"/>
            <a:headEnd/>
            <a:tailEnd/>
          </a:ln>
          <a:effectLst/>
        </p:spPr>
      </p:pic>
      <p:sp>
        <p:nvSpPr>
          <p:cNvPr id="14" name="TextBox 13">
            <a:extLst>
              <a:ext uri="{FF2B5EF4-FFF2-40B4-BE49-F238E27FC236}">
                <a16:creationId xmlns:a16="http://schemas.microsoft.com/office/drawing/2014/main" id="{8CA3DDAF-A7F0-58F6-5049-7825C4728C19}"/>
              </a:ext>
            </a:extLst>
          </p:cNvPr>
          <p:cNvSpPr txBox="1"/>
          <p:nvPr/>
        </p:nvSpPr>
        <p:spPr>
          <a:xfrm>
            <a:off x="1295400" y="2438400"/>
            <a:ext cx="6553200" cy="954107"/>
          </a:xfrm>
          <a:prstGeom prst="rect">
            <a:avLst/>
          </a:prstGeom>
          <a:noFill/>
        </p:spPr>
        <p:txBody>
          <a:bodyPr wrap="square" rtlCol="0">
            <a:spAutoFit/>
          </a:bodyPr>
          <a:lstStyle/>
          <a:p>
            <a:r>
              <a:rPr lang="en-US" sz="1400" dirty="0"/>
              <a:t>At fertilization, all </a:t>
            </a:r>
            <a:r>
              <a:rPr lang="en-US" sz="1400" dirty="0" err="1"/>
              <a:t>mtDNA</a:t>
            </a:r>
            <a:r>
              <a:rPr lang="en-US" sz="1400" dirty="0"/>
              <a:t> derives from the ovum. A mother carrying a </a:t>
            </a:r>
            <a:r>
              <a:rPr lang="en-US" sz="1400" dirty="0" err="1"/>
              <a:t>mtDNA</a:t>
            </a:r>
            <a:r>
              <a:rPr lang="en-US" sz="1400" dirty="0"/>
              <a:t> point mutation will pass it on to all her children (males and females), but only her daughters will transmit it to their progeny. A disease expressed in both sexes but with no evidence of paternal transmission is strongly suggestive of a </a:t>
            </a:r>
            <a:r>
              <a:rPr lang="en-US" sz="1400" dirty="0" err="1"/>
              <a:t>mtDNA</a:t>
            </a:r>
            <a:r>
              <a:rPr lang="en-US" sz="1400" dirty="0"/>
              <a:t> point mutation.</a:t>
            </a:r>
            <a:endParaRPr lang="en-IN" sz="1400" dirty="0"/>
          </a:p>
        </p:txBody>
      </p:sp>
      <p:sp>
        <p:nvSpPr>
          <p:cNvPr id="15" name="TextBox 14">
            <a:extLst>
              <a:ext uri="{FF2B5EF4-FFF2-40B4-BE49-F238E27FC236}">
                <a16:creationId xmlns:a16="http://schemas.microsoft.com/office/drawing/2014/main" id="{265E29B7-69AF-B48F-1388-9ED626B1F5C2}"/>
              </a:ext>
            </a:extLst>
          </p:cNvPr>
          <p:cNvSpPr txBox="1"/>
          <p:nvPr/>
        </p:nvSpPr>
        <p:spPr>
          <a:xfrm>
            <a:off x="1371600" y="5638800"/>
            <a:ext cx="6477000" cy="369332"/>
          </a:xfrm>
          <a:prstGeom prst="rect">
            <a:avLst/>
          </a:prstGeom>
          <a:noFill/>
        </p:spPr>
        <p:txBody>
          <a:bodyPr wrap="square" rtlCol="0">
            <a:spAutoFit/>
          </a:bodyPr>
          <a:lstStyle/>
          <a:p>
            <a:pPr algn="ctr"/>
            <a:r>
              <a:rPr lang="en-US" dirty="0"/>
              <a:t>Colors reflect inheritance of the same mitochondrial genome</a:t>
            </a:r>
          </a:p>
        </p:txBody>
      </p:sp>
      <p:sp>
        <p:nvSpPr>
          <p:cNvPr id="16" name="Footer Placeholder 15">
            <a:extLst>
              <a:ext uri="{FF2B5EF4-FFF2-40B4-BE49-F238E27FC236}">
                <a16:creationId xmlns:a16="http://schemas.microsoft.com/office/drawing/2014/main" id="{41F8491F-360C-4E37-FD1C-F1D8E4F16B86}"/>
              </a:ext>
            </a:extLst>
          </p:cNvPr>
          <p:cNvSpPr>
            <a:spLocks noGrp="1"/>
          </p:cNvSpPr>
          <p:nvPr>
            <p:ph type="ftr" sz="quarter" idx="11"/>
          </p:nvPr>
        </p:nvSpPr>
        <p:spPr/>
        <p:txBody>
          <a:bodyPr/>
          <a:lstStyle/>
          <a:p>
            <a:r>
              <a:rPr lang="en-US"/>
              <a:t>MBBSPPT.COM</a:t>
            </a:r>
          </a:p>
        </p:txBody>
      </p:sp>
      <p:sp>
        <p:nvSpPr>
          <p:cNvPr id="17" name="Slide Number Placeholder 16">
            <a:extLst>
              <a:ext uri="{FF2B5EF4-FFF2-40B4-BE49-F238E27FC236}">
                <a16:creationId xmlns:a16="http://schemas.microsoft.com/office/drawing/2014/main" id="{83DAF24F-E31B-867B-3D15-665D8B9957C3}"/>
              </a:ext>
            </a:extLst>
          </p:cNvPr>
          <p:cNvSpPr>
            <a:spLocks noGrp="1"/>
          </p:cNvSpPr>
          <p:nvPr>
            <p:ph type="sldNum" sz="quarter" idx="12"/>
          </p:nvPr>
        </p:nvSpPr>
        <p:spPr/>
        <p:txBody>
          <a:bodyPr/>
          <a:lstStyle/>
          <a:p>
            <a:fld id="{6567AE4F-E19E-4CA6-8E2A-F801F3DFCFAE}"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Autofit/>
          </a:bodyPr>
          <a:lstStyle/>
          <a:p>
            <a:r>
              <a:rPr lang="en-US" dirty="0"/>
              <a:t>Clinical Manifestations of Mitochondrial Cytopathies</a:t>
            </a:r>
          </a:p>
        </p:txBody>
      </p:sp>
      <p:sp>
        <p:nvSpPr>
          <p:cNvPr id="3" name="Content Placeholder 2"/>
          <p:cNvSpPr>
            <a:spLocks noGrp="1"/>
          </p:cNvSpPr>
          <p:nvPr>
            <p:ph idx="1"/>
          </p:nvPr>
        </p:nvSpPr>
        <p:spPr>
          <a:xfrm>
            <a:off x="1176865" y="2490135"/>
            <a:ext cx="6798736" cy="3444997"/>
          </a:xfrm>
        </p:spPr>
        <p:txBody>
          <a:bodyPr>
            <a:normAutofit fontScale="77500" lnSpcReduction="20000"/>
          </a:bodyPr>
          <a:lstStyle/>
          <a:p>
            <a:r>
              <a:rPr lang="en-US" dirty="0"/>
              <a:t>Disorders due to mitochondrial mutations are heterogeneous, and clinical manifestations range from single organ involvement to multisystem disease. </a:t>
            </a:r>
          </a:p>
          <a:p>
            <a:r>
              <a:rPr lang="en-US" dirty="0"/>
              <a:t>The same mutation or different mutation in the same </a:t>
            </a:r>
            <a:r>
              <a:rPr lang="en-US" dirty="0" err="1"/>
              <a:t>mtDNA</a:t>
            </a:r>
            <a:r>
              <a:rPr lang="en-US" dirty="0"/>
              <a:t> gene may give rise to very different clinical phenotypes, whereas the same phenotype may be due to different mutations.</a:t>
            </a:r>
          </a:p>
          <a:p>
            <a:r>
              <a:rPr lang="en-US" dirty="0"/>
              <a:t>Variability in clinical manifestation is due to several factors:</a:t>
            </a:r>
          </a:p>
          <a:p>
            <a:r>
              <a:rPr lang="en-US" dirty="0"/>
              <a:t>The proportion of </a:t>
            </a:r>
            <a:r>
              <a:rPr lang="en-US" dirty="0" err="1"/>
              <a:t>heteroplasmy</a:t>
            </a:r>
            <a:r>
              <a:rPr lang="en-US" dirty="0"/>
              <a:t>.</a:t>
            </a:r>
          </a:p>
          <a:p>
            <a:r>
              <a:rPr lang="en-US" dirty="0"/>
              <a:t>Varying thresholds of biochemical expression for both the mutation and the tissue involved.</a:t>
            </a:r>
          </a:p>
          <a:p>
            <a:r>
              <a:rPr lang="en-US" dirty="0"/>
              <a:t>The modifying effect of nuclear mitochondrial genes.</a:t>
            </a:r>
          </a:p>
        </p:txBody>
      </p:sp>
      <p:sp>
        <p:nvSpPr>
          <p:cNvPr id="6" name="Footer Placeholder 5">
            <a:extLst>
              <a:ext uri="{FF2B5EF4-FFF2-40B4-BE49-F238E27FC236}">
                <a16:creationId xmlns:a16="http://schemas.microsoft.com/office/drawing/2014/main" id="{4B33254A-3911-85A2-D984-AF3C2D758025}"/>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A5204215-F2CB-9AF5-4127-9F52B8B32E25}"/>
              </a:ext>
            </a:extLst>
          </p:cNvPr>
          <p:cNvSpPr>
            <a:spLocks noGrp="1"/>
          </p:cNvSpPr>
          <p:nvPr>
            <p:ph type="sldNum" sz="quarter" idx="12"/>
          </p:nvPr>
        </p:nvSpPr>
        <p:spPr/>
        <p:txBody>
          <a:bodyPr/>
          <a:lstStyle/>
          <a:p>
            <a:fld id="{6567AE4F-E19E-4CA6-8E2A-F801F3DFCFAE}"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Autofit/>
          </a:bodyPr>
          <a:lstStyle/>
          <a:p>
            <a:r>
              <a:rPr lang="en-US" dirty="0"/>
              <a:t>Clinical Manifestations of Mitochondrial Cytopathies</a:t>
            </a:r>
          </a:p>
        </p:txBody>
      </p:sp>
      <p:sp>
        <p:nvSpPr>
          <p:cNvPr id="3" name="Content Placeholder 2"/>
          <p:cNvSpPr>
            <a:spLocks noGrp="1"/>
          </p:cNvSpPr>
          <p:nvPr>
            <p:ph idx="1"/>
          </p:nvPr>
        </p:nvSpPr>
        <p:spPr>
          <a:xfrm>
            <a:off x="1176865" y="2490135"/>
            <a:ext cx="6798736" cy="3444997"/>
          </a:xfrm>
        </p:spPr>
        <p:txBody>
          <a:bodyPr>
            <a:normAutofit/>
          </a:bodyPr>
          <a:lstStyle/>
          <a:p>
            <a:r>
              <a:rPr lang="en-US" dirty="0"/>
              <a:t>Different types of mutations:</a:t>
            </a:r>
          </a:p>
          <a:p>
            <a:pPr lvl="1"/>
            <a:r>
              <a:rPr lang="en-US" dirty="0"/>
              <a:t>Class I mutations: disorders of nuclear genes.</a:t>
            </a:r>
          </a:p>
          <a:p>
            <a:pPr lvl="1"/>
            <a:r>
              <a:rPr lang="en-US" dirty="0"/>
              <a:t>Class II mutations: mitochondrial DNA point mutations.</a:t>
            </a:r>
          </a:p>
        </p:txBody>
      </p:sp>
      <p:sp>
        <p:nvSpPr>
          <p:cNvPr id="6" name="Footer Placeholder 5">
            <a:extLst>
              <a:ext uri="{FF2B5EF4-FFF2-40B4-BE49-F238E27FC236}">
                <a16:creationId xmlns:a16="http://schemas.microsoft.com/office/drawing/2014/main" id="{B8423F2E-BDF0-7C85-7217-040649A51644}"/>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FDC99159-2D18-DD1D-9743-A070646C32BE}"/>
              </a:ext>
            </a:extLst>
          </p:cNvPr>
          <p:cNvSpPr>
            <a:spLocks noGrp="1"/>
          </p:cNvSpPr>
          <p:nvPr>
            <p:ph type="sldNum" sz="quarter" idx="12"/>
          </p:nvPr>
        </p:nvSpPr>
        <p:spPr/>
        <p:txBody>
          <a:bodyPr/>
          <a:lstStyle/>
          <a:p>
            <a:fld id="{6567AE4F-E19E-4CA6-8E2A-F801F3DFCFAE}"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0" y="685800"/>
            <a:ext cx="7620000" cy="685800"/>
          </a:xfrm>
        </p:spPr>
        <p:txBody>
          <a:bodyPr>
            <a:noAutofit/>
          </a:bodyPr>
          <a:lstStyle/>
          <a:p>
            <a:pPr algn="l"/>
            <a:r>
              <a:rPr lang="en-US" sz="2400" dirty="0">
                <a:latin typeface="Garamond (Body)"/>
                <a:cs typeface="Times New Roman" pitchFamily="18" charset="0"/>
              </a:rPr>
              <a:t>Mitochondrial Diseases Due to </a:t>
            </a:r>
            <a:r>
              <a:rPr lang="en-US" sz="2400" dirty="0" err="1">
                <a:latin typeface="Garamond (Body)"/>
                <a:cs typeface="Times New Roman" pitchFamily="18" charset="0"/>
              </a:rPr>
              <a:t>mtDNA</a:t>
            </a:r>
            <a:r>
              <a:rPr lang="en-US" sz="2400" dirty="0">
                <a:latin typeface="Garamond (Body)"/>
                <a:cs typeface="Times New Roman" pitchFamily="18" charset="0"/>
              </a:rPr>
              <a:t> or </a:t>
            </a:r>
            <a:r>
              <a:rPr lang="en-US" sz="2400" dirty="0" err="1">
                <a:latin typeface="Garamond (Body)"/>
                <a:cs typeface="Times New Roman" pitchFamily="18" charset="0"/>
              </a:rPr>
              <a:t>nDNA</a:t>
            </a:r>
            <a:r>
              <a:rPr lang="en-US" sz="2400" dirty="0">
                <a:latin typeface="Garamond (Body)"/>
                <a:cs typeface="Times New Roman" pitchFamily="18" charset="0"/>
              </a:rPr>
              <a:t> Mutation</a:t>
            </a:r>
          </a:p>
        </p:txBody>
      </p:sp>
      <p:graphicFrame>
        <p:nvGraphicFramePr>
          <p:cNvPr id="5" name="Table 4"/>
          <p:cNvGraphicFramePr>
            <a:graphicFrameLocks noGrp="1"/>
          </p:cNvGraphicFramePr>
          <p:nvPr>
            <p:extLst>
              <p:ext uri="{D42A27DB-BD31-4B8C-83A1-F6EECF244321}">
                <p14:modId xmlns:p14="http://schemas.microsoft.com/office/powerpoint/2010/main" val="2650901901"/>
              </p:ext>
            </p:extLst>
          </p:nvPr>
        </p:nvGraphicFramePr>
        <p:xfrm>
          <a:off x="762000" y="1371600"/>
          <a:ext cx="7620000" cy="4724400"/>
        </p:xfrm>
        <a:graphic>
          <a:graphicData uri="http://schemas.openxmlformats.org/drawingml/2006/table">
            <a:tbl>
              <a:tblPr firstRow="1" bandRow="1">
                <a:tableStyleId>{5C22544A-7EE6-4342-B048-85BDC9FD1C3A}</a:tableStyleId>
              </a:tblPr>
              <a:tblGrid>
                <a:gridCol w="38100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8904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rgbClr val="FFFF00"/>
                          </a:solidFill>
                          <a:latin typeface="Times New Roman" pitchFamily="18" charset="0"/>
                          <a:ea typeface="+mn-ea"/>
                          <a:cs typeface="Times New Roman" pitchFamily="18" charset="0"/>
                        </a:rPr>
                        <a:t>DEFECTS OF MITOCHONDRIAL DNA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rgbClr val="FFFF00"/>
                          </a:solidFill>
                          <a:latin typeface="Times New Roman" pitchFamily="18" charset="0"/>
                          <a:ea typeface="+mn-ea"/>
                          <a:cs typeface="Times New Roman" pitchFamily="18" charset="0"/>
                        </a:rPr>
                        <a:t>DEFECTS IN NUCLEAR DNA AFFECTING MITOCHONDRIAL DNA OR ENZYME COMPLEXES	</a:t>
                      </a:r>
                    </a:p>
                    <a:p>
                      <a:endParaRPr lang="en-US" sz="1200" dirty="0">
                        <a:solidFill>
                          <a:srgbClr val="FFFF00"/>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23641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Times New Roman" pitchFamily="18" charset="0"/>
                          <a:ea typeface="+mn-ea"/>
                          <a:cs typeface="Times New Roman" pitchFamily="18" charset="0"/>
                        </a:rPr>
                        <a:t>PEO/multisystem with PEO	</a:t>
                      </a:r>
                    </a:p>
                    <a:p>
                      <a:pPr>
                        <a:lnSpc>
                          <a:spcPct val="100000"/>
                        </a:lnSpc>
                      </a:pPr>
                      <a:r>
                        <a:rPr lang="en-US" sz="1200" kern="1200" baseline="0" dirty="0">
                          <a:solidFill>
                            <a:schemeClr val="tx1"/>
                          </a:solidFill>
                          <a:latin typeface="Times New Roman" pitchFamily="18" charset="0"/>
                          <a:ea typeface="+mn-ea"/>
                          <a:cs typeface="Times New Roman" pitchFamily="18" charset="0"/>
                        </a:rPr>
                        <a:t>KSS	</a:t>
                      </a:r>
                    </a:p>
                    <a:p>
                      <a:pPr>
                        <a:lnSpc>
                          <a:spcPct val="100000"/>
                        </a:lnSpc>
                      </a:pPr>
                      <a:r>
                        <a:rPr lang="en-US" sz="1200" kern="1200" baseline="0" dirty="0">
                          <a:solidFill>
                            <a:schemeClr val="tx1"/>
                          </a:solidFill>
                          <a:latin typeface="Times New Roman" pitchFamily="18" charset="0"/>
                          <a:ea typeface="+mn-ea"/>
                          <a:cs typeface="Times New Roman" pitchFamily="18" charset="0"/>
                        </a:rPr>
                        <a:t>Pearson syndrome/KSS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Times New Roman" pitchFamily="18" charset="0"/>
                          <a:ea typeface="+mn-ea"/>
                          <a:cs typeface="Times New Roman" pitchFamily="18" charset="0"/>
                        </a:rPr>
                        <a:t>MELAS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Times New Roman" pitchFamily="18" charset="0"/>
                          <a:ea typeface="+mn-ea"/>
                          <a:cs typeface="Times New Roman" pitchFamily="18" charset="0"/>
                        </a:rPr>
                        <a:t>MERRF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err="1">
                          <a:solidFill>
                            <a:schemeClr val="tx1"/>
                          </a:solidFill>
                          <a:latin typeface="Times New Roman" pitchFamily="18" charset="0"/>
                          <a:ea typeface="+mn-ea"/>
                          <a:cs typeface="Times New Roman" pitchFamily="18" charset="0"/>
                        </a:rPr>
                        <a:t>MiMyCa</a:t>
                      </a:r>
                      <a:r>
                        <a:rPr lang="en-US" sz="1200" kern="1200" baseline="0" dirty="0">
                          <a:solidFill>
                            <a:schemeClr val="tx1"/>
                          </a:solidFill>
                          <a:latin typeface="Times New Roman" pitchFamily="18" charset="0"/>
                          <a:ea typeface="+mn-ea"/>
                          <a:cs typeface="Times New Roman"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Times New Roman" pitchFamily="18" charset="0"/>
                          <a:ea typeface="+mn-ea"/>
                          <a:cs typeface="Times New Roman" pitchFamily="18" charset="0"/>
                        </a:rPr>
                        <a:t>NARP/MILS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Times New Roman" pitchFamily="18" charset="0"/>
                          <a:ea typeface="+mn-ea"/>
                          <a:cs typeface="Times New Roman" pitchFamily="18" charset="0"/>
                        </a:rPr>
                        <a:t>LHON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Times New Roman" pitchFamily="18" charset="0"/>
                          <a:ea typeface="+mn-ea"/>
                          <a:cs typeface="Times New Roman" pitchFamily="18" charset="0"/>
                        </a:rPr>
                        <a:t>Diabetes, optic atrophy, deafness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err="1">
                          <a:solidFill>
                            <a:schemeClr val="tx1"/>
                          </a:solidFill>
                          <a:latin typeface="Times New Roman" pitchFamily="18" charset="0"/>
                          <a:ea typeface="+mn-ea"/>
                          <a:cs typeface="Times New Roman" pitchFamily="18" charset="0"/>
                        </a:rPr>
                        <a:t>Tubulopathy</a:t>
                      </a:r>
                      <a:r>
                        <a:rPr lang="en-US" sz="1200" kern="1200" baseline="0" dirty="0">
                          <a:solidFill>
                            <a:schemeClr val="tx1"/>
                          </a:solidFill>
                          <a:latin typeface="Times New Roman" pitchFamily="18" charset="0"/>
                          <a:ea typeface="+mn-ea"/>
                          <a:cs typeface="Times New Roman" pitchFamily="18" charset="0"/>
                        </a:rPr>
                        <a:t>, diabetes, ataxia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err="1">
                          <a:solidFill>
                            <a:schemeClr val="tx1"/>
                          </a:solidFill>
                          <a:latin typeface="Times New Roman" pitchFamily="18" charset="0"/>
                          <a:ea typeface="+mn-ea"/>
                          <a:cs typeface="Times New Roman" pitchFamily="18" charset="0"/>
                        </a:rPr>
                        <a:t>Sideroblastic</a:t>
                      </a:r>
                      <a:r>
                        <a:rPr lang="en-US" sz="1200" kern="1200" baseline="0" dirty="0">
                          <a:solidFill>
                            <a:schemeClr val="tx1"/>
                          </a:solidFill>
                          <a:latin typeface="Times New Roman" pitchFamily="18" charset="0"/>
                          <a:ea typeface="+mn-ea"/>
                          <a:cs typeface="Times New Roman" pitchFamily="18" charset="0"/>
                        </a:rPr>
                        <a:t> anemia	</a:t>
                      </a:r>
                    </a:p>
                    <a:p>
                      <a:pPr>
                        <a:lnSpc>
                          <a:spcPct val="100000"/>
                        </a:lnSpc>
                      </a:pPr>
                      <a:endParaRPr lang="en-US" sz="1200" dirty="0">
                        <a:solidFill>
                          <a:schemeClr val="tx1"/>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err="1">
                          <a:solidFill>
                            <a:schemeClr val="tx1"/>
                          </a:solidFill>
                          <a:latin typeface="Times New Roman" pitchFamily="18" charset="0"/>
                          <a:ea typeface="+mn-ea"/>
                          <a:cs typeface="Times New Roman" pitchFamily="18" charset="0"/>
                        </a:rPr>
                        <a:t>Autosomal</a:t>
                      </a:r>
                      <a:r>
                        <a:rPr lang="en-US" sz="1200" kern="1200" baseline="0" dirty="0">
                          <a:solidFill>
                            <a:schemeClr val="tx1"/>
                          </a:solidFill>
                          <a:latin typeface="Times New Roman" pitchFamily="18" charset="0"/>
                          <a:ea typeface="+mn-ea"/>
                          <a:cs typeface="Times New Roman" pitchFamily="18" charset="0"/>
                        </a:rPr>
                        <a:t> dominant / recessive PEO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Times New Roman" pitchFamily="18" charset="0"/>
                          <a:ea typeface="+mn-ea"/>
                          <a:cs typeface="Times New Roman" pitchFamily="18" charset="0"/>
                        </a:rPr>
                        <a:t>MNGIE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Times New Roman" pitchFamily="18" charset="0"/>
                          <a:ea typeface="+mn-ea"/>
                          <a:cs typeface="Times New Roman" pitchFamily="18" charset="0"/>
                        </a:rPr>
                        <a:t>Leigh syndrome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Times New Roman" pitchFamily="18" charset="0"/>
                          <a:ea typeface="+mn-ea"/>
                          <a:cs typeface="Times New Roman" pitchFamily="18" charset="0"/>
                        </a:rPr>
                        <a:t>Encephalopathy/</a:t>
                      </a:r>
                      <a:r>
                        <a:rPr lang="en-US" sz="1200" kern="1200" baseline="0" dirty="0" err="1">
                          <a:solidFill>
                            <a:schemeClr val="tx1"/>
                          </a:solidFill>
                          <a:latin typeface="Times New Roman" pitchFamily="18" charset="0"/>
                          <a:ea typeface="+mn-ea"/>
                          <a:cs typeface="Times New Roman" pitchFamily="18" charset="0"/>
                        </a:rPr>
                        <a:t>cardiomyopathy</a:t>
                      </a:r>
                      <a:r>
                        <a:rPr lang="en-US" sz="1200" kern="1200" baseline="0" dirty="0">
                          <a:solidFill>
                            <a:schemeClr val="tx1"/>
                          </a:solidFill>
                          <a:latin typeface="Times New Roman" pitchFamily="18" charset="0"/>
                          <a:ea typeface="+mn-ea"/>
                          <a:cs typeface="Times New Roman"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Times New Roman" pitchFamily="18" charset="0"/>
                          <a:ea typeface="+mn-ea"/>
                          <a:cs typeface="Times New Roman" pitchFamily="18" charset="0"/>
                        </a:rPr>
                        <a:t>GRACILE syndrome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Times New Roman" pitchFamily="18" charset="0"/>
                          <a:ea typeface="+mn-ea"/>
                          <a:cs typeface="Times New Roman" pitchFamily="18" charset="0"/>
                        </a:rPr>
                        <a:t>Hypertrophic </a:t>
                      </a:r>
                      <a:r>
                        <a:rPr lang="en-US" sz="1200" kern="1200" baseline="0" dirty="0" err="1">
                          <a:solidFill>
                            <a:schemeClr val="tx1"/>
                          </a:solidFill>
                          <a:latin typeface="Times New Roman" pitchFamily="18" charset="0"/>
                          <a:ea typeface="+mn-ea"/>
                          <a:cs typeface="Times New Roman" pitchFamily="18" charset="0"/>
                        </a:rPr>
                        <a:t>cardiomyopathy</a:t>
                      </a:r>
                      <a:r>
                        <a:rPr lang="en-US" sz="1200" kern="1200" baseline="0" dirty="0">
                          <a:solidFill>
                            <a:schemeClr val="tx1"/>
                          </a:solidFill>
                          <a:latin typeface="Times New Roman" pitchFamily="18" charset="0"/>
                          <a:ea typeface="+mn-ea"/>
                          <a:cs typeface="Times New Roman"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err="1">
                          <a:solidFill>
                            <a:schemeClr val="tx1"/>
                          </a:solidFill>
                          <a:latin typeface="Times New Roman" pitchFamily="18" charset="0"/>
                          <a:ea typeface="+mn-ea"/>
                          <a:cs typeface="Times New Roman" pitchFamily="18" charset="0"/>
                        </a:rPr>
                        <a:t>Myopathy</a:t>
                      </a:r>
                      <a:r>
                        <a:rPr lang="en-US" sz="1200" kern="1200" baseline="0" dirty="0">
                          <a:solidFill>
                            <a:schemeClr val="tx1"/>
                          </a:solidFill>
                          <a:latin typeface="Times New Roman" pitchFamily="18" charset="0"/>
                          <a:ea typeface="+mn-ea"/>
                          <a:cs typeface="Times New Roman"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Times New Roman" pitchFamily="18" charset="0"/>
                          <a:ea typeface="+mn-ea"/>
                          <a:cs typeface="Times New Roman" pitchFamily="18" charset="0"/>
                        </a:rPr>
                        <a:t>Optic atrophy, deafness, neuropathy	</a:t>
                      </a:r>
                    </a:p>
                    <a:p>
                      <a:pPr>
                        <a:lnSpc>
                          <a:spcPct val="100000"/>
                        </a:lnSpc>
                      </a:pPr>
                      <a:endParaRPr lang="en-US" sz="12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1469775">
                <a:tc gridSpan="2">
                  <a:txBody>
                    <a:bodyPr/>
                    <a:lstStyle/>
                    <a:p>
                      <a:pPr>
                        <a:lnSpc>
                          <a:spcPct val="150000"/>
                        </a:lnSpc>
                      </a:pPr>
                      <a:r>
                        <a:rPr lang="en-US" sz="1100" i="0" kern="1200" baseline="0" dirty="0">
                          <a:solidFill>
                            <a:schemeClr val="dk1"/>
                          </a:solidFill>
                          <a:latin typeface="Times New Roman" pitchFamily="18" charset="0"/>
                          <a:ea typeface="+mn-ea"/>
                          <a:cs typeface="Times New Roman" pitchFamily="18" charset="0"/>
                        </a:rPr>
                        <a:t>GRACILE, growth retardation, amino </a:t>
                      </a:r>
                      <a:r>
                        <a:rPr lang="en-US" sz="1100" i="0" kern="1200" baseline="0" dirty="0" err="1">
                          <a:solidFill>
                            <a:schemeClr val="dk1"/>
                          </a:solidFill>
                          <a:latin typeface="Times New Roman" pitchFamily="18" charset="0"/>
                          <a:ea typeface="+mn-ea"/>
                          <a:cs typeface="Times New Roman" pitchFamily="18" charset="0"/>
                        </a:rPr>
                        <a:t>aciduria</a:t>
                      </a:r>
                      <a:r>
                        <a:rPr lang="en-US" sz="1100" i="0" kern="1200" baseline="0" dirty="0">
                          <a:solidFill>
                            <a:schemeClr val="dk1"/>
                          </a:solidFill>
                          <a:latin typeface="Times New Roman" pitchFamily="18" charset="0"/>
                          <a:ea typeface="+mn-ea"/>
                          <a:cs typeface="Times New Roman" pitchFamily="18" charset="0"/>
                        </a:rPr>
                        <a:t>, </a:t>
                      </a:r>
                      <a:r>
                        <a:rPr lang="en-US" sz="1100" i="0" kern="1200" baseline="0" dirty="0" err="1">
                          <a:solidFill>
                            <a:schemeClr val="dk1"/>
                          </a:solidFill>
                          <a:latin typeface="Times New Roman" pitchFamily="18" charset="0"/>
                          <a:ea typeface="+mn-ea"/>
                          <a:cs typeface="Times New Roman" pitchFamily="18" charset="0"/>
                        </a:rPr>
                        <a:t>cholestasis</a:t>
                      </a:r>
                      <a:r>
                        <a:rPr lang="en-US" sz="1100" i="0" kern="1200" baseline="0" dirty="0">
                          <a:solidFill>
                            <a:schemeClr val="dk1"/>
                          </a:solidFill>
                          <a:latin typeface="Times New Roman" pitchFamily="18" charset="0"/>
                          <a:ea typeface="+mn-ea"/>
                          <a:cs typeface="Times New Roman" pitchFamily="18" charset="0"/>
                        </a:rPr>
                        <a:t>, iron overload, lactic acidosis, and early death; KSS, Kearns-Sayre syndrome; LHON, </a:t>
                      </a:r>
                      <a:r>
                        <a:rPr lang="en-US" sz="1100" i="0" kern="1200" baseline="0" dirty="0" err="1">
                          <a:solidFill>
                            <a:schemeClr val="dk1"/>
                          </a:solidFill>
                          <a:latin typeface="Times New Roman" pitchFamily="18" charset="0"/>
                          <a:ea typeface="+mn-ea"/>
                          <a:cs typeface="Times New Roman" pitchFamily="18" charset="0"/>
                        </a:rPr>
                        <a:t>Leber</a:t>
                      </a:r>
                      <a:r>
                        <a:rPr lang="en-US" sz="1100" i="0" kern="1200" baseline="0" dirty="0">
                          <a:solidFill>
                            <a:schemeClr val="dk1"/>
                          </a:solidFill>
                          <a:latin typeface="Times New Roman" pitchFamily="18" charset="0"/>
                          <a:ea typeface="+mn-ea"/>
                          <a:cs typeface="Times New Roman" pitchFamily="18" charset="0"/>
                        </a:rPr>
                        <a:t> hereditary optic neuropathy; MELAS, mitochondrial </a:t>
                      </a:r>
                      <a:r>
                        <a:rPr lang="en-US" sz="1100" i="0" kern="1200" baseline="0" dirty="0" err="1">
                          <a:solidFill>
                            <a:schemeClr val="dk1"/>
                          </a:solidFill>
                          <a:latin typeface="Times New Roman" pitchFamily="18" charset="0"/>
                          <a:ea typeface="+mn-ea"/>
                          <a:cs typeface="Times New Roman" pitchFamily="18" charset="0"/>
                        </a:rPr>
                        <a:t>encephalomyopathy</a:t>
                      </a:r>
                      <a:r>
                        <a:rPr lang="en-US" sz="1100" i="0" kern="1200" baseline="0" dirty="0">
                          <a:solidFill>
                            <a:schemeClr val="dk1"/>
                          </a:solidFill>
                          <a:latin typeface="Times New Roman" pitchFamily="18" charset="0"/>
                          <a:ea typeface="+mn-ea"/>
                          <a:cs typeface="Times New Roman" pitchFamily="18" charset="0"/>
                        </a:rPr>
                        <a:t>, lactic acidosis and stroke-like episodes; MERRF, </a:t>
                      </a:r>
                      <a:r>
                        <a:rPr lang="en-US" sz="1100" i="0" kern="1200" baseline="0" dirty="0" err="1">
                          <a:solidFill>
                            <a:schemeClr val="dk1"/>
                          </a:solidFill>
                          <a:latin typeface="Times New Roman" pitchFamily="18" charset="0"/>
                          <a:ea typeface="+mn-ea"/>
                          <a:cs typeface="Times New Roman" pitchFamily="18" charset="0"/>
                        </a:rPr>
                        <a:t>myoclonic</a:t>
                      </a:r>
                      <a:r>
                        <a:rPr lang="en-US" sz="1100" i="0" kern="1200" baseline="0" dirty="0">
                          <a:solidFill>
                            <a:schemeClr val="dk1"/>
                          </a:solidFill>
                          <a:latin typeface="Times New Roman" pitchFamily="18" charset="0"/>
                          <a:ea typeface="+mn-ea"/>
                          <a:cs typeface="Times New Roman" pitchFamily="18" charset="0"/>
                        </a:rPr>
                        <a:t> epilepsy with ragged-red fibers; MILS, maternally inherited Leigh syndrome; </a:t>
                      </a:r>
                      <a:r>
                        <a:rPr lang="en-US" sz="1100" i="0" kern="1200" baseline="0" dirty="0" err="1">
                          <a:solidFill>
                            <a:schemeClr val="dk1"/>
                          </a:solidFill>
                          <a:latin typeface="Times New Roman" pitchFamily="18" charset="0"/>
                          <a:ea typeface="+mn-ea"/>
                          <a:cs typeface="Times New Roman" pitchFamily="18" charset="0"/>
                        </a:rPr>
                        <a:t>MiMyCa</a:t>
                      </a:r>
                      <a:r>
                        <a:rPr lang="en-US" sz="1100" i="0" kern="1200" baseline="0" dirty="0">
                          <a:solidFill>
                            <a:schemeClr val="dk1"/>
                          </a:solidFill>
                          <a:latin typeface="Times New Roman" pitchFamily="18" charset="0"/>
                          <a:ea typeface="+mn-ea"/>
                          <a:cs typeface="Times New Roman" pitchFamily="18" charset="0"/>
                        </a:rPr>
                        <a:t>, mitochondrial </a:t>
                      </a:r>
                      <a:r>
                        <a:rPr lang="en-US" sz="1100" i="0" kern="1200" baseline="0" dirty="0" err="1">
                          <a:solidFill>
                            <a:schemeClr val="dk1"/>
                          </a:solidFill>
                          <a:latin typeface="Times New Roman" pitchFamily="18" charset="0"/>
                          <a:ea typeface="+mn-ea"/>
                          <a:cs typeface="Times New Roman" pitchFamily="18" charset="0"/>
                        </a:rPr>
                        <a:t>myopathy</a:t>
                      </a:r>
                      <a:r>
                        <a:rPr lang="en-US" sz="1100" i="0" kern="1200" baseline="0" dirty="0">
                          <a:solidFill>
                            <a:schemeClr val="dk1"/>
                          </a:solidFill>
                          <a:latin typeface="Times New Roman" pitchFamily="18" charset="0"/>
                          <a:ea typeface="+mn-ea"/>
                          <a:cs typeface="Times New Roman" pitchFamily="18" charset="0"/>
                        </a:rPr>
                        <a:t> and </a:t>
                      </a:r>
                      <a:r>
                        <a:rPr lang="en-US" sz="1100" i="0" kern="1200" baseline="0" dirty="0" err="1">
                          <a:solidFill>
                            <a:schemeClr val="dk1"/>
                          </a:solidFill>
                          <a:latin typeface="Times New Roman" pitchFamily="18" charset="0"/>
                          <a:ea typeface="+mn-ea"/>
                          <a:cs typeface="Times New Roman" pitchFamily="18" charset="0"/>
                        </a:rPr>
                        <a:t>cardiomyopathy</a:t>
                      </a:r>
                      <a:r>
                        <a:rPr lang="en-US" sz="1100" i="0" kern="1200" baseline="0" dirty="0">
                          <a:solidFill>
                            <a:schemeClr val="dk1"/>
                          </a:solidFill>
                          <a:latin typeface="Times New Roman" pitchFamily="18" charset="0"/>
                          <a:ea typeface="+mn-ea"/>
                          <a:cs typeface="Times New Roman" pitchFamily="18" charset="0"/>
                        </a:rPr>
                        <a:t>; MNGIE, </a:t>
                      </a:r>
                      <a:r>
                        <a:rPr lang="en-US" sz="1100" i="0" kern="1200" baseline="0" dirty="0" err="1">
                          <a:solidFill>
                            <a:schemeClr val="dk1"/>
                          </a:solidFill>
                          <a:latin typeface="Times New Roman" pitchFamily="18" charset="0"/>
                          <a:ea typeface="+mn-ea"/>
                          <a:cs typeface="Times New Roman" pitchFamily="18" charset="0"/>
                        </a:rPr>
                        <a:t>myoneurogastrointestinal</a:t>
                      </a:r>
                      <a:r>
                        <a:rPr lang="en-US" sz="1100" i="0" kern="1200" baseline="0" dirty="0">
                          <a:solidFill>
                            <a:schemeClr val="dk1"/>
                          </a:solidFill>
                          <a:latin typeface="Times New Roman" pitchFamily="18" charset="0"/>
                          <a:ea typeface="+mn-ea"/>
                          <a:cs typeface="Times New Roman" pitchFamily="18" charset="0"/>
                        </a:rPr>
                        <a:t> encephalopathy; NARP, neuropathy, ataxia, and retinitis </a:t>
                      </a:r>
                      <a:r>
                        <a:rPr lang="en-US" sz="1100" i="0" kern="1200" baseline="0" dirty="0" err="1">
                          <a:solidFill>
                            <a:schemeClr val="dk1"/>
                          </a:solidFill>
                          <a:latin typeface="Times New Roman" pitchFamily="18" charset="0"/>
                          <a:ea typeface="+mn-ea"/>
                          <a:cs typeface="Times New Roman" pitchFamily="18" charset="0"/>
                        </a:rPr>
                        <a:t>pigmentosa</a:t>
                      </a:r>
                      <a:r>
                        <a:rPr lang="en-US" sz="1100" i="0" kern="1200" baseline="0" dirty="0">
                          <a:solidFill>
                            <a:schemeClr val="dk1"/>
                          </a:solidFill>
                          <a:latin typeface="Times New Roman" pitchFamily="18" charset="0"/>
                          <a:ea typeface="+mn-ea"/>
                          <a:cs typeface="Times New Roman" pitchFamily="18" charset="0"/>
                        </a:rPr>
                        <a:t>; PEO, progressive external </a:t>
                      </a:r>
                      <a:r>
                        <a:rPr lang="en-US" sz="1100" i="0" kern="1200" baseline="0" dirty="0" err="1">
                          <a:solidFill>
                            <a:schemeClr val="dk1"/>
                          </a:solidFill>
                          <a:latin typeface="Times New Roman" pitchFamily="18" charset="0"/>
                          <a:ea typeface="+mn-ea"/>
                          <a:cs typeface="Times New Roman" pitchFamily="18" charset="0"/>
                        </a:rPr>
                        <a:t>ophthalmoplegia</a:t>
                      </a:r>
                      <a:endParaRPr lang="en-US" sz="1100" i="0" kern="1200" baseline="0" dirty="0">
                        <a:solidFill>
                          <a:schemeClr val="dk1"/>
                        </a:solidFill>
                        <a:latin typeface="Times New Roman" pitchFamily="18" charset="0"/>
                        <a:ea typeface="+mn-ea"/>
                        <a:cs typeface="Times New Roman" pitchFamily="18" charset="0"/>
                      </a:endParaRPr>
                    </a:p>
                  </a:txBody>
                  <a:tcPr/>
                </a:tc>
                <a:tc hMerge="1">
                  <a:txBody>
                    <a:bodyPr/>
                    <a:lstStyle/>
                    <a:p>
                      <a:endParaRPr lang="en-US" dirty="0"/>
                    </a:p>
                  </a:txBody>
                  <a:tcPr/>
                </a:tc>
                <a:extLst>
                  <a:ext uri="{0D108BD9-81ED-4DB2-BD59-A6C34878D82A}">
                    <a16:rowId xmlns:a16="http://schemas.microsoft.com/office/drawing/2014/main" val="10002"/>
                  </a:ext>
                </a:extLst>
              </a:tr>
            </a:tbl>
          </a:graphicData>
        </a:graphic>
      </p:graphicFrame>
      <p:sp>
        <p:nvSpPr>
          <p:cNvPr id="4" name="Slide Number Placeholder 3">
            <a:extLst>
              <a:ext uri="{FF2B5EF4-FFF2-40B4-BE49-F238E27FC236}">
                <a16:creationId xmlns:a16="http://schemas.microsoft.com/office/drawing/2014/main" id="{73F9C3FC-D621-140D-5A34-800EA0AAA20F}"/>
              </a:ext>
            </a:extLst>
          </p:cNvPr>
          <p:cNvSpPr>
            <a:spLocks noGrp="1"/>
          </p:cNvSpPr>
          <p:nvPr>
            <p:ph type="sldNum" sz="quarter" idx="12"/>
          </p:nvPr>
        </p:nvSpPr>
        <p:spPr/>
        <p:txBody>
          <a:bodyPr/>
          <a:lstStyle/>
          <a:p>
            <a:fld id="{6567AE4F-E19E-4CA6-8E2A-F801F3DFCFAE}"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Autofit/>
          </a:bodyPr>
          <a:lstStyle/>
          <a:p>
            <a:r>
              <a:rPr lang="en-US" dirty="0"/>
              <a:t>Class I mutations: Disorders of Nuclear Genes</a:t>
            </a:r>
          </a:p>
        </p:txBody>
      </p:sp>
      <p:sp>
        <p:nvSpPr>
          <p:cNvPr id="3" name="Content Placeholder 2"/>
          <p:cNvSpPr>
            <a:spLocks noGrp="1"/>
          </p:cNvSpPr>
          <p:nvPr>
            <p:ph idx="1"/>
          </p:nvPr>
        </p:nvSpPr>
        <p:spPr>
          <a:xfrm>
            <a:off x="1176865" y="2490135"/>
            <a:ext cx="6798736" cy="3444997"/>
          </a:xfrm>
        </p:spPr>
        <p:txBody>
          <a:bodyPr>
            <a:normAutofit fontScale="92500" lnSpcReduction="20000"/>
          </a:bodyPr>
          <a:lstStyle/>
          <a:p>
            <a:r>
              <a:rPr lang="en-US" dirty="0"/>
              <a:t>Mitochondrial disorders of nuclear DNA (</a:t>
            </a:r>
            <a:r>
              <a:rPr lang="en-US" dirty="0" err="1"/>
              <a:t>nDNA</a:t>
            </a:r>
            <a:r>
              <a:rPr lang="en-US" dirty="0"/>
              <a:t>) origin include: </a:t>
            </a:r>
          </a:p>
          <a:p>
            <a:pPr lvl="1"/>
            <a:r>
              <a:rPr lang="en-US" dirty="0"/>
              <a:t>Oxidative phosphorylation (OXPHOS) disorders (such as Leigh syndrome, paraganglioma)</a:t>
            </a:r>
          </a:p>
          <a:p>
            <a:pPr lvl="1"/>
            <a:r>
              <a:rPr lang="en-US" dirty="0"/>
              <a:t>Defects in nuclear-encoded mitochondrial proteins for </a:t>
            </a:r>
            <a:r>
              <a:rPr lang="en-US" dirty="0" err="1"/>
              <a:t>mtDNA</a:t>
            </a:r>
            <a:r>
              <a:rPr lang="en-US" dirty="0"/>
              <a:t> integrity (progressive external ophthalmoplegia (PEO) and mitochondrial </a:t>
            </a:r>
            <a:r>
              <a:rPr lang="en-US" dirty="0" err="1"/>
              <a:t>neurogastrointestinal</a:t>
            </a:r>
            <a:r>
              <a:rPr lang="en-US" dirty="0"/>
              <a:t> </a:t>
            </a:r>
            <a:r>
              <a:rPr lang="en-US" dirty="0" err="1"/>
              <a:t>encephalomyopathy</a:t>
            </a:r>
            <a:r>
              <a:rPr lang="en-US" dirty="0"/>
              <a:t> (MNGIE) syndrome)</a:t>
            </a:r>
          </a:p>
          <a:p>
            <a:pPr lvl="1"/>
            <a:r>
              <a:rPr lang="en-US" dirty="0"/>
              <a:t>Mitochondrial disorders with secondary effects on the OXPHOS system (Friedreich ataxia and hereditary spastic paraplegia).</a:t>
            </a:r>
          </a:p>
        </p:txBody>
      </p:sp>
      <p:sp>
        <p:nvSpPr>
          <p:cNvPr id="6" name="Footer Placeholder 5">
            <a:extLst>
              <a:ext uri="{FF2B5EF4-FFF2-40B4-BE49-F238E27FC236}">
                <a16:creationId xmlns:a16="http://schemas.microsoft.com/office/drawing/2014/main" id="{60449800-AEA2-299D-39E9-D17D6A459FC7}"/>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84A25689-2252-D4C3-ACB6-7882B814DA7E}"/>
              </a:ext>
            </a:extLst>
          </p:cNvPr>
          <p:cNvSpPr>
            <a:spLocks noGrp="1"/>
          </p:cNvSpPr>
          <p:nvPr>
            <p:ph type="sldNum" sz="quarter" idx="12"/>
          </p:nvPr>
        </p:nvSpPr>
        <p:spPr/>
        <p:txBody>
          <a:bodyPr/>
          <a:lstStyle/>
          <a:p>
            <a:fld id="{6567AE4F-E19E-4CA6-8E2A-F801F3DFCFAE}"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Autofit/>
          </a:bodyPr>
          <a:lstStyle/>
          <a:p>
            <a:r>
              <a:rPr lang="en-US" sz="2800" dirty="0"/>
              <a:t>Class I mutations: Disorders of nuclear genes</a:t>
            </a:r>
            <a:br>
              <a:rPr lang="en-US" sz="2800" dirty="0"/>
            </a:br>
            <a:r>
              <a:rPr lang="en-US" sz="2800" dirty="0"/>
              <a:t>Nuclear defects in OXPHOS related proteins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98408151"/>
              </p:ext>
            </p:extLst>
          </p:nvPr>
        </p:nvGraphicFramePr>
        <p:xfrm>
          <a:off x="762000" y="2200275"/>
          <a:ext cx="7620000" cy="3889501"/>
        </p:xfrm>
        <a:graphic>
          <a:graphicData uri="http://schemas.openxmlformats.org/drawingml/2006/table">
            <a:tbl>
              <a:tblPr firstRow="1" bandRow="1">
                <a:tableStyleId>{5C22544A-7EE6-4342-B048-85BDC9FD1C3A}</a:tableStyleId>
              </a:tblPr>
              <a:tblGrid>
                <a:gridCol w="1235676">
                  <a:extLst>
                    <a:ext uri="{9D8B030D-6E8A-4147-A177-3AD203B41FA5}">
                      <a16:colId xmlns:a16="http://schemas.microsoft.com/office/drawing/2014/main" val="20000"/>
                    </a:ext>
                  </a:extLst>
                </a:gridCol>
                <a:gridCol w="3157838">
                  <a:extLst>
                    <a:ext uri="{9D8B030D-6E8A-4147-A177-3AD203B41FA5}">
                      <a16:colId xmlns:a16="http://schemas.microsoft.com/office/drawing/2014/main" val="20001"/>
                    </a:ext>
                  </a:extLst>
                </a:gridCol>
                <a:gridCol w="3226486">
                  <a:extLst>
                    <a:ext uri="{9D8B030D-6E8A-4147-A177-3AD203B41FA5}">
                      <a16:colId xmlns:a16="http://schemas.microsoft.com/office/drawing/2014/main" val="20002"/>
                    </a:ext>
                  </a:extLst>
                </a:gridCol>
              </a:tblGrid>
              <a:tr h="344922">
                <a:tc>
                  <a:txBody>
                    <a:bodyPr/>
                    <a:lstStyle/>
                    <a:p>
                      <a:pPr>
                        <a:lnSpc>
                          <a:spcPct val="150000"/>
                        </a:lnSpc>
                      </a:pPr>
                      <a:r>
                        <a:rPr lang="en-US" sz="1200" i="0" u="none" dirty="0">
                          <a:latin typeface="Times New Roman" pitchFamily="18" charset="0"/>
                          <a:cs typeface="Times New Roman" pitchFamily="18" charset="0"/>
                        </a:rPr>
                        <a:t>Respiratory chain</a:t>
                      </a:r>
                    </a:p>
                  </a:txBody>
                  <a:tcPr/>
                </a:tc>
                <a:tc>
                  <a:txBody>
                    <a:bodyPr/>
                    <a:lstStyle/>
                    <a:p>
                      <a:pPr>
                        <a:lnSpc>
                          <a:spcPct val="150000"/>
                        </a:lnSpc>
                      </a:pPr>
                      <a:r>
                        <a:rPr lang="en-US" sz="1200" i="0" u="none" dirty="0">
                          <a:latin typeface="Times New Roman" pitchFamily="18" charset="0"/>
                          <a:cs typeface="Times New Roman" pitchFamily="18" charset="0"/>
                        </a:rPr>
                        <a:t>Disorders </a:t>
                      </a:r>
                    </a:p>
                  </a:txBody>
                  <a:tcPr/>
                </a:tc>
                <a:tc>
                  <a:txBody>
                    <a:bodyPr/>
                    <a:lstStyle/>
                    <a:p>
                      <a:pPr>
                        <a:lnSpc>
                          <a:spcPct val="150000"/>
                        </a:lnSpc>
                      </a:pPr>
                      <a:r>
                        <a:rPr lang="en-US" sz="1200" i="0" u="none" dirty="0">
                          <a:latin typeface="Times New Roman" pitchFamily="18" charset="0"/>
                          <a:cs typeface="Times New Roman" pitchFamily="18" charset="0"/>
                        </a:rPr>
                        <a:t>Features </a:t>
                      </a:r>
                    </a:p>
                  </a:txBody>
                  <a:tcPr/>
                </a:tc>
                <a:extLst>
                  <a:ext uri="{0D108BD9-81ED-4DB2-BD59-A6C34878D82A}">
                    <a16:rowId xmlns:a16="http://schemas.microsoft.com/office/drawing/2014/main" val="10000"/>
                  </a:ext>
                </a:extLst>
              </a:tr>
              <a:tr h="2096325">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200" b="1" i="0" u="none" kern="1200" dirty="0">
                          <a:solidFill>
                            <a:schemeClr val="dk1"/>
                          </a:solidFill>
                          <a:latin typeface="Times New Roman" pitchFamily="18" charset="0"/>
                          <a:ea typeface="+mn-ea"/>
                          <a:cs typeface="Times New Roman" pitchFamily="18" charset="0"/>
                        </a:rPr>
                        <a:t>Complex I</a:t>
                      </a:r>
                    </a:p>
                  </a:txBody>
                  <a:tcPr/>
                </a:tc>
                <a:tc>
                  <a:txBody>
                    <a:bodyPr/>
                    <a:lstStyle/>
                    <a:p>
                      <a:pPr>
                        <a:lnSpc>
                          <a:spcPct val="150000"/>
                        </a:lnSpc>
                        <a:buFont typeface="Arial" pitchFamily="34" charset="0"/>
                        <a:buChar char="•"/>
                      </a:pPr>
                      <a:r>
                        <a:rPr lang="en-US" sz="1200" i="0" u="none" kern="1200" dirty="0">
                          <a:solidFill>
                            <a:schemeClr val="dk1"/>
                          </a:solidFill>
                          <a:latin typeface="Times New Roman" pitchFamily="18" charset="0"/>
                          <a:ea typeface="+mn-ea"/>
                          <a:cs typeface="Times New Roman" pitchFamily="18" charset="0"/>
                        </a:rPr>
                        <a:t> </a:t>
                      </a:r>
                      <a:r>
                        <a:rPr lang="en-US" sz="1200" i="0" u="none" kern="1200" dirty="0">
                          <a:solidFill>
                            <a:srgbClr val="FF0000"/>
                          </a:solidFill>
                          <a:latin typeface="Times New Roman" pitchFamily="18" charset="0"/>
                          <a:ea typeface="+mn-ea"/>
                          <a:cs typeface="Times New Roman" pitchFamily="18" charset="0"/>
                        </a:rPr>
                        <a:t>Leigh syndrome (LS)</a:t>
                      </a:r>
                    </a:p>
                    <a:p>
                      <a:pPr eaLnBrk="0" hangingPunct="0">
                        <a:lnSpc>
                          <a:spcPct val="150000"/>
                        </a:lnSpc>
                        <a:buFont typeface="Arial" pitchFamily="34" charset="0"/>
                        <a:buChar char="•"/>
                      </a:pPr>
                      <a:r>
                        <a:rPr lang="en-US" sz="1200" i="0" u="none" kern="1200" dirty="0">
                          <a:solidFill>
                            <a:schemeClr val="dk1"/>
                          </a:solidFill>
                          <a:latin typeface="Times New Roman" pitchFamily="18" charset="0"/>
                          <a:ea typeface="+mn-ea"/>
                          <a:cs typeface="Times New Roman" pitchFamily="18" charset="0"/>
                        </a:rPr>
                        <a:t> Other commonly observed phenotypes associated with complex I deficiency</a:t>
                      </a:r>
                      <a:r>
                        <a:rPr lang="en-US" sz="1200" i="0" u="none" kern="1200" baseline="0" dirty="0">
                          <a:solidFill>
                            <a:schemeClr val="dk1"/>
                          </a:solidFill>
                          <a:latin typeface="Times New Roman" pitchFamily="18" charset="0"/>
                          <a:ea typeface="+mn-ea"/>
                          <a:cs typeface="Times New Roman" pitchFamily="18" charset="0"/>
                        </a:rPr>
                        <a:t> </a:t>
                      </a:r>
                      <a:r>
                        <a:rPr lang="en-US" sz="1200" i="0" u="none" kern="1200" dirty="0">
                          <a:solidFill>
                            <a:schemeClr val="dk1"/>
                          </a:solidFill>
                          <a:latin typeface="Times New Roman" pitchFamily="18" charset="0"/>
                          <a:ea typeface="+mn-ea"/>
                          <a:cs typeface="Times New Roman" pitchFamily="18" charset="0"/>
                        </a:rPr>
                        <a:t>are </a:t>
                      </a:r>
                      <a:r>
                        <a:rPr lang="en-US" sz="1200" i="0" u="none" kern="1200" dirty="0" err="1">
                          <a:solidFill>
                            <a:schemeClr val="dk1"/>
                          </a:solidFill>
                          <a:latin typeface="Times New Roman" pitchFamily="18" charset="0"/>
                          <a:ea typeface="+mn-ea"/>
                          <a:cs typeface="Times New Roman" pitchFamily="18" charset="0"/>
                        </a:rPr>
                        <a:t>cardiomyopathy</a:t>
                      </a:r>
                      <a:r>
                        <a:rPr lang="en-US" sz="1200" i="0" u="none" kern="1200" dirty="0">
                          <a:solidFill>
                            <a:schemeClr val="dk1"/>
                          </a:solidFill>
                          <a:latin typeface="Times New Roman" pitchFamily="18" charset="0"/>
                          <a:ea typeface="+mn-ea"/>
                          <a:cs typeface="Times New Roman" pitchFamily="18" charset="0"/>
                        </a:rPr>
                        <a:t> (11%), fatal infantile lactic acidosis (11%), </a:t>
                      </a:r>
                      <a:r>
                        <a:rPr lang="en-US" sz="1200" i="0" u="none" kern="1200" dirty="0" err="1">
                          <a:solidFill>
                            <a:schemeClr val="dk1"/>
                          </a:solidFill>
                          <a:latin typeface="Times New Roman" pitchFamily="18" charset="0"/>
                          <a:ea typeface="+mn-ea"/>
                          <a:cs typeface="Times New Roman" pitchFamily="18" charset="0"/>
                        </a:rPr>
                        <a:t>macrocephaly</a:t>
                      </a:r>
                      <a:r>
                        <a:rPr lang="en-US" sz="1200" i="0" u="none" kern="1200" dirty="0">
                          <a:solidFill>
                            <a:schemeClr val="dk1"/>
                          </a:solidFill>
                          <a:latin typeface="Times New Roman" pitchFamily="18" charset="0"/>
                          <a:ea typeface="+mn-ea"/>
                          <a:cs typeface="Times New Roman" pitchFamily="18" charset="0"/>
                        </a:rPr>
                        <a:t> with progressive </a:t>
                      </a:r>
                      <a:r>
                        <a:rPr lang="en-US" sz="1200" i="0" u="none" kern="1200" dirty="0" err="1">
                          <a:solidFill>
                            <a:schemeClr val="dk1"/>
                          </a:solidFill>
                          <a:latin typeface="Times New Roman" pitchFamily="18" charset="0"/>
                          <a:ea typeface="+mn-ea"/>
                          <a:cs typeface="Times New Roman" pitchFamily="18" charset="0"/>
                        </a:rPr>
                        <a:t>leukodystrophy</a:t>
                      </a:r>
                      <a:r>
                        <a:rPr lang="en-US" sz="1200" i="0" u="none" kern="1200" baseline="0" dirty="0">
                          <a:solidFill>
                            <a:schemeClr val="dk1"/>
                          </a:solidFill>
                          <a:latin typeface="Times New Roman" pitchFamily="18" charset="0"/>
                          <a:ea typeface="+mn-ea"/>
                          <a:cs typeface="Times New Roman" pitchFamily="18" charset="0"/>
                        </a:rPr>
                        <a:t> </a:t>
                      </a:r>
                      <a:r>
                        <a:rPr lang="en-US" sz="1200" i="0" u="none" kern="1200" dirty="0">
                          <a:solidFill>
                            <a:schemeClr val="dk1"/>
                          </a:solidFill>
                          <a:latin typeface="Times New Roman" pitchFamily="18" charset="0"/>
                          <a:ea typeface="+mn-ea"/>
                          <a:cs typeface="Times New Roman" pitchFamily="18" charset="0"/>
                        </a:rPr>
                        <a:t>(7%),and</a:t>
                      </a:r>
                      <a:r>
                        <a:rPr lang="en-US" sz="1200" i="0" u="none" kern="1200" baseline="0" dirty="0">
                          <a:solidFill>
                            <a:schemeClr val="dk1"/>
                          </a:solidFill>
                          <a:latin typeface="Times New Roman" pitchFamily="18" charset="0"/>
                          <a:ea typeface="+mn-ea"/>
                          <a:cs typeface="Times New Roman" pitchFamily="18" charset="0"/>
                        </a:rPr>
                        <a:t> </a:t>
                      </a:r>
                      <a:r>
                        <a:rPr lang="en-US" sz="1200" i="0" u="none" kern="1200" dirty="0">
                          <a:solidFill>
                            <a:schemeClr val="dk1"/>
                          </a:solidFill>
                          <a:latin typeface="Times New Roman" pitchFamily="18" charset="0"/>
                          <a:ea typeface="+mn-ea"/>
                          <a:cs typeface="Times New Roman" pitchFamily="18" charset="0"/>
                        </a:rPr>
                        <a:t>unspecified encephalopathy (21%) </a:t>
                      </a:r>
                      <a:endParaRPr lang="en-US" sz="1200" i="0" u="none" dirty="0">
                        <a:latin typeface="Times New Roman" pitchFamily="18" charset="0"/>
                        <a:cs typeface="Times New Roman" pitchFamily="18" charset="0"/>
                      </a:endParaRPr>
                    </a:p>
                  </a:txBody>
                  <a:tcPr/>
                </a:tc>
                <a:tc>
                  <a:txBody>
                    <a:bodyPr/>
                    <a:lstStyle/>
                    <a:p>
                      <a:pPr>
                        <a:lnSpc>
                          <a:spcPct val="150000"/>
                        </a:lnSpc>
                      </a:pPr>
                      <a:r>
                        <a:rPr lang="en-US" sz="1200" i="0" u="none" kern="1200" dirty="0">
                          <a:solidFill>
                            <a:schemeClr val="dk1"/>
                          </a:solidFill>
                          <a:latin typeface="Times New Roman" pitchFamily="18" charset="0"/>
                          <a:ea typeface="+mn-ea"/>
                          <a:cs typeface="Times New Roman" pitchFamily="18" charset="0"/>
                        </a:rPr>
                        <a:t>Starts mostly at birth or early childhood, fatal neurodegenerative disorder characterized pathologically by bilateral lesions in the brainstem, basal ganglia, thalamus and spinal cord, and characterized clinically by psychomotor retardation and brainstem or basal ganglia dysfunction.</a:t>
                      </a:r>
                      <a:endParaRPr lang="en-US" sz="1200" i="0" u="none"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1185989">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200" b="1" i="0" u="none" kern="1200" dirty="0">
                          <a:solidFill>
                            <a:schemeClr val="dk1"/>
                          </a:solidFill>
                          <a:latin typeface="Times New Roman" pitchFamily="18" charset="0"/>
                          <a:ea typeface="+mn-ea"/>
                          <a:cs typeface="Times New Roman" pitchFamily="18" charset="0"/>
                        </a:rPr>
                        <a:t>Complex II</a:t>
                      </a:r>
                    </a:p>
                    <a:p>
                      <a:pPr>
                        <a:lnSpc>
                          <a:spcPct val="150000"/>
                        </a:lnSpc>
                      </a:pPr>
                      <a:endParaRPr lang="en-US" sz="1200" i="0" u="none" dirty="0">
                        <a:latin typeface="Times New Roman" pitchFamily="18" charset="0"/>
                        <a:cs typeface="Times New Roman" pitchFamily="18" charset="0"/>
                      </a:endParaRPr>
                    </a:p>
                  </a:txBody>
                  <a:tcPr/>
                </a:tc>
                <a:tc>
                  <a:txBody>
                    <a:bodyPr/>
                    <a:lstStyle/>
                    <a:p>
                      <a:pPr>
                        <a:lnSpc>
                          <a:spcPct val="150000"/>
                        </a:lnSpc>
                      </a:pPr>
                      <a:r>
                        <a:rPr lang="en-US" sz="1200" kern="1200" dirty="0">
                          <a:solidFill>
                            <a:schemeClr val="dk1"/>
                          </a:solidFill>
                          <a:latin typeface="Times New Roman" pitchFamily="18" charset="0"/>
                          <a:ea typeface="+mn-ea"/>
                          <a:cs typeface="Times New Roman" pitchFamily="18" charset="0"/>
                        </a:rPr>
                        <a:t>Mutations in both flavoprotein (SDHA) and iron-sulfur (SDHB) subunits</a:t>
                      </a:r>
                      <a:r>
                        <a:rPr lang="en-US" sz="1200" i="1" kern="1200" dirty="0">
                          <a:solidFill>
                            <a:schemeClr val="dk1"/>
                          </a:solidFill>
                          <a:latin typeface="Times New Roman" pitchFamily="18" charset="0"/>
                          <a:ea typeface="+mn-ea"/>
                          <a:cs typeface="Times New Roman" pitchFamily="18" charset="0"/>
                        </a:rPr>
                        <a:t>- </a:t>
                      </a:r>
                      <a:r>
                        <a:rPr lang="en-US" sz="1200" i="0" u="none" kern="1200" dirty="0">
                          <a:solidFill>
                            <a:srgbClr val="FF0000"/>
                          </a:solidFill>
                          <a:latin typeface="Times New Roman" pitchFamily="18" charset="0"/>
                          <a:ea typeface="+mn-ea"/>
                          <a:cs typeface="Times New Roman" pitchFamily="18" charset="0"/>
                        </a:rPr>
                        <a:t>Hereditary paraganglioma (PGL)</a:t>
                      </a:r>
                      <a:endParaRPr lang="en-US" sz="1200" i="0" u="none" dirty="0">
                        <a:solidFill>
                          <a:srgbClr val="FF0000"/>
                        </a:solidFill>
                        <a:latin typeface="Times New Roman" pitchFamily="18" charset="0"/>
                        <a:cs typeface="Times New Roman" pitchFamily="18" charset="0"/>
                      </a:endParaRPr>
                    </a:p>
                  </a:txBody>
                  <a:tcPr/>
                </a:tc>
                <a:tc>
                  <a:txBody>
                    <a:bodyPr/>
                    <a:lstStyle/>
                    <a:p>
                      <a:pPr>
                        <a:lnSpc>
                          <a:spcPct val="150000"/>
                        </a:lnSpc>
                      </a:pPr>
                      <a:r>
                        <a:rPr lang="en-US" sz="1200" i="0" u="none" kern="1200" dirty="0">
                          <a:solidFill>
                            <a:schemeClr val="dk1"/>
                          </a:solidFill>
                          <a:latin typeface="Times New Roman" pitchFamily="18" charset="0"/>
                          <a:ea typeface="+mn-ea"/>
                          <a:cs typeface="Times New Roman" pitchFamily="18" charset="0"/>
                        </a:rPr>
                        <a:t>Characterized by the presence of benign, highly </a:t>
                      </a:r>
                      <a:r>
                        <a:rPr lang="en-US" sz="1200" i="0" u="none" kern="1200" dirty="0" err="1">
                          <a:solidFill>
                            <a:schemeClr val="dk1"/>
                          </a:solidFill>
                          <a:latin typeface="Times New Roman" pitchFamily="18" charset="0"/>
                          <a:ea typeface="+mn-ea"/>
                          <a:cs typeface="Times New Roman" pitchFamily="18" charset="0"/>
                        </a:rPr>
                        <a:t>vascularized</a:t>
                      </a:r>
                      <a:r>
                        <a:rPr lang="en-US" sz="1200" i="0" u="none" kern="1200" dirty="0">
                          <a:solidFill>
                            <a:schemeClr val="dk1"/>
                          </a:solidFill>
                          <a:latin typeface="Times New Roman" pitchFamily="18" charset="0"/>
                          <a:ea typeface="+mn-ea"/>
                          <a:cs typeface="Times New Roman" pitchFamily="18" charset="0"/>
                        </a:rPr>
                        <a:t> tumors of parasympathetic ganglia in the head and neck </a:t>
                      </a:r>
                      <a:endParaRPr lang="en-US" sz="1200" i="0" u="none"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bl>
          </a:graphicData>
        </a:graphic>
      </p:graphicFrame>
      <p:sp>
        <p:nvSpPr>
          <p:cNvPr id="7" name="Slide Number Placeholder 6">
            <a:extLst>
              <a:ext uri="{FF2B5EF4-FFF2-40B4-BE49-F238E27FC236}">
                <a16:creationId xmlns:a16="http://schemas.microsoft.com/office/drawing/2014/main" id="{E61C17EE-B912-7A60-5426-E9BE62EE095F}"/>
              </a:ext>
            </a:extLst>
          </p:cNvPr>
          <p:cNvSpPr>
            <a:spLocks noGrp="1"/>
          </p:cNvSpPr>
          <p:nvPr>
            <p:ph type="sldNum" sz="quarter" idx="12"/>
          </p:nvPr>
        </p:nvSpPr>
        <p:spPr/>
        <p:txBody>
          <a:bodyPr/>
          <a:lstStyle/>
          <a:p>
            <a:fld id="{6567AE4F-E19E-4CA6-8E2A-F801F3DFCFAE}"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Autofit/>
          </a:bodyPr>
          <a:lstStyle/>
          <a:p>
            <a:r>
              <a:rPr lang="en-US" sz="2800" dirty="0">
                <a:latin typeface="Garamond (Body)"/>
              </a:rPr>
              <a:t>Class I mutations: disorders of nuclear genes</a:t>
            </a:r>
            <a:br>
              <a:rPr lang="en-US" sz="2800" dirty="0">
                <a:latin typeface="Garamond (Body)"/>
              </a:rPr>
            </a:br>
            <a:r>
              <a:rPr lang="en-US" sz="2800" dirty="0">
                <a:latin typeface="Garamond (Body)"/>
              </a:rPr>
              <a:t>Nuclear defects in OXPHOS related proteins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76847337"/>
              </p:ext>
            </p:extLst>
          </p:nvPr>
        </p:nvGraphicFramePr>
        <p:xfrm>
          <a:off x="762000" y="2219325"/>
          <a:ext cx="7620000" cy="3848796"/>
        </p:xfrm>
        <a:graphic>
          <a:graphicData uri="http://schemas.openxmlformats.org/drawingml/2006/table">
            <a:tbl>
              <a:tblPr firstRow="1" bandRow="1">
                <a:tableStyleId>{5C22544A-7EE6-4342-B048-85BDC9FD1C3A}</a:tableStyleId>
              </a:tblPr>
              <a:tblGrid>
                <a:gridCol w="1235676">
                  <a:extLst>
                    <a:ext uri="{9D8B030D-6E8A-4147-A177-3AD203B41FA5}">
                      <a16:colId xmlns:a16="http://schemas.microsoft.com/office/drawing/2014/main" val="20000"/>
                    </a:ext>
                  </a:extLst>
                </a:gridCol>
                <a:gridCol w="3157838">
                  <a:extLst>
                    <a:ext uri="{9D8B030D-6E8A-4147-A177-3AD203B41FA5}">
                      <a16:colId xmlns:a16="http://schemas.microsoft.com/office/drawing/2014/main" val="20001"/>
                    </a:ext>
                  </a:extLst>
                </a:gridCol>
                <a:gridCol w="3226486">
                  <a:extLst>
                    <a:ext uri="{9D8B030D-6E8A-4147-A177-3AD203B41FA5}">
                      <a16:colId xmlns:a16="http://schemas.microsoft.com/office/drawing/2014/main" val="20002"/>
                    </a:ext>
                  </a:extLst>
                </a:gridCol>
              </a:tblGrid>
              <a:tr h="791493">
                <a:tc>
                  <a:txBody>
                    <a:bodyPr/>
                    <a:lstStyle/>
                    <a:p>
                      <a:pPr>
                        <a:lnSpc>
                          <a:spcPct val="150000"/>
                        </a:lnSpc>
                      </a:pPr>
                      <a:r>
                        <a:rPr lang="en-US" sz="1200" i="0" u="none" dirty="0">
                          <a:latin typeface="Times New Roman" pitchFamily="18" charset="0"/>
                          <a:cs typeface="Times New Roman" pitchFamily="18" charset="0"/>
                        </a:rPr>
                        <a:t>Respiratory chain</a:t>
                      </a:r>
                    </a:p>
                  </a:txBody>
                  <a:tcPr/>
                </a:tc>
                <a:tc>
                  <a:txBody>
                    <a:bodyPr/>
                    <a:lstStyle/>
                    <a:p>
                      <a:pPr>
                        <a:lnSpc>
                          <a:spcPct val="150000"/>
                        </a:lnSpc>
                      </a:pPr>
                      <a:r>
                        <a:rPr lang="en-US" sz="1200" i="0" u="none" dirty="0">
                          <a:latin typeface="Times New Roman" pitchFamily="18" charset="0"/>
                          <a:cs typeface="Times New Roman" pitchFamily="18" charset="0"/>
                        </a:rPr>
                        <a:t>Disorders </a:t>
                      </a:r>
                    </a:p>
                  </a:txBody>
                  <a:tcPr/>
                </a:tc>
                <a:tc>
                  <a:txBody>
                    <a:bodyPr/>
                    <a:lstStyle/>
                    <a:p>
                      <a:pPr>
                        <a:lnSpc>
                          <a:spcPct val="150000"/>
                        </a:lnSpc>
                      </a:pPr>
                      <a:r>
                        <a:rPr lang="en-US" sz="1200" i="0" u="none" dirty="0">
                          <a:latin typeface="Times New Roman" pitchFamily="18" charset="0"/>
                          <a:cs typeface="Times New Roman" pitchFamily="18" charset="0"/>
                        </a:rPr>
                        <a:t>Features </a:t>
                      </a:r>
                    </a:p>
                  </a:txBody>
                  <a:tcPr/>
                </a:tc>
                <a:extLst>
                  <a:ext uri="{0D108BD9-81ED-4DB2-BD59-A6C34878D82A}">
                    <a16:rowId xmlns:a16="http://schemas.microsoft.com/office/drawing/2014/main" val="10000"/>
                  </a:ext>
                </a:extLst>
              </a:tr>
              <a:tr h="722982">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200" b="1" i="0" kern="1200" dirty="0">
                          <a:solidFill>
                            <a:schemeClr val="dk1"/>
                          </a:solidFill>
                          <a:latin typeface="Times New Roman" pitchFamily="18" charset="0"/>
                          <a:ea typeface="+mn-ea"/>
                          <a:cs typeface="Times New Roman" pitchFamily="18" charset="0"/>
                        </a:rPr>
                        <a:t>Complex III</a:t>
                      </a:r>
                    </a:p>
                  </a:txBody>
                  <a:tcPr/>
                </a:tc>
                <a:tc>
                  <a:txBody>
                    <a:bodyPr/>
                    <a:lstStyle/>
                    <a:p>
                      <a:pPr marL="0" marR="0" indent="0" algn="l" defTabSz="914400" rtl="0" eaLnBrk="1" fontAlgn="auto" latinLnBrk="0" hangingPunct="1">
                        <a:lnSpc>
                          <a:spcPct val="115000"/>
                        </a:lnSpc>
                        <a:spcBef>
                          <a:spcPts val="0"/>
                        </a:spcBef>
                        <a:spcAft>
                          <a:spcPts val="0"/>
                        </a:spcAft>
                        <a:buClrTx/>
                        <a:buSzTx/>
                        <a:buFont typeface="Arial" pitchFamily="34" charset="0"/>
                        <a:buChar char="•"/>
                        <a:tabLst/>
                        <a:defRPr/>
                      </a:pPr>
                      <a:r>
                        <a:rPr lang="en-US" sz="1200" i="0" dirty="0">
                          <a:solidFill>
                            <a:srgbClr val="000000"/>
                          </a:solidFill>
                          <a:latin typeface="Times New Roman" pitchFamily="18" charset="0"/>
                          <a:ea typeface="Times New Roman"/>
                          <a:cs typeface="Times New Roman" pitchFamily="18" charset="0"/>
                        </a:rPr>
                        <a:t> </a:t>
                      </a:r>
                      <a:r>
                        <a:rPr lang="en-US" sz="1200" i="0" dirty="0">
                          <a:solidFill>
                            <a:srgbClr val="FF0000"/>
                          </a:solidFill>
                          <a:latin typeface="Times New Roman" pitchFamily="18" charset="0"/>
                          <a:ea typeface="Times New Roman"/>
                          <a:cs typeface="Times New Roman" pitchFamily="18" charset="0"/>
                        </a:rPr>
                        <a:t>Myopathy</a:t>
                      </a:r>
                      <a:r>
                        <a:rPr lang="en-US" sz="1200" i="0" baseline="0" dirty="0">
                          <a:solidFill>
                            <a:srgbClr val="FF0000"/>
                          </a:solidFill>
                          <a:latin typeface="Times New Roman" pitchFamily="18" charset="0"/>
                          <a:ea typeface="Times New Roman"/>
                          <a:cs typeface="Times New Roman" pitchFamily="18" charset="0"/>
                        </a:rPr>
                        <a:t> with or </a:t>
                      </a:r>
                      <a:r>
                        <a:rPr lang="en-US" sz="1200" i="0" kern="1200" dirty="0">
                          <a:solidFill>
                            <a:srgbClr val="FF0000"/>
                          </a:solidFill>
                          <a:latin typeface="Times New Roman" pitchFamily="18" charset="0"/>
                          <a:ea typeface="+mn-ea"/>
                          <a:cs typeface="Times New Roman" pitchFamily="18" charset="0"/>
                        </a:rPr>
                        <a:t>without 	myoglobinuria</a:t>
                      </a:r>
                    </a:p>
                    <a:p>
                      <a:pPr marL="0" marR="0" indent="0" algn="l" defTabSz="914400" rtl="0" eaLnBrk="1" fontAlgn="auto" latinLnBrk="0" hangingPunct="1">
                        <a:lnSpc>
                          <a:spcPct val="115000"/>
                        </a:lnSpc>
                        <a:spcBef>
                          <a:spcPts val="0"/>
                        </a:spcBef>
                        <a:spcAft>
                          <a:spcPts val="0"/>
                        </a:spcAft>
                        <a:buClrTx/>
                        <a:buSzTx/>
                        <a:buFont typeface="Arial" pitchFamily="34" charset="0"/>
                        <a:buChar char="•"/>
                        <a:tabLst/>
                        <a:defRPr/>
                      </a:pPr>
                      <a:r>
                        <a:rPr lang="en-US" sz="1200" i="0" kern="1200" dirty="0">
                          <a:solidFill>
                            <a:srgbClr val="FF0000"/>
                          </a:solidFill>
                          <a:latin typeface="Times New Roman" pitchFamily="18" charset="0"/>
                          <a:ea typeface="+mn-ea"/>
                          <a:cs typeface="Times New Roman" pitchFamily="18" charset="0"/>
                        </a:rPr>
                        <a:t> T</a:t>
                      </a:r>
                      <a:r>
                        <a:rPr lang="en-US" sz="1200" i="0" dirty="0">
                          <a:solidFill>
                            <a:srgbClr val="FF0000"/>
                          </a:solidFill>
                          <a:latin typeface="Times New Roman" pitchFamily="18" charset="0"/>
                          <a:ea typeface="Times New Roman"/>
                          <a:cs typeface="Times New Roman" pitchFamily="18" charset="0"/>
                        </a:rPr>
                        <a:t>ubulopathy, hepatopathy and 	encephalopathy</a:t>
                      </a:r>
                      <a:endParaRPr lang="en-US" sz="1200" i="0" kern="1200" dirty="0">
                        <a:solidFill>
                          <a:schemeClr val="dk1"/>
                        </a:solidFill>
                        <a:latin typeface="Times New Roman" pitchFamily="18" charset="0"/>
                        <a:ea typeface="+mn-ea"/>
                        <a:cs typeface="Times New Roman" pitchFamily="18" charset="0"/>
                      </a:endParaRPr>
                    </a:p>
                    <a:p>
                      <a:pPr marL="0" marR="0" algn="l">
                        <a:lnSpc>
                          <a:spcPct val="115000"/>
                        </a:lnSpc>
                        <a:spcBef>
                          <a:spcPts val="0"/>
                        </a:spcBef>
                        <a:spcAft>
                          <a:spcPts val="0"/>
                        </a:spcAft>
                      </a:pPr>
                      <a:endParaRPr lang="en-US" sz="1200" i="0" dirty="0">
                        <a:latin typeface="Times New Roman" pitchFamily="18" charset="0"/>
                        <a:ea typeface="Times New Roman"/>
                        <a:cs typeface="Times New Roman" pitchFamily="18" charset="0"/>
                      </a:endParaRPr>
                    </a:p>
                  </a:txBody>
                  <a:tcPr marL="0" marR="0" marT="0" marB="0"/>
                </a:tc>
                <a:tc>
                  <a:txBody>
                    <a:bodyPr/>
                    <a:lstStyle/>
                    <a:p>
                      <a:pPr>
                        <a:lnSpc>
                          <a:spcPct val="150000"/>
                        </a:lnSpc>
                      </a:pPr>
                      <a:endParaRPr lang="en-US" sz="1200" i="0" u="none"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1346425">
                <a:tc>
                  <a:txBody>
                    <a:bodyPr/>
                    <a:lstStyle/>
                    <a:p>
                      <a:pPr marL="0" marR="0" algn="l">
                        <a:lnSpc>
                          <a:spcPct val="115000"/>
                        </a:lnSpc>
                        <a:spcBef>
                          <a:spcPts val="0"/>
                        </a:spcBef>
                        <a:spcAft>
                          <a:spcPts val="0"/>
                        </a:spcAft>
                      </a:pPr>
                      <a:r>
                        <a:rPr lang="en-US" sz="1200" b="1" i="0" dirty="0">
                          <a:solidFill>
                            <a:srgbClr val="000000"/>
                          </a:solidFill>
                          <a:latin typeface="Times New Roman" pitchFamily="18" charset="0"/>
                          <a:ea typeface="Times New Roman"/>
                          <a:cs typeface="Times New Roman" pitchFamily="18" charset="0"/>
                        </a:rPr>
                        <a:t> Complex IV</a:t>
                      </a:r>
                      <a:endParaRPr lang="en-US" sz="1200" b="1" i="0" dirty="0">
                        <a:latin typeface="Times New Roman" pitchFamily="18" charset="0"/>
                        <a:ea typeface="Times New Roman"/>
                        <a:cs typeface="Times New Roman" pitchFamily="18" charset="0"/>
                      </a:endParaRPr>
                    </a:p>
                  </a:txBody>
                  <a:tcPr marL="0" marR="0" marT="0" marB="0"/>
                </a:tc>
                <a:tc>
                  <a:txBody>
                    <a:bodyPr/>
                    <a:lstStyle/>
                    <a:p>
                      <a:pPr marL="400050" marR="0" indent="-400050" algn="l">
                        <a:lnSpc>
                          <a:spcPct val="115000"/>
                        </a:lnSpc>
                        <a:spcBef>
                          <a:spcPts val="0"/>
                        </a:spcBef>
                        <a:spcAft>
                          <a:spcPts val="0"/>
                        </a:spcAft>
                        <a:buFont typeface="Arial" pitchFamily="34" charset="0"/>
                        <a:buChar char="•"/>
                      </a:pPr>
                      <a:r>
                        <a:rPr lang="en-US" sz="1200" i="0" dirty="0">
                          <a:solidFill>
                            <a:srgbClr val="000000"/>
                          </a:solidFill>
                          <a:latin typeface="Times New Roman" pitchFamily="18" charset="0"/>
                          <a:ea typeface="Times New Roman"/>
                          <a:cs typeface="Times New Roman" pitchFamily="18" charset="0"/>
                        </a:rPr>
                        <a:t>SURF1 gene -</a:t>
                      </a:r>
                      <a:r>
                        <a:rPr lang="en-US" sz="1200" i="0" baseline="0" dirty="0">
                          <a:solidFill>
                            <a:srgbClr val="000000"/>
                          </a:solidFill>
                          <a:latin typeface="Times New Roman" pitchFamily="18" charset="0"/>
                          <a:ea typeface="Times New Roman"/>
                          <a:cs typeface="Times New Roman" pitchFamily="18" charset="0"/>
                        </a:rPr>
                        <a:t> </a:t>
                      </a:r>
                      <a:r>
                        <a:rPr lang="en-US" sz="1200" i="0" baseline="0" dirty="0">
                          <a:solidFill>
                            <a:srgbClr val="FF0000"/>
                          </a:solidFill>
                          <a:latin typeface="Times New Roman" pitchFamily="18" charset="0"/>
                          <a:ea typeface="Times New Roman"/>
                          <a:cs typeface="Times New Roman" pitchFamily="18" charset="0"/>
                        </a:rPr>
                        <a:t>Leigh syndrome.</a:t>
                      </a:r>
                      <a:endParaRPr lang="en-US" sz="1200" i="0" dirty="0">
                        <a:solidFill>
                          <a:srgbClr val="000000"/>
                        </a:solidFill>
                        <a:latin typeface="Times New Roman" pitchFamily="18" charset="0"/>
                        <a:ea typeface="Times New Roman"/>
                        <a:cs typeface="Times New Roman" pitchFamily="18" charset="0"/>
                      </a:endParaRPr>
                    </a:p>
                    <a:p>
                      <a:pPr marL="0" marR="0" algn="l">
                        <a:lnSpc>
                          <a:spcPct val="115000"/>
                        </a:lnSpc>
                        <a:spcBef>
                          <a:spcPts val="0"/>
                        </a:spcBef>
                        <a:spcAft>
                          <a:spcPts val="0"/>
                        </a:spcAft>
                        <a:buFont typeface="Arial" pitchFamily="34" charset="0"/>
                        <a:buChar char="•"/>
                      </a:pPr>
                      <a:r>
                        <a:rPr lang="en-US" sz="1200" i="0" dirty="0">
                          <a:solidFill>
                            <a:srgbClr val="000000"/>
                          </a:solidFill>
                          <a:latin typeface="Times New Roman" pitchFamily="18" charset="0"/>
                          <a:ea typeface="Times New Roman"/>
                          <a:cs typeface="Times New Roman" pitchFamily="18" charset="0"/>
                        </a:rPr>
                        <a:t> SCO2 gene — a</a:t>
                      </a:r>
                      <a:r>
                        <a:rPr lang="en-US" sz="1200" i="0" baseline="0" dirty="0">
                          <a:solidFill>
                            <a:srgbClr val="000000"/>
                          </a:solidFill>
                          <a:latin typeface="Times New Roman" pitchFamily="18" charset="0"/>
                          <a:ea typeface="Times New Roman"/>
                          <a:cs typeface="Times New Roman" pitchFamily="18" charset="0"/>
                        </a:rPr>
                        <a:t> </a:t>
                      </a:r>
                      <a:r>
                        <a:rPr lang="en-US" sz="1200" i="0" dirty="0">
                          <a:solidFill>
                            <a:srgbClr val="000000"/>
                          </a:solidFill>
                          <a:latin typeface="Times New Roman" pitchFamily="18" charset="0"/>
                          <a:ea typeface="Times New Roman"/>
                          <a:cs typeface="Times New Roman" pitchFamily="18" charset="0"/>
                        </a:rPr>
                        <a:t>Mitochondrial copper chaperone-</a:t>
                      </a:r>
                      <a:r>
                        <a:rPr lang="en-US" sz="1200" i="0" baseline="0" dirty="0">
                          <a:solidFill>
                            <a:srgbClr val="000000"/>
                          </a:solidFill>
                          <a:latin typeface="Times New Roman" pitchFamily="18" charset="0"/>
                          <a:ea typeface="Times New Roman"/>
                          <a:cs typeface="Times New Roman" pitchFamily="18" charset="0"/>
                        </a:rPr>
                        <a:t> </a:t>
                      </a:r>
                      <a:r>
                        <a:rPr lang="en-US" sz="1200" i="0" dirty="0">
                          <a:solidFill>
                            <a:srgbClr val="FF0000"/>
                          </a:solidFill>
                          <a:latin typeface="Times New Roman" pitchFamily="18" charset="0"/>
                          <a:ea typeface="Times New Roman"/>
                          <a:cs typeface="Times New Roman" pitchFamily="18" charset="0"/>
                        </a:rPr>
                        <a:t>Hypertrophic </a:t>
                      </a:r>
                      <a:r>
                        <a:rPr lang="en-US" sz="1200" i="0" dirty="0" err="1">
                          <a:solidFill>
                            <a:srgbClr val="FF0000"/>
                          </a:solidFill>
                          <a:latin typeface="Times New Roman" pitchFamily="18" charset="0"/>
                          <a:ea typeface="Times New Roman"/>
                          <a:cs typeface="Times New Roman" pitchFamily="18" charset="0"/>
                        </a:rPr>
                        <a:t>cardiomyopathy</a:t>
                      </a:r>
                      <a:r>
                        <a:rPr lang="en-US" sz="1200" i="0" dirty="0">
                          <a:solidFill>
                            <a:srgbClr val="FF0000"/>
                          </a:solidFill>
                          <a:latin typeface="Times New Roman" pitchFamily="18" charset="0"/>
                          <a:ea typeface="Times New Roman"/>
                          <a:cs typeface="Times New Roman" pitchFamily="18" charset="0"/>
                        </a:rPr>
                        <a:t> and</a:t>
                      </a:r>
                    </a:p>
                    <a:p>
                      <a:pPr marL="0" marR="0" algn="l">
                        <a:lnSpc>
                          <a:spcPct val="115000"/>
                        </a:lnSpc>
                        <a:spcBef>
                          <a:spcPts val="0"/>
                        </a:spcBef>
                        <a:spcAft>
                          <a:spcPts val="0"/>
                        </a:spcAft>
                      </a:pPr>
                      <a:r>
                        <a:rPr lang="en-US" sz="1200" i="0" dirty="0">
                          <a:solidFill>
                            <a:srgbClr val="FF0000"/>
                          </a:solidFill>
                          <a:latin typeface="Times New Roman" pitchFamily="18" charset="0"/>
                          <a:ea typeface="Times New Roman"/>
                          <a:cs typeface="Times New Roman" pitchFamily="18" charset="0"/>
                        </a:rPr>
                        <a:t>Encephalopathy </a:t>
                      </a:r>
                      <a:endParaRPr lang="en-US" sz="1200" i="0" dirty="0">
                        <a:solidFill>
                          <a:srgbClr val="000000"/>
                        </a:solidFill>
                        <a:latin typeface="Times New Roman" pitchFamily="18" charset="0"/>
                        <a:ea typeface="Times New Roman"/>
                        <a:cs typeface="Times New Roman" pitchFamily="18" charset="0"/>
                      </a:endParaRPr>
                    </a:p>
                    <a:p>
                      <a:pPr marL="0" marR="0" algn="l">
                        <a:lnSpc>
                          <a:spcPct val="115000"/>
                        </a:lnSpc>
                        <a:spcBef>
                          <a:spcPts val="0"/>
                        </a:spcBef>
                        <a:spcAft>
                          <a:spcPts val="0"/>
                        </a:spcAft>
                        <a:buFont typeface="Arial" pitchFamily="34" charset="0"/>
                        <a:buChar char="•"/>
                      </a:pPr>
                      <a:r>
                        <a:rPr lang="en-US" sz="1200" i="0" baseline="0" dirty="0">
                          <a:solidFill>
                            <a:srgbClr val="000000"/>
                          </a:solidFill>
                          <a:latin typeface="Times New Roman" pitchFamily="18" charset="0"/>
                          <a:ea typeface="Times New Roman"/>
                          <a:cs typeface="Times New Roman" pitchFamily="18" charset="0"/>
                        </a:rPr>
                        <a:t> </a:t>
                      </a:r>
                      <a:r>
                        <a:rPr lang="en-US" sz="1200" i="0" dirty="0">
                          <a:solidFill>
                            <a:srgbClr val="000000"/>
                          </a:solidFill>
                          <a:latin typeface="Times New Roman" pitchFamily="18" charset="0"/>
                          <a:ea typeface="Times New Roman"/>
                          <a:cs typeface="Times New Roman" pitchFamily="18" charset="0"/>
                        </a:rPr>
                        <a:t>SCO1 gene — </a:t>
                      </a:r>
                      <a:r>
                        <a:rPr lang="en-US" sz="1200" i="0" dirty="0">
                          <a:solidFill>
                            <a:srgbClr val="FF0000"/>
                          </a:solidFill>
                          <a:latin typeface="Times New Roman" pitchFamily="18" charset="0"/>
                          <a:ea typeface="Times New Roman"/>
                          <a:cs typeface="Times New Roman" pitchFamily="18" charset="0"/>
                        </a:rPr>
                        <a:t>Familial</a:t>
                      </a:r>
                      <a:r>
                        <a:rPr lang="en-US" sz="1200" i="0" baseline="0" dirty="0">
                          <a:solidFill>
                            <a:srgbClr val="FF0000"/>
                          </a:solidFill>
                          <a:latin typeface="Times New Roman" pitchFamily="18" charset="0"/>
                          <a:ea typeface="Times New Roman"/>
                          <a:cs typeface="Times New Roman" pitchFamily="18" charset="0"/>
                        </a:rPr>
                        <a:t> </a:t>
                      </a:r>
                      <a:r>
                        <a:rPr lang="en-US" sz="1200" i="0" dirty="0">
                          <a:solidFill>
                            <a:srgbClr val="FF0000"/>
                          </a:solidFill>
                          <a:latin typeface="Times New Roman" pitchFamily="18" charset="0"/>
                          <a:ea typeface="Times New Roman"/>
                          <a:cs typeface="Times New Roman" pitchFamily="18" charset="0"/>
                        </a:rPr>
                        <a:t>hepatopathy and </a:t>
                      </a:r>
                      <a:r>
                        <a:rPr lang="en-US" sz="1200" i="0" dirty="0" err="1">
                          <a:solidFill>
                            <a:srgbClr val="FF0000"/>
                          </a:solidFill>
                          <a:latin typeface="Times New Roman" pitchFamily="18" charset="0"/>
                          <a:ea typeface="Times New Roman"/>
                          <a:cs typeface="Times New Roman" pitchFamily="18" charset="0"/>
                        </a:rPr>
                        <a:t>ketoacidotic</a:t>
                      </a:r>
                      <a:r>
                        <a:rPr lang="en-US" sz="1200" i="0" dirty="0">
                          <a:solidFill>
                            <a:srgbClr val="FF0000"/>
                          </a:solidFill>
                          <a:latin typeface="Times New Roman" pitchFamily="18" charset="0"/>
                          <a:ea typeface="Times New Roman"/>
                          <a:cs typeface="Times New Roman" pitchFamily="18" charset="0"/>
                        </a:rPr>
                        <a:t> coma.</a:t>
                      </a:r>
                    </a:p>
                    <a:p>
                      <a:pPr marL="0" marR="0" algn="l">
                        <a:lnSpc>
                          <a:spcPct val="115000"/>
                        </a:lnSpc>
                        <a:spcBef>
                          <a:spcPts val="0"/>
                        </a:spcBef>
                        <a:spcAft>
                          <a:spcPts val="0"/>
                        </a:spcAft>
                      </a:pPr>
                      <a:endParaRPr lang="en-US" sz="1200" i="0" u="none" dirty="0">
                        <a:latin typeface="Times New Roman" pitchFamily="18" charset="0"/>
                        <a:cs typeface="Times New Roman" pitchFamily="18" charset="0"/>
                      </a:endParaRPr>
                    </a:p>
                  </a:txBody>
                  <a:tcPr marL="0" marR="0" marT="0" marB="0"/>
                </a:tc>
                <a:tc>
                  <a:txBody>
                    <a:bodyPr/>
                    <a:lstStyle/>
                    <a:p>
                      <a:pPr marL="0" marR="0" algn="l">
                        <a:lnSpc>
                          <a:spcPct val="115000"/>
                        </a:lnSpc>
                        <a:spcBef>
                          <a:spcPts val="0"/>
                        </a:spcBef>
                        <a:spcAft>
                          <a:spcPts val="0"/>
                        </a:spcAft>
                      </a:pPr>
                      <a:r>
                        <a:rPr lang="en-US" sz="1200" i="0" dirty="0">
                          <a:solidFill>
                            <a:srgbClr val="000000"/>
                          </a:solidFill>
                          <a:latin typeface="Times New Roman" pitchFamily="18" charset="0"/>
                          <a:ea typeface="Times New Roman"/>
                          <a:cs typeface="Times New Roman" pitchFamily="18" charset="0"/>
                        </a:rPr>
                        <a:t>Patients</a:t>
                      </a:r>
                      <a:r>
                        <a:rPr lang="en-US" sz="1200" i="0" baseline="0" dirty="0">
                          <a:solidFill>
                            <a:srgbClr val="000000"/>
                          </a:solidFill>
                          <a:latin typeface="Times New Roman" pitchFamily="18" charset="0"/>
                          <a:ea typeface="Times New Roman"/>
                          <a:cs typeface="Times New Roman" pitchFamily="18" charset="0"/>
                        </a:rPr>
                        <a:t> had h</a:t>
                      </a:r>
                      <a:r>
                        <a:rPr lang="en-US" sz="1200" i="0" dirty="0">
                          <a:solidFill>
                            <a:srgbClr val="000000"/>
                          </a:solidFill>
                          <a:latin typeface="Times New Roman" pitchFamily="18" charset="0"/>
                          <a:ea typeface="Times New Roman"/>
                          <a:cs typeface="Times New Roman" pitchFamily="18" charset="0"/>
                        </a:rPr>
                        <a:t>ypertrophic </a:t>
                      </a:r>
                      <a:r>
                        <a:rPr lang="en-US" sz="1200" i="0" dirty="0" err="1">
                          <a:solidFill>
                            <a:srgbClr val="000000"/>
                          </a:solidFill>
                          <a:latin typeface="Times New Roman" pitchFamily="18" charset="0"/>
                          <a:ea typeface="Times New Roman"/>
                          <a:cs typeface="Times New Roman" pitchFamily="18" charset="0"/>
                        </a:rPr>
                        <a:t>cardiomyopathy</a:t>
                      </a:r>
                      <a:r>
                        <a:rPr lang="en-US" sz="1200" i="0" dirty="0">
                          <a:solidFill>
                            <a:srgbClr val="000000"/>
                          </a:solidFill>
                          <a:latin typeface="Times New Roman" pitchFamily="18" charset="0"/>
                          <a:ea typeface="Times New Roman"/>
                          <a:cs typeface="Times New Roman" pitchFamily="18" charset="0"/>
                        </a:rPr>
                        <a:t>,</a:t>
                      </a:r>
                      <a:endParaRPr lang="en-US" sz="1200" i="0" dirty="0">
                        <a:latin typeface="Times New Roman" pitchFamily="18" charset="0"/>
                        <a:ea typeface="Times New Roman"/>
                        <a:cs typeface="Times New Roman" pitchFamily="18" charset="0"/>
                      </a:endParaRPr>
                    </a:p>
                    <a:p>
                      <a:pPr marL="0" marR="0" algn="l">
                        <a:lnSpc>
                          <a:spcPct val="115000"/>
                        </a:lnSpc>
                        <a:spcBef>
                          <a:spcPts val="0"/>
                        </a:spcBef>
                        <a:spcAft>
                          <a:spcPts val="0"/>
                        </a:spcAft>
                      </a:pPr>
                      <a:r>
                        <a:rPr lang="en-US" sz="1200" i="0" dirty="0">
                          <a:solidFill>
                            <a:srgbClr val="000000"/>
                          </a:solidFill>
                          <a:latin typeface="Times New Roman" pitchFamily="18" charset="0"/>
                          <a:ea typeface="Times New Roman"/>
                          <a:cs typeface="Times New Roman" pitchFamily="18" charset="0"/>
                        </a:rPr>
                        <a:t>encephalopathy and </a:t>
                      </a:r>
                      <a:r>
                        <a:rPr lang="en-US" sz="1200" i="0" dirty="0" err="1">
                          <a:solidFill>
                            <a:srgbClr val="000000"/>
                          </a:solidFill>
                          <a:latin typeface="Times New Roman" pitchFamily="18" charset="0"/>
                          <a:ea typeface="Times New Roman"/>
                          <a:cs typeface="Times New Roman" pitchFamily="18" charset="0"/>
                        </a:rPr>
                        <a:t>ketoacidosis</a:t>
                      </a:r>
                      <a:endParaRPr lang="en-US" sz="1200" i="0" dirty="0">
                        <a:solidFill>
                          <a:srgbClr val="000000"/>
                        </a:solidFill>
                        <a:latin typeface="Times New Roman" pitchFamily="18" charset="0"/>
                        <a:ea typeface="Times New Roman"/>
                        <a:cs typeface="Times New Roman" pitchFamily="18" charset="0"/>
                      </a:endParaRPr>
                    </a:p>
                    <a:p>
                      <a:pPr marL="0" marR="0" algn="l">
                        <a:lnSpc>
                          <a:spcPct val="115000"/>
                        </a:lnSpc>
                        <a:spcBef>
                          <a:spcPts val="0"/>
                        </a:spcBef>
                        <a:spcAft>
                          <a:spcPts val="0"/>
                        </a:spcAft>
                      </a:pPr>
                      <a:endParaRPr lang="en-US" sz="1200" i="0" dirty="0">
                        <a:latin typeface="Times New Roman" pitchFamily="18" charset="0"/>
                        <a:ea typeface="Times New Roman"/>
                        <a:cs typeface="Times New Roman" pitchFamily="18" charset="0"/>
                      </a:endParaRPr>
                    </a:p>
                  </a:txBody>
                  <a:tcPr marL="0" marR="0" marT="0" marB="0"/>
                </a:tc>
                <a:extLst>
                  <a:ext uri="{0D108BD9-81ED-4DB2-BD59-A6C34878D82A}">
                    <a16:rowId xmlns:a16="http://schemas.microsoft.com/office/drawing/2014/main" val="10002"/>
                  </a:ext>
                </a:extLst>
              </a:tr>
              <a:tr h="777653">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200" b="1" dirty="0">
                          <a:solidFill>
                            <a:schemeClr val="tx1"/>
                          </a:solidFill>
                          <a:latin typeface="Times New Roman" pitchFamily="18" charset="0"/>
                          <a:ea typeface="Times New Roman"/>
                          <a:cs typeface="Times New Roman" pitchFamily="18" charset="0"/>
                        </a:rPr>
                        <a:t>Complex V</a:t>
                      </a:r>
                    </a:p>
                  </a:txBody>
                  <a:tcPr/>
                </a:tc>
                <a:tc>
                  <a:txBody>
                    <a:bodyPr/>
                    <a:lstStyle/>
                    <a:p>
                      <a:pPr marL="0" marR="0" algn="l">
                        <a:lnSpc>
                          <a:spcPct val="115000"/>
                        </a:lnSpc>
                        <a:spcBef>
                          <a:spcPts val="0"/>
                        </a:spcBef>
                        <a:spcAft>
                          <a:spcPts val="0"/>
                        </a:spcAft>
                      </a:pPr>
                      <a:r>
                        <a:rPr lang="en-US" sz="1200" dirty="0">
                          <a:solidFill>
                            <a:schemeClr val="tx1"/>
                          </a:solidFill>
                          <a:latin typeface="Times New Roman" pitchFamily="18" charset="0"/>
                          <a:ea typeface="Times New Roman"/>
                          <a:cs typeface="Times New Roman" pitchFamily="18" charset="0"/>
                        </a:rPr>
                        <a:t>Mutations in ATP6 synthase</a:t>
                      </a:r>
                      <a:r>
                        <a:rPr lang="en-US" sz="1200" baseline="0" dirty="0">
                          <a:solidFill>
                            <a:schemeClr val="tx1"/>
                          </a:solidFill>
                          <a:latin typeface="Times New Roman" pitchFamily="18" charset="0"/>
                          <a:ea typeface="Times New Roman"/>
                          <a:cs typeface="Times New Roman" pitchFamily="18" charset="0"/>
                        </a:rPr>
                        <a:t> - </a:t>
                      </a:r>
                      <a:r>
                        <a:rPr lang="en-US" sz="1200" dirty="0">
                          <a:solidFill>
                            <a:schemeClr val="tx1"/>
                          </a:solidFill>
                          <a:latin typeface="Times New Roman" pitchFamily="18" charset="0"/>
                          <a:ea typeface="Times New Roman"/>
                          <a:cs typeface="Times New Roman" pitchFamily="18" charset="0"/>
                        </a:rPr>
                        <a:t>syndrome of </a:t>
                      </a:r>
                      <a:r>
                        <a:rPr lang="en-US" sz="1200" dirty="0">
                          <a:solidFill>
                            <a:srgbClr val="FF0000"/>
                          </a:solidFill>
                          <a:latin typeface="Times New Roman" pitchFamily="18" charset="0"/>
                          <a:ea typeface="Times New Roman"/>
                          <a:cs typeface="Times New Roman" pitchFamily="18" charset="0"/>
                        </a:rPr>
                        <a:t>neuropathy, ataxia</a:t>
                      </a:r>
                      <a:r>
                        <a:rPr lang="en-US" sz="1200" baseline="0" dirty="0">
                          <a:solidFill>
                            <a:srgbClr val="FF0000"/>
                          </a:solidFill>
                          <a:latin typeface="Times New Roman" pitchFamily="18" charset="0"/>
                          <a:ea typeface="Times New Roman"/>
                          <a:cs typeface="Times New Roman" pitchFamily="18" charset="0"/>
                        </a:rPr>
                        <a:t> </a:t>
                      </a:r>
                      <a:r>
                        <a:rPr lang="en-US" sz="1200" dirty="0">
                          <a:solidFill>
                            <a:srgbClr val="FF0000"/>
                          </a:solidFill>
                          <a:latin typeface="Times New Roman" pitchFamily="18" charset="0"/>
                          <a:ea typeface="Times New Roman"/>
                          <a:cs typeface="Times New Roman" pitchFamily="18" charset="0"/>
                        </a:rPr>
                        <a:t>and retinitis pigmentosa (NARP) </a:t>
                      </a:r>
                      <a:r>
                        <a:rPr lang="en-US" sz="1200" dirty="0">
                          <a:solidFill>
                            <a:schemeClr val="tx1"/>
                          </a:solidFill>
                          <a:latin typeface="Times New Roman" pitchFamily="18" charset="0"/>
                          <a:ea typeface="Times New Roman"/>
                          <a:cs typeface="Times New Roman" pitchFamily="18" charset="0"/>
                        </a:rPr>
                        <a:t>and maternally-inherited </a:t>
                      </a:r>
                      <a:r>
                        <a:rPr lang="en-US" sz="1200" dirty="0">
                          <a:solidFill>
                            <a:srgbClr val="FF0000"/>
                          </a:solidFill>
                          <a:latin typeface="Times New Roman" pitchFamily="18" charset="0"/>
                          <a:ea typeface="Times New Roman"/>
                          <a:cs typeface="Times New Roman" pitchFamily="18" charset="0"/>
                        </a:rPr>
                        <a:t>Leigh Syndrome </a:t>
                      </a:r>
                    </a:p>
                  </a:txBody>
                  <a:tcPr marL="0" marR="0" marT="0" marB="0"/>
                </a:tc>
                <a:tc>
                  <a:txBody>
                    <a:bodyPr/>
                    <a:lstStyle/>
                    <a:p>
                      <a:pPr>
                        <a:lnSpc>
                          <a:spcPct val="150000"/>
                        </a:lnSpc>
                      </a:pPr>
                      <a:endParaRPr lang="en-US" sz="1200" u="none"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3"/>
                  </a:ext>
                </a:extLst>
              </a:tr>
            </a:tbl>
          </a:graphicData>
        </a:graphic>
      </p:graphicFrame>
      <p:sp>
        <p:nvSpPr>
          <p:cNvPr id="7" name="Slide Number Placeholder 6">
            <a:extLst>
              <a:ext uri="{FF2B5EF4-FFF2-40B4-BE49-F238E27FC236}">
                <a16:creationId xmlns:a16="http://schemas.microsoft.com/office/drawing/2014/main" id="{B8C10C21-11CC-6ED8-6237-DCD78C4A1E42}"/>
              </a:ext>
            </a:extLst>
          </p:cNvPr>
          <p:cNvSpPr>
            <a:spLocks noGrp="1"/>
          </p:cNvSpPr>
          <p:nvPr>
            <p:ph type="sldNum" sz="quarter" idx="12"/>
          </p:nvPr>
        </p:nvSpPr>
        <p:spPr/>
        <p:txBody>
          <a:bodyPr/>
          <a:lstStyle/>
          <a:p>
            <a:fld id="{6567AE4F-E19E-4CA6-8E2A-F801F3DFCFAE}"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lstStyle/>
          <a:p>
            <a:r>
              <a:rPr lang="en-US" dirty="0"/>
              <a:t>Mitochondrial Diseases</a:t>
            </a:r>
          </a:p>
        </p:txBody>
      </p:sp>
      <p:sp>
        <p:nvSpPr>
          <p:cNvPr id="3" name="Content Placeholder 2"/>
          <p:cNvSpPr>
            <a:spLocks noGrp="1"/>
          </p:cNvSpPr>
          <p:nvPr>
            <p:ph idx="1"/>
          </p:nvPr>
        </p:nvSpPr>
        <p:spPr>
          <a:xfrm>
            <a:off x="1176865" y="2490135"/>
            <a:ext cx="6798736" cy="3444997"/>
          </a:xfrm>
        </p:spPr>
        <p:txBody>
          <a:bodyPr>
            <a:normAutofit lnSpcReduction="10000"/>
          </a:bodyPr>
          <a:lstStyle/>
          <a:p>
            <a:r>
              <a:rPr lang="en-US" dirty="0"/>
              <a:t>The term “mitochondrial </a:t>
            </a:r>
            <a:r>
              <a:rPr lang="en-US" dirty="0" err="1"/>
              <a:t>cytopathy</a:t>
            </a:r>
            <a:r>
              <a:rPr lang="en-US" dirty="0"/>
              <a:t>” refers to a diverse group of inherited or acquired disorders. </a:t>
            </a:r>
          </a:p>
          <a:p>
            <a:r>
              <a:rPr lang="en-US" dirty="0"/>
              <a:t>It is heterogeneous group of disorders.</a:t>
            </a:r>
          </a:p>
          <a:p>
            <a:r>
              <a:rPr lang="en-US" dirty="0"/>
              <a:t>Can occur across all age groups.</a:t>
            </a:r>
          </a:p>
          <a:p>
            <a:r>
              <a:rPr lang="en-US" dirty="0"/>
              <a:t>Deficient energy production caused from defects in the mitochondrial structure or the enzymes contained within this organelle are the basis for the clinical features of these illnesses.</a:t>
            </a:r>
          </a:p>
          <a:p>
            <a:endParaRPr lang="en-US" dirty="0"/>
          </a:p>
        </p:txBody>
      </p:sp>
      <p:sp>
        <p:nvSpPr>
          <p:cNvPr id="6" name="Footer Placeholder 5">
            <a:extLst>
              <a:ext uri="{FF2B5EF4-FFF2-40B4-BE49-F238E27FC236}">
                <a16:creationId xmlns:a16="http://schemas.microsoft.com/office/drawing/2014/main" id="{D3C7DA9F-7878-B2BB-D515-190439F52848}"/>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65169347-8F2B-05A6-DFD9-FE73C62CFDA3}"/>
              </a:ext>
            </a:extLst>
          </p:cNvPr>
          <p:cNvSpPr>
            <a:spLocks noGrp="1"/>
          </p:cNvSpPr>
          <p:nvPr>
            <p:ph type="sldNum" sz="quarter" idx="12"/>
          </p:nvPr>
        </p:nvSpPr>
        <p:spPr/>
        <p:txBody>
          <a:bodyPr/>
          <a:lstStyle/>
          <a:p>
            <a:fld id="{6567AE4F-E19E-4CA6-8E2A-F801F3DFCFAE}"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Autofit/>
          </a:bodyPr>
          <a:lstStyle/>
          <a:p>
            <a:r>
              <a:rPr lang="en-US" sz="2800" dirty="0"/>
              <a:t>Class I mutations: disorders of nuclear genes</a:t>
            </a:r>
            <a:br>
              <a:rPr lang="en-US" sz="2800" dirty="0"/>
            </a:br>
            <a:r>
              <a:rPr lang="en-CA" sz="2800" dirty="0"/>
              <a:t> Nuclear defects in mitochondrial proteins for </a:t>
            </a:r>
            <a:r>
              <a:rPr lang="en-CA" sz="2800" dirty="0" err="1"/>
              <a:t>mtDNA</a:t>
            </a:r>
            <a:r>
              <a:rPr lang="en-CA" sz="2800" dirty="0"/>
              <a:t> Integrity</a:t>
            </a:r>
            <a:endParaRPr lang="en-US" dirty="0"/>
          </a:p>
        </p:txBody>
      </p:sp>
      <p:sp>
        <p:nvSpPr>
          <p:cNvPr id="3" name="Content Placeholder 2"/>
          <p:cNvSpPr>
            <a:spLocks noGrp="1"/>
          </p:cNvSpPr>
          <p:nvPr>
            <p:ph idx="1"/>
          </p:nvPr>
        </p:nvSpPr>
        <p:spPr>
          <a:xfrm>
            <a:off x="1176865" y="2490135"/>
            <a:ext cx="6798736" cy="3444997"/>
          </a:xfrm>
        </p:spPr>
        <p:txBody>
          <a:bodyPr>
            <a:noAutofit/>
          </a:bodyPr>
          <a:lstStyle/>
          <a:p>
            <a:r>
              <a:rPr lang="en-US" sz="2000" dirty="0"/>
              <a:t>The factors involved in </a:t>
            </a:r>
            <a:r>
              <a:rPr lang="en-US" sz="2000" dirty="0" err="1"/>
              <a:t>mtDNA</a:t>
            </a:r>
            <a:r>
              <a:rPr lang="en-US" sz="2000" dirty="0"/>
              <a:t> maintenance are all encoded by nuclear genes, and transported into the mitochondria. </a:t>
            </a:r>
          </a:p>
          <a:p>
            <a:r>
              <a:rPr lang="en-US" sz="2000" dirty="0"/>
              <a:t>They include those involved directly in DNA processing, such as the </a:t>
            </a:r>
            <a:r>
              <a:rPr lang="en-US" sz="2000" dirty="0" err="1"/>
              <a:t>mtDNA</a:t>
            </a:r>
            <a:r>
              <a:rPr lang="en-US" sz="2000" dirty="0"/>
              <a:t> polymerase γ (POLG1), a </a:t>
            </a:r>
            <a:r>
              <a:rPr lang="en-US" sz="2000" dirty="0" err="1"/>
              <a:t>helicase</a:t>
            </a:r>
            <a:r>
              <a:rPr lang="en-US" sz="2000" dirty="0"/>
              <a:t>, a </a:t>
            </a:r>
            <a:r>
              <a:rPr lang="en-US" sz="2000" dirty="0" err="1"/>
              <a:t>primase</a:t>
            </a:r>
            <a:r>
              <a:rPr lang="en-US" sz="2000" dirty="0"/>
              <a:t>, and a </a:t>
            </a:r>
            <a:r>
              <a:rPr lang="en-US" sz="2000" dirty="0" err="1"/>
              <a:t>ligase</a:t>
            </a:r>
            <a:r>
              <a:rPr lang="en-US" sz="2000" dirty="0"/>
              <a:t>.</a:t>
            </a:r>
          </a:p>
          <a:p>
            <a:r>
              <a:rPr lang="en-US" sz="2000" dirty="0"/>
              <a:t>Two human disease groups (progressive external </a:t>
            </a:r>
            <a:r>
              <a:rPr lang="en-US" sz="2000" dirty="0" err="1"/>
              <a:t>ophthalmoplegia</a:t>
            </a:r>
            <a:r>
              <a:rPr lang="en-US" sz="2000" dirty="0"/>
              <a:t>, PEO) and mitochondrial DNA depletion syndrome) result from these disturbed </a:t>
            </a:r>
            <a:r>
              <a:rPr lang="en-US" sz="2000" dirty="0" err="1"/>
              <a:t>mtDNA</a:t>
            </a:r>
            <a:r>
              <a:rPr lang="en-US" sz="2000" dirty="0"/>
              <a:t> maintenance mechanisms.</a:t>
            </a:r>
          </a:p>
          <a:p>
            <a:endParaRPr lang="en-US" dirty="0"/>
          </a:p>
        </p:txBody>
      </p:sp>
      <p:sp>
        <p:nvSpPr>
          <p:cNvPr id="6" name="Footer Placeholder 5">
            <a:extLst>
              <a:ext uri="{FF2B5EF4-FFF2-40B4-BE49-F238E27FC236}">
                <a16:creationId xmlns:a16="http://schemas.microsoft.com/office/drawing/2014/main" id="{FED56A01-8F5A-6D23-71D3-E15F9170A90D}"/>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3273D9A8-2F32-CAF1-BEC8-FB6AC1952B15}"/>
              </a:ext>
            </a:extLst>
          </p:cNvPr>
          <p:cNvSpPr>
            <a:spLocks noGrp="1"/>
          </p:cNvSpPr>
          <p:nvPr>
            <p:ph type="sldNum" sz="quarter" idx="12"/>
          </p:nvPr>
        </p:nvSpPr>
        <p:spPr/>
        <p:txBody>
          <a:bodyPr/>
          <a:lstStyle/>
          <a:p>
            <a:fld id="{6567AE4F-E19E-4CA6-8E2A-F801F3DFCFAE}"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Autofit/>
          </a:bodyPr>
          <a:lstStyle/>
          <a:p>
            <a:r>
              <a:rPr lang="en-US" sz="2800" dirty="0"/>
              <a:t>Class I mutations: Disorders of nuclear genes</a:t>
            </a:r>
            <a:br>
              <a:rPr lang="en-US" sz="2800" dirty="0"/>
            </a:br>
            <a:r>
              <a:rPr lang="en-CA" sz="2800" dirty="0"/>
              <a:t> Nuclear defects in mitochondrial proteins for </a:t>
            </a:r>
            <a:r>
              <a:rPr lang="en-CA" sz="2800" dirty="0" err="1"/>
              <a:t>mtDNA</a:t>
            </a:r>
            <a:r>
              <a:rPr lang="en-CA" sz="2800" dirty="0"/>
              <a:t> Integrity</a:t>
            </a:r>
            <a:endParaRPr lang="en-US" sz="3600" dirty="0"/>
          </a:p>
        </p:txBody>
      </p:sp>
      <p:sp>
        <p:nvSpPr>
          <p:cNvPr id="3" name="Content Placeholder 2"/>
          <p:cNvSpPr>
            <a:spLocks noGrp="1"/>
          </p:cNvSpPr>
          <p:nvPr>
            <p:ph idx="1"/>
          </p:nvPr>
        </p:nvSpPr>
        <p:spPr>
          <a:xfrm>
            <a:off x="1176865" y="2490135"/>
            <a:ext cx="6798736" cy="3444997"/>
          </a:xfrm>
        </p:spPr>
        <p:txBody>
          <a:bodyPr>
            <a:normAutofit fontScale="85000" lnSpcReduction="20000"/>
          </a:bodyPr>
          <a:lstStyle/>
          <a:p>
            <a:r>
              <a:rPr lang="en-US" dirty="0"/>
              <a:t>The most common is PEO syndrome, which is transmitted in most cases as an autosomal dominant trait (</a:t>
            </a:r>
            <a:r>
              <a:rPr lang="en-US" dirty="0" err="1"/>
              <a:t>adPEO</a:t>
            </a:r>
            <a:r>
              <a:rPr lang="en-US" dirty="0"/>
              <a:t>), or more rarely as an autosomal recessive trait (</a:t>
            </a:r>
            <a:r>
              <a:rPr lang="en-US" dirty="0" err="1"/>
              <a:t>arPEO</a:t>
            </a:r>
            <a:r>
              <a:rPr lang="en-US" dirty="0"/>
              <a:t>). </a:t>
            </a:r>
          </a:p>
          <a:p>
            <a:r>
              <a:rPr lang="en-US" dirty="0"/>
              <a:t>PEO- onset usually between 18 and 40 years of age, is characterized clinically by </a:t>
            </a:r>
            <a:r>
              <a:rPr lang="en-US" dirty="0" err="1"/>
              <a:t>ophthalmoparesis</a:t>
            </a:r>
            <a:r>
              <a:rPr lang="en-US" dirty="0"/>
              <a:t> and exercise intolerance.</a:t>
            </a:r>
          </a:p>
          <a:p>
            <a:r>
              <a:rPr lang="en-US" dirty="0"/>
              <a:t>The combination of </a:t>
            </a:r>
            <a:r>
              <a:rPr lang="en-US" dirty="0" err="1"/>
              <a:t>arPEO</a:t>
            </a:r>
            <a:r>
              <a:rPr lang="en-US" dirty="0"/>
              <a:t>, severe gastrointestinal dysmotility, peripheral neuropathy, </a:t>
            </a:r>
            <a:r>
              <a:rPr lang="en-US" dirty="0" err="1"/>
              <a:t>cachexia,diffuse</a:t>
            </a:r>
            <a:r>
              <a:rPr lang="en-US" dirty="0"/>
              <a:t> leukoencephalopathy on brain MRI, and mitochondrial dysfunction (histological, biochemical or genetic abnormalities of the mitochondria) identifies the mitochondrial </a:t>
            </a:r>
            <a:r>
              <a:rPr lang="en-US" dirty="0" err="1"/>
              <a:t>neurogastrointestinal</a:t>
            </a:r>
            <a:r>
              <a:rPr lang="en-US" dirty="0"/>
              <a:t> </a:t>
            </a:r>
            <a:r>
              <a:rPr lang="en-US" dirty="0" err="1"/>
              <a:t>encephalomyopathy</a:t>
            </a:r>
            <a:r>
              <a:rPr lang="en-US" dirty="0"/>
              <a:t> (MNGIE).</a:t>
            </a:r>
          </a:p>
          <a:p>
            <a:endParaRPr lang="en-US" dirty="0"/>
          </a:p>
        </p:txBody>
      </p:sp>
      <p:sp>
        <p:nvSpPr>
          <p:cNvPr id="6" name="Footer Placeholder 5">
            <a:extLst>
              <a:ext uri="{FF2B5EF4-FFF2-40B4-BE49-F238E27FC236}">
                <a16:creationId xmlns:a16="http://schemas.microsoft.com/office/drawing/2014/main" id="{423B22D2-5B6A-6FD6-D9E6-D88897F6B541}"/>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C5887970-6963-C5E4-472C-75AED8C156C1}"/>
              </a:ext>
            </a:extLst>
          </p:cNvPr>
          <p:cNvSpPr>
            <a:spLocks noGrp="1"/>
          </p:cNvSpPr>
          <p:nvPr>
            <p:ph type="sldNum" sz="quarter" idx="12"/>
          </p:nvPr>
        </p:nvSpPr>
        <p:spPr/>
        <p:txBody>
          <a:bodyPr/>
          <a:lstStyle/>
          <a:p>
            <a:fld id="{6567AE4F-E19E-4CA6-8E2A-F801F3DFCFAE}"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latin typeface="Garamond (Body)"/>
                <a:cs typeface="Times New Roman" pitchFamily="18" charset="0"/>
              </a:rPr>
              <a:t>Class II mutations: mitochondrial DNA mutations</a:t>
            </a:r>
            <a:br>
              <a:rPr lang="en-US" sz="2400" b="1" dirty="0">
                <a:latin typeface="Garamond (Body)"/>
                <a:cs typeface="Times New Roman" pitchFamily="18" charset="0"/>
              </a:rPr>
            </a:br>
            <a:r>
              <a:rPr lang="en-US" sz="2000" dirty="0" err="1">
                <a:solidFill>
                  <a:srgbClr val="00B050"/>
                </a:solidFill>
                <a:latin typeface="Garamond (Body)"/>
                <a:cs typeface="Times New Roman" pitchFamily="18" charset="0"/>
              </a:rPr>
              <a:t>Servidei</a:t>
            </a:r>
            <a:r>
              <a:rPr lang="en-US" sz="2000" dirty="0">
                <a:solidFill>
                  <a:srgbClr val="00B050"/>
                </a:solidFill>
                <a:latin typeface="Garamond (Body)"/>
                <a:cs typeface="Times New Roman" pitchFamily="18" charset="0"/>
              </a:rPr>
              <a:t> S. 2003, </a:t>
            </a:r>
            <a:r>
              <a:rPr lang="en-US" sz="2000" dirty="0" err="1">
                <a:solidFill>
                  <a:srgbClr val="00B050"/>
                </a:solidFill>
                <a:latin typeface="Garamond (Body)"/>
                <a:cs typeface="Times New Roman" pitchFamily="18" charset="0"/>
              </a:rPr>
              <a:t>Rahman</a:t>
            </a:r>
            <a:r>
              <a:rPr lang="en-US" sz="2000" dirty="0">
                <a:solidFill>
                  <a:srgbClr val="00B050"/>
                </a:solidFill>
                <a:latin typeface="Garamond (Body)"/>
                <a:cs typeface="Times New Roman" pitchFamily="18" charset="0"/>
              </a:rPr>
              <a:t> S, Hanna M. 2009</a:t>
            </a:r>
            <a:br>
              <a:rPr lang="en-US" sz="2400" b="1" dirty="0">
                <a:latin typeface="Garamond (Body)"/>
                <a:cs typeface="Times New Roman" pitchFamily="18" charset="0"/>
              </a:rPr>
            </a:br>
            <a:endParaRPr lang="en-US" sz="2400" b="1" dirty="0">
              <a:latin typeface="Garamond (Body)"/>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26178436"/>
              </p:ext>
            </p:extLst>
          </p:nvPr>
        </p:nvGraphicFramePr>
        <p:xfrm>
          <a:off x="762000" y="2226801"/>
          <a:ext cx="7619999" cy="3780589"/>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2257778">
                  <a:extLst>
                    <a:ext uri="{9D8B030D-6E8A-4147-A177-3AD203B41FA5}">
                      <a16:colId xmlns:a16="http://schemas.microsoft.com/office/drawing/2014/main" val="20002"/>
                    </a:ext>
                  </a:extLst>
                </a:gridCol>
                <a:gridCol w="1552221">
                  <a:extLst>
                    <a:ext uri="{9D8B030D-6E8A-4147-A177-3AD203B41FA5}">
                      <a16:colId xmlns:a16="http://schemas.microsoft.com/office/drawing/2014/main" val="20003"/>
                    </a:ext>
                  </a:extLst>
                </a:gridCol>
              </a:tblGrid>
              <a:tr h="677911">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400" b="1" kern="1200" baseline="0" dirty="0">
                          <a:solidFill>
                            <a:schemeClr val="lt1"/>
                          </a:solidFill>
                          <a:latin typeface="Times New Roman" pitchFamily="18" charset="0"/>
                          <a:ea typeface="+mn-ea"/>
                          <a:cs typeface="Times New Roman" pitchFamily="18" charset="0"/>
                        </a:rPr>
                        <a:t>Disease/Syndrome	</a:t>
                      </a:r>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400" b="1" kern="1200" baseline="0" dirty="0">
                          <a:solidFill>
                            <a:schemeClr val="lt1"/>
                          </a:solidFill>
                          <a:latin typeface="Times New Roman" pitchFamily="18" charset="0"/>
                          <a:ea typeface="+mn-ea"/>
                          <a:cs typeface="Times New Roman" pitchFamily="18" charset="0"/>
                        </a:rPr>
                        <a:t>Main Mutation	</a:t>
                      </a:r>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400" b="1" kern="1200" baseline="0" dirty="0">
                          <a:solidFill>
                            <a:schemeClr val="lt1"/>
                          </a:solidFill>
                          <a:latin typeface="Times New Roman" pitchFamily="18" charset="0"/>
                          <a:ea typeface="+mn-ea"/>
                          <a:cs typeface="Times New Roman" pitchFamily="18" charset="0"/>
                        </a:rPr>
                        <a:t>Gene Location	</a:t>
                      </a:r>
                    </a:p>
                    <a:p>
                      <a:pPr>
                        <a:lnSpc>
                          <a:spcPct val="150000"/>
                        </a:lnSpc>
                      </a:pPr>
                      <a:endParaRPr lang="en-US" sz="14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400" b="1" kern="1200" baseline="0" dirty="0">
                          <a:solidFill>
                            <a:schemeClr val="lt1"/>
                          </a:solidFill>
                          <a:latin typeface="Times New Roman" pitchFamily="18" charset="0"/>
                          <a:ea typeface="+mn-ea"/>
                          <a:cs typeface="Times New Roman" pitchFamily="18" charset="0"/>
                        </a:rPr>
                        <a:t>Mode of Inheritance	</a:t>
                      </a:r>
                    </a:p>
                  </a:txBody>
                  <a:tcPr/>
                </a:tc>
                <a:extLst>
                  <a:ext uri="{0D108BD9-81ED-4DB2-BD59-A6C34878D82A}">
                    <a16:rowId xmlns:a16="http://schemas.microsoft.com/office/drawing/2014/main" val="10000"/>
                  </a:ext>
                </a:extLst>
              </a:tr>
              <a:tr h="1580762">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400" kern="1200" baseline="0" dirty="0">
                          <a:solidFill>
                            <a:schemeClr val="dk1"/>
                          </a:solidFill>
                          <a:latin typeface="Times New Roman" pitchFamily="18" charset="0"/>
                          <a:ea typeface="+mn-ea"/>
                          <a:cs typeface="Times New Roman" pitchFamily="18" charset="0"/>
                        </a:rPr>
                        <a:t>PEO/multisystem with PEO </a:t>
                      </a:r>
                      <a:r>
                        <a:rPr lang="en-US" sz="1100" kern="1200" baseline="0" dirty="0">
                          <a:solidFill>
                            <a:schemeClr val="dk1"/>
                          </a:solidFill>
                          <a:latin typeface="Times New Roman" pitchFamily="18" charset="0"/>
                          <a:ea typeface="+mn-ea"/>
                          <a:cs typeface="Times New Roman" pitchFamily="18" charset="0"/>
                        </a:rPr>
                        <a:t>(</a:t>
                      </a:r>
                      <a:r>
                        <a:rPr lang="en-US" sz="1200" kern="1200" baseline="0" dirty="0">
                          <a:solidFill>
                            <a:schemeClr val="dk1"/>
                          </a:solidFill>
                          <a:latin typeface="Times New Roman" pitchFamily="18" charset="0"/>
                          <a:ea typeface="+mn-ea"/>
                          <a:cs typeface="Times New Roman" pitchFamily="18" charset="0"/>
                        </a:rPr>
                        <a:t>progressive external </a:t>
                      </a:r>
                      <a:r>
                        <a:rPr lang="en-US" sz="1200" kern="1200" baseline="0" dirty="0" err="1">
                          <a:solidFill>
                            <a:schemeClr val="dk1"/>
                          </a:solidFill>
                          <a:latin typeface="Times New Roman" pitchFamily="18" charset="0"/>
                          <a:ea typeface="+mn-ea"/>
                          <a:cs typeface="Times New Roman" pitchFamily="18" charset="0"/>
                        </a:rPr>
                        <a:t>ophthalmoplegia</a:t>
                      </a:r>
                      <a:r>
                        <a:rPr lang="en-US" sz="1200" kern="1200" baseline="0" dirty="0">
                          <a:solidFill>
                            <a:schemeClr val="dk1"/>
                          </a:solidFill>
                          <a:latin typeface="Times New Roman" pitchFamily="18" charset="0"/>
                          <a:ea typeface="+mn-ea"/>
                          <a:cs typeface="Times New Roman" pitchFamily="18" charset="0"/>
                        </a:rPr>
                        <a:t>) </a:t>
                      </a:r>
                      <a:r>
                        <a:rPr lang="en-US" sz="1100" kern="1200" baseline="0" dirty="0">
                          <a:solidFill>
                            <a:schemeClr val="dk1"/>
                          </a:solidFill>
                          <a:latin typeface="Times New Roman" pitchFamily="18" charset="0"/>
                          <a:ea typeface="+mn-ea"/>
                          <a:cs typeface="Times New Roman" pitchFamily="18" charset="0"/>
                        </a:rPr>
                        <a:t>	</a:t>
                      </a:r>
                      <a:endParaRPr lang="en-US" sz="1400" kern="1200" baseline="0" dirty="0">
                        <a:solidFill>
                          <a:schemeClr val="dk1"/>
                        </a:solidFill>
                        <a:latin typeface="Times New Roman" pitchFamily="18" charset="0"/>
                        <a:ea typeface="+mn-ea"/>
                        <a:cs typeface="Times New Roman" pitchFamily="18" charset="0"/>
                      </a:endParaRPr>
                    </a:p>
                    <a:p>
                      <a:pPr>
                        <a:lnSpc>
                          <a:spcPct val="150000"/>
                        </a:lnSpc>
                      </a:pPr>
                      <a:endParaRPr lang="en-US" sz="14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endParaRPr lang="en-US" sz="1400" kern="1200" baseline="0" dirty="0">
                        <a:solidFill>
                          <a:schemeClr val="dk1"/>
                        </a:solidFill>
                        <a:latin typeface="Times New Roman" pitchFamily="18" charset="0"/>
                        <a:ea typeface="+mn-ea"/>
                        <a:cs typeface="Times New Roman" pitchFamily="18" charset="0"/>
                      </a:endParaRPr>
                    </a:p>
                    <a:p>
                      <a:pPr marL="0" marR="0" indent="0" algn="l" defTabSz="914400" rtl="0" eaLnBrk="1" fontAlgn="auto" latinLnBrk="0" hangingPunct="1">
                        <a:lnSpc>
                          <a:spcPct val="150000"/>
                        </a:lnSpc>
                        <a:spcBef>
                          <a:spcPts val="0"/>
                        </a:spcBef>
                        <a:spcAft>
                          <a:spcPts val="0"/>
                        </a:spcAft>
                        <a:buClrTx/>
                        <a:buSzTx/>
                        <a:buFontTx/>
                        <a:buNone/>
                        <a:tabLst/>
                        <a:defRPr/>
                      </a:pPr>
                      <a:endParaRPr lang="en-US" sz="1400" kern="1200" baseline="0" dirty="0">
                        <a:solidFill>
                          <a:schemeClr val="dk1"/>
                        </a:solidFill>
                        <a:latin typeface="Times New Roman" pitchFamily="18" charset="0"/>
                        <a:ea typeface="+mn-ea"/>
                        <a:cs typeface="Times New Roman" pitchFamily="18" charset="0"/>
                      </a:endParaRPr>
                    </a:p>
                    <a:p>
                      <a:pPr marL="0" marR="0" indent="0" algn="l" defTabSz="914400" rtl="0" eaLnBrk="1" fontAlgn="auto" latinLnBrk="0" hangingPunct="1">
                        <a:lnSpc>
                          <a:spcPct val="150000"/>
                        </a:lnSpc>
                        <a:spcBef>
                          <a:spcPts val="0"/>
                        </a:spcBef>
                        <a:spcAft>
                          <a:spcPts val="0"/>
                        </a:spcAft>
                        <a:buClrTx/>
                        <a:buSzTx/>
                        <a:buFontTx/>
                        <a:buNone/>
                        <a:tabLst/>
                        <a:defRPr/>
                      </a:pPr>
                      <a:r>
                        <a:rPr lang="en-US" sz="1400" kern="1200" baseline="0" dirty="0">
                          <a:solidFill>
                            <a:schemeClr val="dk1"/>
                          </a:solidFill>
                          <a:latin typeface="Times New Roman" pitchFamily="18" charset="0"/>
                          <a:ea typeface="+mn-ea"/>
                          <a:cs typeface="Times New Roman" pitchFamily="18" charset="0"/>
                        </a:rPr>
                        <a:t>nt-A3243G	</a:t>
                      </a:r>
                    </a:p>
                    <a:p>
                      <a:pPr marL="0" marR="0" indent="0" algn="l" defTabSz="914400" rtl="0" eaLnBrk="1" fontAlgn="auto" latinLnBrk="0" hangingPunct="1">
                        <a:lnSpc>
                          <a:spcPct val="150000"/>
                        </a:lnSpc>
                        <a:spcBef>
                          <a:spcPts val="0"/>
                        </a:spcBef>
                        <a:spcAft>
                          <a:spcPts val="0"/>
                        </a:spcAft>
                        <a:buClrTx/>
                        <a:buSzTx/>
                        <a:buFontTx/>
                        <a:buNone/>
                        <a:tabLst/>
                        <a:defRPr/>
                      </a:pPr>
                      <a:r>
                        <a:rPr lang="en-US" sz="1400" kern="1200" baseline="0" dirty="0">
                          <a:solidFill>
                            <a:schemeClr val="dk1"/>
                          </a:solidFill>
                          <a:latin typeface="Times New Roman" pitchFamily="18" charset="0"/>
                          <a:ea typeface="+mn-ea"/>
                          <a:cs typeface="Times New Roman" pitchFamily="18" charset="0"/>
                        </a:rPr>
                        <a:t>nt-C3256T	</a:t>
                      </a:r>
                    </a:p>
                    <a:p>
                      <a:pPr>
                        <a:lnSpc>
                          <a:spcPct val="150000"/>
                        </a:lnSpc>
                      </a:pPr>
                      <a:endParaRPr lang="en-US" sz="14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400" kern="1200" baseline="0" dirty="0">
                          <a:solidFill>
                            <a:schemeClr val="dk1"/>
                          </a:solidFill>
                          <a:latin typeface="Times New Roman" pitchFamily="18" charset="0"/>
                          <a:ea typeface="+mn-ea"/>
                          <a:cs typeface="Times New Roman" pitchFamily="18" charset="0"/>
                        </a:rPr>
                        <a:t>Single large deletion </a:t>
                      </a:r>
                      <a:r>
                        <a:rPr lang="en-US" sz="1400" kern="1200" baseline="0" dirty="0" err="1">
                          <a:solidFill>
                            <a:schemeClr val="dk1"/>
                          </a:solidFill>
                          <a:latin typeface="Times New Roman" pitchFamily="18" charset="0"/>
                          <a:ea typeface="+mn-ea"/>
                          <a:cs typeface="Times New Roman" pitchFamily="18" charset="0"/>
                        </a:rPr>
                        <a:t>Deletion</a:t>
                      </a:r>
                      <a:r>
                        <a:rPr lang="en-US" sz="1400" kern="1200" baseline="0" dirty="0">
                          <a:solidFill>
                            <a:schemeClr val="dk1"/>
                          </a:solidFill>
                          <a:latin typeface="Times New Roman" pitchFamily="18" charset="0"/>
                          <a:ea typeface="+mn-ea"/>
                          <a:cs typeface="Times New Roman" pitchFamily="18" charset="0"/>
                        </a:rPr>
                        <a:t> duplication </a:t>
                      </a:r>
                    </a:p>
                    <a:p>
                      <a:pPr marL="0" marR="0" indent="0" algn="l" defTabSz="914400" rtl="0" eaLnBrk="1" fontAlgn="auto" latinLnBrk="0" hangingPunct="1">
                        <a:lnSpc>
                          <a:spcPct val="150000"/>
                        </a:lnSpc>
                        <a:spcBef>
                          <a:spcPts val="0"/>
                        </a:spcBef>
                        <a:spcAft>
                          <a:spcPts val="0"/>
                        </a:spcAft>
                        <a:buClrTx/>
                        <a:buSzTx/>
                        <a:buFontTx/>
                        <a:buNone/>
                        <a:tabLst/>
                        <a:defRPr/>
                      </a:pPr>
                      <a:r>
                        <a:rPr lang="en-US" sz="1400" kern="1200" dirty="0" err="1">
                          <a:solidFill>
                            <a:schemeClr val="dk1"/>
                          </a:solidFill>
                          <a:latin typeface="Times New Roman" pitchFamily="18" charset="0"/>
                          <a:ea typeface="+mn-ea"/>
                          <a:cs typeface="Times New Roman" pitchFamily="18" charset="0"/>
                        </a:rPr>
                        <a:t>tRNA</a:t>
                      </a:r>
                      <a:r>
                        <a:rPr lang="en-US" sz="1400" kern="1200" dirty="0">
                          <a:solidFill>
                            <a:schemeClr val="dk1"/>
                          </a:solidFill>
                          <a:latin typeface="Times New Roman" pitchFamily="18" charset="0"/>
                          <a:ea typeface="+mn-ea"/>
                          <a:cs typeface="Times New Roman" pitchFamily="18" charset="0"/>
                        </a:rPr>
                        <a:t> </a:t>
                      </a:r>
                      <a:r>
                        <a:rPr lang="en-US" sz="1400" kern="1200" baseline="30000" dirty="0" err="1">
                          <a:solidFill>
                            <a:schemeClr val="dk1"/>
                          </a:solidFill>
                          <a:latin typeface="Times New Roman" pitchFamily="18" charset="0"/>
                          <a:ea typeface="+mn-ea"/>
                          <a:cs typeface="Times New Roman" pitchFamily="18" charset="0"/>
                        </a:rPr>
                        <a:t>Leu</a:t>
                      </a:r>
                      <a:r>
                        <a:rPr lang="en-US" sz="1400" kern="1200" baseline="30000" dirty="0">
                          <a:solidFill>
                            <a:schemeClr val="dk1"/>
                          </a:solidFill>
                          <a:latin typeface="Times New Roman" pitchFamily="18" charset="0"/>
                          <a:ea typeface="+mn-ea"/>
                          <a:cs typeface="Times New Roman" pitchFamily="18" charset="0"/>
                        </a:rPr>
                        <a:t>(UUR)</a:t>
                      </a:r>
                      <a:endParaRPr lang="en-US" sz="1400" kern="1200" dirty="0">
                        <a:solidFill>
                          <a:schemeClr val="dk1"/>
                        </a:solidFill>
                        <a:latin typeface="Times New Roman" pitchFamily="18" charset="0"/>
                        <a:ea typeface="+mn-ea"/>
                        <a:cs typeface="Times New Roman" pitchFamily="18" charset="0"/>
                      </a:endParaRPr>
                    </a:p>
                    <a:p>
                      <a:pPr marL="0" marR="0" indent="0" algn="l" defTabSz="914400" rtl="0" eaLnBrk="1" fontAlgn="auto" latinLnBrk="0" hangingPunct="1">
                        <a:lnSpc>
                          <a:spcPct val="150000"/>
                        </a:lnSpc>
                        <a:spcBef>
                          <a:spcPts val="0"/>
                        </a:spcBef>
                        <a:spcAft>
                          <a:spcPts val="0"/>
                        </a:spcAft>
                        <a:buClrTx/>
                        <a:buSzTx/>
                        <a:buFontTx/>
                        <a:buNone/>
                        <a:tabLst/>
                        <a:defRPr/>
                      </a:pPr>
                      <a:r>
                        <a:rPr lang="en-US" sz="1400" kern="1200" dirty="0" err="1">
                          <a:solidFill>
                            <a:schemeClr val="dk1"/>
                          </a:solidFill>
                          <a:latin typeface="Times New Roman" pitchFamily="18" charset="0"/>
                          <a:ea typeface="+mn-ea"/>
                          <a:cs typeface="Times New Roman" pitchFamily="18" charset="0"/>
                        </a:rPr>
                        <a:t>tRNA</a:t>
                      </a:r>
                      <a:r>
                        <a:rPr lang="en-US" sz="1400" kern="1200" dirty="0">
                          <a:solidFill>
                            <a:schemeClr val="dk1"/>
                          </a:solidFill>
                          <a:latin typeface="Times New Roman" pitchFamily="18" charset="0"/>
                          <a:ea typeface="+mn-ea"/>
                          <a:cs typeface="Times New Roman" pitchFamily="18" charset="0"/>
                        </a:rPr>
                        <a:t> </a:t>
                      </a:r>
                      <a:r>
                        <a:rPr lang="en-US" sz="1400" kern="1200" baseline="30000" dirty="0" err="1">
                          <a:solidFill>
                            <a:schemeClr val="dk1"/>
                          </a:solidFill>
                          <a:latin typeface="Times New Roman" pitchFamily="18" charset="0"/>
                          <a:ea typeface="+mn-ea"/>
                          <a:cs typeface="Times New Roman" pitchFamily="18" charset="0"/>
                        </a:rPr>
                        <a:t>Leu</a:t>
                      </a:r>
                      <a:r>
                        <a:rPr lang="en-US" sz="1400" kern="1200" baseline="30000" dirty="0">
                          <a:solidFill>
                            <a:schemeClr val="dk1"/>
                          </a:solidFill>
                          <a:latin typeface="Times New Roman" pitchFamily="18" charset="0"/>
                          <a:ea typeface="+mn-ea"/>
                          <a:cs typeface="Times New Roman" pitchFamily="18" charset="0"/>
                        </a:rPr>
                        <a:t>(UUR)</a:t>
                      </a:r>
                      <a:endParaRPr lang="en-US" sz="1400" kern="1200" dirty="0">
                        <a:solidFill>
                          <a:schemeClr val="dk1"/>
                        </a:solidFill>
                        <a:latin typeface="Times New Roman" pitchFamily="18" charset="0"/>
                        <a:ea typeface="+mn-ea"/>
                        <a:cs typeface="Times New Roman" pitchFamily="18" charset="0"/>
                      </a:endParaRPr>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400" kern="1200" baseline="0" dirty="0">
                          <a:solidFill>
                            <a:schemeClr val="dk1"/>
                          </a:solidFill>
                          <a:latin typeface="Times New Roman" pitchFamily="18" charset="0"/>
                          <a:ea typeface="+mn-ea"/>
                          <a:cs typeface="Times New Roman" pitchFamily="18" charset="0"/>
                        </a:rPr>
                        <a:t>Sporadic	</a:t>
                      </a:r>
                    </a:p>
                    <a:p>
                      <a:pPr marL="0" marR="0" indent="0" algn="l" defTabSz="914400" rtl="0" eaLnBrk="1" fontAlgn="auto" latinLnBrk="0" hangingPunct="1">
                        <a:lnSpc>
                          <a:spcPct val="150000"/>
                        </a:lnSpc>
                        <a:spcBef>
                          <a:spcPts val="0"/>
                        </a:spcBef>
                        <a:spcAft>
                          <a:spcPts val="0"/>
                        </a:spcAft>
                        <a:buClrTx/>
                        <a:buSzTx/>
                        <a:buFontTx/>
                        <a:buNone/>
                        <a:tabLst/>
                        <a:defRPr/>
                      </a:pPr>
                      <a:r>
                        <a:rPr lang="en-US" sz="1400" kern="1200" baseline="0" dirty="0">
                          <a:solidFill>
                            <a:schemeClr val="dk1"/>
                          </a:solidFill>
                          <a:latin typeface="Times New Roman" pitchFamily="18" charset="0"/>
                          <a:ea typeface="+mn-ea"/>
                          <a:cs typeface="Times New Roman" pitchFamily="18" charset="0"/>
                        </a:rPr>
                        <a:t>Sporadic	</a:t>
                      </a:r>
                    </a:p>
                    <a:p>
                      <a:pPr marL="0" marR="0" indent="0" algn="l" defTabSz="914400" rtl="0" eaLnBrk="1" fontAlgn="auto" latinLnBrk="0" hangingPunct="1">
                        <a:lnSpc>
                          <a:spcPct val="150000"/>
                        </a:lnSpc>
                        <a:spcBef>
                          <a:spcPts val="0"/>
                        </a:spcBef>
                        <a:spcAft>
                          <a:spcPts val="0"/>
                        </a:spcAft>
                        <a:buClrTx/>
                        <a:buSzTx/>
                        <a:buFontTx/>
                        <a:buNone/>
                        <a:tabLst/>
                        <a:defRPr/>
                      </a:pPr>
                      <a:r>
                        <a:rPr lang="en-US" sz="1400" kern="1200" baseline="0" dirty="0">
                          <a:solidFill>
                            <a:schemeClr val="dk1"/>
                          </a:solidFill>
                          <a:latin typeface="Times New Roman" pitchFamily="18" charset="0"/>
                          <a:ea typeface="+mn-ea"/>
                          <a:cs typeface="Times New Roman" pitchFamily="18" charset="0"/>
                        </a:rPr>
                        <a:t>Maternal	</a:t>
                      </a:r>
                    </a:p>
                    <a:p>
                      <a:pPr marL="0" marR="0" indent="0" algn="l" defTabSz="914400" rtl="0" eaLnBrk="1" fontAlgn="auto" latinLnBrk="0" hangingPunct="1">
                        <a:lnSpc>
                          <a:spcPct val="150000"/>
                        </a:lnSpc>
                        <a:spcBef>
                          <a:spcPts val="0"/>
                        </a:spcBef>
                        <a:spcAft>
                          <a:spcPts val="0"/>
                        </a:spcAft>
                        <a:buClrTx/>
                        <a:buSzTx/>
                        <a:buFontTx/>
                        <a:buNone/>
                        <a:tabLst/>
                        <a:defRPr/>
                      </a:pPr>
                      <a:r>
                        <a:rPr lang="en-US" sz="1400" kern="1200" baseline="0" dirty="0">
                          <a:solidFill>
                            <a:schemeClr val="dk1"/>
                          </a:solidFill>
                          <a:latin typeface="Times New Roman" pitchFamily="18" charset="0"/>
                          <a:ea typeface="+mn-ea"/>
                          <a:cs typeface="Times New Roman" pitchFamily="18" charset="0"/>
                        </a:rPr>
                        <a:t>Maternal	</a:t>
                      </a:r>
                    </a:p>
                    <a:p>
                      <a:pPr>
                        <a:lnSpc>
                          <a:spcPct val="150000"/>
                        </a:lnSpc>
                      </a:pPr>
                      <a:endParaRPr lang="en-US" sz="14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968784">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400" kern="1200" baseline="0" dirty="0">
                          <a:solidFill>
                            <a:schemeClr val="dk1"/>
                          </a:solidFill>
                          <a:latin typeface="Times New Roman" pitchFamily="18" charset="0"/>
                          <a:ea typeface="+mn-ea"/>
                          <a:cs typeface="Times New Roman" pitchFamily="18" charset="0"/>
                        </a:rPr>
                        <a:t>KSS </a:t>
                      </a:r>
                      <a:r>
                        <a:rPr lang="en-US" sz="1100" kern="1200" baseline="0" dirty="0">
                          <a:solidFill>
                            <a:schemeClr val="dk1"/>
                          </a:solidFill>
                          <a:latin typeface="Times New Roman" pitchFamily="18" charset="0"/>
                          <a:ea typeface="+mn-ea"/>
                          <a:cs typeface="Times New Roman" pitchFamily="18" charset="0"/>
                        </a:rPr>
                        <a:t>(Kearns-Sayre syndrome )</a:t>
                      </a:r>
                      <a:r>
                        <a:rPr lang="en-US" sz="1400" kern="1200" baseline="0" dirty="0">
                          <a:solidFill>
                            <a:schemeClr val="dk1"/>
                          </a:solidFill>
                          <a:latin typeface="Times New Roman" pitchFamily="18" charset="0"/>
                          <a:ea typeface="+mn-ea"/>
                          <a:cs typeface="Times New Roman" pitchFamily="18" charset="0"/>
                        </a:rPr>
                        <a:t>	</a:t>
                      </a:r>
                    </a:p>
                    <a:p>
                      <a:pPr>
                        <a:lnSpc>
                          <a:spcPct val="150000"/>
                        </a:lnSpc>
                      </a:pPr>
                      <a:endParaRPr lang="en-US" sz="1400" dirty="0">
                        <a:latin typeface="Times New Roman" pitchFamily="18" charset="0"/>
                        <a:cs typeface="Times New Roman" pitchFamily="18" charset="0"/>
                      </a:endParaRPr>
                    </a:p>
                  </a:txBody>
                  <a:tcPr/>
                </a:tc>
                <a:tc>
                  <a:txBody>
                    <a:bodyPr/>
                    <a:lstStyle/>
                    <a:p>
                      <a:pPr>
                        <a:lnSpc>
                          <a:spcPct val="150000"/>
                        </a:lnSpc>
                      </a:pPr>
                      <a:endParaRPr lang="en-US" sz="140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400" kern="1200" baseline="0" dirty="0">
                          <a:solidFill>
                            <a:schemeClr val="dk1"/>
                          </a:solidFill>
                          <a:latin typeface="Times New Roman" pitchFamily="18" charset="0"/>
                          <a:ea typeface="+mn-ea"/>
                          <a:cs typeface="Times New Roman" pitchFamily="18" charset="0"/>
                        </a:rPr>
                        <a:t>Single large deletion</a:t>
                      </a:r>
                    </a:p>
                    <a:p>
                      <a:pPr marL="0" marR="0" indent="0" algn="l" defTabSz="914400" rtl="0" eaLnBrk="1" fontAlgn="auto" latinLnBrk="0" hangingPunct="1">
                        <a:lnSpc>
                          <a:spcPct val="150000"/>
                        </a:lnSpc>
                        <a:spcBef>
                          <a:spcPts val="0"/>
                        </a:spcBef>
                        <a:spcAft>
                          <a:spcPts val="0"/>
                        </a:spcAft>
                        <a:buClrTx/>
                        <a:buSzTx/>
                        <a:buFontTx/>
                        <a:buNone/>
                        <a:tabLst/>
                        <a:defRPr/>
                      </a:pPr>
                      <a:r>
                        <a:rPr lang="en-US" sz="1400" kern="1200" baseline="0" dirty="0">
                          <a:solidFill>
                            <a:schemeClr val="dk1"/>
                          </a:solidFill>
                          <a:latin typeface="Times New Roman" pitchFamily="18" charset="0"/>
                          <a:ea typeface="+mn-ea"/>
                          <a:cs typeface="Times New Roman" pitchFamily="18" charset="0"/>
                        </a:rPr>
                        <a:t>Large tandem duplication</a:t>
                      </a:r>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400" kern="1200" baseline="0" dirty="0">
                          <a:solidFill>
                            <a:schemeClr val="dk1"/>
                          </a:solidFill>
                          <a:latin typeface="Times New Roman" pitchFamily="18" charset="0"/>
                          <a:ea typeface="+mn-ea"/>
                          <a:cs typeface="Times New Roman" pitchFamily="18" charset="0"/>
                        </a:rPr>
                        <a:t>Sporadic	</a:t>
                      </a:r>
                    </a:p>
                    <a:p>
                      <a:pPr marL="0" marR="0" indent="0" algn="l" defTabSz="914400" rtl="0" eaLnBrk="1" fontAlgn="auto" latinLnBrk="0" hangingPunct="1">
                        <a:lnSpc>
                          <a:spcPct val="150000"/>
                        </a:lnSpc>
                        <a:spcBef>
                          <a:spcPts val="0"/>
                        </a:spcBef>
                        <a:spcAft>
                          <a:spcPts val="0"/>
                        </a:spcAft>
                        <a:buClrTx/>
                        <a:buSzTx/>
                        <a:buFontTx/>
                        <a:buNone/>
                        <a:tabLst/>
                        <a:defRPr/>
                      </a:pPr>
                      <a:r>
                        <a:rPr lang="en-US" sz="1400" kern="1200" baseline="0" dirty="0">
                          <a:solidFill>
                            <a:schemeClr val="dk1"/>
                          </a:solidFill>
                          <a:latin typeface="Times New Roman" pitchFamily="18" charset="0"/>
                          <a:ea typeface="+mn-ea"/>
                          <a:cs typeface="Times New Roman" pitchFamily="18" charset="0"/>
                        </a:rPr>
                        <a:t>Sporadic	</a:t>
                      </a:r>
                    </a:p>
                    <a:p>
                      <a:pPr>
                        <a:lnSpc>
                          <a:spcPct val="150000"/>
                        </a:lnSpc>
                      </a:pPr>
                      <a:endParaRPr lang="en-US" sz="14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420739">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400" kern="1200" baseline="0" dirty="0">
                          <a:solidFill>
                            <a:schemeClr val="dk1"/>
                          </a:solidFill>
                          <a:latin typeface="Times New Roman" pitchFamily="18" charset="0"/>
                          <a:ea typeface="+mn-ea"/>
                          <a:cs typeface="Times New Roman" pitchFamily="18" charset="0"/>
                        </a:rPr>
                        <a:t>Pearson syndrome/KSS</a:t>
                      </a:r>
                    </a:p>
                  </a:txBody>
                  <a:tcPr/>
                </a:tc>
                <a:tc>
                  <a:txBody>
                    <a:bodyPr/>
                    <a:lstStyle/>
                    <a:p>
                      <a:pPr>
                        <a:lnSpc>
                          <a:spcPct val="150000"/>
                        </a:lnSpc>
                      </a:pPr>
                      <a:endParaRPr lang="en-US" sz="14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400" kern="1200" baseline="0" dirty="0">
                          <a:solidFill>
                            <a:schemeClr val="dk1"/>
                          </a:solidFill>
                          <a:latin typeface="Times New Roman" pitchFamily="18" charset="0"/>
                          <a:ea typeface="+mn-ea"/>
                          <a:cs typeface="Times New Roman" pitchFamily="18" charset="0"/>
                        </a:rPr>
                        <a:t>Single large deletion</a:t>
                      </a:r>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400" kern="1200" baseline="0" dirty="0">
                          <a:solidFill>
                            <a:schemeClr val="dk1"/>
                          </a:solidFill>
                          <a:latin typeface="Times New Roman" pitchFamily="18" charset="0"/>
                          <a:ea typeface="+mn-ea"/>
                          <a:cs typeface="Times New Roman" pitchFamily="18" charset="0"/>
                        </a:rPr>
                        <a:t>Sporadic</a:t>
                      </a:r>
                    </a:p>
                  </a:txBody>
                  <a:tcPr/>
                </a:tc>
                <a:extLst>
                  <a:ext uri="{0D108BD9-81ED-4DB2-BD59-A6C34878D82A}">
                    <a16:rowId xmlns:a16="http://schemas.microsoft.com/office/drawing/2014/main" val="10003"/>
                  </a:ext>
                </a:extLst>
              </a:tr>
            </a:tbl>
          </a:graphicData>
        </a:graphic>
      </p:graphicFrame>
      <p:sp>
        <p:nvSpPr>
          <p:cNvPr id="3" name="Footer Placeholder 2">
            <a:extLst>
              <a:ext uri="{FF2B5EF4-FFF2-40B4-BE49-F238E27FC236}">
                <a16:creationId xmlns:a16="http://schemas.microsoft.com/office/drawing/2014/main" id="{60C72D61-704F-CD1B-5DE8-D9127FEC6994}"/>
              </a:ext>
            </a:extLst>
          </p:cNvPr>
          <p:cNvSpPr>
            <a:spLocks noGrp="1"/>
          </p:cNvSpPr>
          <p:nvPr>
            <p:ph type="ftr" sz="quarter" idx="11"/>
          </p:nvPr>
        </p:nvSpPr>
        <p:spPr/>
        <p:txBody>
          <a:bodyPr/>
          <a:lstStyle/>
          <a:p>
            <a:r>
              <a:rPr lang="en-US"/>
              <a:t>MBBSPPT.COM</a:t>
            </a:r>
          </a:p>
        </p:txBody>
      </p:sp>
      <p:sp>
        <p:nvSpPr>
          <p:cNvPr id="5" name="Slide Number Placeholder 4">
            <a:extLst>
              <a:ext uri="{FF2B5EF4-FFF2-40B4-BE49-F238E27FC236}">
                <a16:creationId xmlns:a16="http://schemas.microsoft.com/office/drawing/2014/main" id="{59D8CB55-400B-8B4E-9AB3-838AD6107A39}"/>
              </a:ext>
            </a:extLst>
          </p:cNvPr>
          <p:cNvSpPr>
            <a:spLocks noGrp="1"/>
          </p:cNvSpPr>
          <p:nvPr>
            <p:ph type="sldNum" sz="quarter" idx="12"/>
          </p:nvPr>
        </p:nvSpPr>
        <p:spPr/>
        <p:txBody>
          <a:bodyPr/>
          <a:lstStyle/>
          <a:p>
            <a:fld id="{6567AE4F-E19E-4CA6-8E2A-F801F3DFCFAE}"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latin typeface="Times New Roman" pitchFamily="18" charset="0"/>
                <a:cs typeface="Times New Roman" pitchFamily="18" charset="0"/>
              </a:rPr>
              <a:t>Class II mutations: mitochondrial DNA mutations</a:t>
            </a:r>
            <a:br>
              <a:rPr lang="en-US" sz="2400" b="1" dirty="0">
                <a:latin typeface="Times New Roman" pitchFamily="18" charset="0"/>
                <a:cs typeface="Times New Roman" pitchFamily="18" charset="0"/>
              </a:rPr>
            </a:br>
            <a:r>
              <a:rPr lang="en-US" sz="2400" dirty="0">
                <a:latin typeface="Times New Roman" pitchFamily="18" charset="0"/>
                <a:cs typeface="Times New Roman" pitchFamily="18" charset="0"/>
              </a:rPr>
              <a:t> </a:t>
            </a:r>
            <a:r>
              <a:rPr lang="en-US" sz="1800" dirty="0" err="1">
                <a:solidFill>
                  <a:srgbClr val="00B050"/>
                </a:solidFill>
                <a:latin typeface="Times New Roman" pitchFamily="18" charset="0"/>
                <a:cs typeface="Times New Roman" pitchFamily="18" charset="0"/>
              </a:rPr>
              <a:t>Servidei</a:t>
            </a:r>
            <a:r>
              <a:rPr lang="en-US" sz="1800" dirty="0">
                <a:solidFill>
                  <a:srgbClr val="00B050"/>
                </a:solidFill>
                <a:latin typeface="Times New Roman" pitchFamily="18" charset="0"/>
                <a:cs typeface="Times New Roman" pitchFamily="18" charset="0"/>
              </a:rPr>
              <a:t> S. 2003, </a:t>
            </a:r>
            <a:r>
              <a:rPr lang="en-US" sz="1800" dirty="0" err="1">
                <a:solidFill>
                  <a:srgbClr val="00B050"/>
                </a:solidFill>
                <a:latin typeface="Times New Roman" pitchFamily="18" charset="0"/>
                <a:cs typeface="Times New Roman" pitchFamily="18" charset="0"/>
              </a:rPr>
              <a:t>Rahman</a:t>
            </a:r>
            <a:r>
              <a:rPr lang="en-US" sz="1800" dirty="0">
                <a:solidFill>
                  <a:srgbClr val="00B050"/>
                </a:solidFill>
                <a:latin typeface="Times New Roman" pitchFamily="18" charset="0"/>
                <a:cs typeface="Times New Roman" pitchFamily="18" charset="0"/>
              </a:rPr>
              <a:t> S, Hanna M. 2009</a:t>
            </a:r>
            <a:endParaRPr lang="en-US" sz="2400" b="1" dirty="0">
              <a:solidFill>
                <a:srgbClr val="00B05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8B0AA061-37A7-52D0-3CDE-5AB18B9DF077}"/>
              </a:ext>
            </a:extLst>
          </p:cNvPr>
          <p:cNvSpPr>
            <a:spLocks noGrp="1"/>
          </p:cNvSpPr>
          <p:nvPr>
            <p:ph idx="1"/>
          </p:nvPr>
        </p:nvSpPr>
        <p:spPr/>
        <p:txBody>
          <a:bodyPr/>
          <a:lstStyle/>
          <a:p>
            <a:endParaRPr lang="en-IN"/>
          </a:p>
        </p:txBody>
      </p:sp>
      <p:graphicFrame>
        <p:nvGraphicFramePr>
          <p:cNvPr id="4" name="Content Placeholder 3"/>
          <p:cNvGraphicFramePr>
            <a:graphicFrameLocks/>
          </p:cNvGraphicFramePr>
          <p:nvPr>
            <p:extLst>
              <p:ext uri="{D42A27DB-BD31-4B8C-83A1-F6EECF244321}">
                <p14:modId xmlns:p14="http://schemas.microsoft.com/office/powerpoint/2010/main" val="1665813720"/>
              </p:ext>
            </p:extLst>
          </p:nvPr>
        </p:nvGraphicFramePr>
        <p:xfrm>
          <a:off x="762000" y="2219204"/>
          <a:ext cx="7620000" cy="3965363"/>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2257778">
                  <a:extLst>
                    <a:ext uri="{9D8B030D-6E8A-4147-A177-3AD203B41FA5}">
                      <a16:colId xmlns:a16="http://schemas.microsoft.com/office/drawing/2014/main" val="20002"/>
                    </a:ext>
                  </a:extLst>
                </a:gridCol>
                <a:gridCol w="1552222">
                  <a:extLst>
                    <a:ext uri="{9D8B030D-6E8A-4147-A177-3AD203B41FA5}">
                      <a16:colId xmlns:a16="http://schemas.microsoft.com/office/drawing/2014/main" val="20003"/>
                    </a:ext>
                  </a:extLst>
                </a:gridCol>
              </a:tblGrid>
              <a:tr h="651715">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200" b="1" kern="1200" baseline="0" dirty="0">
                          <a:solidFill>
                            <a:schemeClr val="lt1"/>
                          </a:solidFill>
                          <a:latin typeface="Times New Roman" pitchFamily="18" charset="0"/>
                          <a:ea typeface="+mn-ea"/>
                          <a:cs typeface="Times New Roman" pitchFamily="18" charset="0"/>
                        </a:rPr>
                        <a:t>Disease/Syndrome	</a:t>
                      </a:r>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200" b="1" kern="1200" baseline="0" dirty="0">
                          <a:solidFill>
                            <a:schemeClr val="lt1"/>
                          </a:solidFill>
                          <a:latin typeface="Times New Roman" pitchFamily="18" charset="0"/>
                          <a:ea typeface="+mn-ea"/>
                          <a:cs typeface="Times New Roman" pitchFamily="18" charset="0"/>
                        </a:rPr>
                        <a:t>Main Mutation	</a:t>
                      </a:r>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200" b="1" kern="1200" baseline="0" dirty="0">
                          <a:solidFill>
                            <a:schemeClr val="lt1"/>
                          </a:solidFill>
                          <a:latin typeface="Times New Roman" pitchFamily="18" charset="0"/>
                          <a:ea typeface="+mn-ea"/>
                          <a:cs typeface="Times New Roman" pitchFamily="18" charset="0"/>
                        </a:rPr>
                        <a:t>Gene Location	</a:t>
                      </a:r>
                    </a:p>
                    <a:p>
                      <a:pPr>
                        <a:lnSpc>
                          <a:spcPct val="150000"/>
                        </a:lnSpc>
                      </a:pPr>
                      <a:endParaRPr lang="en-US" sz="12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200" b="1" kern="1200" baseline="0" dirty="0">
                          <a:solidFill>
                            <a:schemeClr val="lt1"/>
                          </a:solidFill>
                          <a:latin typeface="Times New Roman" pitchFamily="18" charset="0"/>
                          <a:ea typeface="+mn-ea"/>
                          <a:cs typeface="Times New Roman" pitchFamily="18" charset="0"/>
                        </a:rPr>
                        <a:t>Mode of Inheritance	</a:t>
                      </a:r>
                    </a:p>
                  </a:txBody>
                  <a:tcPr/>
                </a:tc>
                <a:extLst>
                  <a:ext uri="{0D108BD9-81ED-4DB2-BD59-A6C34878D82A}">
                    <a16:rowId xmlns:a16="http://schemas.microsoft.com/office/drawing/2014/main" val="10000"/>
                  </a:ext>
                </a:extLst>
              </a:tr>
              <a:tr h="1268126">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400" kern="1200" baseline="0" dirty="0">
                          <a:solidFill>
                            <a:schemeClr val="dk1"/>
                          </a:solidFill>
                          <a:latin typeface="Times New Roman" pitchFamily="18" charset="0"/>
                          <a:ea typeface="+mn-ea"/>
                          <a:cs typeface="Times New Roman" pitchFamily="18" charset="0"/>
                        </a:rPr>
                        <a:t>MELAS</a:t>
                      </a:r>
                      <a:r>
                        <a:rPr lang="en-US" sz="1600" kern="1200" baseline="0" dirty="0">
                          <a:solidFill>
                            <a:schemeClr val="dk1"/>
                          </a:solidFill>
                          <a:latin typeface="Times New Roman" pitchFamily="18" charset="0"/>
                          <a:ea typeface="+mn-ea"/>
                          <a:cs typeface="Times New Roman" pitchFamily="18" charset="0"/>
                        </a:rPr>
                        <a:t> </a:t>
                      </a:r>
                      <a:r>
                        <a:rPr lang="en-US" sz="1100" kern="1200" baseline="0" dirty="0">
                          <a:solidFill>
                            <a:schemeClr val="dk1"/>
                          </a:solidFill>
                          <a:latin typeface="Times New Roman" pitchFamily="18" charset="0"/>
                          <a:ea typeface="+mn-ea"/>
                          <a:cs typeface="Times New Roman" pitchFamily="18" charset="0"/>
                        </a:rPr>
                        <a:t>(mitochondrial </a:t>
                      </a:r>
                      <a:r>
                        <a:rPr lang="en-US" sz="1100" kern="1200" baseline="0" dirty="0" err="1">
                          <a:solidFill>
                            <a:schemeClr val="dk1"/>
                          </a:solidFill>
                          <a:latin typeface="Times New Roman" pitchFamily="18" charset="0"/>
                          <a:ea typeface="+mn-ea"/>
                          <a:cs typeface="Times New Roman" pitchFamily="18" charset="0"/>
                        </a:rPr>
                        <a:t>encephalomyopathy</a:t>
                      </a:r>
                      <a:r>
                        <a:rPr lang="en-US" sz="1100" kern="1200" baseline="0" dirty="0">
                          <a:solidFill>
                            <a:schemeClr val="dk1"/>
                          </a:solidFill>
                          <a:latin typeface="Times New Roman" pitchFamily="18" charset="0"/>
                          <a:ea typeface="+mn-ea"/>
                          <a:cs typeface="Times New Roman" pitchFamily="18" charset="0"/>
                        </a:rPr>
                        <a:t>, lactic acidosis and stroke-like episodes) </a:t>
                      </a:r>
                      <a:endParaRPr lang="en-US" sz="1600" kern="1200" baseline="0" dirty="0">
                        <a:solidFill>
                          <a:schemeClr val="dk1"/>
                        </a:solidFill>
                        <a:latin typeface="Times New Roman" pitchFamily="18" charset="0"/>
                        <a:ea typeface="+mn-ea"/>
                        <a:cs typeface="Times New Roman" pitchFamily="18" charset="0"/>
                      </a:endParaRPr>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400" kern="1200" baseline="0" dirty="0">
                          <a:solidFill>
                            <a:schemeClr val="dk1"/>
                          </a:solidFill>
                          <a:latin typeface="Times New Roman" pitchFamily="18" charset="0"/>
                          <a:ea typeface="+mn-ea"/>
                          <a:cs typeface="Times New Roman" pitchFamily="18" charset="0"/>
                        </a:rPr>
                        <a:t>nt-A3243G	</a:t>
                      </a:r>
                    </a:p>
                    <a:p>
                      <a:pPr marL="0" marR="0" indent="0" algn="l" defTabSz="914400" rtl="0" eaLnBrk="1" fontAlgn="auto" latinLnBrk="0" hangingPunct="1">
                        <a:lnSpc>
                          <a:spcPct val="150000"/>
                        </a:lnSpc>
                        <a:spcBef>
                          <a:spcPts val="0"/>
                        </a:spcBef>
                        <a:spcAft>
                          <a:spcPts val="0"/>
                        </a:spcAft>
                        <a:buClrTx/>
                        <a:buSzTx/>
                        <a:buFontTx/>
                        <a:buNone/>
                        <a:tabLst/>
                        <a:defRPr/>
                      </a:pPr>
                      <a:r>
                        <a:rPr lang="en-US" sz="1400" kern="1200" baseline="0" dirty="0">
                          <a:solidFill>
                            <a:schemeClr val="dk1"/>
                          </a:solidFill>
                          <a:latin typeface="Times New Roman" pitchFamily="18" charset="0"/>
                          <a:ea typeface="+mn-ea"/>
                          <a:cs typeface="Times New Roman" pitchFamily="18" charset="0"/>
                        </a:rPr>
                        <a:t>nt-T3271C	</a:t>
                      </a:r>
                    </a:p>
                    <a:p>
                      <a:pPr marL="0" marR="0" indent="0" algn="l" defTabSz="914400" rtl="0" eaLnBrk="1" fontAlgn="auto" latinLnBrk="0" hangingPunct="1">
                        <a:lnSpc>
                          <a:spcPct val="150000"/>
                        </a:lnSpc>
                        <a:spcBef>
                          <a:spcPts val="0"/>
                        </a:spcBef>
                        <a:spcAft>
                          <a:spcPts val="0"/>
                        </a:spcAft>
                        <a:buClrTx/>
                        <a:buSzTx/>
                        <a:buFontTx/>
                        <a:buNone/>
                        <a:tabLst/>
                        <a:defRPr/>
                      </a:pPr>
                      <a:endParaRPr lang="en-US" sz="1400" b="1" kern="1200" baseline="0" dirty="0">
                        <a:solidFill>
                          <a:schemeClr val="lt1"/>
                        </a:solidFill>
                        <a:latin typeface="Times New Roman" pitchFamily="18" charset="0"/>
                        <a:ea typeface="+mn-ea"/>
                        <a:cs typeface="Times New Roman" pitchFamily="18" charset="0"/>
                      </a:endParaRPr>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400" kern="1200" dirty="0" err="1">
                          <a:solidFill>
                            <a:schemeClr val="dk1"/>
                          </a:solidFill>
                          <a:latin typeface="Times New Roman" pitchFamily="18" charset="0"/>
                          <a:ea typeface="+mn-ea"/>
                          <a:cs typeface="Times New Roman" pitchFamily="18" charset="0"/>
                        </a:rPr>
                        <a:t>tRNA</a:t>
                      </a:r>
                      <a:r>
                        <a:rPr lang="en-US" sz="1400" kern="1200" dirty="0">
                          <a:solidFill>
                            <a:schemeClr val="dk1"/>
                          </a:solidFill>
                          <a:latin typeface="Times New Roman" pitchFamily="18" charset="0"/>
                          <a:ea typeface="+mn-ea"/>
                          <a:cs typeface="Times New Roman" pitchFamily="18" charset="0"/>
                        </a:rPr>
                        <a:t> </a:t>
                      </a:r>
                      <a:r>
                        <a:rPr lang="en-US" sz="1400" kern="1200" baseline="30000" dirty="0" err="1">
                          <a:solidFill>
                            <a:schemeClr val="dk1"/>
                          </a:solidFill>
                          <a:latin typeface="Times New Roman" pitchFamily="18" charset="0"/>
                          <a:ea typeface="+mn-ea"/>
                          <a:cs typeface="Times New Roman" pitchFamily="18" charset="0"/>
                        </a:rPr>
                        <a:t>Leu</a:t>
                      </a:r>
                      <a:r>
                        <a:rPr lang="en-US" sz="1400" kern="1200" baseline="30000" dirty="0">
                          <a:solidFill>
                            <a:schemeClr val="dk1"/>
                          </a:solidFill>
                          <a:latin typeface="Times New Roman" pitchFamily="18" charset="0"/>
                          <a:ea typeface="+mn-ea"/>
                          <a:cs typeface="Times New Roman" pitchFamily="18" charset="0"/>
                        </a:rPr>
                        <a:t>(UUR)</a:t>
                      </a:r>
                      <a:endParaRPr lang="en-US" sz="1400" kern="1200" dirty="0">
                        <a:solidFill>
                          <a:schemeClr val="dk1"/>
                        </a:solidFill>
                        <a:latin typeface="Times New Roman" pitchFamily="18" charset="0"/>
                        <a:ea typeface="+mn-ea"/>
                        <a:cs typeface="Times New Roman" pitchFamily="18" charset="0"/>
                      </a:endParaRPr>
                    </a:p>
                    <a:p>
                      <a:pPr marL="0" marR="0" indent="0" algn="l" defTabSz="914400" rtl="0" eaLnBrk="1" fontAlgn="auto" latinLnBrk="0" hangingPunct="1">
                        <a:lnSpc>
                          <a:spcPct val="150000"/>
                        </a:lnSpc>
                        <a:spcBef>
                          <a:spcPts val="0"/>
                        </a:spcBef>
                        <a:spcAft>
                          <a:spcPts val="0"/>
                        </a:spcAft>
                        <a:buClrTx/>
                        <a:buSzTx/>
                        <a:buFontTx/>
                        <a:buNone/>
                        <a:tabLst/>
                        <a:defRPr/>
                      </a:pPr>
                      <a:r>
                        <a:rPr lang="en-US" sz="1400" kern="1200" dirty="0" err="1">
                          <a:solidFill>
                            <a:schemeClr val="dk1"/>
                          </a:solidFill>
                          <a:latin typeface="Times New Roman" pitchFamily="18" charset="0"/>
                          <a:ea typeface="+mn-ea"/>
                          <a:cs typeface="Times New Roman" pitchFamily="18" charset="0"/>
                        </a:rPr>
                        <a:t>tRNA</a:t>
                      </a:r>
                      <a:r>
                        <a:rPr lang="en-US" sz="1400" kern="1200" dirty="0">
                          <a:solidFill>
                            <a:schemeClr val="dk1"/>
                          </a:solidFill>
                          <a:latin typeface="Times New Roman" pitchFamily="18" charset="0"/>
                          <a:ea typeface="+mn-ea"/>
                          <a:cs typeface="Times New Roman" pitchFamily="18" charset="0"/>
                        </a:rPr>
                        <a:t> </a:t>
                      </a:r>
                      <a:r>
                        <a:rPr lang="en-US" sz="1400" kern="1200" baseline="30000" dirty="0" err="1">
                          <a:solidFill>
                            <a:schemeClr val="dk1"/>
                          </a:solidFill>
                          <a:latin typeface="Times New Roman" pitchFamily="18" charset="0"/>
                          <a:ea typeface="+mn-ea"/>
                          <a:cs typeface="Times New Roman" pitchFamily="18" charset="0"/>
                        </a:rPr>
                        <a:t>Leu</a:t>
                      </a:r>
                      <a:r>
                        <a:rPr lang="en-US" sz="1400" kern="1200" baseline="30000" dirty="0">
                          <a:solidFill>
                            <a:schemeClr val="dk1"/>
                          </a:solidFill>
                          <a:latin typeface="Times New Roman" pitchFamily="18" charset="0"/>
                          <a:ea typeface="+mn-ea"/>
                          <a:cs typeface="Times New Roman" pitchFamily="18" charset="0"/>
                        </a:rPr>
                        <a:t>(UUR)</a:t>
                      </a:r>
                      <a:endParaRPr lang="en-US" sz="1400" kern="1200" dirty="0">
                        <a:solidFill>
                          <a:schemeClr val="dk1"/>
                        </a:solidFill>
                        <a:latin typeface="Times New Roman" pitchFamily="18" charset="0"/>
                        <a:ea typeface="+mn-ea"/>
                        <a:cs typeface="Times New Roman" pitchFamily="18" charset="0"/>
                      </a:endParaRPr>
                    </a:p>
                    <a:p>
                      <a:pPr>
                        <a:lnSpc>
                          <a:spcPct val="150000"/>
                        </a:lnSpc>
                      </a:pPr>
                      <a:endParaRPr lang="en-US" sz="14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400" kern="1200" baseline="0" dirty="0">
                          <a:solidFill>
                            <a:schemeClr val="dk1"/>
                          </a:solidFill>
                          <a:latin typeface="Times New Roman" pitchFamily="18" charset="0"/>
                          <a:ea typeface="+mn-ea"/>
                          <a:cs typeface="Times New Roman" pitchFamily="18" charset="0"/>
                        </a:rPr>
                        <a:t>Maternal	</a:t>
                      </a:r>
                    </a:p>
                    <a:p>
                      <a:pPr marL="0" marR="0" indent="0" algn="l" defTabSz="914400" rtl="0" eaLnBrk="1" fontAlgn="auto" latinLnBrk="0" hangingPunct="1">
                        <a:lnSpc>
                          <a:spcPct val="150000"/>
                        </a:lnSpc>
                        <a:spcBef>
                          <a:spcPts val="0"/>
                        </a:spcBef>
                        <a:spcAft>
                          <a:spcPts val="0"/>
                        </a:spcAft>
                        <a:buClrTx/>
                        <a:buSzTx/>
                        <a:buFontTx/>
                        <a:buNone/>
                        <a:tabLst/>
                        <a:defRPr/>
                      </a:pPr>
                      <a:r>
                        <a:rPr lang="en-US" sz="1400" kern="1200" baseline="0" dirty="0">
                          <a:solidFill>
                            <a:schemeClr val="dk1"/>
                          </a:solidFill>
                          <a:latin typeface="Times New Roman" pitchFamily="18" charset="0"/>
                          <a:ea typeface="+mn-ea"/>
                          <a:cs typeface="Times New Roman" pitchFamily="18" charset="0"/>
                        </a:rPr>
                        <a:t>Maternal	</a:t>
                      </a:r>
                    </a:p>
                    <a:p>
                      <a:pPr marL="0" marR="0" indent="0" algn="l" defTabSz="914400" rtl="0" eaLnBrk="1" fontAlgn="auto" latinLnBrk="0" hangingPunct="1">
                        <a:lnSpc>
                          <a:spcPct val="150000"/>
                        </a:lnSpc>
                        <a:spcBef>
                          <a:spcPts val="0"/>
                        </a:spcBef>
                        <a:spcAft>
                          <a:spcPts val="0"/>
                        </a:spcAft>
                        <a:buClrTx/>
                        <a:buSzTx/>
                        <a:buFontTx/>
                        <a:buNone/>
                        <a:tabLst/>
                        <a:defRPr/>
                      </a:pPr>
                      <a:endParaRPr lang="en-US" sz="1400" b="1" kern="1200" baseline="0" dirty="0">
                        <a:solidFill>
                          <a:schemeClr val="lt1"/>
                        </a:solidFill>
                        <a:latin typeface="Times New Roman" pitchFamily="18" charset="0"/>
                        <a:ea typeface="+mn-ea"/>
                        <a:cs typeface="Times New Roman" pitchFamily="18" charset="0"/>
                      </a:endParaRPr>
                    </a:p>
                  </a:txBody>
                  <a:tcPr/>
                </a:tc>
                <a:extLst>
                  <a:ext uri="{0D108BD9-81ED-4DB2-BD59-A6C34878D82A}">
                    <a16:rowId xmlns:a16="http://schemas.microsoft.com/office/drawing/2014/main" val="10001"/>
                  </a:ext>
                </a:extLst>
              </a:tr>
              <a:tr h="998225">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400" kern="1200" baseline="0" dirty="0">
                          <a:solidFill>
                            <a:schemeClr val="dk1"/>
                          </a:solidFill>
                          <a:latin typeface="Times New Roman" pitchFamily="18" charset="0"/>
                          <a:ea typeface="+mn-ea"/>
                          <a:cs typeface="Times New Roman" pitchFamily="18" charset="0"/>
                        </a:rPr>
                        <a:t>MERRF</a:t>
                      </a:r>
                      <a:r>
                        <a:rPr lang="en-US" sz="1600" kern="1200" baseline="0" dirty="0">
                          <a:solidFill>
                            <a:schemeClr val="dk1"/>
                          </a:solidFill>
                          <a:latin typeface="Times New Roman" pitchFamily="18" charset="0"/>
                          <a:ea typeface="+mn-ea"/>
                          <a:cs typeface="Times New Roman" pitchFamily="18" charset="0"/>
                        </a:rPr>
                        <a:t> </a:t>
                      </a:r>
                      <a:r>
                        <a:rPr lang="en-US" sz="1100" kern="1200" baseline="0" dirty="0">
                          <a:solidFill>
                            <a:schemeClr val="dk1"/>
                          </a:solidFill>
                          <a:latin typeface="Times New Roman" pitchFamily="18" charset="0"/>
                          <a:ea typeface="+mn-ea"/>
                          <a:cs typeface="Times New Roman" pitchFamily="18" charset="0"/>
                        </a:rPr>
                        <a:t>(</a:t>
                      </a:r>
                      <a:r>
                        <a:rPr lang="en-US" sz="1100" kern="1200" baseline="0" dirty="0" err="1">
                          <a:solidFill>
                            <a:schemeClr val="dk1"/>
                          </a:solidFill>
                          <a:latin typeface="Times New Roman" pitchFamily="18" charset="0"/>
                          <a:ea typeface="+mn-ea"/>
                          <a:cs typeface="Times New Roman" pitchFamily="18" charset="0"/>
                        </a:rPr>
                        <a:t>myoclonic</a:t>
                      </a:r>
                      <a:r>
                        <a:rPr lang="en-US" sz="1100" kern="1200" baseline="0" dirty="0">
                          <a:solidFill>
                            <a:schemeClr val="dk1"/>
                          </a:solidFill>
                          <a:latin typeface="Times New Roman" pitchFamily="18" charset="0"/>
                          <a:ea typeface="+mn-ea"/>
                          <a:cs typeface="Times New Roman" pitchFamily="18" charset="0"/>
                        </a:rPr>
                        <a:t> epilepsy with ragged-red fibers)</a:t>
                      </a:r>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400" kern="1200" baseline="0" dirty="0">
                          <a:solidFill>
                            <a:schemeClr val="dk1"/>
                          </a:solidFill>
                          <a:latin typeface="Times New Roman" pitchFamily="18" charset="0"/>
                          <a:ea typeface="+mn-ea"/>
                          <a:cs typeface="Times New Roman" pitchFamily="18" charset="0"/>
                        </a:rPr>
                        <a:t>nt-A8344G	</a:t>
                      </a:r>
                    </a:p>
                    <a:p>
                      <a:pPr marL="0" marR="0" indent="0" algn="l" defTabSz="914400" rtl="0" eaLnBrk="1" fontAlgn="auto" latinLnBrk="0" hangingPunct="1">
                        <a:lnSpc>
                          <a:spcPct val="150000"/>
                        </a:lnSpc>
                        <a:spcBef>
                          <a:spcPts val="0"/>
                        </a:spcBef>
                        <a:spcAft>
                          <a:spcPts val="0"/>
                        </a:spcAft>
                        <a:buClrTx/>
                        <a:buSzTx/>
                        <a:buFontTx/>
                        <a:buNone/>
                        <a:tabLst/>
                        <a:defRPr/>
                      </a:pPr>
                      <a:endParaRPr lang="en-US" sz="1400" b="1" kern="1200" baseline="0" dirty="0">
                        <a:solidFill>
                          <a:schemeClr val="lt1"/>
                        </a:solidFill>
                        <a:latin typeface="Times New Roman" pitchFamily="18" charset="0"/>
                        <a:ea typeface="+mn-ea"/>
                        <a:cs typeface="Times New Roman" pitchFamily="18" charset="0"/>
                      </a:endParaRPr>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400" kern="1200" dirty="0" err="1">
                          <a:solidFill>
                            <a:schemeClr val="dk1"/>
                          </a:solidFill>
                          <a:latin typeface="Times New Roman" pitchFamily="18" charset="0"/>
                          <a:ea typeface="+mn-ea"/>
                          <a:cs typeface="Times New Roman" pitchFamily="18" charset="0"/>
                        </a:rPr>
                        <a:t>tRNA</a:t>
                      </a:r>
                      <a:r>
                        <a:rPr lang="en-US" sz="1400" kern="1200" dirty="0">
                          <a:solidFill>
                            <a:schemeClr val="dk1"/>
                          </a:solidFill>
                          <a:latin typeface="Times New Roman" pitchFamily="18" charset="0"/>
                          <a:ea typeface="+mn-ea"/>
                          <a:cs typeface="Times New Roman" pitchFamily="18" charset="0"/>
                        </a:rPr>
                        <a:t> </a:t>
                      </a:r>
                      <a:r>
                        <a:rPr lang="en-US" sz="1400" kern="1200" baseline="30000" dirty="0">
                          <a:solidFill>
                            <a:schemeClr val="dk1"/>
                          </a:solidFill>
                          <a:latin typeface="Times New Roman" pitchFamily="18" charset="0"/>
                          <a:ea typeface="+mn-ea"/>
                          <a:cs typeface="Times New Roman" pitchFamily="18" charset="0"/>
                        </a:rPr>
                        <a:t>Lys</a:t>
                      </a:r>
                      <a:endParaRPr lang="en-US" sz="1400" kern="1200" dirty="0">
                        <a:solidFill>
                          <a:schemeClr val="dk1"/>
                        </a:solidFill>
                        <a:latin typeface="Times New Roman" pitchFamily="18" charset="0"/>
                        <a:ea typeface="+mn-ea"/>
                        <a:cs typeface="Times New Roman" pitchFamily="18" charset="0"/>
                      </a:endParaRPr>
                    </a:p>
                    <a:p>
                      <a:pPr>
                        <a:lnSpc>
                          <a:spcPct val="150000"/>
                        </a:lnSpc>
                      </a:pPr>
                      <a:endParaRPr lang="en-US" sz="14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400" kern="1200" baseline="0" dirty="0">
                          <a:solidFill>
                            <a:schemeClr val="dk1"/>
                          </a:solidFill>
                          <a:latin typeface="Times New Roman" pitchFamily="18" charset="0"/>
                          <a:ea typeface="+mn-ea"/>
                          <a:cs typeface="Times New Roman" pitchFamily="18" charset="0"/>
                        </a:rPr>
                        <a:t>Maternal	</a:t>
                      </a:r>
                    </a:p>
                    <a:p>
                      <a:pPr marL="0" marR="0" indent="0" algn="l" defTabSz="914400" rtl="0" eaLnBrk="1" fontAlgn="auto" latinLnBrk="0" hangingPunct="1">
                        <a:lnSpc>
                          <a:spcPct val="150000"/>
                        </a:lnSpc>
                        <a:spcBef>
                          <a:spcPts val="0"/>
                        </a:spcBef>
                        <a:spcAft>
                          <a:spcPts val="0"/>
                        </a:spcAft>
                        <a:buClrTx/>
                        <a:buSzTx/>
                        <a:buFontTx/>
                        <a:buNone/>
                        <a:tabLst/>
                        <a:defRPr/>
                      </a:pPr>
                      <a:endParaRPr lang="en-US" sz="1400" b="1" kern="1200" baseline="0" dirty="0">
                        <a:solidFill>
                          <a:schemeClr val="lt1"/>
                        </a:solidFill>
                        <a:latin typeface="Times New Roman" pitchFamily="18" charset="0"/>
                        <a:ea typeface="+mn-ea"/>
                        <a:cs typeface="Times New Roman" pitchFamily="18" charset="0"/>
                      </a:endParaRPr>
                    </a:p>
                  </a:txBody>
                  <a:tcPr/>
                </a:tc>
                <a:extLst>
                  <a:ext uri="{0D108BD9-81ED-4DB2-BD59-A6C34878D82A}">
                    <a16:rowId xmlns:a16="http://schemas.microsoft.com/office/drawing/2014/main" val="10002"/>
                  </a:ext>
                </a:extLst>
              </a:tr>
              <a:tr h="1047297">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400" kern="1200" baseline="0" dirty="0" err="1">
                          <a:solidFill>
                            <a:schemeClr val="dk1"/>
                          </a:solidFill>
                          <a:latin typeface="Times New Roman" pitchFamily="18" charset="0"/>
                          <a:ea typeface="+mn-ea"/>
                          <a:cs typeface="Times New Roman" pitchFamily="18" charset="0"/>
                        </a:rPr>
                        <a:t>MiMyCa</a:t>
                      </a:r>
                      <a:r>
                        <a:rPr lang="en-US" sz="1800" kern="1200" baseline="0" dirty="0">
                          <a:solidFill>
                            <a:schemeClr val="dk1"/>
                          </a:solidFill>
                          <a:latin typeface="Times New Roman" pitchFamily="18" charset="0"/>
                          <a:ea typeface="+mn-ea"/>
                          <a:cs typeface="Times New Roman" pitchFamily="18" charset="0"/>
                        </a:rPr>
                        <a:t> </a:t>
                      </a:r>
                      <a:r>
                        <a:rPr lang="en-US" sz="1100" kern="1200" baseline="0" dirty="0">
                          <a:solidFill>
                            <a:schemeClr val="dk1"/>
                          </a:solidFill>
                          <a:latin typeface="Times New Roman" pitchFamily="18" charset="0"/>
                          <a:ea typeface="+mn-ea"/>
                          <a:cs typeface="Times New Roman" pitchFamily="18" charset="0"/>
                        </a:rPr>
                        <a:t>(mitochondrial myopathy and cardiomyopathy)</a:t>
                      </a:r>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400" kern="1200" baseline="0" dirty="0">
                          <a:solidFill>
                            <a:schemeClr val="dk1"/>
                          </a:solidFill>
                          <a:latin typeface="Times New Roman" pitchFamily="18" charset="0"/>
                          <a:ea typeface="+mn-ea"/>
                          <a:cs typeface="Times New Roman" pitchFamily="18" charset="0"/>
                        </a:rPr>
                        <a:t>nt-C3254G	</a:t>
                      </a:r>
                    </a:p>
                    <a:p>
                      <a:pPr marL="0" marR="0" indent="0" algn="l" defTabSz="914400" rtl="0" eaLnBrk="1" fontAlgn="auto" latinLnBrk="0" hangingPunct="1">
                        <a:lnSpc>
                          <a:spcPct val="150000"/>
                        </a:lnSpc>
                        <a:spcBef>
                          <a:spcPts val="0"/>
                        </a:spcBef>
                        <a:spcAft>
                          <a:spcPts val="0"/>
                        </a:spcAft>
                        <a:buClrTx/>
                        <a:buSzTx/>
                        <a:buFontTx/>
                        <a:buNone/>
                        <a:tabLst/>
                        <a:defRPr/>
                      </a:pPr>
                      <a:endParaRPr lang="en-US" sz="1400" b="1" kern="1200" baseline="0" dirty="0">
                        <a:solidFill>
                          <a:schemeClr val="lt1"/>
                        </a:solidFill>
                        <a:latin typeface="Times New Roman" pitchFamily="18" charset="0"/>
                        <a:ea typeface="+mn-ea"/>
                        <a:cs typeface="Times New Roman" pitchFamily="18" charset="0"/>
                      </a:endParaRPr>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400" kern="1200" dirty="0" err="1">
                          <a:solidFill>
                            <a:schemeClr val="dk1"/>
                          </a:solidFill>
                          <a:latin typeface="Times New Roman" pitchFamily="18" charset="0"/>
                          <a:ea typeface="+mn-ea"/>
                          <a:cs typeface="Times New Roman" pitchFamily="18" charset="0"/>
                        </a:rPr>
                        <a:t>tRNA</a:t>
                      </a:r>
                      <a:r>
                        <a:rPr lang="en-US" sz="1400" kern="1200" dirty="0">
                          <a:solidFill>
                            <a:schemeClr val="dk1"/>
                          </a:solidFill>
                          <a:latin typeface="Times New Roman" pitchFamily="18" charset="0"/>
                          <a:ea typeface="+mn-ea"/>
                          <a:cs typeface="Times New Roman" pitchFamily="18" charset="0"/>
                        </a:rPr>
                        <a:t> </a:t>
                      </a:r>
                      <a:r>
                        <a:rPr lang="en-US" sz="1400" kern="1200" baseline="30000" dirty="0" err="1">
                          <a:solidFill>
                            <a:schemeClr val="dk1"/>
                          </a:solidFill>
                          <a:latin typeface="Times New Roman" pitchFamily="18" charset="0"/>
                          <a:ea typeface="+mn-ea"/>
                          <a:cs typeface="Times New Roman" pitchFamily="18" charset="0"/>
                        </a:rPr>
                        <a:t>Leu</a:t>
                      </a:r>
                      <a:r>
                        <a:rPr lang="en-US" sz="1400" kern="1200" baseline="30000" dirty="0">
                          <a:solidFill>
                            <a:schemeClr val="dk1"/>
                          </a:solidFill>
                          <a:latin typeface="Times New Roman" pitchFamily="18" charset="0"/>
                          <a:ea typeface="+mn-ea"/>
                          <a:cs typeface="Times New Roman" pitchFamily="18" charset="0"/>
                        </a:rPr>
                        <a:t>(UUR)</a:t>
                      </a:r>
                      <a:endParaRPr lang="en-US" sz="1400" kern="1200" dirty="0">
                        <a:solidFill>
                          <a:schemeClr val="dk1"/>
                        </a:solidFill>
                        <a:latin typeface="Times New Roman" pitchFamily="18" charset="0"/>
                        <a:ea typeface="+mn-ea"/>
                        <a:cs typeface="Times New Roman" pitchFamily="18" charset="0"/>
                      </a:endParaRPr>
                    </a:p>
                    <a:p>
                      <a:pPr>
                        <a:lnSpc>
                          <a:spcPct val="150000"/>
                        </a:lnSpc>
                      </a:pPr>
                      <a:endParaRPr lang="en-US" sz="14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400" kern="1200" baseline="0" dirty="0">
                          <a:solidFill>
                            <a:schemeClr val="dk1"/>
                          </a:solidFill>
                          <a:latin typeface="Times New Roman" pitchFamily="18" charset="0"/>
                          <a:ea typeface="+mn-ea"/>
                          <a:cs typeface="Times New Roman" pitchFamily="18" charset="0"/>
                        </a:rPr>
                        <a:t>Maternal	</a:t>
                      </a:r>
                    </a:p>
                    <a:p>
                      <a:pPr marL="0" marR="0" indent="0" algn="l" defTabSz="914400" rtl="0" eaLnBrk="1" fontAlgn="auto" latinLnBrk="0" hangingPunct="1">
                        <a:lnSpc>
                          <a:spcPct val="150000"/>
                        </a:lnSpc>
                        <a:spcBef>
                          <a:spcPts val="0"/>
                        </a:spcBef>
                        <a:spcAft>
                          <a:spcPts val="0"/>
                        </a:spcAft>
                        <a:buClrTx/>
                        <a:buSzTx/>
                        <a:buFontTx/>
                        <a:buNone/>
                        <a:tabLst/>
                        <a:defRPr/>
                      </a:pPr>
                      <a:endParaRPr lang="en-US" sz="1400" b="1" kern="1200" baseline="0" dirty="0">
                        <a:solidFill>
                          <a:schemeClr val="lt1"/>
                        </a:solidFill>
                        <a:latin typeface="Times New Roman" pitchFamily="18" charset="0"/>
                        <a:ea typeface="+mn-ea"/>
                        <a:cs typeface="Times New Roman" pitchFamily="18" charset="0"/>
                      </a:endParaRPr>
                    </a:p>
                  </a:txBody>
                  <a:tcPr/>
                </a:tc>
                <a:extLst>
                  <a:ext uri="{0D108BD9-81ED-4DB2-BD59-A6C34878D82A}">
                    <a16:rowId xmlns:a16="http://schemas.microsoft.com/office/drawing/2014/main" val="10003"/>
                  </a:ext>
                </a:extLst>
              </a:tr>
            </a:tbl>
          </a:graphicData>
        </a:graphic>
      </p:graphicFrame>
      <p:sp>
        <p:nvSpPr>
          <p:cNvPr id="6" name="Slide Number Placeholder 5">
            <a:extLst>
              <a:ext uri="{FF2B5EF4-FFF2-40B4-BE49-F238E27FC236}">
                <a16:creationId xmlns:a16="http://schemas.microsoft.com/office/drawing/2014/main" id="{2663432E-4310-6BBB-190D-A72365253539}"/>
              </a:ext>
            </a:extLst>
          </p:cNvPr>
          <p:cNvSpPr>
            <a:spLocks noGrp="1"/>
          </p:cNvSpPr>
          <p:nvPr>
            <p:ph type="sldNum" sz="quarter" idx="12"/>
          </p:nvPr>
        </p:nvSpPr>
        <p:spPr/>
        <p:txBody>
          <a:bodyPr/>
          <a:lstStyle/>
          <a:p>
            <a:fld id="{6567AE4F-E19E-4CA6-8E2A-F801F3DFCFAE}"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latin typeface="Times New Roman" pitchFamily="18" charset="0"/>
                <a:cs typeface="Times New Roman" pitchFamily="18" charset="0"/>
              </a:rPr>
              <a:t>Class II mutations: mitochondrial DNA mutations</a:t>
            </a:r>
            <a:br>
              <a:rPr lang="en-US" sz="2400" b="1" dirty="0">
                <a:latin typeface="Times New Roman" pitchFamily="18" charset="0"/>
                <a:cs typeface="Times New Roman" pitchFamily="18" charset="0"/>
              </a:rPr>
            </a:br>
            <a:r>
              <a:rPr lang="en-US" sz="2400" dirty="0">
                <a:latin typeface="Times New Roman" pitchFamily="18" charset="0"/>
                <a:cs typeface="Times New Roman" pitchFamily="18" charset="0"/>
              </a:rPr>
              <a:t> </a:t>
            </a:r>
            <a:r>
              <a:rPr lang="en-US" sz="1800" dirty="0" err="1">
                <a:solidFill>
                  <a:srgbClr val="00B050"/>
                </a:solidFill>
                <a:latin typeface="Times New Roman" pitchFamily="18" charset="0"/>
                <a:cs typeface="Times New Roman" pitchFamily="18" charset="0"/>
              </a:rPr>
              <a:t>Servidei</a:t>
            </a:r>
            <a:r>
              <a:rPr lang="en-US" sz="1800" dirty="0">
                <a:solidFill>
                  <a:srgbClr val="00B050"/>
                </a:solidFill>
                <a:latin typeface="Times New Roman" pitchFamily="18" charset="0"/>
                <a:cs typeface="Times New Roman" pitchFamily="18" charset="0"/>
              </a:rPr>
              <a:t> S. 2003, </a:t>
            </a:r>
            <a:r>
              <a:rPr lang="en-US" sz="1800" dirty="0" err="1">
                <a:solidFill>
                  <a:srgbClr val="00B050"/>
                </a:solidFill>
                <a:latin typeface="Times New Roman" pitchFamily="18" charset="0"/>
                <a:cs typeface="Times New Roman" pitchFamily="18" charset="0"/>
              </a:rPr>
              <a:t>Rahman</a:t>
            </a:r>
            <a:r>
              <a:rPr lang="en-US" sz="1800" dirty="0">
                <a:solidFill>
                  <a:srgbClr val="00B050"/>
                </a:solidFill>
                <a:latin typeface="Times New Roman" pitchFamily="18" charset="0"/>
                <a:cs typeface="Times New Roman" pitchFamily="18" charset="0"/>
              </a:rPr>
              <a:t> S, Hanna M. 2009</a:t>
            </a:r>
            <a:endParaRPr lang="en-US" sz="2400" dirty="0">
              <a:solidFill>
                <a:srgbClr val="00B05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98276368"/>
              </p:ext>
            </p:extLst>
          </p:nvPr>
        </p:nvGraphicFramePr>
        <p:xfrm>
          <a:off x="762000" y="2219204"/>
          <a:ext cx="7543800" cy="4008245"/>
        </p:xfrm>
        <a:graphic>
          <a:graphicData uri="http://schemas.openxmlformats.org/drawingml/2006/table">
            <a:tbl>
              <a:tblPr firstRow="1" bandRow="1">
                <a:tableStyleId>{5C22544A-7EE6-4342-B048-85BDC9FD1C3A}</a:tableStyleId>
              </a:tblPr>
              <a:tblGrid>
                <a:gridCol w="1885950">
                  <a:extLst>
                    <a:ext uri="{9D8B030D-6E8A-4147-A177-3AD203B41FA5}">
                      <a16:colId xmlns:a16="http://schemas.microsoft.com/office/drawing/2014/main" val="20000"/>
                    </a:ext>
                  </a:extLst>
                </a:gridCol>
                <a:gridCol w="1885950">
                  <a:extLst>
                    <a:ext uri="{9D8B030D-6E8A-4147-A177-3AD203B41FA5}">
                      <a16:colId xmlns:a16="http://schemas.microsoft.com/office/drawing/2014/main" val="20001"/>
                    </a:ext>
                  </a:extLst>
                </a:gridCol>
                <a:gridCol w="2235200">
                  <a:extLst>
                    <a:ext uri="{9D8B030D-6E8A-4147-A177-3AD203B41FA5}">
                      <a16:colId xmlns:a16="http://schemas.microsoft.com/office/drawing/2014/main" val="20002"/>
                    </a:ext>
                  </a:extLst>
                </a:gridCol>
                <a:gridCol w="1536700">
                  <a:extLst>
                    <a:ext uri="{9D8B030D-6E8A-4147-A177-3AD203B41FA5}">
                      <a16:colId xmlns:a16="http://schemas.microsoft.com/office/drawing/2014/main" val="20003"/>
                    </a:ext>
                  </a:extLst>
                </a:gridCol>
              </a:tblGrid>
              <a:tr h="860118">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600" b="1" kern="1200" baseline="0" dirty="0">
                          <a:solidFill>
                            <a:schemeClr val="lt1"/>
                          </a:solidFill>
                          <a:latin typeface="Times New Roman" pitchFamily="18" charset="0"/>
                          <a:ea typeface="+mn-ea"/>
                          <a:cs typeface="Times New Roman" pitchFamily="18" charset="0"/>
                        </a:rPr>
                        <a:t>Disease/Syndrome</a:t>
                      </a:r>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600" b="1" kern="1200" baseline="0" dirty="0">
                          <a:solidFill>
                            <a:schemeClr val="lt1"/>
                          </a:solidFill>
                          <a:latin typeface="Times New Roman" pitchFamily="18" charset="0"/>
                          <a:ea typeface="+mn-ea"/>
                          <a:cs typeface="Times New Roman" pitchFamily="18" charset="0"/>
                        </a:rPr>
                        <a:t>Main Mutation	</a:t>
                      </a:r>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600" b="1" kern="1200" baseline="0" dirty="0">
                          <a:solidFill>
                            <a:schemeClr val="lt1"/>
                          </a:solidFill>
                          <a:latin typeface="Times New Roman" pitchFamily="18" charset="0"/>
                          <a:ea typeface="+mn-ea"/>
                          <a:cs typeface="Times New Roman" pitchFamily="18" charset="0"/>
                        </a:rPr>
                        <a:t>Gene Location	</a:t>
                      </a:r>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600" b="1" kern="1200" baseline="0" dirty="0">
                          <a:solidFill>
                            <a:schemeClr val="lt1"/>
                          </a:solidFill>
                          <a:latin typeface="Times New Roman" pitchFamily="18" charset="0"/>
                          <a:ea typeface="+mn-ea"/>
                          <a:cs typeface="Times New Roman" pitchFamily="18" charset="0"/>
                        </a:rPr>
                        <a:t>Mode of Inheritance	</a:t>
                      </a:r>
                    </a:p>
                  </a:txBody>
                  <a:tcPr/>
                </a:tc>
                <a:extLst>
                  <a:ext uri="{0D108BD9-81ED-4DB2-BD59-A6C34878D82A}">
                    <a16:rowId xmlns:a16="http://schemas.microsoft.com/office/drawing/2014/main" val="10000"/>
                  </a:ext>
                </a:extLst>
              </a:tr>
              <a:tr h="860118">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100" kern="1200" baseline="0" dirty="0">
                          <a:solidFill>
                            <a:schemeClr val="dk1"/>
                          </a:solidFill>
                          <a:latin typeface="Times New Roman" pitchFamily="18" charset="0"/>
                          <a:ea typeface="+mn-ea"/>
                          <a:cs typeface="Times New Roman" pitchFamily="18" charset="0"/>
                        </a:rPr>
                        <a:t>Myopathy</a:t>
                      </a:r>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100" kern="1200" baseline="0" dirty="0">
                          <a:solidFill>
                            <a:schemeClr val="dk1"/>
                          </a:solidFill>
                          <a:latin typeface="Times New Roman" pitchFamily="18" charset="0"/>
                          <a:ea typeface="+mn-ea"/>
                          <a:cs typeface="Times New Roman" pitchFamily="18" charset="0"/>
                        </a:rPr>
                        <a:t>nt-A3243G</a:t>
                      </a:r>
                    </a:p>
                    <a:p>
                      <a:pPr marL="0" marR="0" indent="0" algn="l" defTabSz="914400" rtl="0" eaLnBrk="1" fontAlgn="auto" latinLnBrk="0" hangingPunct="1">
                        <a:lnSpc>
                          <a:spcPct val="150000"/>
                        </a:lnSpc>
                        <a:spcBef>
                          <a:spcPts val="0"/>
                        </a:spcBef>
                        <a:spcAft>
                          <a:spcPts val="0"/>
                        </a:spcAft>
                        <a:buClrTx/>
                        <a:buSzTx/>
                        <a:buFontTx/>
                        <a:buNone/>
                        <a:tabLst/>
                        <a:defRPr/>
                      </a:pPr>
                      <a:r>
                        <a:rPr lang="en-US" sz="1100" kern="1200" baseline="0" dirty="0">
                          <a:solidFill>
                            <a:schemeClr val="dk1"/>
                          </a:solidFill>
                          <a:latin typeface="Times New Roman" pitchFamily="18" charset="0"/>
                          <a:ea typeface="+mn-ea"/>
                          <a:cs typeface="Times New Roman" pitchFamily="18" charset="0"/>
                        </a:rPr>
                        <a:t>nt-G15762A</a:t>
                      </a:r>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100" kern="1200" baseline="0" dirty="0">
                          <a:solidFill>
                            <a:schemeClr val="dk1"/>
                          </a:solidFill>
                          <a:latin typeface="Times New Roman" pitchFamily="18" charset="0"/>
                          <a:ea typeface="+mn-ea"/>
                          <a:cs typeface="Times New Roman" pitchFamily="18" charset="0"/>
                        </a:rPr>
                        <a:t>Single large Deletion </a:t>
                      </a:r>
                    </a:p>
                    <a:p>
                      <a:pPr marL="0" marR="0" indent="0" algn="l" defTabSz="914400" rtl="0" eaLnBrk="1" fontAlgn="auto" latinLnBrk="0" hangingPunct="1">
                        <a:lnSpc>
                          <a:spcPct val="150000"/>
                        </a:lnSpc>
                        <a:spcBef>
                          <a:spcPts val="0"/>
                        </a:spcBef>
                        <a:spcAft>
                          <a:spcPts val="0"/>
                        </a:spcAft>
                        <a:buClrTx/>
                        <a:buSzTx/>
                        <a:buFontTx/>
                        <a:buNone/>
                        <a:tabLst/>
                        <a:defRPr/>
                      </a:pPr>
                      <a:r>
                        <a:rPr lang="en-US" sz="1100" kern="1200" dirty="0" err="1">
                          <a:solidFill>
                            <a:schemeClr val="dk1"/>
                          </a:solidFill>
                          <a:latin typeface="Times New Roman" pitchFamily="18" charset="0"/>
                          <a:ea typeface="+mn-ea"/>
                          <a:cs typeface="Times New Roman" pitchFamily="18" charset="0"/>
                        </a:rPr>
                        <a:t>tRNA</a:t>
                      </a:r>
                      <a:r>
                        <a:rPr lang="en-US" sz="1100" kern="1200" dirty="0">
                          <a:solidFill>
                            <a:schemeClr val="dk1"/>
                          </a:solidFill>
                          <a:latin typeface="Times New Roman" pitchFamily="18" charset="0"/>
                          <a:ea typeface="+mn-ea"/>
                          <a:cs typeface="Times New Roman" pitchFamily="18" charset="0"/>
                        </a:rPr>
                        <a:t> </a:t>
                      </a:r>
                      <a:r>
                        <a:rPr lang="en-US" sz="1100" kern="1200" baseline="30000" dirty="0" err="1">
                          <a:solidFill>
                            <a:schemeClr val="dk1"/>
                          </a:solidFill>
                          <a:latin typeface="Times New Roman" pitchFamily="18" charset="0"/>
                          <a:ea typeface="+mn-ea"/>
                          <a:cs typeface="Times New Roman" pitchFamily="18" charset="0"/>
                        </a:rPr>
                        <a:t>Leu</a:t>
                      </a:r>
                      <a:r>
                        <a:rPr lang="en-US" sz="1100" kern="1200" baseline="30000" dirty="0">
                          <a:solidFill>
                            <a:schemeClr val="dk1"/>
                          </a:solidFill>
                          <a:latin typeface="Times New Roman" pitchFamily="18" charset="0"/>
                          <a:ea typeface="+mn-ea"/>
                          <a:cs typeface="Times New Roman" pitchFamily="18" charset="0"/>
                        </a:rPr>
                        <a:t>(UUR)</a:t>
                      </a:r>
                      <a:endParaRPr lang="en-US" sz="1100" kern="1200" baseline="0" dirty="0">
                        <a:solidFill>
                          <a:schemeClr val="dk1"/>
                        </a:solidFill>
                        <a:latin typeface="Times New Roman" pitchFamily="18" charset="0"/>
                        <a:ea typeface="+mn-ea"/>
                        <a:cs typeface="Times New Roman" pitchFamily="18" charset="0"/>
                      </a:endParaRPr>
                    </a:p>
                    <a:p>
                      <a:pPr marL="0" marR="0" indent="0" algn="l" defTabSz="914400" rtl="0" eaLnBrk="1" fontAlgn="auto" latinLnBrk="0" hangingPunct="1">
                        <a:lnSpc>
                          <a:spcPct val="150000"/>
                        </a:lnSpc>
                        <a:spcBef>
                          <a:spcPts val="0"/>
                        </a:spcBef>
                        <a:spcAft>
                          <a:spcPts val="0"/>
                        </a:spcAft>
                        <a:buClrTx/>
                        <a:buSzTx/>
                        <a:buFontTx/>
                        <a:buNone/>
                        <a:tabLst/>
                        <a:defRPr/>
                      </a:pPr>
                      <a:r>
                        <a:rPr lang="en-US" sz="1100" kern="1200" baseline="0" dirty="0">
                          <a:solidFill>
                            <a:schemeClr val="dk1"/>
                          </a:solidFill>
                          <a:latin typeface="Times New Roman" pitchFamily="18" charset="0"/>
                          <a:ea typeface="+mn-ea"/>
                          <a:cs typeface="Times New Roman" pitchFamily="18" charset="0"/>
                        </a:rPr>
                        <a:t>Cytochrome </a:t>
                      </a:r>
                      <a:r>
                        <a:rPr lang="en-US" sz="1100" i="1" kern="1200" baseline="0" dirty="0">
                          <a:solidFill>
                            <a:schemeClr val="dk1"/>
                          </a:solidFill>
                          <a:latin typeface="Times New Roman" pitchFamily="18" charset="0"/>
                          <a:ea typeface="+mn-ea"/>
                          <a:cs typeface="Times New Roman" pitchFamily="18" charset="0"/>
                        </a:rPr>
                        <a:t>b</a:t>
                      </a:r>
                      <a:endParaRPr lang="en-US" sz="1100" kern="1200" baseline="0" dirty="0">
                        <a:solidFill>
                          <a:schemeClr val="dk1"/>
                        </a:solidFill>
                        <a:latin typeface="Times New Roman" pitchFamily="18" charset="0"/>
                        <a:ea typeface="+mn-ea"/>
                        <a:cs typeface="Times New Roman" pitchFamily="18" charset="0"/>
                      </a:endParaRPr>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100" kern="1200" baseline="0" dirty="0">
                          <a:solidFill>
                            <a:schemeClr val="dk1"/>
                          </a:solidFill>
                          <a:latin typeface="Times New Roman" pitchFamily="18" charset="0"/>
                          <a:ea typeface="+mn-ea"/>
                          <a:cs typeface="Times New Roman" pitchFamily="18" charset="0"/>
                        </a:rPr>
                        <a:t>Sporadic	</a:t>
                      </a:r>
                    </a:p>
                    <a:p>
                      <a:pPr marL="0" marR="0" indent="0" algn="l" defTabSz="914400" rtl="0" eaLnBrk="1" fontAlgn="auto" latinLnBrk="0" hangingPunct="1">
                        <a:lnSpc>
                          <a:spcPct val="150000"/>
                        </a:lnSpc>
                        <a:spcBef>
                          <a:spcPts val="0"/>
                        </a:spcBef>
                        <a:spcAft>
                          <a:spcPts val="0"/>
                        </a:spcAft>
                        <a:buClrTx/>
                        <a:buSzTx/>
                        <a:buFontTx/>
                        <a:buNone/>
                        <a:tabLst/>
                        <a:defRPr/>
                      </a:pPr>
                      <a:r>
                        <a:rPr lang="en-US" sz="1100" kern="1200" baseline="0" dirty="0">
                          <a:solidFill>
                            <a:schemeClr val="dk1"/>
                          </a:solidFill>
                          <a:latin typeface="Times New Roman" pitchFamily="18" charset="0"/>
                          <a:ea typeface="+mn-ea"/>
                          <a:cs typeface="Times New Roman" pitchFamily="18" charset="0"/>
                        </a:rPr>
                        <a:t>Maternal	</a:t>
                      </a:r>
                    </a:p>
                    <a:p>
                      <a:pPr marL="0" marR="0" indent="0" algn="l" defTabSz="914400" rtl="0" eaLnBrk="1" fontAlgn="auto" latinLnBrk="0" hangingPunct="1">
                        <a:lnSpc>
                          <a:spcPct val="150000"/>
                        </a:lnSpc>
                        <a:spcBef>
                          <a:spcPts val="0"/>
                        </a:spcBef>
                        <a:spcAft>
                          <a:spcPts val="0"/>
                        </a:spcAft>
                        <a:buClrTx/>
                        <a:buSzTx/>
                        <a:buFontTx/>
                        <a:buNone/>
                        <a:tabLst/>
                        <a:defRPr/>
                      </a:pPr>
                      <a:r>
                        <a:rPr lang="en-US" sz="1100" kern="1200" baseline="0" dirty="0">
                          <a:solidFill>
                            <a:schemeClr val="dk1"/>
                          </a:solidFill>
                          <a:latin typeface="Times New Roman" pitchFamily="18" charset="0"/>
                          <a:ea typeface="+mn-ea"/>
                          <a:cs typeface="Times New Roman" pitchFamily="18" charset="0"/>
                        </a:rPr>
                        <a:t>Sporadic</a:t>
                      </a:r>
                    </a:p>
                  </a:txBody>
                  <a:tcPr/>
                </a:tc>
                <a:extLst>
                  <a:ext uri="{0D108BD9-81ED-4DB2-BD59-A6C34878D82A}">
                    <a16:rowId xmlns:a16="http://schemas.microsoft.com/office/drawing/2014/main" val="10001"/>
                  </a:ext>
                </a:extLst>
              </a:tr>
              <a:tr h="1143104">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100" kern="1200" baseline="0" dirty="0">
                          <a:solidFill>
                            <a:schemeClr val="dk1"/>
                          </a:solidFill>
                          <a:latin typeface="Times New Roman" pitchFamily="18" charset="0"/>
                          <a:ea typeface="+mn-ea"/>
                          <a:cs typeface="Times New Roman" pitchFamily="18" charset="0"/>
                        </a:rPr>
                        <a:t>NARP/MILS </a:t>
                      </a:r>
                      <a:r>
                        <a:rPr lang="en-US" sz="1000" kern="1200" baseline="0" dirty="0">
                          <a:solidFill>
                            <a:schemeClr val="dk1"/>
                          </a:solidFill>
                          <a:latin typeface="Times New Roman" pitchFamily="18" charset="0"/>
                          <a:ea typeface="+mn-ea"/>
                          <a:cs typeface="Times New Roman" pitchFamily="18" charset="0"/>
                        </a:rPr>
                        <a:t>(neuropathy, ataxia, and retinitis pigmentosa/</a:t>
                      </a:r>
                    </a:p>
                    <a:p>
                      <a:pPr marL="0" marR="0" indent="0" algn="l" defTabSz="914400" rtl="0" eaLnBrk="1" fontAlgn="auto" latinLnBrk="0" hangingPunct="1">
                        <a:lnSpc>
                          <a:spcPct val="150000"/>
                        </a:lnSpc>
                        <a:spcBef>
                          <a:spcPts val="0"/>
                        </a:spcBef>
                        <a:spcAft>
                          <a:spcPts val="0"/>
                        </a:spcAft>
                        <a:buClrTx/>
                        <a:buSzTx/>
                        <a:buFontTx/>
                        <a:buNone/>
                        <a:tabLst/>
                        <a:defRPr/>
                      </a:pPr>
                      <a:r>
                        <a:rPr lang="en-US" sz="1000" kern="1200" baseline="0" dirty="0">
                          <a:solidFill>
                            <a:schemeClr val="dk1"/>
                          </a:solidFill>
                          <a:latin typeface="Times New Roman" pitchFamily="18" charset="0"/>
                          <a:ea typeface="+mn-ea"/>
                          <a:cs typeface="Times New Roman" pitchFamily="18" charset="0"/>
                        </a:rPr>
                        <a:t>maternally inherited Leigh syndrome )</a:t>
                      </a:r>
                      <a:endParaRPr lang="en-US" sz="1000" b="1" kern="1200" baseline="0" dirty="0">
                        <a:solidFill>
                          <a:schemeClr val="lt1"/>
                        </a:solidFill>
                        <a:latin typeface="Times New Roman" pitchFamily="18" charset="0"/>
                        <a:ea typeface="+mn-ea"/>
                        <a:cs typeface="Times New Roman" pitchFamily="18" charset="0"/>
                      </a:endParaRPr>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100" kern="1200" baseline="0" dirty="0">
                          <a:solidFill>
                            <a:schemeClr val="dk1"/>
                          </a:solidFill>
                          <a:latin typeface="Times New Roman" pitchFamily="18" charset="0"/>
                          <a:ea typeface="+mn-ea"/>
                          <a:cs typeface="Times New Roman" pitchFamily="18" charset="0"/>
                        </a:rPr>
                        <a:t>nt-T8993G	</a:t>
                      </a:r>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100" kern="1200" baseline="0" dirty="0" err="1">
                          <a:solidFill>
                            <a:schemeClr val="dk1"/>
                          </a:solidFill>
                          <a:latin typeface="Times New Roman" pitchFamily="18" charset="0"/>
                          <a:ea typeface="+mn-ea"/>
                          <a:cs typeface="Times New Roman" pitchFamily="18" charset="0"/>
                        </a:rPr>
                        <a:t>ATPase</a:t>
                      </a:r>
                      <a:r>
                        <a:rPr lang="en-US" sz="1100" kern="1200" baseline="0" dirty="0">
                          <a:solidFill>
                            <a:schemeClr val="dk1"/>
                          </a:solidFill>
                          <a:latin typeface="Times New Roman" pitchFamily="18" charset="0"/>
                          <a:ea typeface="+mn-ea"/>
                          <a:cs typeface="Times New Roman" pitchFamily="18" charset="0"/>
                        </a:rPr>
                        <a:t> 6	</a:t>
                      </a:r>
                    </a:p>
                    <a:p>
                      <a:pPr>
                        <a:lnSpc>
                          <a:spcPct val="150000"/>
                        </a:lnSpc>
                      </a:pPr>
                      <a:endParaRPr lang="en-US" sz="11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100" kern="1200" baseline="0" dirty="0">
                          <a:solidFill>
                            <a:schemeClr val="dk1"/>
                          </a:solidFill>
                          <a:latin typeface="Times New Roman" pitchFamily="18" charset="0"/>
                          <a:ea typeface="+mn-ea"/>
                          <a:cs typeface="Times New Roman" pitchFamily="18" charset="0"/>
                        </a:rPr>
                        <a:t>Maternal	</a:t>
                      </a:r>
                    </a:p>
                    <a:p>
                      <a:pPr marL="0" marR="0" indent="0" algn="l" defTabSz="914400" rtl="0" eaLnBrk="1" fontAlgn="auto" latinLnBrk="0" hangingPunct="1">
                        <a:lnSpc>
                          <a:spcPct val="150000"/>
                        </a:lnSpc>
                        <a:spcBef>
                          <a:spcPts val="0"/>
                        </a:spcBef>
                        <a:spcAft>
                          <a:spcPts val="0"/>
                        </a:spcAft>
                        <a:buClrTx/>
                        <a:buSzTx/>
                        <a:buFontTx/>
                        <a:buNone/>
                        <a:tabLst/>
                        <a:defRPr/>
                      </a:pPr>
                      <a:endParaRPr lang="en-US" sz="1100" b="1" kern="1200" baseline="0" dirty="0">
                        <a:solidFill>
                          <a:schemeClr val="lt1"/>
                        </a:solidFill>
                        <a:latin typeface="Times New Roman" pitchFamily="18" charset="0"/>
                        <a:ea typeface="+mn-ea"/>
                        <a:cs typeface="Times New Roman" pitchFamily="18" charset="0"/>
                      </a:endParaRPr>
                    </a:p>
                  </a:txBody>
                  <a:tcPr/>
                </a:tc>
                <a:extLst>
                  <a:ext uri="{0D108BD9-81ED-4DB2-BD59-A6C34878D82A}">
                    <a16:rowId xmlns:a16="http://schemas.microsoft.com/office/drawing/2014/main" val="10002"/>
                  </a:ext>
                </a:extLst>
              </a:tr>
              <a:tr h="860118">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100" kern="1200" baseline="0" dirty="0">
                          <a:solidFill>
                            <a:schemeClr val="dk1"/>
                          </a:solidFill>
                          <a:latin typeface="Times New Roman" pitchFamily="18" charset="0"/>
                          <a:ea typeface="+mn-ea"/>
                          <a:cs typeface="Times New Roman" pitchFamily="18" charset="0"/>
                        </a:rPr>
                        <a:t>LHON</a:t>
                      </a:r>
                      <a:r>
                        <a:rPr lang="en-US" sz="1000" kern="1200" baseline="0" dirty="0">
                          <a:solidFill>
                            <a:schemeClr val="dk1"/>
                          </a:solidFill>
                          <a:latin typeface="Times New Roman" pitchFamily="18" charset="0"/>
                          <a:ea typeface="+mn-ea"/>
                          <a:cs typeface="Times New Roman" pitchFamily="18" charset="0"/>
                        </a:rPr>
                        <a:t>  (Leber hereditary optic neuropathy)</a:t>
                      </a:r>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100" kern="1200" baseline="0" dirty="0">
                          <a:solidFill>
                            <a:schemeClr val="dk1"/>
                          </a:solidFill>
                          <a:latin typeface="Times New Roman" pitchFamily="18" charset="0"/>
                          <a:ea typeface="+mn-ea"/>
                          <a:cs typeface="Times New Roman" pitchFamily="18" charset="0"/>
                        </a:rPr>
                        <a:t>nt-G3460A</a:t>
                      </a:r>
                    </a:p>
                    <a:p>
                      <a:pPr marL="0" marR="0" indent="0" algn="l" defTabSz="914400" rtl="0" eaLnBrk="1" fontAlgn="auto" latinLnBrk="0" hangingPunct="1">
                        <a:lnSpc>
                          <a:spcPct val="150000"/>
                        </a:lnSpc>
                        <a:spcBef>
                          <a:spcPts val="0"/>
                        </a:spcBef>
                        <a:spcAft>
                          <a:spcPts val="0"/>
                        </a:spcAft>
                        <a:buClrTx/>
                        <a:buSzTx/>
                        <a:buFontTx/>
                        <a:buNone/>
                        <a:tabLst/>
                        <a:defRPr/>
                      </a:pPr>
                      <a:r>
                        <a:rPr lang="en-US" sz="1100" kern="1200" baseline="0" dirty="0">
                          <a:solidFill>
                            <a:schemeClr val="dk1"/>
                          </a:solidFill>
                          <a:latin typeface="Times New Roman" pitchFamily="18" charset="0"/>
                          <a:ea typeface="+mn-ea"/>
                          <a:cs typeface="Times New Roman" pitchFamily="18" charset="0"/>
                        </a:rPr>
                        <a:t>nt-G11778A</a:t>
                      </a:r>
                    </a:p>
                    <a:p>
                      <a:pPr marL="0" marR="0" indent="0" algn="l" defTabSz="914400" rtl="0" eaLnBrk="1" fontAlgn="auto" latinLnBrk="0" hangingPunct="1">
                        <a:lnSpc>
                          <a:spcPct val="150000"/>
                        </a:lnSpc>
                        <a:spcBef>
                          <a:spcPts val="0"/>
                        </a:spcBef>
                        <a:spcAft>
                          <a:spcPts val="0"/>
                        </a:spcAft>
                        <a:buClrTx/>
                        <a:buSzTx/>
                        <a:buFontTx/>
                        <a:buNone/>
                        <a:tabLst/>
                        <a:defRPr/>
                      </a:pPr>
                      <a:r>
                        <a:rPr lang="en-US" sz="1100" kern="1200" baseline="0" dirty="0">
                          <a:solidFill>
                            <a:schemeClr val="dk1"/>
                          </a:solidFill>
                          <a:latin typeface="Times New Roman" pitchFamily="18" charset="0"/>
                          <a:ea typeface="+mn-ea"/>
                          <a:cs typeface="Times New Roman" pitchFamily="18" charset="0"/>
                        </a:rPr>
                        <a:t>nt-T14484C</a:t>
                      </a:r>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100" kern="1200" baseline="0" dirty="0">
                          <a:solidFill>
                            <a:schemeClr val="dk1"/>
                          </a:solidFill>
                          <a:latin typeface="Times New Roman" pitchFamily="18" charset="0"/>
                          <a:ea typeface="+mn-ea"/>
                          <a:cs typeface="Times New Roman" pitchFamily="18" charset="0"/>
                        </a:rPr>
                        <a:t>ND1	</a:t>
                      </a:r>
                    </a:p>
                    <a:p>
                      <a:pPr marL="0" marR="0" indent="0" algn="l" defTabSz="914400" rtl="0" eaLnBrk="1" fontAlgn="auto" latinLnBrk="0" hangingPunct="1">
                        <a:lnSpc>
                          <a:spcPct val="150000"/>
                        </a:lnSpc>
                        <a:spcBef>
                          <a:spcPts val="0"/>
                        </a:spcBef>
                        <a:spcAft>
                          <a:spcPts val="0"/>
                        </a:spcAft>
                        <a:buClrTx/>
                        <a:buSzTx/>
                        <a:buFontTx/>
                        <a:buNone/>
                        <a:tabLst/>
                        <a:defRPr/>
                      </a:pPr>
                      <a:r>
                        <a:rPr lang="en-US" sz="1100" kern="1200" baseline="0" dirty="0">
                          <a:solidFill>
                            <a:schemeClr val="dk1"/>
                          </a:solidFill>
                          <a:latin typeface="Times New Roman" pitchFamily="18" charset="0"/>
                          <a:ea typeface="+mn-ea"/>
                          <a:cs typeface="Times New Roman" pitchFamily="18" charset="0"/>
                        </a:rPr>
                        <a:t>ND4	</a:t>
                      </a:r>
                    </a:p>
                    <a:p>
                      <a:pPr marL="0" marR="0" indent="0" algn="l" defTabSz="914400" rtl="0" eaLnBrk="1" fontAlgn="auto" latinLnBrk="0" hangingPunct="1">
                        <a:lnSpc>
                          <a:spcPct val="150000"/>
                        </a:lnSpc>
                        <a:spcBef>
                          <a:spcPts val="0"/>
                        </a:spcBef>
                        <a:spcAft>
                          <a:spcPts val="0"/>
                        </a:spcAft>
                        <a:buClrTx/>
                        <a:buSzTx/>
                        <a:buFontTx/>
                        <a:buNone/>
                        <a:tabLst/>
                        <a:defRPr/>
                      </a:pPr>
                      <a:r>
                        <a:rPr lang="en-US" sz="1100" kern="1200" baseline="0" dirty="0">
                          <a:solidFill>
                            <a:schemeClr val="dk1"/>
                          </a:solidFill>
                          <a:latin typeface="Times New Roman" pitchFamily="18" charset="0"/>
                          <a:ea typeface="+mn-ea"/>
                          <a:cs typeface="Times New Roman" pitchFamily="18" charset="0"/>
                        </a:rPr>
                        <a:t>ND6</a:t>
                      </a:r>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100" kern="1200" baseline="0" dirty="0">
                          <a:solidFill>
                            <a:schemeClr val="dk1"/>
                          </a:solidFill>
                          <a:latin typeface="Times New Roman" pitchFamily="18" charset="0"/>
                          <a:ea typeface="+mn-ea"/>
                          <a:cs typeface="Times New Roman" pitchFamily="18" charset="0"/>
                        </a:rPr>
                        <a:t>Maternal	</a:t>
                      </a:r>
                    </a:p>
                    <a:p>
                      <a:pPr marL="0" marR="0" indent="0" algn="l" defTabSz="914400" rtl="0" eaLnBrk="1" fontAlgn="auto" latinLnBrk="0" hangingPunct="1">
                        <a:lnSpc>
                          <a:spcPct val="150000"/>
                        </a:lnSpc>
                        <a:spcBef>
                          <a:spcPts val="0"/>
                        </a:spcBef>
                        <a:spcAft>
                          <a:spcPts val="0"/>
                        </a:spcAft>
                        <a:buClrTx/>
                        <a:buSzTx/>
                        <a:buFontTx/>
                        <a:buNone/>
                        <a:tabLst/>
                        <a:defRPr/>
                      </a:pPr>
                      <a:r>
                        <a:rPr lang="en-US" sz="1100" kern="1200" baseline="0" dirty="0">
                          <a:solidFill>
                            <a:schemeClr val="dk1"/>
                          </a:solidFill>
                          <a:latin typeface="Times New Roman" pitchFamily="18" charset="0"/>
                          <a:ea typeface="+mn-ea"/>
                          <a:cs typeface="Times New Roman" pitchFamily="18" charset="0"/>
                        </a:rPr>
                        <a:t>Maternal	</a:t>
                      </a:r>
                    </a:p>
                    <a:p>
                      <a:pPr marL="0" marR="0" indent="0" algn="l" defTabSz="914400" rtl="0" eaLnBrk="1" fontAlgn="auto" latinLnBrk="0" hangingPunct="1">
                        <a:lnSpc>
                          <a:spcPct val="150000"/>
                        </a:lnSpc>
                        <a:spcBef>
                          <a:spcPts val="0"/>
                        </a:spcBef>
                        <a:spcAft>
                          <a:spcPts val="0"/>
                        </a:spcAft>
                        <a:buClrTx/>
                        <a:buSzTx/>
                        <a:buFontTx/>
                        <a:buNone/>
                        <a:tabLst/>
                        <a:defRPr/>
                      </a:pPr>
                      <a:r>
                        <a:rPr lang="en-US" sz="1100" kern="1200" baseline="0" dirty="0">
                          <a:solidFill>
                            <a:schemeClr val="dk1"/>
                          </a:solidFill>
                          <a:latin typeface="Times New Roman" pitchFamily="18" charset="0"/>
                          <a:ea typeface="+mn-ea"/>
                          <a:cs typeface="Times New Roman" pitchFamily="18" charset="0"/>
                        </a:rPr>
                        <a:t>Maternal	</a:t>
                      </a:r>
                    </a:p>
                  </a:txBody>
                  <a:tcPr/>
                </a:tc>
                <a:extLst>
                  <a:ext uri="{0D108BD9-81ED-4DB2-BD59-A6C34878D82A}">
                    <a16:rowId xmlns:a16="http://schemas.microsoft.com/office/drawing/2014/main" val="10003"/>
                  </a:ext>
                </a:extLst>
              </a:tr>
            </a:tbl>
          </a:graphicData>
        </a:graphic>
      </p:graphicFrame>
      <p:sp>
        <p:nvSpPr>
          <p:cNvPr id="5" name="Slide Number Placeholder 4">
            <a:extLst>
              <a:ext uri="{FF2B5EF4-FFF2-40B4-BE49-F238E27FC236}">
                <a16:creationId xmlns:a16="http://schemas.microsoft.com/office/drawing/2014/main" id="{98B6559B-0695-91FF-13BD-1B541AD95BD7}"/>
              </a:ext>
            </a:extLst>
          </p:cNvPr>
          <p:cNvSpPr>
            <a:spLocks noGrp="1"/>
          </p:cNvSpPr>
          <p:nvPr>
            <p:ph type="sldNum" sz="quarter" idx="12"/>
          </p:nvPr>
        </p:nvSpPr>
        <p:spPr/>
        <p:txBody>
          <a:bodyPr/>
          <a:lstStyle/>
          <a:p>
            <a:fld id="{6567AE4F-E19E-4CA6-8E2A-F801F3DFCFAE}"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Autofit/>
          </a:bodyPr>
          <a:lstStyle/>
          <a:p>
            <a:r>
              <a:rPr lang="en-US" dirty="0"/>
              <a:t>Acquired </a:t>
            </a:r>
            <a:r>
              <a:rPr lang="en-US" dirty="0" err="1"/>
              <a:t>mtDNA</a:t>
            </a:r>
            <a:r>
              <a:rPr lang="en-US" dirty="0"/>
              <a:t> mutations in ageing and cancer</a:t>
            </a:r>
          </a:p>
        </p:txBody>
      </p:sp>
      <p:sp>
        <p:nvSpPr>
          <p:cNvPr id="3" name="Content Placeholder 2"/>
          <p:cNvSpPr>
            <a:spLocks noGrp="1"/>
          </p:cNvSpPr>
          <p:nvPr>
            <p:ph idx="1"/>
          </p:nvPr>
        </p:nvSpPr>
        <p:spPr>
          <a:xfrm>
            <a:off x="1176865" y="2490135"/>
            <a:ext cx="6798736" cy="3444997"/>
          </a:xfrm>
        </p:spPr>
        <p:txBody>
          <a:bodyPr>
            <a:normAutofit fontScale="77500" lnSpcReduction="20000"/>
          </a:bodyPr>
          <a:lstStyle/>
          <a:p>
            <a:r>
              <a:rPr lang="en-US" dirty="0"/>
              <a:t>Mitochondrial theory of ageing – </a:t>
            </a:r>
          </a:p>
          <a:p>
            <a:r>
              <a:rPr lang="en-US" dirty="0"/>
              <a:t>Progressive accumulation of somatic mutations in </a:t>
            </a:r>
            <a:r>
              <a:rPr lang="en-US" dirty="0" err="1"/>
              <a:t>mtDNA</a:t>
            </a:r>
            <a:r>
              <a:rPr lang="en-US" dirty="0"/>
              <a:t> during a lifetime leads to an inevitable decline in mitochondrial function</a:t>
            </a:r>
          </a:p>
          <a:p>
            <a:r>
              <a:rPr lang="en-US" dirty="0"/>
              <a:t>These mutations then result in impaired function of the respiratory chain, leading to increased reactive oxygen species production and the subsequent accumulation of more mutations. </a:t>
            </a:r>
          </a:p>
          <a:p>
            <a:r>
              <a:rPr lang="en-US" dirty="0"/>
              <a:t>The reactive oxygen species vicious cycle is believed to account for an exponential increase in oxidative damage during ageing, which results in the eventual loss of cellular and tissue functions through a combination of energy insufficiency, signaling defects, apoptosis.</a:t>
            </a:r>
          </a:p>
        </p:txBody>
      </p:sp>
      <p:sp>
        <p:nvSpPr>
          <p:cNvPr id="6" name="Footer Placeholder 5">
            <a:extLst>
              <a:ext uri="{FF2B5EF4-FFF2-40B4-BE49-F238E27FC236}">
                <a16:creationId xmlns:a16="http://schemas.microsoft.com/office/drawing/2014/main" id="{B7763FA5-E316-DE9F-FA1C-0DD7534063E1}"/>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CD37C027-C2A7-7AA6-26DB-038D3DE67D77}"/>
              </a:ext>
            </a:extLst>
          </p:cNvPr>
          <p:cNvSpPr>
            <a:spLocks noGrp="1"/>
          </p:cNvSpPr>
          <p:nvPr>
            <p:ph type="sldNum" sz="quarter" idx="12"/>
          </p:nvPr>
        </p:nvSpPr>
        <p:spPr/>
        <p:txBody>
          <a:bodyPr/>
          <a:lstStyle/>
          <a:p>
            <a:fld id="{6567AE4F-E19E-4CA6-8E2A-F801F3DFCFAE}"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Autofit/>
          </a:bodyPr>
          <a:lstStyle/>
          <a:p>
            <a:r>
              <a:rPr lang="en-US" dirty="0"/>
              <a:t>Acquired </a:t>
            </a:r>
            <a:r>
              <a:rPr lang="en-US" dirty="0" err="1"/>
              <a:t>mtDNA</a:t>
            </a:r>
            <a:r>
              <a:rPr lang="en-US" dirty="0"/>
              <a:t> mutations in ageing and cancer</a:t>
            </a:r>
          </a:p>
        </p:txBody>
      </p:sp>
      <p:sp>
        <p:nvSpPr>
          <p:cNvPr id="3" name="Content Placeholder 2"/>
          <p:cNvSpPr>
            <a:spLocks noGrp="1"/>
          </p:cNvSpPr>
          <p:nvPr>
            <p:ph idx="1"/>
          </p:nvPr>
        </p:nvSpPr>
        <p:spPr>
          <a:xfrm>
            <a:off x="1176865" y="2490135"/>
            <a:ext cx="6798736" cy="3444997"/>
          </a:xfrm>
        </p:spPr>
        <p:txBody>
          <a:bodyPr>
            <a:noAutofit/>
          </a:bodyPr>
          <a:lstStyle/>
          <a:p>
            <a:r>
              <a:rPr lang="en-US" sz="1600" dirty="0"/>
              <a:t>Mitochondrial DNA mutations and cancer –</a:t>
            </a:r>
          </a:p>
          <a:p>
            <a:pPr lvl="1"/>
            <a:r>
              <a:rPr lang="en-US" sz="1600" dirty="0"/>
              <a:t>In 1998, Vogelstein and colleagues reported that </a:t>
            </a:r>
            <a:r>
              <a:rPr lang="en-US" sz="1600" dirty="0" err="1"/>
              <a:t>mtDNA</a:t>
            </a:r>
            <a:r>
              <a:rPr lang="en-US" sz="1600" dirty="0"/>
              <a:t> mutations were present in 7 out of 10 colorectal cancer cell lines that were studied.</a:t>
            </a:r>
          </a:p>
          <a:p>
            <a:pPr lvl="1"/>
            <a:r>
              <a:rPr lang="en-US" sz="1600" dirty="0"/>
              <a:t>How these mutations accumulate to high levels in individual </a:t>
            </a:r>
            <a:r>
              <a:rPr lang="en-US" sz="1600" dirty="0" err="1"/>
              <a:t>tumours</a:t>
            </a:r>
            <a:r>
              <a:rPr lang="en-US" sz="1600" dirty="0"/>
              <a:t> is still unclear. </a:t>
            </a:r>
          </a:p>
          <a:p>
            <a:pPr lvl="1"/>
            <a:r>
              <a:rPr lang="en-US" sz="1600" dirty="0"/>
              <a:t>In addition, there is no evidence of whether </a:t>
            </a:r>
            <a:r>
              <a:rPr lang="en-US" sz="1600" dirty="0" err="1"/>
              <a:t>mtDNA</a:t>
            </a:r>
            <a:r>
              <a:rPr lang="en-US" sz="1600" dirty="0"/>
              <a:t> mutations themselves contribute to the development of the </a:t>
            </a:r>
            <a:r>
              <a:rPr lang="en-US" sz="1600" dirty="0" err="1"/>
              <a:t>tumour</a:t>
            </a:r>
            <a:endParaRPr lang="en-US" sz="1600" dirty="0"/>
          </a:p>
          <a:p>
            <a:pPr lvl="1"/>
            <a:r>
              <a:rPr lang="en-US" sz="1600" dirty="0"/>
              <a:t>Although a direct link between the presence of the </a:t>
            </a:r>
            <a:r>
              <a:rPr lang="en-US" sz="1600" dirty="0" err="1"/>
              <a:t>mtDNA</a:t>
            </a:r>
            <a:r>
              <a:rPr lang="en-US" sz="1600" dirty="0"/>
              <a:t> mutation and the development of the </a:t>
            </a:r>
            <a:r>
              <a:rPr lang="en-US" sz="1600" dirty="0" err="1"/>
              <a:t>tumour</a:t>
            </a:r>
            <a:r>
              <a:rPr lang="en-US" sz="1600" dirty="0"/>
              <a:t> has not been made, the presence of a </a:t>
            </a:r>
            <a:r>
              <a:rPr lang="en-US" sz="1600" dirty="0" err="1"/>
              <a:t>mtDNA</a:t>
            </a:r>
            <a:r>
              <a:rPr lang="en-US" sz="1600" dirty="0"/>
              <a:t> mutation might prove significant in the detection of </a:t>
            </a:r>
            <a:r>
              <a:rPr lang="en-US" sz="1600" dirty="0" err="1"/>
              <a:t>tumour</a:t>
            </a:r>
            <a:r>
              <a:rPr lang="en-US" sz="1600" dirty="0"/>
              <a:t> recurrence and possibly in the detection of genotoxic damage.</a:t>
            </a:r>
            <a:endParaRPr lang="en-US" sz="2800" dirty="0"/>
          </a:p>
        </p:txBody>
      </p:sp>
      <p:sp>
        <p:nvSpPr>
          <p:cNvPr id="6" name="Footer Placeholder 5">
            <a:extLst>
              <a:ext uri="{FF2B5EF4-FFF2-40B4-BE49-F238E27FC236}">
                <a16:creationId xmlns:a16="http://schemas.microsoft.com/office/drawing/2014/main" id="{3E307730-83E7-AE7E-4384-83C79650557E}"/>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9D8DA5C0-0C7B-32A8-DB4D-CD4520AE0D71}"/>
              </a:ext>
            </a:extLst>
          </p:cNvPr>
          <p:cNvSpPr>
            <a:spLocks noGrp="1"/>
          </p:cNvSpPr>
          <p:nvPr>
            <p:ph type="sldNum" sz="quarter" idx="12"/>
          </p:nvPr>
        </p:nvSpPr>
        <p:spPr/>
        <p:txBody>
          <a:bodyPr/>
          <a:lstStyle/>
          <a:p>
            <a:fld id="{6567AE4F-E19E-4CA6-8E2A-F801F3DFCFAE}"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Methods of Diagnosis</a:t>
            </a:r>
          </a:p>
        </p:txBody>
      </p:sp>
      <p:sp>
        <p:nvSpPr>
          <p:cNvPr id="3" name="Content Placeholder 2"/>
          <p:cNvSpPr>
            <a:spLocks noGrp="1"/>
          </p:cNvSpPr>
          <p:nvPr>
            <p:ph idx="1"/>
          </p:nvPr>
        </p:nvSpPr>
        <p:spPr>
          <a:xfrm>
            <a:off x="1176865" y="2490135"/>
            <a:ext cx="6798736" cy="3444997"/>
          </a:xfrm>
        </p:spPr>
        <p:txBody>
          <a:bodyPr>
            <a:normAutofit fontScale="92500"/>
          </a:bodyPr>
          <a:lstStyle/>
          <a:p>
            <a:r>
              <a:rPr lang="en-US" dirty="0"/>
              <a:t>The complex inheritance patterns and clinical heterogeneity of mitochondrial diseases often result in incorrect or delayed diagnosis of the affected individuals. </a:t>
            </a:r>
          </a:p>
          <a:p>
            <a:r>
              <a:rPr lang="en-US" dirty="0"/>
              <a:t>A detailed clinical history and examination in conjunction with experienced interpretation of a battery of complex laboratory results is often required to make an accurate diagnosis. </a:t>
            </a:r>
          </a:p>
          <a:p>
            <a:r>
              <a:rPr lang="en-US" dirty="0"/>
              <a:t>A detailed family history is essential in detecting a maternal line of inheritance. </a:t>
            </a:r>
          </a:p>
        </p:txBody>
      </p:sp>
      <p:sp>
        <p:nvSpPr>
          <p:cNvPr id="6" name="Footer Placeholder 5">
            <a:extLst>
              <a:ext uri="{FF2B5EF4-FFF2-40B4-BE49-F238E27FC236}">
                <a16:creationId xmlns:a16="http://schemas.microsoft.com/office/drawing/2014/main" id="{4FB2CDD3-B252-B0A5-3EEE-0FAB8CC2CF90}"/>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F3764D60-B7BD-47ED-027E-6950D261A73E}"/>
              </a:ext>
            </a:extLst>
          </p:cNvPr>
          <p:cNvSpPr>
            <a:spLocks noGrp="1"/>
          </p:cNvSpPr>
          <p:nvPr>
            <p:ph type="sldNum" sz="quarter" idx="12"/>
          </p:nvPr>
        </p:nvSpPr>
        <p:spPr/>
        <p:txBody>
          <a:bodyPr/>
          <a:lstStyle/>
          <a:p>
            <a:fld id="{6567AE4F-E19E-4CA6-8E2A-F801F3DFCFAE}"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Methods of Diagnosis</a:t>
            </a:r>
          </a:p>
        </p:txBody>
      </p:sp>
      <p:sp>
        <p:nvSpPr>
          <p:cNvPr id="3" name="Content Placeholder 2"/>
          <p:cNvSpPr>
            <a:spLocks noGrp="1"/>
          </p:cNvSpPr>
          <p:nvPr>
            <p:ph idx="1"/>
          </p:nvPr>
        </p:nvSpPr>
        <p:spPr>
          <a:xfrm>
            <a:off x="1176865" y="2490135"/>
            <a:ext cx="6798736" cy="3444997"/>
          </a:xfrm>
        </p:spPr>
        <p:txBody>
          <a:bodyPr>
            <a:normAutofit lnSpcReduction="10000"/>
          </a:bodyPr>
          <a:lstStyle/>
          <a:p>
            <a:r>
              <a:rPr lang="en-US" dirty="0"/>
              <a:t>Noninvasive screening tests</a:t>
            </a:r>
          </a:p>
          <a:p>
            <a:r>
              <a:rPr lang="en-US" dirty="0"/>
              <a:t>An electrocardiogram or echocardiogram may demonstrate </a:t>
            </a:r>
            <a:r>
              <a:rPr lang="en-US" dirty="0" err="1"/>
              <a:t>cardiomyopathy</a:t>
            </a:r>
            <a:r>
              <a:rPr lang="en-US" dirty="0"/>
              <a:t> and cardiac conduction defects, the most common cardiac features of mitochondrial disorders.</a:t>
            </a:r>
          </a:p>
          <a:p>
            <a:r>
              <a:rPr lang="en-US" dirty="0"/>
              <a:t>Ophthalmologic examination may disclose the presence of retinal </a:t>
            </a:r>
            <a:r>
              <a:rPr lang="en-US" dirty="0" err="1"/>
              <a:t>pigmentary</a:t>
            </a:r>
            <a:r>
              <a:rPr lang="en-US" dirty="0"/>
              <a:t> abnormalities or optic atrophy. An </a:t>
            </a:r>
            <a:r>
              <a:rPr lang="en-US" dirty="0" err="1"/>
              <a:t>electroretinogram</a:t>
            </a:r>
            <a:r>
              <a:rPr lang="en-US" dirty="0"/>
              <a:t> (ERG) may be indicated.</a:t>
            </a:r>
          </a:p>
        </p:txBody>
      </p:sp>
      <p:sp>
        <p:nvSpPr>
          <p:cNvPr id="6" name="Footer Placeholder 5">
            <a:extLst>
              <a:ext uri="{FF2B5EF4-FFF2-40B4-BE49-F238E27FC236}">
                <a16:creationId xmlns:a16="http://schemas.microsoft.com/office/drawing/2014/main" id="{99F0FACD-C8EF-2EE6-AD56-782CEC362524}"/>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755B9DBF-B0A2-C64E-7B51-4DA941CB80BF}"/>
              </a:ext>
            </a:extLst>
          </p:cNvPr>
          <p:cNvSpPr>
            <a:spLocks noGrp="1"/>
          </p:cNvSpPr>
          <p:nvPr>
            <p:ph type="sldNum" sz="quarter" idx="12"/>
          </p:nvPr>
        </p:nvSpPr>
        <p:spPr/>
        <p:txBody>
          <a:bodyPr/>
          <a:lstStyle/>
          <a:p>
            <a:fld id="{6567AE4F-E19E-4CA6-8E2A-F801F3DFCFAE}"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Methods of Diagnosis</a:t>
            </a:r>
          </a:p>
        </p:txBody>
      </p:sp>
      <p:sp>
        <p:nvSpPr>
          <p:cNvPr id="3" name="Content Placeholder 2"/>
          <p:cNvSpPr>
            <a:spLocks noGrp="1"/>
          </p:cNvSpPr>
          <p:nvPr>
            <p:ph idx="1"/>
          </p:nvPr>
        </p:nvSpPr>
        <p:spPr>
          <a:xfrm>
            <a:off x="1176865" y="2490135"/>
            <a:ext cx="6798736" cy="3444997"/>
          </a:xfrm>
        </p:spPr>
        <p:txBody>
          <a:bodyPr>
            <a:noAutofit/>
          </a:bodyPr>
          <a:lstStyle/>
          <a:p>
            <a:r>
              <a:rPr lang="en-US" sz="1400" dirty="0"/>
              <a:t>Biochemical studies</a:t>
            </a:r>
          </a:p>
          <a:p>
            <a:r>
              <a:rPr lang="en-US" sz="1400" dirty="0"/>
              <a:t>Several laboratory studies such as serum lactate, </a:t>
            </a:r>
            <a:r>
              <a:rPr lang="en-US" sz="1400" dirty="0" err="1"/>
              <a:t>pyruvate</a:t>
            </a:r>
            <a:r>
              <a:rPr lang="en-US" sz="1400" dirty="0"/>
              <a:t>, plasma amino acids, complete blood count, electrolytes, </a:t>
            </a:r>
            <a:r>
              <a:rPr lang="en-US" sz="1400" dirty="0" err="1"/>
              <a:t>carnitine</a:t>
            </a:r>
            <a:r>
              <a:rPr lang="en-US" sz="1400" dirty="0"/>
              <a:t>, </a:t>
            </a:r>
            <a:r>
              <a:rPr lang="en-US" sz="1400" dirty="0" err="1"/>
              <a:t>acylcarnitine</a:t>
            </a:r>
            <a:r>
              <a:rPr lang="en-US" sz="1400" dirty="0"/>
              <a:t> profile, ammonia, and </a:t>
            </a:r>
            <a:r>
              <a:rPr lang="en-US" sz="1400" dirty="0" err="1"/>
              <a:t>creatine</a:t>
            </a:r>
            <a:r>
              <a:rPr lang="en-US" sz="1400" dirty="0"/>
              <a:t> </a:t>
            </a:r>
            <a:r>
              <a:rPr lang="en-US" sz="1400" dirty="0" err="1"/>
              <a:t>phosphokinase</a:t>
            </a:r>
            <a:r>
              <a:rPr lang="en-US" sz="1400" dirty="0"/>
              <a:t> (CPK).</a:t>
            </a:r>
          </a:p>
          <a:p>
            <a:r>
              <a:rPr lang="en-US" sz="1400" dirty="0"/>
              <a:t>There is no one specific screening test. </a:t>
            </a:r>
          </a:p>
          <a:p>
            <a:r>
              <a:rPr lang="en-US" sz="1400" dirty="0"/>
              <a:t>Elevated lactate is suggestive, but not specific, for mitochondrial disorders. </a:t>
            </a:r>
          </a:p>
          <a:p>
            <a:r>
              <a:rPr lang="en-US" sz="1400" dirty="0"/>
              <a:t>CSF lactate may be elevated.</a:t>
            </a:r>
          </a:p>
          <a:p>
            <a:r>
              <a:rPr lang="en-US" sz="1400" dirty="0"/>
              <a:t>The lactate to </a:t>
            </a:r>
            <a:r>
              <a:rPr lang="en-US" sz="1400" dirty="0" err="1"/>
              <a:t>pyruvate</a:t>
            </a:r>
            <a:r>
              <a:rPr lang="en-US" sz="1400" dirty="0"/>
              <a:t> ratio is as important as each component individually, such that a ratio of greater than 20 is suggestive of defect of OXPHOS, whereas a ratio of less than 20 suggests a defect in the Krebs cycle.</a:t>
            </a:r>
          </a:p>
          <a:p>
            <a:r>
              <a:rPr lang="en-US" sz="1400" dirty="0"/>
              <a:t>Serum CPK values are usually normal in mitochondrial disorders except in mitochondrial depletion</a:t>
            </a:r>
          </a:p>
        </p:txBody>
      </p:sp>
      <p:sp>
        <p:nvSpPr>
          <p:cNvPr id="6" name="Footer Placeholder 5">
            <a:extLst>
              <a:ext uri="{FF2B5EF4-FFF2-40B4-BE49-F238E27FC236}">
                <a16:creationId xmlns:a16="http://schemas.microsoft.com/office/drawing/2014/main" id="{DDBD6BD7-365E-DC6D-2C5D-C954F548228E}"/>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01CC81B3-CB51-FC43-66C7-5FF5D39B947D}"/>
              </a:ext>
            </a:extLst>
          </p:cNvPr>
          <p:cNvSpPr>
            <a:spLocks noGrp="1"/>
          </p:cNvSpPr>
          <p:nvPr>
            <p:ph type="sldNum" sz="quarter" idx="12"/>
          </p:nvPr>
        </p:nvSpPr>
        <p:spPr/>
        <p:txBody>
          <a:bodyPr/>
          <a:lstStyle/>
          <a:p>
            <a:fld id="{6567AE4F-E19E-4CA6-8E2A-F801F3DFCFAE}"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lstStyle/>
          <a:p>
            <a:r>
              <a:rPr lang="en-US" dirty="0"/>
              <a:t>Mitochondrial Diseases</a:t>
            </a:r>
          </a:p>
        </p:txBody>
      </p:sp>
      <p:sp>
        <p:nvSpPr>
          <p:cNvPr id="3" name="Content Placeholder 2"/>
          <p:cNvSpPr>
            <a:spLocks noGrp="1"/>
          </p:cNvSpPr>
          <p:nvPr>
            <p:ph idx="1"/>
          </p:nvPr>
        </p:nvSpPr>
        <p:spPr>
          <a:xfrm>
            <a:off x="1176865" y="2490135"/>
            <a:ext cx="6798736" cy="3444997"/>
          </a:xfrm>
        </p:spPr>
        <p:txBody>
          <a:bodyPr>
            <a:normAutofit/>
          </a:bodyPr>
          <a:lstStyle/>
          <a:p>
            <a:r>
              <a:rPr lang="en-US" dirty="0"/>
              <a:t>Mitochondrial biology is one of the fastest growing areas in genetics and medicine.</a:t>
            </a:r>
          </a:p>
          <a:p>
            <a:r>
              <a:rPr lang="en-US" dirty="0"/>
              <a:t>Disturbances in mitochondrial metabolism are now known to play a role not only in rare childhood diseases, but have also been implicated in aging and many common diseases including heart disease, diabetes , Parkinson disease, and dementia. </a:t>
            </a:r>
          </a:p>
          <a:p>
            <a:endParaRPr lang="en-US" dirty="0"/>
          </a:p>
        </p:txBody>
      </p:sp>
      <p:sp>
        <p:nvSpPr>
          <p:cNvPr id="6" name="Footer Placeholder 5">
            <a:extLst>
              <a:ext uri="{FF2B5EF4-FFF2-40B4-BE49-F238E27FC236}">
                <a16:creationId xmlns:a16="http://schemas.microsoft.com/office/drawing/2014/main" id="{46232C66-1762-D7A9-19E2-8F629D92EAE5}"/>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070F0681-602D-0038-50D3-8C73A90ED69B}"/>
              </a:ext>
            </a:extLst>
          </p:cNvPr>
          <p:cNvSpPr>
            <a:spLocks noGrp="1"/>
          </p:cNvSpPr>
          <p:nvPr>
            <p:ph type="sldNum" sz="quarter" idx="12"/>
          </p:nvPr>
        </p:nvSpPr>
        <p:spPr/>
        <p:txBody>
          <a:bodyPr/>
          <a:lstStyle/>
          <a:p>
            <a:fld id="{6567AE4F-E19E-4CA6-8E2A-F801F3DFCFAE}"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Methods of Diagnosis</a:t>
            </a:r>
          </a:p>
        </p:txBody>
      </p:sp>
      <p:sp>
        <p:nvSpPr>
          <p:cNvPr id="3" name="Content Placeholder 2"/>
          <p:cNvSpPr>
            <a:spLocks noGrp="1"/>
          </p:cNvSpPr>
          <p:nvPr>
            <p:ph idx="1"/>
          </p:nvPr>
        </p:nvSpPr>
        <p:spPr>
          <a:xfrm>
            <a:off x="1176865" y="2490135"/>
            <a:ext cx="6798736" cy="3444997"/>
          </a:xfrm>
        </p:spPr>
        <p:txBody>
          <a:bodyPr>
            <a:noAutofit/>
          </a:bodyPr>
          <a:lstStyle/>
          <a:p>
            <a:r>
              <a:rPr lang="en-US" sz="2000" dirty="0" err="1"/>
              <a:t>Electrophysiologic</a:t>
            </a:r>
            <a:r>
              <a:rPr lang="en-US" sz="2000" dirty="0"/>
              <a:t> studies</a:t>
            </a:r>
          </a:p>
          <a:p>
            <a:r>
              <a:rPr lang="en-US" sz="2000" dirty="0"/>
              <a:t>Electroencephalogram (EEG) results may be normal, show evidence of seizures, or show generalized slow waves consistent with an encephalopathy. </a:t>
            </a:r>
          </a:p>
          <a:p>
            <a:r>
              <a:rPr lang="en-US" sz="2000" dirty="0"/>
              <a:t>The finding of </a:t>
            </a:r>
            <a:r>
              <a:rPr lang="en-US" sz="2000" dirty="0" err="1"/>
              <a:t>polyspike</a:t>
            </a:r>
            <a:r>
              <a:rPr lang="en-US" sz="2000" dirty="0"/>
              <a:t> and wave discharges may be seen in patients with MELAS and MERRF. </a:t>
            </a:r>
          </a:p>
          <a:p>
            <a:r>
              <a:rPr lang="en-US" sz="2000" dirty="0"/>
              <a:t>Some patients may have evidence of </a:t>
            </a:r>
            <a:r>
              <a:rPr lang="en-US" sz="2000" dirty="0" err="1"/>
              <a:t>myopathy</a:t>
            </a:r>
            <a:r>
              <a:rPr lang="en-US" sz="2000" dirty="0"/>
              <a:t> on EMG. </a:t>
            </a:r>
          </a:p>
          <a:p>
            <a:r>
              <a:rPr lang="en-US" sz="2000" dirty="0"/>
              <a:t>On nerve conduction study evidence of a </a:t>
            </a:r>
            <a:r>
              <a:rPr lang="en-US" sz="2000" dirty="0" err="1"/>
              <a:t>sensorimotor</a:t>
            </a:r>
            <a:r>
              <a:rPr lang="en-US" sz="2000" dirty="0"/>
              <a:t> or axonal neuropathy may be demonstrated.</a:t>
            </a:r>
          </a:p>
        </p:txBody>
      </p:sp>
      <p:sp>
        <p:nvSpPr>
          <p:cNvPr id="6" name="Footer Placeholder 5">
            <a:extLst>
              <a:ext uri="{FF2B5EF4-FFF2-40B4-BE49-F238E27FC236}">
                <a16:creationId xmlns:a16="http://schemas.microsoft.com/office/drawing/2014/main" id="{9041D57A-881E-0484-17B0-01575B0E9734}"/>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AA713602-DCC9-6C5E-1784-B4794F06B88D}"/>
              </a:ext>
            </a:extLst>
          </p:cNvPr>
          <p:cNvSpPr>
            <a:spLocks noGrp="1"/>
          </p:cNvSpPr>
          <p:nvPr>
            <p:ph type="sldNum" sz="quarter" idx="12"/>
          </p:nvPr>
        </p:nvSpPr>
        <p:spPr/>
        <p:txBody>
          <a:bodyPr/>
          <a:lstStyle/>
          <a:p>
            <a:fld id="{6567AE4F-E19E-4CA6-8E2A-F801F3DFCFAE}"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Methods of Diagnosis</a:t>
            </a:r>
          </a:p>
        </p:txBody>
      </p:sp>
      <p:sp>
        <p:nvSpPr>
          <p:cNvPr id="3" name="Content Placeholder 2"/>
          <p:cNvSpPr>
            <a:spLocks noGrp="1"/>
          </p:cNvSpPr>
          <p:nvPr>
            <p:ph idx="1"/>
          </p:nvPr>
        </p:nvSpPr>
        <p:spPr>
          <a:xfrm>
            <a:off x="1176865" y="2490135"/>
            <a:ext cx="6798736" cy="3444997"/>
          </a:xfrm>
        </p:spPr>
        <p:txBody>
          <a:bodyPr>
            <a:normAutofit fontScale="85000" lnSpcReduction="10000"/>
          </a:bodyPr>
          <a:lstStyle/>
          <a:p>
            <a:r>
              <a:rPr lang="en-US" dirty="0"/>
              <a:t>Brain magnetic resonance imaging </a:t>
            </a:r>
          </a:p>
          <a:p>
            <a:r>
              <a:rPr lang="en-US" dirty="0"/>
              <a:t>Magnetic resonance imaging and spectroscopy are important tools in the diagnosis of mitochondrial disorder.</a:t>
            </a:r>
          </a:p>
          <a:p>
            <a:r>
              <a:rPr lang="en-US" dirty="0"/>
              <a:t>Brain atrophy is common in children with mitochondrial disease.</a:t>
            </a:r>
          </a:p>
          <a:p>
            <a:r>
              <a:rPr lang="en-US" dirty="0"/>
              <a:t>Basal ganglia calcification are common in KSS and MELAS.</a:t>
            </a:r>
          </a:p>
          <a:p>
            <a:r>
              <a:rPr lang="en-US" dirty="0"/>
              <a:t>Diffuse signal abnormalities of the white matter are characteristic of KSS and </a:t>
            </a:r>
            <a:r>
              <a:rPr lang="en-US" dirty="0" err="1"/>
              <a:t>myoneurogastrointestinal</a:t>
            </a:r>
            <a:r>
              <a:rPr lang="en-US" dirty="0"/>
              <a:t> encephalopathy (MNGIE).</a:t>
            </a:r>
          </a:p>
        </p:txBody>
      </p:sp>
      <p:sp>
        <p:nvSpPr>
          <p:cNvPr id="6" name="Footer Placeholder 5">
            <a:extLst>
              <a:ext uri="{FF2B5EF4-FFF2-40B4-BE49-F238E27FC236}">
                <a16:creationId xmlns:a16="http://schemas.microsoft.com/office/drawing/2014/main" id="{1CB62D46-34BB-B398-DBD6-83EE7AC9A01B}"/>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DC9C6FEC-8C26-67FA-94DB-BFD904D16EF6}"/>
              </a:ext>
            </a:extLst>
          </p:cNvPr>
          <p:cNvSpPr>
            <a:spLocks noGrp="1"/>
          </p:cNvSpPr>
          <p:nvPr>
            <p:ph type="sldNum" sz="quarter" idx="12"/>
          </p:nvPr>
        </p:nvSpPr>
        <p:spPr/>
        <p:txBody>
          <a:bodyPr/>
          <a:lstStyle/>
          <a:p>
            <a:fld id="{6567AE4F-E19E-4CA6-8E2A-F801F3DFCFAE}"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Methods of Diagnosis</a:t>
            </a:r>
          </a:p>
        </p:txBody>
      </p:sp>
      <p:sp>
        <p:nvSpPr>
          <p:cNvPr id="3" name="Content Placeholder 2"/>
          <p:cNvSpPr>
            <a:spLocks noGrp="1"/>
          </p:cNvSpPr>
          <p:nvPr>
            <p:ph idx="1"/>
          </p:nvPr>
        </p:nvSpPr>
        <p:spPr>
          <a:xfrm>
            <a:off x="1176865" y="2490135"/>
            <a:ext cx="6798736" cy="3444997"/>
          </a:xfrm>
        </p:spPr>
        <p:txBody>
          <a:bodyPr>
            <a:normAutofit fontScale="77500" lnSpcReduction="20000"/>
          </a:bodyPr>
          <a:lstStyle/>
          <a:p>
            <a:r>
              <a:rPr lang="en-US" dirty="0"/>
              <a:t>Brain magnetic resonance imaging and spectroscopy</a:t>
            </a:r>
          </a:p>
          <a:p>
            <a:r>
              <a:rPr lang="en-US" dirty="0"/>
              <a:t>The diagnosis of MELAS can be aided by the clinical association of stroke-like episodes with radiological lesions that do not conform to the anatomical territories of blood vessels and predominantly involve cortical gray matter.</a:t>
            </a:r>
          </a:p>
          <a:p>
            <a:r>
              <a:rPr lang="en-US" dirty="0"/>
              <a:t>The initial or predominant lesions in MELAS are characteristically in the parietal-occipital region.</a:t>
            </a:r>
          </a:p>
          <a:p>
            <a:r>
              <a:rPr lang="en-US" dirty="0"/>
              <a:t>Leigh syndrome characteristically shows bilateral </a:t>
            </a:r>
            <a:r>
              <a:rPr lang="en-US" dirty="0" err="1"/>
              <a:t>hyperintense</a:t>
            </a:r>
            <a:r>
              <a:rPr lang="en-US" dirty="0"/>
              <a:t> signals on T2-weighted and fluid-attenuated inversion recovery (FLAIR) MRIs in the </a:t>
            </a:r>
            <a:r>
              <a:rPr lang="en-US" dirty="0" err="1"/>
              <a:t>putamen</a:t>
            </a:r>
            <a:r>
              <a:rPr lang="en-US" dirty="0"/>
              <a:t>, </a:t>
            </a:r>
            <a:r>
              <a:rPr lang="en-US" dirty="0" err="1"/>
              <a:t>globus</a:t>
            </a:r>
            <a:r>
              <a:rPr lang="en-US" dirty="0"/>
              <a:t> </a:t>
            </a:r>
            <a:r>
              <a:rPr lang="en-US" dirty="0" err="1"/>
              <a:t>pallidus</a:t>
            </a:r>
            <a:r>
              <a:rPr lang="en-US" dirty="0"/>
              <a:t> and thalamus. </a:t>
            </a:r>
          </a:p>
          <a:p>
            <a:r>
              <a:rPr lang="en-US" dirty="0"/>
              <a:t>MRS often detects lactate accumulation in the CSF and in specific areas of the brain.</a:t>
            </a:r>
          </a:p>
        </p:txBody>
      </p:sp>
      <p:sp>
        <p:nvSpPr>
          <p:cNvPr id="6" name="Footer Placeholder 5">
            <a:extLst>
              <a:ext uri="{FF2B5EF4-FFF2-40B4-BE49-F238E27FC236}">
                <a16:creationId xmlns:a16="http://schemas.microsoft.com/office/drawing/2014/main" id="{683CDB7F-1C6E-FE20-D1F6-968B479D8A8A}"/>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049F9059-9AEB-57C4-A582-87C9AA95D185}"/>
              </a:ext>
            </a:extLst>
          </p:cNvPr>
          <p:cNvSpPr>
            <a:spLocks noGrp="1"/>
          </p:cNvSpPr>
          <p:nvPr>
            <p:ph type="sldNum" sz="quarter" idx="12"/>
          </p:nvPr>
        </p:nvSpPr>
        <p:spPr/>
        <p:txBody>
          <a:bodyPr/>
          <a:lstStyle/>
          <a:p>
            <a:fld id="{6567AE4F-E19E-4CA6-8E2A-F801F3DFCFAE}"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Methods of Diagnosis</a:t>
            </a:r>
          </a:p>
        </p:txBody>
      </p:sp>
      <p:sp>
        <p:nvSpPr>
          <p:cNvPr id="3" name="Content Placeholder 2"/>
          <p:cNvSpPr>
            <a:spLocks noGrp="1"/>
          </p:cNvSpPr>
          <p:nvPr>
            <p:ph idx="1"/>
          </p:nvPr>
        </p:nvSpPr>
        <p:spPr>
          <a:xfrm>
            <a:off x="1176865" y="2490135"/>
            <a:ext cx="6798736" cy="3444997"/>
          </a:xfrm>
        </p:spPr>
        <p:txBody>
          <a:bodyPr>
            <a:normAutofit fontScale="92500" lnSpcReduction="20000"/>
          </a:bodyPr>
          <a:lstStyle/>
          <a:p>
            <a:r>
              <a:rPr lang="en-US" dirty="0"/>
              <a:t>Muscle Biopsy</a:t>
            </a:r>
          </a:p>
          <a:p>
            <a:r>
              <a:rPr lang="en-US" dirty="0"/>
              <a:t>Muscle biopsy is often diagnostic, although patients with mitochondrial </a:t>
            </a:r>
            <a:r>
              <a:rPr lang="en-US" dirty="0" err="1"/>
              <a:t>myopathy</a:t>
            </a:r>
            <a:r>
              <a:rPr lang="en-US" dirty="0"/>
              <a:t> due to </a:t>
            </a:r>
            <a:r>
              <a:rPr lang="en-US" dirty="0" err="1"/>
              <a:t>mtDNA</a:t>
            </a:r>
            <a:r>
              <a:rPr lang="en-US" dirty="0"/>
              <a:t> mutations and those with LHON may have normal biopsies. </a:t>
            </a:r>
          </a:p>
          <a:p>
            <a:r>
              <a:rPr lang="en-US" dirty="0"/>
              <a:t>The hallmark of mitochondrial dysfunction is abnormal mitochondrial proliferation, seen as Ragged Red Fiber (RRF) with modified </a:t>
            </a:r>
            <a:r>
              <a:rPr lang="en-US" dirty="0" err="1"/>
              <a:t>Gomori</a:t>
            </a:r>
            <a:r>
              <a:rPr lang="en-US" dirty="0"/>
              <a:t> </a:t>
            </a:r>
            <a:r>
              <a:rPr lang="en-US" dirty="0" err="1"/>
              <a:t>trichrome</a:t>
            </a:r>
            <a:r>
              <a:rPr lang="en-US" dirty="0"/>
              <a:t> staining.</a:t>
            </a:r>
          </a:p>
          <a:p>
            <a:r>
              <a:rPr lang="en-US" dirty="0"/>
              <a:t>These fibers also stain strongly for </a:t>
            </a:r>
            <a:r>
              <a:rPr lang="en-US" dirty="0" err="1"/>
              <a:t>succinate</a:t>
            </a:r>
            <a:r>
              <a:rPr lang="en-US" dirty="0"/>
              <a:t> </a:t>
            </a:r>
            <a:r>
              <a:rPr lang="en-US" dirty="0" err="1"/>
              <a:t>dehydrogenase</a:t>
            </a:r>
            <a:r>
              <a:rPr lang="en-US" dirty="0"/>
              <a:t> (SDH, ragged blue fibers), and negatively for </a:t>
            </a:r>
            <a:r>
              <a:rPr lang="en-US" dirty="0" err="1"/>
              <a:t>cytochrome</a:t>
            </a:r>
            <a:r>
              <a:rPr lang="en-US" dirty="0"/>
              <a:t> </a:t>
            </a:r>
            <a:r>
              <a:rPr lang="en-US" dirty="0" err="1"/>
              <a:t>oxidase</a:t>
            </a:r>
            <a:r>
              <a:rPr lang="en-US" dirty="0"/>
              <a:t> (COX). </a:t>
            </a:r>
          </a:p>
          <a:p>
            <a:endParaRPr lang="en-US" dirty="0"/>
          </a:p>
        </p:txBody>
      </p:sp>
      <p:sp>
        <p:nvSpPr>
          <p:cNvPr id="6" name="Footer Placeholder 5">
            <a:extLst>
              <a:ext uri="{FF2B5EF4-FFF2-40B4-BE49-F238E27FC236}">
                <a16:creationId xmlns:a16="http://schemas.microsoft.com/office/drawing/2014/main" id="{29BD0151-20B7-3145-BCEB-27EDD0DF48D2}"/>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6C09967C-00DD-0731-F1BD-ACE509C5F7CA}"/>
              </a:ext>
            </a:extLst>
          </p:cNvPr>
          <p:cNvSpPr>
            <a:spLocks noGrp="1"/>
          </p:cNvSpPr>
          <p:nvPr>
            <p:ph type="sldNum" sz="quarter" idx="12"/>
          </p:nvPr>
        </p:nvSpPr>
        <p:spPr/>
        <p:txBody>
          <a:bodyPr/>
          <a:lstStyle/>
          <a:p>
            <a:fld id="{6567AE4F-E19E-4CA6-8E2A-F801F3DFCFAE}"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Methods of Diagnosis</a:t>
            </a:r>
          </a:p>
        </p:txBody>
      </p:sp>
      <p:sp>
        <p:nvSpPr>
          <p:cNvPr id="3" name="Content Placeholder 2"/>
          <p:cNvSpPr>
            <a:spLocks noGrp="1"/>
          </p:cNvSpPr>
          <p:nvPr>
            <p:ph idx="1"/>
          </p:nvPr>
        </p:nvSpPr>
        <p:spPr>
          <a:xfrm>
            <a:off x="1176865" y="2490135"/>
            <a:ext cx="6798736" cy="3444997"/>
          </a:xfrm>
        </p:spPr>
        <p:txBody>
          <a:bodyPr>
            <a:normAutofit/>
          </a:bodyPr>
          <a:lstStyle/>
          <a:p>
            <a:r>
              <a:rPr lang="en-US" dirty="0"/>
              <a:t>Muscle Biopsy</a:t>
            </a:r>
          </a:p>
          <a:p>
            <a:r>
              <a:rPr lang="en-US" dirty="0"/>
              <a:t>These fibers represent the accumulation of mitochondria in response to a defect in OXPHOS.</a:t>
            </a:r>
          </a:p>
          <a:p>
            <a:r>
              <a:rPr lang="en-US" dirty="0"/>
              <a:t>The COX staining reaction can show foci of scattered </a:t>
            </a:r>
            <a:r>
              <a:rPr lang="en-US" dirty="0" err="1"/>
              <a:t>cytochrome</a:t>
            </a:r>
            <a:r>
              <a:rPr lang="en-US" dirty="0"/>
              <a:t>-c-</a:t>
            </a:r>
            <a:r>
              <a:rPr lang="en-US" dirty="0" err="1"/>
              <a:t>oxidase</a:t>
            </a:r>
            <a:r>
              <a:rPr lang="en-US" dirty="0"/>
              <a:t>–negative fibers that may correspond to RRFs. This is suggestive of impaired mitochondrial protein synthesis. </a:t>
            </a:r>
          </a:p>
        </p:txBody>
      </p:sp>
      <p:sp>
        <p:nvSpPr>
          <p:cNvPr id="6" name="Footer Placeholder 5">
            <a:extLst>
              <a:ext uri="{FF2B5EF4-FFF2-40B4-BE49-F238E27FC236}">
                <a16:creationId xmlns:a16="http://schemas.microsoft.com/office/drawing/2014/main" id="{4C765386-023E-24B6-AE27-C70B897E01B7}"/>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4FA127EB-6608-86CA-3175-78B9AEE27698}"/>
              </a:ext>
            </a:extLst>
          </p:cNvPr>
          <p:cNvSpPr>
            <a:spLocks noGrp="1"/>
          </p:cNvSpPr>
          <p:nvPr>
            <p:ph type="sldNum" sz="quarter" idx="12"/>
          </p:nvPr>
        </p:nvSpPr>
        <p:spPr/>
        <p:txBody>
          <a:bodyPr/>
          <a:lstStyle/>
          <a:p>
            <a:fld id="{6567AE4F-E19E-4CA6-8E2A-F801F3DFCFAE}"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Methods of Diagnosis</a:t>
            </a:r>
          </a:p>
        </p:txBody>
      </p:sp>
      <p:sp>
        <p:nvSpPr>
          <p:cNvPr id="3" name="Content Placeholder 2"/>
          <p:cNvSpPr>
            <a:spLocks noGrp="1"/>
          </p:cNvSpPr>
          <p:nvPr>
            <p:ph idx="1"/>
          </p:nvPr>
        </p:nvSpPr>
        <p:spPr>
          <a:xfrm>
            <a:off x="1176865" y="2490135"/>
            <a:ext cx="6798736" cy="3444997"/>
          </a:xfrm>
        </p:spPr>
        <p:txBody>
          <a:bodyPr>
            <a:normAutofit fontScale="85000" lnSpcReduction="20000"/>
          </a:bodyPr>
          <a:lstStyle/>
          <a:p>
            <a:r>
              <a:rPr lang="en-US" dirty="0"/>
              <a:t>Muscle Biopsy</a:t>
            </a:r>
          </a:p>
          <a:p>
            <a:r>
              <a:rPr lang="en-US" dirty="0"/>
              <a:t>Biochemical analysis of respiratory chain enzymes can be performed in lymphocytes, cultured skin fibroblasts, or muscle biopsies. </a:t>
            </a:r>
          </a:p>
          <a:p>
            <a:r>
              <a:rPr lang="en-US" dirty="0"/>
              <a:t>Fresh muscle allows for the isolation of intact mitochondria that can be used for </a:t>
            </a:r>
            <a:r>
              <a:rPr lang="en-US" dirty="0" err="1"/>
              <a:t>polarographic</a:t>
            </a:r>
            <a:r>
              <a:rPr lang="en-US" dirty="0"/>
              <a:t> analysis. </a:t>
            </a:r>
          </a:p>
          <a:p>
            <a:r>
              <a:rPr lang="en-US" dirty="0"/>
              <a:t>Electron microscopy is used to some degree in the diagnosis of mitochondrial </a:t>
            </a:r>
            <a:r>
              <a:rPr lang="en-US" dirty="0" err="1"/>
              <a:t>myopathies</a:t>
            </a:r>
            <a:r>
              <a:rPr lang="en-US" dirty="0"/>
              <a:t>. </a:t>
            </a:r>
          </a:p>
          <a:p>
            <a:r>
              <a:rPr lang="en-US" dirty="0" err="1"/>
              <a:t>Ultrastructural</a:t>
            </a:r>
            <a:r>
              <a:rPr lang="en-US" dirty="0"/>
              <a:t> analysis with electron microscopy may reveal </a:t>
            </a:r>
            <a:r>
              <a:rPr lang="en-US" dirty="0" err="1"/>
              <a:t>intramitochondrial</a:t>
            </a:r>
            <a:r>
              <a:rPr lang="en-US" dirty="0"/>
              <a:t> </a:t>
            </a:r>
            <a:r>
              <a:rPr lang="en-US" dirty="0" err="1"/>
              <a:t>paracrystalline</a:t>
            </a:r>
            <a:r>
              <a:rPr lang="en-US" dirty="0"/>
              <a:t> inclusions or disrupted </a:t>
            </a:r>
            <a:r>
              <a:rPr lang="en-US" dirty="0" err="1"/>
              <a:t>cristae</a:t>
            </a:r>
            <a:r>
              <a:rPr lang="en-US" dirty="0"/>
              <a:t>.</a:t>
            </a:r>
          </a:p>
        </p:txBody>
      </p:sp>
      <p:sp>
        <p:nvSpPr>
          <p:cNvPr id="6" name="Footer Placeholder 5">
            <a:extLst>
              <a:ext uri="{FF2B5EF4-FFF2-40B4-BE49-F238E27FC236}">
                <a16:creationId xmlns:a16="http://schemas.microsoft.com/office/drawing/2014/main" id="{0FFF8534-4719-A496-0B80-495DD53A1162}"/>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B4F8771D-DA57-9B26-2E96-76BF8ABD8F2F}"/>
              </a:ext>
            </a:extLst>
          </p:cNvPr>
          <p:cNvSpPr>
            <a:spLocks noGrp="1"/>
          </p:cNvSpPr>
          <p:nvPr>
            <p:ph type="sldNum" sz="quarter" idx="12"/>
          </p:nvPr>
        </p:nvSpPr>
        <p:spPr/>
        <p:txBody>
          <a:bodyPr/>
          <a:lstStyle/>
          <a:p>
            <a:fld id="{6567AE4F-E19E-4CA6-8E2A-F801F3DFCFAE}"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Methods of Diagnosis</a:t>
            </a:r>
          </a:p>
        </p:txBody>
      </p:sp>
      <p:sp>
        <p:nvSpPr>
          <p:cNvPr id="3" name="Content Placeholder 2"/>
          <p:cNvSpPr>
            <a:spLocks noGrp="1"/>
          </p:cNvSpPr>
          <p:nvPr>
            <p:ph idx="1"/>
          </p:nvPr>
        </p:nvSpPr>
        <p:spPr>
          <a:xfrm>
            <a:off x="1176865" y="2490135"/>
            <a:ext cx="6798736" cy="3444997"/>
          </a:xfrm>
        </p:spPr>
        <p:txBody>
          <a:bodyPr>
            <a:normAutofit fontScale="92500" lnSpcReduction="20000"/>
          </a:bodyPr>
          <a:lstStyle/>
          <a:p>
            <a:r>
              <a:rPr lang="en-US" dirty="0"/>
              <a:t>Mitochondrial DNA analysis</a:t>
            </a:r>
          </a:p>
          <a:p>
            <a:r>
              <a:rPr lang="en-US" dirty="0"/>
              <a:t>Genetic analysis is needed for genetic counseling. </a:t>
            </a:r>
          </a:p>
          <a:p>
            <a:r>
              <a:rPr lang="en-US" dirty="0"/>
              <a:t>If the patient fits a specific phenotype (</a:t>
            </a:r>
            <a:r>
              <a:rPr lang="en-US" dirty="0" err="1"/>
              <a:t>ie</a:t>
            </a:r>
            <a:r>
              <a:rPr lang="en-US" dirty="0"/>
              <a:t> LHON, MERRF, MELAS) a blood / muscle test for a point mutation may be positive.</a:t>
            </a:r>
          </a:p>
          <a:p>
            <a:r>
              <a:rPr lang="en-US" dirty="0"/>
              <a:t>Mitochondrial DNA length mutations (common deletion) are best detected by Southern blot analysis in total </a:t>
            </a:r>
            <a:r>
              <a:rPr lang="en-US" dirty="0" err="1"/>
              <a:t>mtDNA</a:t>
            </a:r>
            <a:r>
              <a:rPr lang="en-US" dirty="0"/>
              <a:t> extracts from blood lymphocytes. </a:t>
            </a:r>
          </a:p>
          <a:p>
            <a:r>
              <a:rPr lang="en-US" dirty="0"/>
              <a:t>In some patients the studies are negative, despite high clinical suspicion.</a:t>
            </a:r>
          </a:p>
        </p:txBody>
      </p:sp>
      <p:sp>
        <p:nvSpPr>
          <p:cNvPr id="6" name="Footer Placeholder 5">
            <a:extLst>
              <a:ext uri="{FF2B5EF4-FFF2-40B4-BE49-F238E27FC236}">
                <a16:creationId xmlns:a16="http://schemas.microsoft.com/office/drawing/2014/main" id="{20700796-6AED-98BE-6012-FBB636582220}"/>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C1551ABF-30F9-03E3-ABA4-14C952DB38EA}"/>
              </a:ext>
            </a:extLst>
          </p:cNvPr>
          <p:cNvSpPr>
            <a:spLocks noGrp="1"/>
          </p:cNvSpPr>
          <p:nvPr>
            <p:ph type="sldNum" sz="quarter" idx="12"/>
          </p:nvPr>
        </p:nvSpPr>
        <p:spPr/>
        <p:txBody>
          <a:bodyPr/>
          <a:lstStyle/>
          <a:p>
            <a:fld id="{6567AE4F-E19E-4CA6-8E2A-F801F3DFCFAE}"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General Principles of Treatment</a:t>
            </a:r>
          </a:p>
        </p:txBody>
      </p:sp>
      <p:sp>
        <p:nvSpPr>
          <p:cNvPr id="3" name="Content Placeholder 2"/>
          <p:cNvSpPr>
            <a:spLocks noGrp="1"/>
          </p:cNvSpPr>
          <p:nvPr>
            <p:ph idx="1"/>
          </p:nvPr>
        </p:nvSpPr>
        <p:spPr>
          <a:xfrm>
            <a:off x="1176865" y="2490135"/>
            <a:ext cx="6798736" cy="3444997"/>
          </a:xfrm>
        </p:spPr>
        <p:txBody>
          <a:bodyPr>
            <a:normAutofit fontScale="92500" lnSpcReduction="20000"/>
          </a:bodyPr>
          <a:lstStyle/>
          <a:p>
            <a:r>
              <a:rPr lang="en-US" dirty="0"/>
              <a:t>Treat Underlying Neurologic Issues</a:t>
            </a:r>
          </a:p>
          <a:p>
            <a:r>
              <a:rPr lang="en-US" dirty="0"/>
              <a:t>Seizures (antiepileptic drugs, avoid </a:t>
            </a:r>
            <a:r>
              <a:rPr lang="en-US" dirty="0" err="1"/>
              <a:t>valproic</a:t>
            </a:r>
            <a:r>
              <a:rPr lang="en-US" dirty="0"/>
              <a:t> acid).</a:t>
            </a:r>
          </a:p>
          <a:p>
            <a:r>
              <a:rPr lang="en-US" dirty="0"/>
              <a:t>Spasticity (</a:t>
            </a:r>
            <a:r>
              <a:rPr lang="en-US" dirty="0" err="1"/>
              <a:t>baclofen</a:t>
            </a:r>
            <a:r>
              <a:rPr lang="en-US" dirty="0"/>
              <a:t>, </a:t>
            </a:r>
            <a:r>
              <a:rPr lang="en-US" dirty="0" err="1"/>
              <a:t>botulinum</a:t>
            </a:r>
            <a:r>
              <a:rPr lang="en-US" dirty="0"/>
              <a:t> toxin [focal]; avoid </a:t>
            </a:r>
            <a:r>
              <a:rPr lang="en-US" dirty="0" err="1"/>
              <a:t>dantrolene</a:t>
            </a:r>
            <a:r>
              <a:rPr lang="en-US" dirty="0"/>
              <a:t> if liver is involved).</a:t>
            </a:r>
          </a:p>
          <a:p>
            <a:r>
              <a:rPr lang="en-US" dirty="0" err="1"/>
              <a:t>Dystonia</a:t>
            </a:r>
            <a:r>
              <a:rPr lang="en-US" dirty="0"/>
              <a:t> (diazepam, </a:t>
            </a:r>
            <a:r>
              <a:rPr lang="en-US" dirty="0" err="1"/>
              <a:t>botulinum</a:t>
            </a:r>
            <a:r>
              <a:rPr lang="en-US" dirty="0"/>
              <a:t> toxin [focal], </a:t>
            </a:r>
            <a:r>
              <a:rPr lang="en-US" dirty="0" err="1"/>
              <a:t>trihexyphenidyl</a:t>
            </a:r>
            <a:r>
              <a:rPr lang="en-US" dirty="0"/>
              <a:t>).</a:t>
            </a:r>
          </a:p>
          <a:p>
            <a:r>
              <a:rPr lang="en-US" dirty="0"/>
              <a:t>Headache (acute: </a:t>
            </a:r>
            <a:r>
              <a:rPr lang="en-US" dirty="0" err="1"/>
              <a:t>nonsteroidal</a:t>
            </a:r>
            <a:r>
              <a:rPr lang="en-US" dirty="0"/>
              <a:t> anti-inflammatory drugs and acetaminophen; avoid aspirin and </a:t>
            </a:r>
            <a:r>
              <a:rPr lang="en-US" dirty="0" err="1"/>
              <a:t>triptans</a:t>
            </a:r>
            <a:r>
              <a:rPr lang="en-US" dirty="0"/>
              <a:t> in MELAS, chronic: </a:t>
            </a:r>
            <a:r>
              <a:rPr lang="en-US" dirty="0" err="1"/>
              <a:t>amitriptyline</a:t>
            </a:r>
            <a:r>
              <a:rPr lang="en-US" dirty="0"/>
              <a:t>, calcium blockers, riboflavin, coenzyme Q10, -</a:t>
            </a:r>
            <a:r>
              <a:rPr lang="en-US" dirty="0" err="1"/>
              <a:t>lipoic</a:t>
            </a:r>
            <a:r>
              <a:rPr lang="en-US" dirty="0"/>
              <a:t> acid).</a:t>
            </a:r>
          </a:p>
        </p:txBody>
      </p:sp>
      <p:sp>
        <p:nvSpPr>
          <p:cNvPr id="6" name="Footer Placeholder 5">
            <a:extLst>
              <a:ext uri="{FF2B5EF4-FFF2-40B4-BE49-F238E27FC236}">
                <a16:creationId xmlns:a16="http://schemas.microsoft.com/office/drawing/2014/main" id="{D83568D5-5E05-42B7-6F31-A76C91E8ABAC}"/>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527836C2-2707-8D05-FD7F-016D7F38B020}"/>
              </a:ext>
            </a:extLst>
          </p:cNvPr>
          <p:cNvSpPr>
            <a:spLocks noGrp="1"/>
          </p:cNvSpPr>
          <p:nvPr>
            <p:ph type="sldNum" sz="quarter" idx="12"/>
          </p:nvPr>
        </p:nvSpPr>
        <p:spPr/>
        <p:txBody>
          <a:bodyPr/>
          <a:lstStyle/>
          <a:p>
            <a:fld id="{6567AE4F-E19E-4CA6-8E2A-F801F3DFCFAE}"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General Principles of Treatment</a:t>
            </a:r>
          </a:p>
        </p:txBody>
      </p:sp>
      <p:sp>
        <p:nvSpPr>
          <p:cNvPr id="3" name="Content Placeholder 2"/>
          <p:cNvSpPr>
            <a:spLocks noGrp="1"/>
          </p:cNvSpPr>
          <p:nvPr>
            <p:ph idx="1"/>
          </p:nvPr>
        </p:nvSpPr>
        <p:spPr>
          <a:xfrm>
            <a:off x="1176865" y="2490135"/>
            <a:ext cx="6798736" cy="3444997"/>
          </a:xfrm>
        </p:spPr>
        <p:txBody>
          <a:bodyPr>
            <a:normAutofit fontScale="85000" lnSpcReduction="10000"/>
          </a:bodyPr>
          <a:lstStyle/>
          <a:p>
            <a:r>
              <a:rPr lang="en-US" dirty="0"/>
              <a:t>Identify and Treat Nutritional Deficiencies</a:t>
            </a:r>
          </a:p>
          <a:p>
            <a:r>
              <a:rPr lang="en-US" dirty="0"/>
              <a:t>Growth curves are imperative to identify suboptimal nutrition.</a:t>
            </a:r>
          </a:p>
          <a:p>
            <a:r>
              <a:rPr lang="en-US" dirty="0"/>
              <a:t>Identify and treat deficiencies in vitamins (vitamins A, B12, E, D, </a:t>
            </a:r>
            <a:r>
              <a:rPr lang="en-US" dirty="0" err="1"/>
              <a:t>folate</a:t>
            </a:r>
            <a:r>
              <a:rPr lang="en-US" dirty="0"/>
              <a:t> for red blood cells), minerals (iron, zinc, selenium, calcium, magnesium), and protein calorie (albumin, </a:t>
            </a:r>
            <a:r>
              <a:rPr lang="en-US" dirty="0" err="1"/>
              <a:t>prealbumin</a:t>
            </a:r>
            <a:r>
              <a:rPr lang="en-US" dirty="0"/>
              <a:t>).</a:t>
            </a:r>
          </a:p>
          <a:p>
            <a:r>
              <a:rPr lang="en-US" dirty="0"/>
              <a:t>If children fall off growth curves and show signs or symptoms of </a:t>
            </a:r>
            <a:r>
              <a:rPr lang="en-US" dirty="0" err="1"/>
              <a:t>undernutrition</a:t>
            </a:r>
            <a:r>
              <a:rPr lang="en-US" dirty="0"/>
              <a:t> and do not respond to a nutritionist’s suggestions, consider a feeding tube (also helpful for medications and mitochondrial cocktail).</a:t>
            </a:r>
          </a:p>
          <a:p>
            <a:endParaRPr lang="en-US" dirty="0"/>
          </a:p>
        </p:txBody>
      </p:sp>
      <p:sp>
        <p:nvSpPr>
          <p:cNvPr id="6" name="Footer Placeholder 5">
            <a:extLst>
              <a:ext uri="{FF2B5EF4-FFF2-40B4-BE49-F238E27FC236}">
                <a16:creationId xmlns:a16="http://schemas.microsoft.com/office/drawing/2014/main" id="{ECB6D33F-841F-1497-4086-03EE6E0D32E1}"/>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C928D6C4-53F9-9253-9D67-AB74F38EB242}"/>
              </a:ext>
            </a:extLst>
          </p:cNvPr>
          <p:cNvSpPr>
            <a:spLocks noGrp="1"/>
          </p:cNvSpPr>
          <p:nvPr>
            <p:ph type="sldNum" sz="quarter" idx="12"/>
          </p:nvPr>
        </p:nvSpPr>
        <p:spPr/>
        <p:txBody>
          <a:bodyPr/>
          <a:lstStyle/>
          <a:p>
            <a:fld id="{6567AE4F-E19E-4CA6-8E2A-F801F3DFCFAE}"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General Principles of Treatment</a:t>
            </a:r>
          </a:p>
        </p:txBody>
      </p:sp>
      <p:sp>
        <p:nvSpPr>
          <p:cNvPr id="3" name="Content Placeholder 2"/>
          <p:cNvSpPr>
            <a:spLocks noGrp="1"/>
          </p:cNvSpPr>
          <p:nvPr>
            <p:ph idx="1"/>
          </p:nvPr>
        </p:nvSpPr>
        <p:spPr>
          <a:xfrm>
            <a:off x="1176865" y="2490135"/>
            <a:ext cx="6798736" cy="3444997"/>
          </a:xfrm>
        </p:spPr>
        <p:txBody>
          <a:bodyPr>
            <a:normAutofit fontScale="92500" lnSpcReduction="10000"/>
          </a:bodyPr>
          <a:lstStyle/>
          <a:p>
            <a:r>
              <a:rPr lang="en-US" dirty="0"/>
              <a:t>Avoid Metabolic Stressors</a:t>
            </a:r>
          </a:p>
          <a:p>
            <a:r>
              <a:rPr lang="en-US" dirty="0"/>
              <a:t>Extremes of heat and cold are not well tolerated. Fever should be treated with acetaminophen (10 mg/kg every 4 hours to 15 mg/kg every 4 hours). Shivering is metabolically expensive and should be avoided.</a:t>
            </a:r>
          </a:p>
          <a:p>
            <a:r>
              <a:rPr lang="en-US" dirty="0"/>
              <a:t>Patients should avoid unaccustomed strenuous exercise. They should not exercise in the fasted state or with a concomitant illness.</a:t>
            </a:r>
          </a:p>
          <a:p>
            <a:r>
              <a:rPr lang="en-US" dirty="0"/>
              <a:t>Avoid prolonged (greater than 12 hours) fasting.</a:t>
            </a:r>
          </a:p>
          <a:p>
            <a:endParaRPr lang="en-US" dirty="0"/>
          </a:p>
        </p:txBody>
      </p:sp>
      <p:sp>
        <p:nvSpPr>
          <p:cNvPr id="6" name="Footer Placeholder 5">
            <a:extLst>
              <a:ext uri="{FF2B5EF4-FFF2-40B4-BE49-F238E27FC236}">
                <a16:creationId xmlns:a16="http://schemas.microsoft.com/office/drawing/2014/main" id="{CFE893B9-4602-92D8-41FB-2D7A107ADB35}"/>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D9C0C394-F15D-BD4E-B592-A9CE767FD2C3}"/>
              </a:ext>
            </a:extLst>
          </p:cNvPr>
          <p:cNvSpPr>
            <a:spLocks noGrp="1"/>
          </p:cNvSpPr>
          <p:nvPr>
            <p:ph type="sldNum" sz="quarter" idx="12"/>
          </p:nvPr>
        </p:nvSpPr>
        <p:spPr/>
        <p:txBody>
          <a:bodyPr/>
          <a:lstStyle/>
          <a:p>
            <a:fld id="{6567AE4F-E19E-4CA6-8E2A-F801F3DFCFAE}"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lstStyle/>
          <a:p>
            <a:r>
              <a:rPr lang="en-US"/>
              <a:t>Mitochondria</a:t>
            </a:r>
            <a:endParaRPr lang="en-US" dirty="0"/>
          </a:p>
        </p:txBody>
      </p:sp>
      <p:sp>
        <p:nvSpPr>
          <p:cNvPr id="3" name="Content Placeholder 2"/>
          <p:cNvSpPr>
            <a:spLocks noGrp="1"/>
          </p:cNvSpPr>
          <p:nvPr>
            <p:ph idx="1"/>
          </p:nvPr>
        </p:nvSpPr>
        <p:spPr>
          <a:xfrm>
            <a:off x="1176865" y="2490135"/>
            <a:ext cx="6798736" cy="3444997"/>
          </a:xfrm>
        </p:spPr>
        <p:txBody>
          <a:bodyPr>
            <a:normAutofit fontScale="92500" lnSpcReduction="20000"/>
          </a:bodyPr>
          <a:lstStyle/>
          <a:p>
            <a:r>
              <a:rPr lang="en-US" dirty="0"/>
              <a:t>Mitochondria are the main ‘‘powerhouse’’ for all cells in the body except red blood cells.</a:t>
            </a:r>
          </a:p>
          <a:p>
            <a:r>
              <a:rPr lang="en-US" dirty="0"/>
              <a:t>The individual mitochondrion is a bilayer structure and contains four compartments: </a:t>
            </a:r>
          </a:p>
          <a:p>
            <a:pPr marL="457200" lvl="1" indent="0">
              <a:buNone/>
            </a:pPr>
            <a:r>
              <a:rPr lang="en-US" dirty="0"/>
              <a:t>(1) An Outer Mitochondrial Membrane </a:t>
            </a:r>
          </a:p>
          <a:p>
            <a:pPr marL="457200" lvl="1" indent="0">
              <a:buNone/>
            </a:pPr>
            <a:r>
              <a:rPr lang="en-US" dirty="0"/>
              <a:t>(2) A Heavily Folded Inner Mitochondrial Membrane</a:t>
            </a:r>
          </a:p>
          <a:p>
            <a:pPr marL="457200" lvl="1" indent="0">
              <a:buNone/>
            </a:pPr>
            <a:r>
              <a:rPr lang="en-US" dirty="0"/>
              <a:t>(3) An Intermembrane Space That Exists Between These Two Membranes</a:t>
            </a:r>
          </a:p>
          <a:p>
            <a:pPr marL="457200" lvl="1" indent="0">
              <a:buNone/>
            </a:pPr>
            <a:r>
              <a:rPr lang="en-US" dirty="0"/>
              <a:t>(4) The Matrix, Which Is Contained Within The Inner Membrane.</a:t>
            </a:r>
          </a:p>
          <a:p>
            <a:endParaRPr lang="en-US" dirty="0"/>
          </a:p>
        </p:txBody>
      </p:sp>
      <p:pic>
        <p:nvPicPr>
          <p:cNvPr id="4" name="Picture 2"/>
          <p:cNvPicPr>
            <a:picLocks noGrp="1" noChangeAspect="1" noChangeArrowheads="1"/>
          </p:cNvPicPr>
          <p:nvPr>
            <p:ph idx="4294967295"/>
          </p:nvPr>
        </p:nvPicPr>
        <p:blipFill>
          <a:blip r:embed="rId2"/>
          <a:srcRect/>
          <a:stretch>
            <a:fillRect/>
          </a:stretch>
        </p:blipFill>
        <p:spPr bwMode="auto">
          <a:xfrm>
            <a:off x="6596062" y="927101"/>
            <a:ext cx="1371600" cy="1066800"/>
          </a:xfrm>
          <a:prstGeom prst="rect">
            <a:avLst/>
          </a:prstGeom>
          <a:noFill/>
          <a:ln w="9525">
            <a:noFill/>
            <a:miter lim="800000"/>
            <a:headEnd/>
            <a:tailEnd/>
          </a:ln>
          <a:effectLst/>
        </p:spPr>
      </p:pic>
      <p:sp>
        <p:nvSpPr>
          <p:cNvPr id="9" name="Footer Placeholder 8">
            <a:extLst>
              <a:ext uri="{FF2B5EF4-FFF2-40B4-BE49-F238E27FC236}">
                <a16:creationId xmlns:a16="http://schemas.microsoft.com/office/drawing/2014/main" id="{401EFC34-3672-AFF3-9A12-D2946DCCFA0B}"/>
              </a:ext>
            </a:extLst>
          </p:cNvPr>
          <p:cNvSpPr>
            <a:spLocks noGrp="1"/>
          </p:cNvSpPr>
          <p:nvPr>
            <p:ph type="ftr" sz="quarter" idx="11"/>
          </p:nvPr>
        </p:nvSpPr>
        <p:spPr/>
        <p:txBody>
          <a:bodyPr/>
          <a:lstStyle/>
          <a:p>
            <a:r>
              <a:rPr lang="en-US"/>
              <a:t>MBBSPPT.COM</a:t>
            </a:r>
          </a:p>
        </p:txBody>
      </p:sp>
      <p:sp>
        <p:nvSpPr>
          <p:cNvPr id="10" name="Slide Number Placeholder 9">
            <a:extLst>
              <a:ext uri="{FF2B5EF4-FFF2-40B4-BE49-F238E27FC236}">
                <a16:creationId xmlns:a16="http://schemas.microsoft.com/office/drawing/2014/main" id="{33042202-7039-FE87-215B-9F81DD4356B2}"/>
              </a:ext>
            </a:extLst>
          </p:cNvPr>
          <p:cNvSpPr>
            <a:spLocks noGrp="1"/>
          </p:cNvSpPr>
          <p:nvPr>
            <p:ph type="sldNum" sz="quarter" idx="12"/>
          </p:nvPr>
        </p:nvSpPr>
        <p:spPr/>
        <p:txBody>
          <a:bodyPr/>
          <a:lstStyle/>
          <a:p>
            <a:fld id="{6567AE4F-E19E-4CA6-8E2A-F801F3DFCFAE}"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BCBD258-324F-96F2-E436-93B2FF56DD76}"/>
              </a:ext>
            </a:extLst>
          </p:cNvPr>
          <p:cNvSpPr txBox="1"/>
          <p:nvPr/>
        </p:nvSpPr>
        <p:spPr>
          <a:xfrm>
            <a:off x="1333500" y="2920663"/>
            <a:ext cx="6477000" cy="1015663"/>
          </a:xfrm>
          <a:prstGeom prst="rect">
            <a:avLst/>
          </a:prstGeom>
          <a:noFill/>
        </p:spPr>
        <p:txBody>
          <a:bodyPr wrap="square" rtlCol="0">
            <a:spAutoFit/>
          </a:bodyPr>
          <a:lstStyle/>
          <a:p>
            <a:pPr algn="ctr"/>
            <a:r>
              <a:rPr lang="en-US" sz="6000" dirty="0"/>
              <a:t>THANKS!!</a:t>
            </a:r>
            <a:endParaRPr lang="en-IN" sz="6000" dirty="0"/>
          </a:p>
        </p:txBody>
      </p:sp>
    </p:spTree>
    <p:extLst>
      <p:ext uri="{BB962C8B-B14F-4D97-AF65-F5344CB8AC3E}">
        <p14:creationId xmlns:p14="http://schemas.microsoft.com/office/powerpoint/2010/main" val="4207412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lstStyle/>
          <a:p>
            <a:r>
              <a:rPr lang="en-US" dirty="0"/>
              <a:t>Mitochondria</a:t>
            </a:r>
          </a:p>
        </p:txBody>
      </p:sp>
      <p:sp>
        <p:nvSpPr>
          <p:cNvPr id="3" name="Content Placeholder 2"/>
          <p:cNvSpPr>
            <a:spLocks noGrp="1"/>
          </p:cNvSpPr>
          <p:nvPr>
            <p:ph sz="half" idx="1"/>
          </p:nvPr>
        </p:nvSpPr>
        <p:spPr>
          <a:xfrm>
            <a:off x="1176338" y="2487613"/>
            <a:ext cx="3090862" cy="3446462"/>
          </a:xfrm>
        </p:spPr>
        <p:txBody>
          <a:bodyPr>
            <a:noAutofit/>
          </a:bodyPr>
          <a:lstStyle/>
          <a:p>
            <a:r>
              <a:rPr lang="en-US" sz="1300" dirty="0"/>
              <a:t>Numerous transport channels are present on the outer mitochondrial membrane.</a:t>
            </a:r>
          </a:p>
          <a:p>
            <a:r>
              <a:rPr lang="en-US" sz="1300" dirty="0"/>
              <a:t>Most of the electron transport chain is embedded within the inner membrane. </a:t>
            </a:r>
          </a:p>
          <a:p>
            <a:r>
              <a:rPr lang="en-US" sz="1300" dirty="0"/>
              <a:t>The inner membrane space holds the electrochemical gradient generated as hydrogen ions are pumped from the matrix while electrons are passed from one protein complex to another as part of electron transport chain (ETC) function.</a:t>
            </a:r>
          </a:p>
          <a:p>
            <a:r>
              <a:rPr lang="en-US" sz="1300" dirty="0"/>
              <a:t>Hundreds of mitochondrial enzymes are located in the matrix. </a:t>
            </a:r>
          </a:p>
          <a:p>
            <a:endParaRPr lang="en-US" dirty="0"/>
          </a:p>
        </p:txBody>
      </p:sp>
      <p:pic>
        <p:nvPicPr>
          <p:cNvPr id="9" name="Picture 2"/>
          <p:cNvPicPr>
            <a:picLocks noGrp="1" noChangeAspect="1" noChangeArrowheads="1"/>
          </p:cNvPicPr>
          <p:nvPr>
            <p:ph sz="half" idx="2"/>
          </p:nvPr>
        </p:nvPicPr>
        <p:blipFill>
          <a:blip r:embed="rId2" cstate="print"/>
          <a:srcRect/>
          <a:stretch>
            <a:fillRect/>
          </a:stretch>
        </p:blipFill>
        <p:spPr bwMode="auto">
          <a:xfrm>
            <a:off x="4267200" y="3276600"/>
            <a:ext cx="3714751" cy="2057400"/>
          </a:xfrm>
          <a:noFill/>
          <a:ln w="9525">
            <a:noFill/>
            <a:miter lim="800000"/>
            <a:headEnd/>
            <a:tailEnd/>
          </a:ln>
          <a:effectLst/>
        </p:spPr>
      </p:pic>
      <p:pic>
        <p:nvPicPr>
          <p:cNvPr id="4" name="Picture 2"/>
          <p:cNvPicPr>
            <a:picLocks noChangeAspect="1" noChangeArrowheads="1"/>
          </p:cNvPicPr>
          <p:nvPr/>
        </p:nvPicPr>
        <p:blipFill>
          <a:blip r:embed="rId3"/>
          <a:srcRect/>
          <a:stretch>
            <a:fillRect/>
          </a:stretch>
        </p:blipFill>
        <p:spPr bwMode="auto">
          <a:xfrm>
            <a:off x="6596062" y="925513"/>
            <a:ext cx="1371600" cy="1066800"/>
          </a:xfrm>
          <a:prstGeom prst="rect">
            <a:avLst/>
          </a:prstGeom>
          <a:noFill/>
          <a:ln w="9525">
            <a:noFill/>
            <a:miter lim="800000"/>
            <a:headEnd/>
            <a:tailEnd/>
          </a:ln>
          <a:effectLst/>
        </p:spPr>
      </p:pic>
      <p:sp>
        <p:nvSpPr>
          <p:cNvPr id="8" name="Footer Placeholder 7">
            <a:extLst>
              <a:ext uri="{FF2B5EF4-FFF2-40B4-BE49-F238E27FC236}">
                <a16:creationId xmlns:a16="http://schemas.microsoft.com/office/drawing/2014/main" id="{B9CEA0A1-7E6B-8018-FD8B-2F22848E89BA}"/>
              </a:ext>
            </a:extLst>
          </p:cNvPr>
          <p:cNvSpPr>
            <a:spLocks noGrp="1"/>
          </p:cNvSpPr>
          <p:nvPr>
            <p:ph type="ftr" sz="quarter" idx="11"/>
          </p:nvPr>
        </p:nvSpPr>
        <p:spPr/>
        <p:txBody>
          <a:bodyPr/>
          <a:lstStyle/>
          <a:p>
            <a:r>
              <a:rPr lang="en-US"/>
              <a:t>MBBSPPT.COM</a:t>
            </a:r>
          </a:p>
        </p:txBody>
      </p:sp>
      <p:sp>
        <p:nvSpPr>
          <p:cNvPr id="10" name="Slide Number Placeholder 9">
            <a:extLst>
              <a:ext uri="{FF2B5EF4-FFF2-40B4-BE49-F238E27FC236}">
                <a16:creationId xmlns:a16="http://schemas.microsoft.com/office/drawing/2014/main" id="{C266291F-BC29-227F-1CFD-45EE4411911F}"/>
              </a:ext>
            </a:extLst>
          </p:cNvPr>
          <p:cNvSpPr>
            <a:spLocks noGrp="1"/>
          </p:cNvSpPr>
          <p:nvPr>
            <p:ph type="sldNum" sz="quarter" idx="12"/>
          </p:nvPr>
        </p:nvSpPr>
        <p:spPr/>
        <p:txBody>
          <a:bodyPr/>
          <a:lstStyle/>
          <a:p>
            <a:fld id="{6567AE4F-E19E-4CA6-8E2A-F801F3DFCFAE}"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76866" y="915337"/>
            <a:ext cx="6798734" cy="1303867"/>
          </a:xfrm>
        </p:spPr>
        <p:txBody>
          <a:bodyPr/>
          <a:lstStyle/>
          <a:p>
            <a:r>
              <a:rPr lang="en-US" dirty="0"/>
              <a:t>Mitochondria</a:t>
            </a:r>
          </a:p>
        </p:txBody>
      </p:sp>
      <p:sp>
        <p:nvSpPr>
          <p:cNvPr id="6" name="Content Placeholder 5"/>
          <p:cNvSpPr>
            <a:spLocks noGrp="1"/>
          </p:cNvSpPr>
          <p:nvPr>
            <p:ph idx="1"/>
          </p:nvPr>
        </p:nvSpPr>
        <p:spPr>
          <a:xfrm>
            <a:off x="1176865" y="2490135"/>
            <a:ext cx="6798736" cy="3444997"/>
          </a:xfrm>
        </p:spPr>
        <p:txBody>
          <a:bodyPr>
            <a:noAutofit/>
          </a:bodyPr>
          <a:lstStyle/>
          <a:p>
            <a:r>
              <a:rPr lang="en-US" sz="2000" dirty="0"/>
              <a:t>Mitochondria participate in the process of oxidative </a:t>
            </a:r>
            <a:r>
              <a:rPr lang="en-US" sz="2000" dirty="0" err="1"/>
              <a:t>phosphorylation</a:t>
            </a:r>
            <a:r>
              <a:rPr lang="en-US" sz="2000" dirty="0"/>
              <a:t> (OXPHOS), the transformation of energy (from the breakdown of nutrients) in the presence of oxygen to adenosine </a:t>
            </a:r>
            <a:r>
              <a:rPr lang="en-US" sz="2000" dirty="0" err="1"/>
              <a:t>triphosphate</a:t>
            </a:r>
            <a:r>
              <a:rPr lang="en-US" sz="2000" dirty="0"/>
              <a:t> (ATP).</a:t>
            </a:r>
          </a:p>
          <a:p>
            <a:r>
              <a:rPr lang="en-US" sz="2000" dirty="0"/>
              <a:t>Disorders of OXPHOS may affect the brain (central, peripheral, and autonomic nervous systems), muscles, kidneys, heart, liver, eyes, ears, pancreas, skin, and other organ systems. </a:t>
            </a:r>
          </a:p>
          <a:p>
            <a:r>
              <a:rPr lang="en-US" sz="2000" dirty="0"/>
              <a:t>The conditions caused by defects in OXPHOS can range from subclinical to lethal.</a:t>
            </a:r>
          </a:p>
        </p:txBody>
      </p:sp>
      <p:pic>
        <p:nvPicPr>
          <p:cNvPr id="7" name="Picture 2"/>
          <p:cNvPicPr>
            <a:picLocks noChangeAspect="1" noChangeArrowheads="1"/>
          </p:cNvPicPr>
          <p:nvPr/>
        </p:nvPicPr>
        <p:blipFill>
          <a:blip r:embed="rId2"/>
          <a:srcRect/>
          <a:stretch>
            <a:fillRect/>
          </a:stretch>
        </p:blipFill>
        <p:spPr bwMode="auto">
          <a:xfrm>
            <a:off x="6596062" y="944563"/>
            <a:ext cx="1371600" cy="1066800"/>
          </a:xfrm>
          <a:prstGeom prst="rect">
            <a:avLst/>
          </a:prstGeom>
          <a:noFill/>
          <a:ln w="9525">
            <a:noFill/>
            <a:miter lim="800000"/>
            <a:headEnd/>
            <a:tailEnd/>
          </a:ln>
          <a:effectLst/>
        </p:spPr>
      </p:pic>
      <p:sp>
        <p:nvSpPr>
          <p:cNvPr id="4" name="Footer Placeholder 3">
            <a:extLst>
              <a:ext uri="{FF2B5EF4-FFF2-40B4-BE49-F238E27FC236}">
                <a16:creationId xmlns:a16="http://schemas.microsoft.com/office/drawing/2014/main" id="{122DB17C-2E1D-6C03-FB13-66A0A5BCE513}"/>
              </a:ext>
            </a:extLst>
          </p:cNvPr>
          <p:cNvSpPr>
            <a:spLocks noGrp="1"/>
          </p:cNvSpPr>
          <p:nvPr>
            <p:ph type="ftr" sz="quarter" idx="11"/>
          </p:nvPr>
        </p:nvSpPr>
        <p:spPr/>
        <p:txBody>
          <a:bodyPr/>
          <a:lstStyle/>
          <a:p>
            <a:r>
              <a:rPr lang="en-US"/>
              <a:t>MBBSPPT.COM</a:t>
            </a:r>
          </a:p>
        </p:txBody>
      </p:sp>
      <p:sp>
        <p:nvSpPr>
          <p:cNvPr id="8" name="Slide Number Placeholder 7">
            <a:extLst>
              <a:ext uri="{FF2B5EF4-FFF2-40B4-BE49-F238E27FC236}">
                <a16:creationId xmlns:a16="http://schemas.microsoft.com/office/drawing/2014/main" id="{7584BC93-AF0B-37C7-181A-9D593261AD4C}"/>
              </a:ext>
            </a:extLst>
          </p:cNvPr>
          <p:cNvSpPr>
            <a:spLocks noGrp="1"/>
          </p:cNvSpPr>
          <p:nvPr>
            <p:ph type="sldNum" sz="quarter" idx="12"/>
          </p:nvPr>
        </p:nvSpPr>
        <p:spPr/>
        <p:txBody>
          <a:bodyPr/>
          <a:lstStyle/>
          <a:p>
            <a:fld id="{6567AE4F-E19E-4CA6-8E2A-F801F3DFCFAE}"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fontScale="90000"/>
          </a:bodyPr>
          <a:lstStyle/>
          <a:p>
            <a:r>
              <a:rPr lang="en-US" dirty="0"/>
              <a:t>Genetics of Mitochondrial Disorders</a:t>
            </a:r>
          </a:p>
        </p:txBody>
      </p:sp>
      <p:sp>
        <p:nvSpPr>
          <p:cNvPr id="3" name="Content Placeholder 2"/>
          <p:cNvSpPr>
            <a:spLocks noGrp="1"/>
          </p:cNvSpPr>
          <p:nvPr>
            <p:ph idx="1"/>
          </p:nvPr>
        </p:nvSpPr>
        <p:spPr>
          <a:xfrm>
            <a:off x="1176865" y="2490135"/>
            <a:ext cx="6798736" cy="3444997"/>
          </a:xfrm>
        </p:spPr>
        <p:txBody>
          <a:bodyPr>
            <a:noAutofit/>
          </a:bodyPr>
          <a:lstStyle/>
          <a:p>
            <a:r>
              <a:rPr lang="en-US" sz="1600" dirty="0"/>
              <a:t>Mitochondria are the only location of extra-chromosomal DNA within the cell and they are under the dual genetic control of both nuclear DNA and the mitochondrial genome.</a:t>
            </a:r>
          </a:p>
          <a:p>
            <a:r>
              <a:rPr lang="en-US" sz="1600" dirty="0"/>
              <a:t>Mitochondrial DNA (</a:t>
            </a:r>
            <a:r>
              <a:rPr lang="en-US" sz="1600" dirty="0" err="1"/>
              <a:t>mtDNA</a:t>
            </a:r>
            <a:r>
              <a:rPr lang="en-US" sz="1600" dirty="0"/>
              <a:t>) is a 16,569-np double-stranded (16.6 kb in humans), closed, circular molecule located within the matrix of the double-membrane mitochondrion. </a:t>
            </a:r>
          </a:p>
          <a:p>
            <a:r>
              <a:rPr lang="en-US" sz="1600" dirty="0"/>
              <a:t>Each human cell contains hundreds of </a:t>
            </a:r>
            <a:r>
              <a:rPr lang="en-US" sz="1600" dirty="0" err="1"/>
              <a:t>mtDNA</a:t>
            </a:r>
            <a:r>
              <a:rPr lang="en-US" sz="1600" dirty="0"/>
              <a:t> molecules. </a:t>
            </a:r>
          </a:p>
          <a:p>
            <a:r>
              <a:rPr lang="en-US" sz="1600" dirty="0"/>
              <a:t>Human </a:t>
            </a:r>
            <a:r>
              <a:rPr lang="en-US" sz="1600" dirty="0" err="1"/>
              <a:t>mtDNA</a:t>
            </a:r>
            <a:r>
              <a:rPr lang="en-US" sz="1600" dirty="0"/>
              <a:t> encodes 13 of the 89 subunits of the mitochondrial respiratory chain, as well as the small (12S) and large (16S) ribosomal RNAs (</a:t>
            </a:r>
            <a:r>
              <a:rPr lang="en-US" sz="1600" dirty="0" err="1"/>
              <a:t>rRNAs</a:t>
            </a:r>
            <a:r>
              <a:rPr lang="en-US" sz="1600" dirty="0"/>
              <a:t>) and 22 </a:t>
            </a:r>
            <a:r>
              <a:rPr lang="en-US" sz="1600" dirty="0" err="1"/>
              <a:t>tRNAs</a:t>
            </a:r>
            <a:r>
              <a:rPr lang="en-US" sz="1600" dirty="0"/>
              <a:t> necessary for </a:t>
            </a:r>
            <a:r>
              <a:rPr lang="en-US" sz="1600" dirty="0" err="1"/>
              <a:t>intramitochondrial</a:t>
            </a:r>
            <a:r>
              <a:rPr lang="en-US" sz="1600" dirty="0"/>
              <a:t> protein synthesis .</a:t>
            </a:r>
          </a:p>
          <a:p>
            <a:r>
              <a:rPr lang="en-US" sz="1600" dirty="0"/>
              <a:t>(</a:t>
            </a:r>
            <a:r>
              <a:rPr lang="en-US" sz="1600" dirty="0" err="1"/>
              <a:t>DiMauro</a:t>
            </a:r>
            <a:r>
              <a:rPr lang="en-US" sz="1600" dirty="0"/>
              <a:t> S, </a:t>
            </a:r>
            <a:r>
              <a:rPr lang="en-US" sz="1600" dirty="0" err="1"/>
              <a:t>Schon</a:t>
            </a:r>
            <a:r>
              <a:rPr lang="en-US" sz="1600" dirty="0"/>
              <a:t> EA. Mitochondrial respiratory-chain diseases. New </a:t>
            </a:r>
            <a:r>
              <a:rPr lang="en-US" sz="1600" dirty="0" err="1"/>
              <a:t>Engl</a:t>
            </a:r>
            <a:r>
              <a:rPr lang="en-US" sz="1600" dirty="0"/>
              <a:t> J Med. 2003;348:2656–68.)</a:t>
            </a:r>
          </a:p>
        </p:txBody>
      </p:sp>
      <p:sp>
        <p:nvSpPr>
          <p:cNvPr id="6" name="Footer Placeholder 5">
            <a:extLst>
              <a:ext uri="{FF2B5EF4-FFF2-40B4-BE49-F238E27FC236}">
                <a16:creationId xmlns:a16="http://schemas.microsoft.com/office/drawing/2014/main" id="{718DA4C3-C61B-917F-7FB4-F60482D9C518}"/>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30F69562-FE24-B162-C394-12CB1E5F8268}"/>
              </a:ext>
            </a:extLst>
          </p:cNvPr>
          <p:cNvSpPr>
            <a:spLocks noGrp="1"/>
          </p:cNvSpPr>
          <p:nvPr>
            <p:ph type="sldNum" sz="quarter" idx="12"/>
          </p:nvPr>
        </p:nvSpPr>
        <p:spPr/>
        <p:txBody>
          <a:bodyPr/>
          <a:lstStyle/>
          <a:p>
            <a:fld id="{6567AE4F-E19E-4CA6-8E2A-F801F3DFCFAE}"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72369" y="641124"/>
            <a:ext cx="6799262" cy="1303337"/>
          </a:xfrm>
        </p:spPr>
        <p:txBody>
          <a:bodyPr>
            <a:noAutofit/>
          </a:bodyPr>
          <a:lstStyle/>
          <a:p>
            <a:pPr>
              <a:lnSpc>
                <a:spcPct val="150000"/>
              </a:lnSpc>
            </a:pPr>
            <a:r>
              <a:rPr lang="en-US" sz="1050" dirty="0">
                <a:latin typeface="Garamond (Body)"/>
                <a:cs typeface="Times New Roman" pitchFamily="18" charset="0"/>
              </a:rPr>
              <a:t>The human mitochondrial genome. The map of the 16,569 bp </a:t>
            </a:r>
            <a:r>
              <a:rPr lang="en-US" sz="1050" dirty="0" err="1">
                <a:latin typeface="Garamond (Body)"/>
                <a:cs typeface="Times New Roman" pitchFamily="18" charset="0"/>
              </a:rPr>
              <a:t>mtDNA</a:t>
            </a:r>
            <a:r>
              <a:rPr lang="en-US" sz="1050" dirty="0">
                <a:latin typeface="Garamond (Body)"/>
                <a:cs typeface="Times New Roman" pitchFamily="18" charset="0"/>
              </a:rPr>
              <a:t> shows differently colored areas</a:t>
            </a:r>
            <a:br>
              <a:rPr lang="en-US" sz="1050" dirty="0">
                <a:latin typeface="Garamond (Body)"/>
                <a:cs typeface="Times New Roman" pitchFamily="18" charset="0"/>
              </a:rPr>
            </a:br>
            <a:r>
              <a:rPr lang="en-US" sz="1050" dirty="0">
                <a:latin typeface="Garamond (Body)"/>
                <a:cs typeface="Times New Roman" pitchFamily="18" charset="0"/>
              </a:rPr>
              <a:t>representing the protein-coding genes for the seven subunits of complex I (ND), the three subunits of cytochrome c oxidase (CO), cytochrome b (</a:t>
            </a:r>
            <a:r>
              <a:rPr lang="en-US" sz="1050" dirty="0" err="1">
                <a:latin typeface="Garamond (Body)"/>
                <a:cs typeface="Times New Roman" pitchFamily="18" charset="0"/>
              </a:rPr>
              <a:t>cyt</a:t>
            </a:r>
            <a:r>
              <a:rPr lang="en-US" sz="1050" dirty="0">
                <a:latin typeface="Garamond (Body)"/>
                <a:cs typeface="Times New Roman" pitchFamily="18" charset="0"/>
              </a:rPr>
              <a:t> b), and the two subunits of ATP synthase (A6 and A8), the 12S and 16S rRNAs (12S, 16S), and the 22 tRNAs identified by one-letter codes for the corresponding amino acids.</a:t>
            </a:r>
          </a:p>
        </p:txBody>
      </p:sp>
      <p:pic>
        <p:nvPicPr>
          <p:cNvPr id="1026" name="Picture 2"/>
          <p:cNvPicPr>
            <a:picLocks noGrp="1" noChangeAspect="1" noChangeArrowheads="1"/>
          </p:cNvPicPr>
          <p:nvPr>
            <p:ph idx="4294967295"/>
          </p:nvPr>
        </p:nvPicPr>
        <p:blipFill>
          <a:blip r:embed="rId2"/>
          <a:srcRect/>
          <a:stretch>
            <a:fillRect/>
          </a:stretch>
        </p:blipFill>
        <p:spPr bwMode="auto">
          <a:xfrm>
            <a:off x="1143000" y="1896836"/>
            <a:ext cx="6858000" cy="4180114"/>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Autofit/>
          </a:bodyPr>
          <a:lstStyle/>
          <a:p>
            <a:r>
              <a:rPr lang="en-US" dirty="0"/>
              <a:t>Unique aspects of Mitochondrial Genetics</a:t>
            </a:r>
          </a:p>
        </p:txBody>
      </p:sp>
      <p:sp>
        <p:nvSpPr>
          <p:cNvPr id="3" name="Content Placeholder 2"/>
          <p:cNvSpPr>
            <a:spLocks noGrp="1"/>
          </p:cNvSpPr>
          <p:nvPr>
            <p:ph idx="1"/>
          </p:nvPr>
        </p:nvSpPr>
        <p:spPr>
          <a:xfrm>
            <a:off x="1176865" y="2490135"/>
            <a:ext cx="6798736" cy="3444997"/>
          </a:xfrm>
        </p:spPr>
        <p:txBody>
          <a:bodyPr>
            <a:normAutofit fontScale="70000" lnSpcReduction="20000"/>
          </a:bodyPr>
          <a:lstStyle/>
          <a:p>
            <a:r>
              <a:rPr lang="en-US" dirty="0"/>
              <a:t>Mitochondrial genetics is different from </a:t>
            </a:r>
            <a:r>
              <a:rPr lang="en-US" dirty="0" err="1"/>
              <a:t>Mendelian</a:t>
            </a:r>
            <a:r>
              <a:rPr lang="en-US" dirty="0"/>
              <a:t> genetics in almost every aspect, from the </a:t>
            </a:r>
            <a:r>
              <a:rPr lang="en-US" dirty="0" err="1"/>
              <a:t>uniparental</a:t>
            </a:r>
            <a:r>
              <a:rPr lang="en-US" dirty="0"/>
              <a:t> inheritance of disease mutations, to the presence of many copies of the genome within a single cell and the basic mechanisms that underlie replication and transcription.</a:t>
            </a:r>
          </a:p>
          <a:p>
            <a:r>
              <a:rPr lang="en-US" dirty="0"/>
              <a:t>Each mitochondrion contains two to 10 copies of </a:t>
            </a:r>
            <a:r>
              <a:rPr lang="en-US" dirty="0" err="1"/>
              <a:t>mtDNA</a:t>
            </a:r>
            <a:r>
              <a:rPr lang="en-US" dirty="0"/>
              <a:t>. </a:t>
            </a:r>
          </a:p>
          <a:p>
            <a:r>
              <a:rPr lang="en-US" dirty="0"/>
              <a:t>The </a:t>
            </a:r>
            <a:r>
              <a:rPr lang="en-US" dirty="0" err="1"/>
              <a:t>mtDNA</a:t>
            </a:r>
            <a:r>
              <a:rPr lang="en-US" dirty="0"/>
              <a:t> is maternally inherited. </a:t>
            </a:r>
          </a:p>
          <a:p>
            <a:r>
              <a:rPr lang="en-US" dirty="0"/>
              <a:t>The </a:t>
            </a:r>
            <a:r>
              <a:rPr lang="en-US" dirty="0" err="1"/>
              <a:t>mtDNA</a:t>
            </a:r>
            <a:r>
              <a:rPr lang="en-US" dirty="0"/>
              <a:t> can exist in a cell as a mixture of mutant and normal </a:t>
            </a:r>
            <a:r>
              <a:rPr lang="en-US" dirty="0" err="1"/>
              <a:t>mtDNAs</a:t>
            </a:r>
            <a:r>
              <a:rPr lang="en-US" dirty="0"/>
              <a:t> (</a:t>
            </a:r>
            <a:r>
              <a:rPr lang="en-US" dirty="0" err="1"/>
              <a:t>heteroplasmy</a:t>
            </a:r>
            <a:r>
              <a:rPr lang="en-US" dirty="0"/>
              <a:t>).</a:t>
            </a:r>
          </a:p>
          <a:p>
            <a:r>
              <a:rPr lang="en-US" dirty="0"/>
              <a:t>The </a:t>
            </a:r>
            <a:r>
              <a:rPr lang="en-US" dirty="0" err="1"/>
              <a:t>mtDNA</a:t>
            </a:r>
            <a:r>
              <a:rPr lang="en-US" dirty="0"/>
              <a:t> do not recombine, and can undergo replicative segregation during meiotic or mitotic division to give pure genotypes (</a:t>
            </a:r>
            <a:r>
              <a:rPr lang="en-US" dirty="0" err="1"/>
              <a:t>homoplasmic</a:t>
            </a:r>
            <a:r>
              <a:rPr lang="en-US" dirty="0"/>
              <a:t>).</a:t>
            </a:r>
          </a:p>
          <a:p>
            <a:endParaRPr lang="en-US" dirty="0"/>
          </a:p>
        </p:txBody>
      </p:sp>
      <p:sp>
        <p:nvSpPr>
          <p:cNvPr id="6" name="Footer Placeholder 5">
            <a:extLst>
              <a:ext uri="{FF2B5EF4-FFF2-40B4-BE49-F238E27FC236}">
                <a16:creationId xmlns:a16="http://schemas.microsoft.com/office/drawing/2014/main" id="{B409EA09-123A-3E9E-D6EF-D453898957D5}"/>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5971DC08-F5F6-F4C0-027A-D88C71402BB1}"/>
              </a:ext>
            </a:extLst>
          </p:cNvPr>
          <p:cNvSpPr>
            <a:spLocks noGrp="1"/>
          </p:cNvSpPr>
          <p:nvPr>
            <p:ph type="sldNum" sz="quarter" idx="12"/>
          </p:nvPr>
        </p:nvSpPr>
        <p:spPr/>
        <p:txBody>
          <a:bodyPr/>
          <a:lstStyle/>
          <a:p>
            <a:fld id="{6567AE4F-E19E-4CA6-8E2A-F801F3DFCFAE}" type="slidenum">
              <a:rPr lang="en-US" smtClean="0"/>
              <a:pPr/>
              <a:t>9</a:t>
            </a:fld>
            <a:endParaRPr lang="en-US"/>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1133</TotalTime>
  <Words>3728</Words>
  <Application>Microsoft Office PowerPoint</Application>
  <PresentationFormat>On-screen Show (4:3)</PresentationFormat>
  <Paragraphs>391</Paragraphs>
  <Slides>40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Garamond (Body)</vt:lpstr>
      <vt:lpstr>Arial</vt:lpstr>
      <vt:lpstr>Calibri</vt:lpstr>
      <vt:lpstr>Garamond</vt:lpstr>
      <vt:lpstr>Times New Roman</vt:lpstr>
      <vt:lpstr>Organic</vt:lpstr>
      <vt:lpstr>Mitochondrial Diseases</vt:lpstr>
      <vt:lpstr>Mitochondrial Diseases</vt:lpstr>
      <vt:lpstr>Mitochondrial Diseases</vt:lpstr>
      <vt:lpstr>Mitochondria</vt:lpstr>
      <vt:lpstr>Mitochondria</vt:lpstr>
      <vt:lpstr>Mitochondria</vt:lpstr>
      <vt:lpstr>Genetics of Mitochondrial Disorders</vt:lpstr>
      <vt:lpstr>The human mitochondrial genome. The map of the 16,569 bp mtDNA shows differently colored areas representing the protein-coding genes for the seven subunits of complex I (ND), the three subunits of cytochrome c oxidase (CO), cytochrome b (cyt b), and the two subunits of ATP synthase (A6 and A8), the 12S and 16S rRNAs (12S, 16S), and the 22 tRNAs identified by one-letter codes for the corresponding amino acids.</vt:lpstr>
      <vt:lpstr>Unique aspects of Mitochondrial Genetics</vt:lpstr>
      <vt:lpstr>Comparison Between the Human Nuclear and Mitochondrial Genomes</vt:lpstr>
      <vt:lpstr>Why does mitochondrial DNA mutate?</vt:lpstr>
      <vt:lpstr>Inheritance of Mitochondrial DNA</vt:lpstr>
      <vt:lpstr>Inheritance of Mitochondrial DNA</vt:lpstr>
      <vt:lpstr>Clinical Manifestations of Mitochondrial Cytopathies</vt:lpstr>
      <vt:lpstr>Clinical Manifestations of Mitochondrial Cytopathies</vt:lpstr>
      <vt:lpstr>Mitochondrial Diseases Due to mtDNA or nDNA Mutation</vt:lpstr>
      <vt:lpstr>Class I mutations: Disorders of Nuclear Genes</vt:lpstr>
      <vt:lpstr>Class I mutations: Disorders of nuclear genes Nuclear defects in OXPHOS related proteins</vt:lpstr>
      <vt:lpstr>Class I mutations: disorders of nuclear genes Nuclear defects in OXPHOS related proteins</vt:lpstr>
      <vt:lpstr>Class I mutations: disorders of nuclear genes  Nuclear defects in mitochondrial proteins for mtDNA Integrity</vt:lpstr>
      <vt:lpstr>Class I mutations: Disorders of nuclear genes  Nuclear defects in mitochondrial proteins for mtDNA Integrity</vt:lpstr>
      <vt:lpstr>Class II mutations: mitochondrial DNA mutations Servidei S. 2003, Rahman S, Hanna M. 2009 </vt:lpstr>
      <vt:lpstr>Class II mutations: mitochondrial DNA mutations  Servidei S. 2003, Rahman S, Hanna M. 2009</vt:lpstr>
      <vt:lpstr>Class II mutations: mitochondrial DNA mutations  Servidei S. 2003, Rahman S, Hanna M. 2009</vt:lpstr>
      <vt:lpstr>Acquired mtDNA mutations in ageing and cancer</vt:lpstr>
      <vt:lpstr>Acquired mtDNA mutations in ageing and cancer</vt:lpstr>
      <vt:lpstr>Methods of Diagnosis</vt:lpstr>
      <vt:lpstr>Methods of Diagnosis</vt:lpstr>
      <vt:lpstr>Methods of Diagnosis</vt:lpstr>
      <vt:lpstr>Methods of Diagnosis</vt:lpstr>
      <vt:lpstr>Methods of Diagnosis</vt:lpstr>
      <vt:lpstr>Methods of Diagnosis</vt:lpstr>
      <vt:lpstr>Methods of Diagnosis</vt:lpstr>
      <vt:lpstr>Methods of Diagnosis</vt:lpstr>
      <vt:lpstr>Methods of Diagnosis</vt:lpstr>
      <vt:lpstr>Methods of Diagnosis</vt:lpstr>
      <vt:lpstr>General Principles of Treatment</vt:lpstr>
      <vt:lpstr>General Principles of Treatment</vt:lpstr>
      <vt:lpstr>General Principles of Treatment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Mitochondrial Diseases</dc:title>
  <dc:creator>compaq</dc:creator>
  <cp:lastModifiedBy>Rajesh Patel</cp:lastModifiedBy>
  <cp:revision>124</cp:revision>
  <dcterms:created xsi:type="dcterms:W3CDTF">2014-01-03T15:16:42Z</dcterms:created>
  <dcterms:modified xsi:type="dcterms:W3CDTF">2024-06-15T20:26:29Z</dcterms:modified>
</cp:coreProperties>
</file>