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0" r:id="rId1"/>
  </p:sldMasterIdLst>
  <p:notesMasterIdLst>
    <p:notesMasterId r:id="rId39"/>
  </p:notesMasterIdLst>
  <p:sldIdLst>
    <p:sldId id="256" r:id="rId2"/>
    <p:sldId id="290" r:id="rId3"/>
    <p:sldId id="289" r:id="rId4"/>
    <p:sldId id="306" r:id="rId5"/>
    <p:sldId id="307" r:id="rId6"/>
    <p:sldId id="308" r:id="rId7"/>
    <p:sldId id="311" r:id="rId8"/>
    <p:sldId id="313" r:id="rId9"/>
    <p:sldId id="315" r:id="rId10"/>
    <p:sldId id="316" r:id="rId11"/>
    <p:sldId id="319" r:id="rId12"/>
    <p:sldId id="350" r:id="rId13"/>
    <p:sldId id="309" r:id="rId14"/>
    <p:sldId id="325" r:id="rId15"/>
    <p:sldId id="326" r:id="rId16"/>
    <p:sldId id="327" r:id="rId17"/>
    <p:sldId id="328" r:id="rId18"/>
    <p:sldId id="329" r:id="rId19"/>
    <p:sldId id="330" r:id="rId20"/>
    <p:sldId id="353" r:id="rId21"/>
    <p:sldId id="331" r:id="rId22"/>
    <p:sldId id="332" r:id="rId23"/>
    <p:sldId id="333" r:id="rId24"/>
    <p:sldId id="334" r:id="rId25"/>
    <p:sldId id="354" r:id="rId26"/>
    <p:sldId id="335" r:id="rId27"/>
    <p:sldId id="337" r:id="rId28"/>
    <p:sldId id="338" r:id="rId29"/>
    <p:sldId id="339" r:id="rId30"/>
    <p:sldId id="340" r:id="rId31"/>
    <p:sldId id="342" r:id="rId32"/>
    <p:sldId id="343" r:id="rId33"/>
    <p:sldId id="344" r:id="rId34"/>
    <p:sldId id="345" r:id="rId35"/>
    <p:sldId id="346" r:id="rId36"/>
    <p:sldId id="347" r:id="rId37"/>
    <p:sldId id="348" r:id="rId3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001D"/>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44" autoAdjust="0"/>
    <p:restoredTop sz="94660"/>
  </p:normalViewPr>
  <p:slideViewPr>
    <p:cSldViewPr>
      <p:cViewPr varScale="1">
        <p:scale>
          <a:sx n="105" d="100"/>
          <a:sy n="105" d="100"/>
        </p:scale>
        <p:origin x="139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F77E0F7-7F33-C67B-9D6B-974B5B760F4F}"/>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pitchFamily="34" charset="0"/>
                <a:cs typeface="Arial" pitchFamily="34" charset="0"/>
              </a:defRPr>
            </a:lvl1pPr>
          </a:lstStyle>
          <a:p>
            <a:pPr>
              <a:defRPr/>
            </a:pPr>
            <a:endParaRPr lang="en-US"/>
          </a:p>
        </p:txBody>
      </p:sp>
      <p:sp>
        <p:nvSpPr>
          <p:cNvPr id="3075" name="Rectangle 3">
            <a:extLst>
              <a:ext uri="{FF2B5EF4-FFF2-40B4-BE49-F238E27FC236}">
                <a16:creationId xmlns:a16="http://schemas.microsoft.com/office/drawing/2014/main" id="{2D2CC5AD-69F4-B4C8-5CCC-4D846A06B6C8}"/>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pitchFamily="34" charset="0"/>
                <a:cs typeface="Arial" pitchFamily="34" charset="0"/>
              </a:defRPr>
            </a:lvl1pPr>
          </a:lstStyle>
          <a:p>
            <a:pPr>
              <a:defRPr/>
            </a:pPr>
            <a:endParaRPr lang="en-US"/>
          </a:p>
        </p:txBody>
      </p:sp>
      <p:sp>
        <p:nvSpPr>
          <p:cNvPr id="8196" name="Rectangle 4">
            <a:extLst>
              <a:ext uri="{FF2B5EF4-FFF2-40B4-BE49-F238E27FC236}">
                <a16:creationId xmlns:a16="http://schemas.microsoft.com/office/drawing/2014/main" id="{8EE69C12-EC8D-6A91-3904-9674E114525C}"/>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18581F71-F27E-3BC6-A881-A8A4DB452733}"/>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372C695F-C332-F4CE-DE73-930D52F49767}"/>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pitchFamily="34" charset="0"/>
                <a:cs typeface="Arial" pitchFamily="34" charset="0"/>
              </a:defRPr>
            </a:lvl1pPr>
          </a:lstStyle>
          <a:p>
            <a:pPr>
              <a:defRPr/>
            </a:pPr>
            <a:endParaRPr lang="en-US"/>
          </a:p>
        </p:txBody>
      </p:sp>
      <p:sp>
        <p:nvSpPr>
          <p:cNvPr id="3079" name="Rectangle 7">
            <a:extLst>
              <a:ext uri="{FF2B5EF4-FFF2-40B4-BE49-F238E27FC236}">
                <a16:creationId xmlns:a16="http://schemas.microsoft.com/office/drawing/2014/main" id="{359DBCFE-AB6A-9A1A-A15A-D689B036E5FB}"/>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Arial" panose="020B0604020202020204" pitchFamily="34" charset="0"/>
              </a:defRPr>
            </a:lvl1pPr>
          </a:lstStyle>
          <a:p>
            <a:pPr>
              <a:defRPr/>
            </a:pPr>
            <a:fld id="{9DF7620E-1712-4C80-B4E2-5157E97F72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21050815-988F-0CA8-555A-E5BB84515BF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05997E64-AB9D-4032-8549-61AD883E8696}" type="slidenum">
              <a:rPr lang="en-US" altLang="en-US" smtClean="0"/>
              <a:pPr fontAlgn="base">
                <a:spcBef>
                  <a:spcPct val="0"/>
                </a:spcBef>
                <a:spcAft>
                  <a:spcPct val="0"/>
                </a:spcAft>
              </a:pPr>
              <a:t>1</a:t>
            </a:fld>
            <a:endParaRPr lang="en-US" altLang="en-US"/>
          </a:p>
        </p:txBody>
      </p:sp>
      <p:sp>
        <p:nvSpPr>
          <p:cNvPr id="10243" name="Rectangle 2">
            <a:extLst>
              <a:ext uri="{FF2B5EF4-FFF2-40B4-BE49-F238E27FC236}">
                <a16:creationId xmlns:a16="http://schemas.microsoft.com/office/drawing/2014/main" id="{18DFC15B-8CEE-54D9-CA76-B8FB86FA56E9}"/>
              </a:ext>
            </a:extLst>
          </p:cNvPr>
          <p:cNvSpPr>
            <a:spLocks noRot="1" noChangeArrowheads="1" noTextEdit="1"/>
          </p:cNvSpPr>
          <p:nvPr>
            <p:ph type="sldImg"/>
          </p:nvPr>
        </p:nvSpPr>
        <p:spPr>
          <a:ln/>
        </p:spPr>
      </p:sp>
      <p:sp>
        <p:nvSpPr>
          <p:cNvPr id="10244" name="Rectangle 3">
            <a:extLst>
              <a:ext uri="{FF2B5EF4-FFF2-40B4-BE49-F238E27FC236}">
                <a16:creationId xmlns:a16="http://schemas.microsoft.com/office/drawing/2014/main" id="{F4C5DDA1-5CF8-531A-8B19-C0364797515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F52682-1F56-47F0-549C-61BCACF00C03}"/>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916A014F-5D67-85B8-88A8-E802C42D3920}"/>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104F234F-E3AE-E64D-4E03-78DCF5C8F440}"/>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EADAAC2E-56BB-46CD-2646-8360EAFD476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B42D7D7F-AAB6-842E-9E93-0818C82EAD8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51E54C1-3D05-A177-D82E-2B6E29005B9A}"/>
              </a:ext>
            </a:extLst>
          </p:cNvPr>
          <p:cNvSpPr>
            <a:spLocks noGrp="1"/>
          </p:cNvSpPr>
          <p:nvPr>
            <p:ph type="sldNum" sz="quarter" idx="12"/>
          </p:nvPr>
        </p:nvSpPr>
        <p:spPr/>
        <p:txBody>
          <a:bodyPr/>
          <a:lstStyle>
            <a:lvl1pPr>
              <a:defRPr/>
            </a:lvl1pPr>
          </a:lstStyle>
          <a:p>
            <a:pPr>
              <a:defRPr/>
            </a:pPr>
            <a:fld id="{70BC4A74-9684-46E8-B48E-A7A6D7C59FC5}" type="slidenum">
              <a:rPr lang="en-US" altLang="en-US"/>
              <a:pPr>
                <a:defRPr/>
              </a:pPr>
              <a:t>‹#›</a:t>
            </a:fld>
            <a:endParaRPr lang="en-US" altLang="en-US"/>
          </a:p>
        </p:txBody>
      </p:sp>
    </p:spTree>
    <p:extLst>
      <p:ext uri="{BB962C8B-B14F-4D97-AF65-F5344CB8AC3E}">
        <p14:creationId xmlns:p14="http://schemas.microsoft.com/office/powerpoint/2010/main" val="1930945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4C5AEE1-6136-EC20-892F-7E4E6DA92D3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FA422B3-5C90-BB07-39F1-B3904B060E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F20092-B08A-A8A2-7D67-1F4C15B349A6}"/>
              </a:ext>
            </a:extLst>
          </p:cNvPr>
          <p:cNvSpPr>
            <a:spLocks noGrp="1"/>
          </p:cNvSpPr>
          <p:nvPr>
            <p:ph type="sldNum" sz="quarter" idx="12"/>
          </p:nvPr>
        </p:nvSpPr>
        <p:spPr/>
        <p:txBody>
          <a:bodyPr/>
          <a:lstStyle>
            <a:lvl1pPr>
              <a:defRPr/>
            </a:lvl1pPr>
          </a:lstStyle>
          <a:p>
            <a:pPr>
              <a:defRPr/>
            </a:pPr>
            <a:fld id="{A0A00306-B492-43C2-9310-41F64835F566}" type="slidenum">
              <a:rPr lang="en-US" altLang="en-US"/>
              <a:pPr>
                <a:defRPr/>
              </a:pPr>
              <a:t>‹#›</a:t>
            </a:fld>
            <a:endParaRPr lang="en-US" altLang="en-US"/>
          </a:p>
        </p:txBody>
      </p:sp>
    </p:spTree>
    <p:extLst>
      <p:ext uri="{BB962C8B-B14F-4D97-AF65-F5344CB8AC3E}">
        <p14:creationId xmlns:p14="http://schemas.microsoft.com/office/powerpoint/2010/main" val="4227205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44015C-AF68-554D-1F33-D8CC4FC686E4}"/>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54EF7D62-0C4A-5053-072E-FE92B443052A}"/>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E2D0590B-670A-17CD-BC19-71123892FB5F}"/>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1E516197-EFAA-3E66-F8B2-E90626C10F3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F7E29BD8-A3B9-0E24-F66F-2E3B9E8F6010}"/>
              </a:ext>
            </a:extLst>
          </p:cNvPr>
          <p:cNvSpPr>
            <a:spLocks noGrp="1"/>
          </p:cNvSpPr>
          <p:nvPr>
            <p:ph type="sldNum" sz="quarter" idx="12"/>
          </p:nvPr>
        </p:nvSpPr>
        <p:spPr/>
        <p:txBody>
          <a:bodyPr/>
          <a:lstStyle>
            <a:lvl1pPr>
              <a:defRPr/>
            </a:lvl1pPr>
          </a:lstStyle>
          <a:p>
            <a:pPr>
              <a:defRPr/>
            </a:pPr>
            <a:fld id="{9E5A1A77-7D63-42AF-8F57-260A9F4833C5}" type="slidenum">
              <a:rPr lang="en-US" altLang="en-US"/>
              <a:pPr>
                <a:defRPr/>
              </a:pPr>
              <a:t>‹#›</a:t>
            </a:fld>
            <a:endParaRPr lang="en-US" altLang="en-US"/>
          </a:p>
        </p:txBody>
      </p:sp>
    </p:spTree>
    <p:extLst>
      <p:ext uri="{BB962C8B-B14F-4D97-AF65-F5344CB8AC3E}">
        <p14:creationId xmlns:p14="http://schemas.microsoft.com/office/powerpoint/2010/main" val="4030228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541110-816A-9939-2950-76241611B21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BB995AD-3F87-9903-67B8-1A9C4890211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BA8BC2-A350-026F-2596-4F3ADAFFCA35}"/>
              </a:ext>
            </a:extLst>
          </p:cNvPr>
          <p:cNvSpPr>
            <a:spLocks noGrp="1"/>
          </p:cNvSpPr>
          <p:nvPr>
            <p:ph type="sldNum" sz="quarter" idx="12"/>
          </p:nvPr>
        </p:nvSpPr>
        <p:spPr/>
        <p:txBody>
          <a:bodyPr/>
          <a:lstStyle>
            <a:lvl1pPr>
              <a:defRPr/>
            </a:lvl1pPr>
          </a:lstStyle>
          <a:p>
            <a:pPr>
              <a:defRPr/>
            </a:pPr>
            <a:fld id="{F173C1A9-B444-4A46-A318-FD58717B937E}" type="slidenum">
              <a:rPr lang="en-US" altLang="en-US"/>
              <a:pPr>
                <a:defRPr/>
              </a:pPr>
              <a:t>‹#›</a:t>
            </a:fld>
            <a:endParaRPr lang="en-US" altLang="en-US"/>
          </a:p>
        </p:txBody>
      </p:sp>
    </p:spTree>
    <p:extLst>
      <p:ext uri="{BB962C8B-B14F-4D97-AF65-F5344CB8AC3E}">
        <p14:creationId xmlns:p14="http://schemas.microsoft.com/office/powerpoint/2010/main" val="393978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96995A-DF7A-F647-BC28-F33E7E19F782}"/>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90AC0C8C-6572-853A-74A2-216FA62DF408}"/>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8B698090-CCA0-92FB-EE05-9C31E2FC686A}"/>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4A773A39-9AA4-CD03-9376-07C8EB3C1060}"/>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5AA4DAC-B960-D642-FC01-4AECB5E3147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3CB989A-30A0-7CAE-7531-0390D5C4E2EF}"/>
              </a:ext>
            </a:extLst>
          </p:cNvPr>
          <p:cNvSpPr>
            <a:spLocks noGrp="1"/>
          </p:cNvSpPr>
          <p:nvPr>
            <p:ph type="sldNum" sz="quarter" idx="12"/>
          </p:nvPr>
        </p:nvSpPr>
        <p:spPr/>
        <p:txBody>
          <a:bodyPr/>
          <a:lstStyle>
            <a:lvl1pPr>
              <a:defRPr/>
            </a:lvl1pPr>
          </a:lstStyle>
          <a:p>
            <a:pPr>
              <a:defRPr/>
            </a:pPr>
            <a:fld id="{A2F0E376-E633-4B4E-BD66-2AC046833064}" type="slidenum">
              <a:rPr lang="en-US" altLang="en-US"/>
              <a:pPr>
                <a:defRPr/>
              </a:pPr>
              <a:t>‹#›</a:t>
            </a:fld>
            <a:endParaRPr lang="en-US" altLang="en-US"/>
          </a:p>
        </p:txBody>
      </p:sp>
    </p:spTree>
    <p:extLst>
      <p:ext uri="{BB962C8B-B14F-4D97-AF65-F5344CB8AC3E}">
        <p14:creationId xmlns:p14="http://schemas.microsoft.com/office/powerpoint/2010/main" val="389136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4B5DED5E-9162-C766-5407-84206E039AA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82F7585-93DD-9ED6-7D33-4252B1910D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628A0C-9F22-2CA7-AB96-51924C19DD1A}"/>
              </a:ext>
            </a:extLst>
          </p:cNvPr>
          <p:cNvSpPr>
            <a:spLocks noGrp="1"/>
          </p:cNvSpPr>
          <p:nvPr>
            <p:ph type="sldNum" sz="quarter" idx="12"/>
          </p:nvPr>
        </p:nvSpPr>
        <p:spPr/>
        <p:txBody>
          <a:bodyPr/>
          <a:lstStyle>
            <a:lvl1pPr>
              <a:defRPr/>
            </a:lvl1pPr>
          </a:lstStyle>
          <a:p>
            <a:pPr>
              <a:defRPr/>
            </a:pPr>
            <a:fld id="{DBD08855-773A-42C9-BADF-2514D3AC3367}" type="slidenum">
              <a:rPr lang="en-US" altLang="en-US"/>
              <a:pPr>
                <a:defRPr/>
              </a:pPr>
              <a:t>‹#›</a:t>
            </a:fld>
            <a:endParaRPr lang="en-US" altLang="en-US"/>
          </a:p>
        </p:txBody>
      </p:sp>
    </p:spTree>
    <p:extLst>
      <p:ext uri="{BB962C8B-B14F-4D97-AF65-F5344CB8AC3E}">
        <p14:creationId xmlns:p14="http://schemas.microsoft.com/office/powerpoint/2010/main" val="2762715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469DCE94-7977-2290-1421-F9BDF0BF2182}"/>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56D29F16-3B2D-FB12-261E-A9B940998E2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4CA6EE47-C16D-9763-CCFD-BB0A4A8D141B}"/>
              </a:ext>
            </a:extLst>
          </p:cNvPr>
          <p:cNvSpPr>
            <a:spLocks noGrp="1"/>
          </p:cNvSpPr>
          <p:nvPr>
            <p:ph type="sldNum" sz="quarter" idx="12"/>
          </p:nvPr>
        </p:nvSpPr>
        <p:spPr/>
        <p:txBody>
          <a:bodyPr/>
          <a:lstStyle>
            <a:lvl1pPr>
              <a:defRPr/>
            </a:lvl1pPr>
          </a:lstStyle>
          <a:p>
            <a:pPr>
              <a:defRPr/>
            </a:pPr>
            <a:fld id="{8413AE8B-B4B5-4BEE-9053-CB445B031486}" type="slidenum">
              <a:rPr lang="en-US" altLang="en-US"/>
              <a:pPr>
                <a:defRPr/>
              </a:pPr>
              <a:t>‹#›</a:t>
            </a:fld>
            <a:endParaRPr lang="en-US" altLang="en-US"/>
          </a:p>
        </p:txBody>
      </p:sp>
    </p:spTree>
    <p:extLst>
      <p:ext uri="{BB962C8B-B14F-4D97-AF65-F5344CB8AC3E}">
        <p14:creationId xmlns:p14="http://schemas.microsoft.com/office/powerpoint/2010/main" val="2455915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F4EC15DD-9CDA-A5CF-B6CB-8C6CB4B214AB}"/>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315369CD-A9BF-8E83-68A6-36F564ED0FC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01C9587-0D75-B372-A144-F1854DFE7057}"/>
              </a:ext>
            </a:extLst>
          </p:cNvPr>
          <p:cNvSpPr>
            <a:spLocks noGrp="1"/>
          </p:cNvSpPr>
          <p:nvPr>
            <p:ph type="sldNum" sz="quarter" idx="12"/>
          </p:nvPr>
        </p:nvSpPr>
        <p:spPr/>
        <p:txBody>
          <a:bodyPr/>
          <a:lstStyle>
            <a:lvl1pPr>
              <a:defRPr/>
            </a:lvl1pPr>
          </a:lstStyle>
          <a:p>
            <a:pPr>
              <a:defRPr/>
            </a:pPr>
            <a:fld id="{BF1B4091-8BC7-46D7-BDC9-4F8897DEDF30}" type="slidenum">
              <a:rPr lang="en-US" altLang="en-US"/>
              <a:pPr>
                <a:defRPr/>
              </a:pPr>
              <a:t>‹#›</a:t>
            </a:fld>
            <a:endParaRPr lang="en-US" altLang="en-US"/>
          </a:p>
        </p:txBody>
      </p:sp>
    </p:spTree>
    <p:extLst>
      <p:ext uri="{BB962C8B-B14F-4D97-AF65-F5344CB8AC3E}">
        <p14:creationId xmlns:p14="http://schemas.microsoft.com/office/powerpoint/2010/main" val="3444304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909994-0FA2-9AB2-F3DE-6A562666C3BF}"/>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A9445D0F-BE44-6DCA-E9D0-88798259E615}"/>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5790D4DE-C4A4-DB6B-1549-F8C43EF79D4C}"/>
              </a:ext>
            </a:extLst>
          </p:cNvPr>
          <p:cNvSpPr>
            <a:spLocks noGrp="1"/>
          </p:cNvSpPr>
          <p:nvPr>
            <p:ph type="dt" sz="half" idx="10"/>
          </p:nvPr>
        </p:nvSpPr>
        <p:spPr/>
        <p:txBody>
          <a:bodyPr/>
          <a:lstStyle>
            <a:lvl1pPr>
              <a:defRPr/>
            </a:lvl1pPr>
          </a:lstStyle>
          <a:p>
            <a:pPr>
              <a:defRPr/>
            </a:pPr>
            <a:endParaRPr lang="en-US"/>
          </a:p>
        </p:txBody>
      </p:sp>
      <p:sp>
        <p:nvSpPr>
          <p:cNvPr id="5" name="Footer Placeholder 7">
            <a:extLst>
              <a:ext uri="{FF2B5EF4-FFF2-40B4-BE49-F238E27FC236}">
                <a16:creationId xmlns:a16="http://schemas.microsoft.com/office/drawing/2014/main" id="{AC0100AC-EEDD-D4E3-3891-FD5038A17851}"/>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a:extLst>
              <a:ext uri="{FF2B5EF4-FFF2-40B4-BE49-F238E27FC236}">
                <a16:creationId xmlns:a16="http://schemas.microsoft.com/office/drawing/2014/main" id="{49E9A52E-975A-C93F-B3B4-48395EECED03}"/>
              </a:ext>
            </a:extLst>
          </p:cNvPr>
          <p:cNvSpPr>
            <a:spLocks noGrp="1"/>
          </p:cNvSpPr>
          <p:nvPr>
            <p:ph type="sldNum" sz="quarter" idx="12"/>
          </p:nvPr>
        </p:nvSpPr>
        <p:spPr/>
        <p:txBody>
          <a:bodyPr/>
          <a:lstStyle>
            <a:lvl1pPr>
              <a:defRPr/>
            </a:lvl1pPr>
          </a:lstStyle>
          <a:p>
            <a:pPr>
              <a:defRPr/>
            </a:pPr>
            <a:fld id="{F7A99A90-D019-4D29-AA0B-14D78B2CD776}" type="slidenum">
              <a:rPr lang="en-US" altLang="en-US"/>
              <a:pPr>
                <a:defRPr/>
              </a:pPr>
              <a:t>‹#›</a:t>
            </a:fld>
            <a:endParaRPr lang="en-US" altLang="en-US"/>
          </a:p>
        </p:txBody>
      </p:sp>
    </p:spTree>
    <p:extLst>
      <p:ext uri="{BB962C8B-B14F-4D97-AF65-F5344CB8AC3E}">
        <p14:creationId xmlns:p14="http://schemas.microsoft.com/office/powerpoint/2010/main" val="2400463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A55647-634B-22A7-9040-F79442DE94DF}"/>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98241CD6-16A1-0D7E-0E92-CF75C770CE8A}"/>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AE2CF6BD-9A73-CDF5-4D52-CF82D9723094}"/>
              </a:ext>
            </a:extLst>
          </p:cNvPr>
          <p:cNvSpPr>
            <a:spLocks noGrp="1"/>
          </p:cNvSpPr>
          <p:nvPr>
            <p:ph type="dt" sz="half" idx="10"/>
          </p:nvPr>
        </p:nvSpPr>
        <p:spPr>
          <a:xfrm>
            <a:off x="349250" y="6459538"/>
            <a:ext cx="1963738" cy="365125"/>
          </a:xfrm>
        </p:spPr>
        <p:txBody>
          <a:bodyPr/>
          <a:lstStyle>
            <a:lvl1pPr algn="l">
              <a:defRPr/>
            </a:lvl1pPr>
          </a:lstStyle>
          <a:p>
            <a:pPr>
              <a:defRPr/>
            </a:pPr>
            <a:endParaRPr lang="en-US"/>
          </a:p>
        </p:txBody>
      </p:sp>
      <p:sp>
        <p:nvSpPr>
          <p:cNvPr id="8" name="Footer Placeholder 5">
            <a:extLst>
              <a:ext uri="{FF2B5EF4-FFF2-40B4-BE49-F238E27FC236}">
                <a16:creationId xmlns:a16="http://schemas.microsoft.com/office/drawing/2014/main" id="{CA0E3F5F-C212-6DA5-14B6-1BC2F5D36A68}"/>
              </a:ext>
            </a:extLst>
          </p:cNvPr>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id="{EDC027E3-25C3-F6B2-6D8E-82C70A2841CD}"/>
              </a:ext>
            </a:extLst>
          </p:cNvPr>
          <p:cNvSpPr>
            <a:spLocks noGrp="1"/>
          </p:cNvSpPr>
          <p:nvPr>
            <p:ph type="sldNum" sz="quarter" idx="12"/>
          </p:nvPr>
        </p:nvSpPr>
        <p:spPr/>
        <p:txBody>
          <a:bodyPr/>
          <a:lstStyle>
            <a:lvl1pPr>
              <a:defRPr smtClean="0">
                <a:solidFill>
                  <a:schemeClr val="tx2"/>
                </a:solidFill>
              </a:defRPr>
            </a:lvl1pPr>
          </a:lstStyle>
          <a:p>
            <a:pPr>
              <a:defRPr/>
            </a:pPr>
            <a:fld id="{42FA9C2F-F983-4483-970F-02DFC7ADD166}" type="slidenum">
              <a:rPr lang="en-US" altLang="en-US"/>
              <a:pPr>
                <a:defRPr/>
              </a:pPr>
              <a:t>‹#›</a:t>
            </a:fld>
            <a:endParaRPr lang="en-US" altLang="en-US"/>
          </a:p>
        </p:txBody>
      </p:sp>
    </p:spTree>
    <p:extLst>
      <p:ext uri="{BB962C8B-B14F-4D97-AF65-F5344CB8AC3E}">
        <p14:creationId xmlns:p14="http://schemas.microsoft.com/office/powerpoint/2010/main" val="168792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004EE2-1C50-4111-C5E6-6456E130732F}"/>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D0AFB25E-3480-0895-E7CC-3743FA608DA8}"/>
              </a:ext>
            </a:extLst>
          </p:cNvPr>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278CE4E5-9AD8-30AA-0379-35870333A20D}"/>
              </a:ext>
            </a:extLst>
          </p:cNvPr>
          <p:cNvSpPr>
            <a:spLocks noGrp="1"/>
          </p:cNvSpPr>
          <p:nvPr>
            <p:ph type="dt" sz="half" idx="10"/>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36AF5C3C-107F-A5B2-6A5E-F6407C70934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3EAC9FBF-2651-E2DA-433B-449174E3724F}"/>
              </a:ext>
            </a:extLst>
          </p:cNvPr>
          <p:cNvSpPr>
            <a:spLocks noGrp="1"/>
          </p:cNvSpPr>
          <p:nvPr>
            <p:ph type="sldNum" sz="quarter" idx="12"/>
          </p:nvPr>
        </p:nvSpPr>
        <p:spPr/>
        <p:txBody>
          <a:bodyPr/>
          <a:lstStyle>
            <a:lvl1pPr>
              <a:defRPr/>
            </a:lvl1pPr>
          </a:lstStyle>
          <a:p>
            <a:pPr>
              <a:defRPr/>
            </a:pPr>
            <a:fld id="{A7EC9007-9709-4E28-B06D-45EBDFCECD40}" type="slidenum">
              <a:rPr lang="en-US" altLang="en-US"/>
              <a:pPr>
                <a:defRPr/>
              </a:pPr>
              <a:t>‹#›</a:t>
            </a:fld>
            <a:endParaRPr lang="en-US" altLang="en-US"/>
          </a:p>
        </p:txBody>
      </p:sp>
    </p:spTree>
    <p:extLst>
      <p:ext uri="{BB962C8B-B14F-4D97-AF65-F5344CB8AC3E}">
        <p14:creationId xmlns:p14="http://schemas.microsoft.com/office/powerpoint/2010/main" val="2542095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41988A-882E-3F76-3FB3-6BA977F1B130}"/>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AD604E43-BF87-B454-4ADE-F96B16AD88F0}"/>
              </a:ext>
            </a:extLst>
          </p:cNvPr>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14C2D0F4-74B4-D5BD-416F-BE0191C46B61}"/>
              </a:ext>
            </a:extLst>
          </p:cNvPr>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83F71857-424C-2BA7-9EA4-6FD21ED31126}"/>
              </a:ext>
            </a:extLst>
          </p:cNvPr>
          <p:cNvSpPr>
            <a:spLocks noGrp="1" noChangeArrowheads="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DB33449-2EBD-E28D-DA1E-A590810D448B}"/>
              </a:ext>
            </a:extLst>
          </p:cNvPr>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C9BD9C1B-ABB6-B1B0-C3C9-F929BD729BAE}"/>
              </a:ext>
            </a:extLst>
          </p:cNvPr>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BA3486F-3DB2-7011-8D4B-EE4F98A12C83}"/>
              </a:ext>
            </a:extLst>
          </p:cNvPr>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1050" smtClean="0">
                <a:solidFill>
                  <a:srgbClr val="FFFFFF"/>
                </a:solidFill>
                <a:latin typeface="+mn-lt"/>
              </a:defRPr>
            </a:lvl1pPr>
          </a:lstStyle>
          <a:p>
            <a:pPr>
              <a:defRPr/>
            </a:pPr>
            <a:fld id="{8E1161AA-FF82-4FC2-87F7-7A90D3CD7D42}" type="slidenum">
              <a:rPr lang="en-US" altLang="en-US"/>
              <a:pPr>
                <a:defRPr/>
              </a:pPr>
              <a:t>‹#›</a:t>
            </a:fld>
            <a:endParaRPr lang="en-US" altLang="en-US"/>
          </a:p>
        </p:txBody>
      </p:sp>
      <p:cxnSp>
        <p:nvCxnSpPr>
          <p:cNvPr id="10" name="Straight Connector 9">
            <a:extLst>
              <a:ext uri="{FF2B5EF4-FFF2-40B4-BE49-F238E27FC236}">
                <a16:creationId xmlns:a16="http://schemas.microsoft.com/office/drawing/2014/main" id="{78597DDF-363B-6522-273D-2E4522E6954F}"/>
              </a:ext>
            </a:extLst>
          </p:cNvPr>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53" r:id="rId1"/>
    <p:sldLayoutId id="2147484048" r:id="rId2"/>
    <p:sldLayoutId id="2147484054" r:id="rId3"/>
    <p:sldLayoutId id="2147484049" r:id="rId4"/>
    <p:sldLayoutId id="2147484050" r:id="rId5"/>
    <p:sldLayoutId id="2147484051" r:id="rId6"/>
    <p:sldLayoutId id="2147484055" r:id="rId7"/>
    <p:sldLayoutId id="2147484056" r:id="rId8"/>
    <p:sldLayoutId id="2147484057" r:id="rId9"/>
    <p:sldLayoutId id="2147484052" r:id="rId10"/>
    <p:sldLayoutId id="2147484058" r:id="rId11"/>
  </p:sldLayoutIdLst>
  <p:hf hdr="0" ftr="0" dt="0"/>
  <p:txStyles>
    <p:title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6148" name="Rectangle 2">
            <a:extLst>
              <a:ext uri="{FF2B5EF4-FFF2-40B4-BE49-F238E27FC236}">
                <a16:creationId xmlns:a16="http://schemas.microsoft.com/office/drawing/2014/main" id="{7654A78A-7A4A-EE1C-0421-7AC9561E8AD9}"/>
              </a:ext>
            </a:extLst>
          </p:cNvPr>
          <p:cNvSpPr>
            <a:spLocks noGrp="1" noChangeArrowheads="1"/>
          </p:cNvSpPr>
          <p:nvPr>
            <p:ph type="ctrTitle"/>
          </p:nvPr>
        </p:nvSpPr>
        <p:spPr>
          <a:xfrm>
            <a:off x="152400" y="152400"/>
            <a:ext cx="6858000" cy="2133600"/>
          </a:xfrm>
        </p:spPr>
        <p:txBody>
          <a:bodyPr anchor="t">
            <a:normAutofit fontScale="90000"/>
          </a:bodyPr>
          <a:lstStyle/>
          <a:p>
            <a:pPr fontAlgn="auto">
              <a:spcAft>
                <a:spcPts val="0"/>
              </a:spcAft>
              <a:defRPr/>
            </a:pPr>
            <a:r>
              <a:rPr altLang="en-US" dirty="0">
                <a:solidFill>
                  <a:srgbClr val="3A001D"/>
                </a:solidFill>
                <a:cs typeface="Tahoma" panose="020B0604030504040204" pitchFamily="34" charset="0"/>
              </a:rPr>
              <a:t>Neuromuscular Physiology</a:t>
            </a:r>
            <a:endParaRPr altLang="en-US" dirty="0">
              <a:solidFill>
                <a:srgbClr val="3A001D"/>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76" name="Slide Number Placeholder 1">
            <a:extLst>
              <a:ext uri="{FF2B5EF4-FFF2-40B4-BE49-F238E27FC236}">
                <a16:creationId xmlns:a16="http://schemas.microsoft.com/office/drawing/2014/main" id="{84F30FD2-17A1-7547-E489-49D0E8F0A68A}"/>
              </a:ext>
            </a:extLst>
          </p:cNvPr>
          <p:cNvSpPr>
            <a:spLocks noGrp="1"/>
          </p:cNvSpPr>
          <p:nvPr>
            <p:ph type="sldNum" sz="quarter" idx="12"/>
          </p:nvPr>
        </p:nvSpPr>
        <p:spPr>
          <a:ln>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8B2DE401-FB37-4968-B419-508BDB1F6F0E}" type="slidenum">
              <a:rPr lang="en-US" altLang="en-US">
                <a:solidFill>
                  <a:srgbClr val="FFFFFF"/>
                </a:solidFill>
                <a:latin typeface="Franklin Gothic Book" panose="020B0503020102020204" pitchFamily="34" charset="0"/>
              </a:rPr>
              <a:pPr eaLnBrk="1" hangingPunct="1">
                <a:defRPr/>
              </a:pPr>
              <a:t>1</a:t>
            </a:fld>
            <a:endParaRPr lang="en-US" altLang="en-US">
              <a:solidFill>
                <a:srgbClr val="FFFFFF"/>
              </a:solidFill>
              <a:latin typeface="Franklin Gothic Book" panose="020B0503020102020204" pitchFamily="34" charset="0"/>
            </a:endParaRPr>
          </a:p>
        </p:txBody>
      </p:sp>
      <p:pic>
        <p:nvPicPr>
          <p:cNvPr id="3" name="Picture 2">
            <a:extLst>
              <a:ext uri="{FF2B5EF4-FFF2-40B4-BE49-F238E27FC236}">
                <a16:creationId xmlns:a16="http://schemas.microsoft.com/office/drawing/2014/main" id="{2DFCE771-48FC-50BC-1EA5-273B79D5BEC9}"/>
              </a:ext>
            </a:extLst>
          </p:cNvPr>
          <p:cNvPicPr>
            <a:picLocks noChangeAspect="1"/>
          </p:cNvPicPr>
          <p:nvPr/>
        </p:nvPicPr>
        <p:blipFill>
          <a:blip r:embed="rId3"/>
          <a:stretch>
            <a:fillRect/>
          </a:stretch>
        </p:blipFill>
        <p:spPr>
          <a:xfrm>
            <a:off x="3048000" y="1066800"/>
            <a:ext cx="6096000" cy="5049212"/>
          </a:xfrm>
          <a:prstGeom prst="rect">
            <a:avLst/>
          </a:prstGeom>
          <a:effectLst>
            <a:glow rad="1485900">
              <a:schemeClr val="accent1">
                <a:alpha val="0"/>
              </a:schemeClr>
            </a:glow>
            <a:softEdge rad="1270000"/>
          </a:effectLst>
        </p:spPr>
      </p:pic>
      <p:sp>
        <p:nvSpPr>
          <p:cNvPr id="9221" name="TextBox 1">
            <a:extLst>
              <a:ext uri="{FF2B5EF4-FFF2-40B4-BE49-F238E27FC236}">
                <a16:creationId xmlns:a16="http://schemas.microsoft.com/office/drawing/2014/main" id="{00387611-6C8F-B0FD-5E0E-50C58030B859}"/>
              </a:ext>
            </a:extLst>
          </p:cNvPr>
          <p:cNvSpPr txBox="1">
            <a:spLocks noChangeArrowheads="1"/>
          </p:cNvSpPr>
          <p:nvPr/>
        </p:nvSpPr>
        <p:spPr bwMode="auto">
          <a:xfrm>
            <a:off x="212725" y="2078038"/>
            <a:ext cx="2743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BY MBBSPPT.COM</a:t>
            </a:r>
            <a:endParaRPr lang="en-I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E16EF02A-6725-EDF2-70CA-761E7C4AB2D5}"/>
              </a:ext>
            </a:extLst>
          </p:cNvPr>
          <p:cNvSpPr>
            <a:spLocks noGrp="1" noChangeArrowheads="1"/>
          </p:cNvSpPr>
          <p:nvPr>
            <p:ph idx="1"/>
          </p:nvPr>
        </p:nvSpPr>
        <p:spPr>
          <a:xfrm>
            <a:off x="944563" y="952500"/>
            <a:ext cx="7254875" cy="4953000"/>
          </a:xfrm>
        </p:spPr>
        <p:txBody>
          <a:bodyPr/>
          <a:lstStyle/>
          <a:p>
            <a:r>
              <a:rPr lang="en-US" altLang="en-US">
                <a:solidFill>
                  <a:schemeClr val="tx1"/>
                </a:solidFill>
              </a:rPr>
              <a:t>The extraocular muscles are </a:t>
            </a:r>
            <a:r>
              <a:rPr lang="en-US" altLang="en-US" i="1">
                <a:solidFill>
                  <a:schemeClr val="tx1"/>
                </a:solidFill>
              </a:rPr>
              <a:t>tonic muscles, and, unlike other mammalian striated </a:t>
            </a:r>
            <a:r>
              <a:rPr lang="en-US" altLang="en-US">
                <a:solidFill>
                  <a:schemeClr val="tx1"/>
                </a:solidFill>
              </a:rPr>
              <a:t>muscles, they are multiply innervated with several neuromuscular junctions strung along the surface of each muscle fiber.</a:t>
            </a:r>
          </a:p>
          <a:p>
            <a:r>
              <a:rPr lang="en-US" altLang="en-US">
                <a:solidFill>
                  <a:schemeClr val="tx1"/>
                </a:solidFill>
              </a:rPr>
              <a:t>The ocular muscles slowly contract and relax rather than quickly as do other striated muscles; they can maintain a steady contraction, or contracture, the strength of which is proportional to the stimulus received.</a:t>
            </a:r>
          </a:p>
          <a:p>
            <a:r>
              <a:rPr lang="en-US" altLang="en-US">
                <a:solidFill>
                  <a:schemeClr val="tx1"/>
                </a:solidFill>
              </a:rPr>
              <a:t>Succinylcholine causes a long-lasting contracture response that pulls the eye against the orbit and could contribute to an increase in intraocular fluid pressure.</a:t>
            </a:r>
          </a:p>
          <a:p>
            <a:r>
              <a:rPr lang="en-US" altLang="en-US">
                <a:solidFill>
                  <a:schemeClr val="tx1"/>
                </a:solidFill>
              </a:rPr>
              <a:t>Succinylcholine-induced contractions of the extraocular muscles can last as long as 1 to 2 minutes.</a:t>
            </a:r>
          </a:p>
          <a:p>
            <a:r>
              <a:rPr lang="en-US" altLang="en-US">
                <a:solidFill>
                  <a:schemeClr val="tx1"/>
                </a:solidFill>
              </a:rPr>
              <a:t>Thus succinylcholine probably should not be given to patients with open eye injuries</a:t>
            </a:r>
          </a:p>
        </p:txBody>
      </p:sp>
      <p:sp>
        <p:nvSpPr>
          <p:cNvPr id="4" name="Slide Number Placeholder 3">
            <a:extLst>
              <a:ext uri="{FF2B5EF4-FFF2-40B4-BE49-F238E27FC236}">
                <a16:creationId xmlns:a16="http://schemas.microsoft.com/office/drawing/2014/main" id="{6484BF47-5E62-AC25-7CE7-3D0624A1E52A}"/>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B5F92F78-9305-4FD5-9432-689BEE47D6D3}" type="slidenum">
              <a:rPr lang="en-US" altLang="en-US">
                <a:latin typeface="Franklin Gothic Book" panose="020B0503020102020204" pitchFamily="34" charset="0"/>
              </a:rPr>
              <a:pPr eaLnBrk="1" hangingPunct="1">
                <a:defRPr/>
              </a:pPr>
              <a:t>10</a:t>
            </a:fld>
            <a:endParaRPr lang="en-US" altLang="en-US">
              <a:latin typeface="Franklin Gothic Book" panose="020B05030201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10CB869-C1B4-9903-CD0D-C6604532D2FA}"/>
              </a:ext>
            </a:extLst>
          </p:cNvPr>
          <p:cNvSpPr>
            <a:spLocks noGrp="1"/>
          </p:cNvSpPr>
          <p:nvPr>
            <p:ph type="title"/>
          </p:nvPr>
        </p:nvSpPr>
        <p:spPr>
          <a:xfrm>
            <a:off x="822325" y="287338"/>
            <a:ext cx="7543800" cy="646112"/>
          </a:xfrm>
        </p:spPr>
        <p:txBody>
          <a:bodyPr anchor="t">
            <a:normAutofit fontScale="90000"/>
          </a:bodyPr>
          <a:lstStyle/>
          <a:p>
            <a:pPr algn="ctr" fontAlgn="auto">
              <a:spcAft>
                <a:spcPts val="0"/>
              </a:spcAft>
              <a:defRPr/>
            </a:pPr>
            <a:r>
              <a:rPr lang="en-US" altLang="en-US" u="sng" dirty="0">
                <a:solidFill>
                  <a:schemeClr val="tx1"/>
                </a:solidFill>
                <a:latin typeface="+mn-lt"/>
              </a:rPr>
              <a:t>Quantal Theory </a:t>
            </a:r>
          </a:p>
        </p:txBody>
      </p:sp>
      <p:pic>
        <p:nvPicPr>
          <p:cNvPr id="20483" name="Picture 2">
            <a:extLst>
              <a:ext uri="{FF2B5EF4-FFF2-40B4-BE49-F238E27FC236}">
                <a16:creationId xmlns:a16="http://schemas.microsoft.com/office/drawing/2014/main" id="{30B52B2C-325D-1CC2-BBB5-0E5CA746B6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86200" y="3729038"/>
            <a:ext cx="4926013" cy="2668587"/>
          </a:xfrm>
          <a:noFill/>
        </p:spPr>
      </p:pic>
      <p:sp>
        <p:nvSpPr>
          <p:cNvPr id="4" name="Slide Number Placeholder 3">
            <a:extLst>
              <a:ext uri="{FF2B5EF4-FFF2-40B4-BE49-F238E27FC236}">
                <a16:creationId xmlns:a16="http://schemas.microsoft.com/office/drawing/2014/main" id="{44A06E49-AC57-B0BA-4151-6C59884D3835}"/>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3689B5E5-CFF4-420E-9F82-6EA63860E3F7}" type="slidenum">
              <a:rPr lang="en-US" altLang="en-US">
                <a:latin typeface="+mn-lt"/>
              </a:rPr>
              <a:pPr eaLnBrk="1" hangingPunct="1">
                <a:defRPr/>
              </a:pPr>
              <a:t>11</a:t>
            </a:fld>
            <a:endParaRPr lang="en-US" altLang="en-US">
              <a:latin typeface="+mn-lt"/>
            </a:endParaRPr>
          </a:p>
        </p:txBody>
      </p:sp>
      <p:sp>
        <p:nvSpPr>
          <p:cNvPr id="16390" name="Rectangle 6">
            <a:extLst>
              <a:ext uri="{FF2B5EF4-FFF2-40B4-BE49-F238E27FC236}">
                <a16:creationId xmlns:a16="http://schemas.microsoft.com/office/drawing/2014/main" id="{0C9CC4ED-6265-F7D2-6274-B9D9A2D46F19}"/>
              </a:ext>
            </a:extLst>
          </p:cNvPr>
          <p:cNvSpPr>
            <a:spLocks noChangeArrowheads="1"/>
          </p:cNvSpPr>
          <p:nvPr/>
        </p:nvSpPr>
        <p:spPr bwMode="auto">
          <a:xfrm>
            <a:off x="457200" y="2135188"/>
            <a:ext cx="8355013" cy="1754187"/>
          </a:xfrm>
          <a:prstGeom prst="rect">
            <a:avLst/>
          </a:prstGeom>
          <a:noFill/>
          <a:ln>
            <a:noFill/>
          </a:ln>
        </p:spPr>
        <p:txBody>
          <a:bodyPr>
            <a:spAutoFit/>
          </a:bodyPr>
          <a:lstStyle/>
          <a:p>
            <a:pPr marL="285750" indent="-285750" eaLnBrk="1" fontAlgn="auto" hangingPunct="1">
              <a:spcBef>
                <a:spcPts val="0"/>
              </a:spcBef>
              <a:spcAft>
                <a:spcPts val="0"/>
              </a:spcAft>
              <a:buFont typeface="Arial" pitchFamily="34" charset="0"/>
              <a:buChar char="•"/>
              <a:defRPr/>
            </a:pPr>
            <a:r>
              <a:rPr lang="en-US" dirty="0">
                <a:latin typeface="+mn-lt"/>
                <a:cs typeface="Arial" charset="0"/>
              </a:rPr>
              <a:t>Once synthesized the molecules of acetylcholine are stored in vesicles within the terminal button, each vesicle containing approximately 10,000 molecules of acetylcholine. </a:t>
            </a:r>
          </a:p>
          <a:p>
            <a:pPr eaLnBrk="1" fontAlgn="auto" hangingPunct="1">
              <a:spcBef>
                <a:spcPts val="0"/>
              </a:spcBef>
              <a:spcAft>
                <a:spcPts val="0"/>
              </a:spcAft>
              <a:defRPr/>
            </a:pPr>
            <a:endParaRPr lang="en-US" dirty="0">
              <a:latin typeface="+mn-lt"/>
              <a:cs typeface="Arial" charset="0"/>
            </a:endParaRPr>
          </a:p>
          <a:p>
            <a:pPr marL="285750" indent="-285750" eaLnBrk="1" fontAlgn="auto" hangingPunct="1">
              <a:spcBef>
                <a:spcPts val="0"/>
              </a:spcBef>
              <a:spcAft>
                <a:spcPts val="0"/>
              </a:spcAft>
              <a:buFont typeface="Arial" pitchFamily="34" charset="0"/>
              <a:buChar char="•"/>
              <a:defRPr/>
            </a:pPr>
            <a:r>
              <a:rPr lang="en-US" dirty="0">
                <a:latin typeface="+mn-lt"/>
                <a:cs typeface="Arial" charset="0"/>
              </a:rPr>
              <a:t>The release of acetylcholine into the synaptic cleft may be spontaneous or in response to a nerve impulse</a:t>
            </a:r>
          </a:p>
        </p:txBody>
      </p:sp>
      <p:sp>
        <p:nvSpPr>
          <p:cNvPr id="2" name="Rectangle 7">
            <a:extLst>
              <a:ext uri="{FF2B5EF4-FFF2-40B4-BE49-F238E27FC236}">
                <a16:creationId xmlns:a16="http://schemas.microsoft.com/office/drawing/2014/main" id="{AC72D5D0-8A4C-53C0-8B84-BFFF4387B327}"/>
              </a:ext>
            </a:extLst>
          </p:cNvPr>
          <p:cNvSpPr>
            <a:spLocks noChangeArrowheads="1"/>
          </p:cNvSpPr>
          <p:nvPr/>
        </p:nvSpPr>
        <p:spPr bwMode="auto">
          <a:xfrm>
            <a:off x="457200" y="4003675"/>
            <a:ext cx="2767013" cy="1754188"/>
          </a:xfrm>
          <a:prstGeom prst="rect">
            <a:avLst/>
          </a:prstGeom>
          <a:noFill/>
          <a:ln>
            <a:noFill/>
          </a:ln>
        </p:spPr>
        <p:txBody>
          <a:bodyPr>
            <a:spAutoFit/>
          </a:bodyPr>
          <a:lstStyle>
            <a:lvl1pPr marL="285750" indent="-28575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fontAlgn="auto" hangingPunct="1">
              <a:spcBef>
                <a:spcPts val="0"/>
              </a:spcBef>
              <a:spcAft>
                <a:spcPts val="0"/>
              </a:spcAft>
              <a:buFont typeface="Arial" panose="020B0604020202020204" pitchFamily="34" charset="0"/>
              <a:buChar char="•"/>
              <a:defRPr/>
            </a:pPr>
            <a:r>
              <a:rPr lang="en-US" altLang="en-US" dirty="0">
                <a:latin typeface="+mn-lt"/>
              </a:rPr>
              <a:t>Spontaneous release of single vesicles of acetylcholine occurs randomly and results in miniature endplate potentials of 0.5-1mV.</a:t>
            </a:r>
          </a:p>
        </p:txBody>
      </p:sp>
      <p:sp>
        <p:nvSpPr>
          <p:cNvPr id="16391" name="Rectangle 1">
            <a:extLst>
              <a:ext uri="{FF2B5EF4-FFF2-40B4-BE49-F238E27FC236}">
                <a16:creationId xmlns:a16="http://schemas.microsoft.com/office/drawing/2014/main" id="{32489977-E2F1-13B1-E194-AA875CB269A4}"/>
              </a:ext>
            </a:extLst>
          </p:cNvPr>
          <p:cNvSpPr>
            <a:spLocks noChangeArrowheads="1"/>
          </p:cNvSpPr>
          <p:nvPr/>
        </p:nvSpPr>
        <p:spPr bwMode="auto">
          <a:xfrm>
            <a:off x="457200" y="1371600"/>
            <a:ext cx="8355013" cy="646113"/>
          </a:xfrm>
          <a:prstGeom prst="rect">
            <a:avLst/>
          </a:prstGeom>
          <a:noFill/>
          <a:ln>
            <a:noFill/>
          </a:ln>
        </p:spPr>
        <p:txBody>
          <a:bodyPr>
            <a:spAutoFit/>
          </a:bodyPr>
          <a:lstStyle>
            <a:lvl1pPr marL="285750" indent="-28575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fontAlgn="auto" hangingPunct="1">
              <a:spcBef>
                <a:spcPts val="0"/>
              </a:spcBef>
              <a:spcAft>
                <a:spcPts val="0"/>
              </a:spcAft>
              <a:buFont typeface="Arial" panose="020B0604020202020204" pitchFamily="34" charset="0"/>
              <a:buChar char="•"/>
              <a:defRPr/>
            </a:pPr>
            <a:r>
              <a:rPr lang="en-US" altLang="en-US" dirty="0">
                <a:latin typeface="+mn-lt"/>
              </a:rPr>
              <a:t>These vesicles are loaded with acetylcholine via a magnesium dependent active transport system in exchange for a hydrogen 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82AAEA-585F-E650-A849-8631650D1167}"/>
              </a:ext>
            </a:extLst>
          </p:cNvPr>
          <p:cNvSpPr>
            <a:spLocks noGrp="1"/>
          </p:cNvSpPr>
          <p:nvPr>
            <p:ph idx="1"/>
          </p:nvPr>
        </p:nvSpPr>
        <p:spPr>
          <a:xfrm>
            <a:off x="685800" y="609600"/>
            <a:ext cx="3581400" cy="2971800"/>
          </a:xfrm>
        </p:spPr>
        <p:txBody>
          <a:bodyPr rtlCol="0">
            <a:normAutofit/>
          </a:bodyPr>
          <a:lstStyle/>
          <a:p>
            <a:pPr marL="274320" indent="-274320" fontAlgn="auto">
              <a:spcBef>
                <a:spcPts val="580"/>
              </a:spcBef>
              <a:spcAft>
                <a:spcPts val="0"/>
              </a:spcAft>
              <a:buFont typeface="Arial" pitchFamily="34" charset="0"/>
              <a:buChar char="•"/>
              <a:defRPr/>
            </a:pPr>
            <a:r>
              <a:rPr lang="en-US" dirty="0">
                <a:solidFill>
                  <a:schemeClr val="tx1"/>
                </a:solidFill>
              </a:rPr>
              <a:t>Acetylcholine is synthesized from choline and acetyl-coenzyme A (acetyl-coA) in the terminal axoplasm of motor neurons and is catalyzed by the enzyme </a:t>
            </a:r>
            <a:r>
              <a:rPr lang="en-US" dirty="0" err="1">
                <a:solidFill>
                  <a:schemeClr val="tx1"/>
                </a:solidFill>
              </a:rPr>
              <a:t>cholinacetlytransferase</a:t>
            </a:r>
            <a:r>
              <a:rPr lang="en-US" dirty="0">
                <a:solidFill>
                  <a:schemeClr val="tx1"/>
                </a:solidFill>
              </a:rPr>
              <a:t>.</a:t>
            </a:r>
          </a:p>
          <a:p>
            <a:pPr marL="274320" indent="-274320" fontAlgn="auto">
              <a:spcBef>
                <a:spcPts val="580"/>
              </a:spcBef>
              <a:spcAft>
                <a:spcPts val="0"/>
              </a:spcAft>
              <a:buFont typeface="Arial" pitchFamily="34" charset="0"/>
              <a:buChar char="•"/>
              <a:defRPr/>
            </a:pPr>
            <a:r>
              <a:rPr lang="en-US" dirty="0">
                <a:solidFill>
                  <a:schemeClr val="tx1"/>
                </a:solidFill>
              </a:rPr>
              <a:t>Acetyl-</a:t>
            </a:r>
            <a:r>
              <a:rPr lang="en-US" dirty="0" err="1">
                <a:solidFill>
                  <a:schemeClr val="tx1"/>
                </a:solidFill>
              </a:rPr>
              <a:t>coA</a:t>
            </a:r>
            <a:r>
              <a:rPr lang="en-US" dirty="0">
                <a:solidFill>
                  <a:schemeClr val="tx1"/>
                </a:solidFill>
              </a:rPr>
              <a:t> is synthesized from pyruvate in the mitochondria in the axon terminals.</a:t>
            </a:r>
          </a:p>
          <a:p>
            <a:pPr marL="0" indent="0" fontAlgn="auto">
              <a:spcBef>
                <a:spcPts val="580"/>
              </a:spcBef>
              <a:spcAft>
                <a:spcPts val="0"/>
              </a:spcAft>
              <a:buFont typeface="Calibri" panose="020F0502020204030204" pitchFamily="34" charset="0"/>
              <a:buNone/>
              <a:defRPr/>
            </a:pPr>
            <a:endParaRPr lang="en-US" sz="2400" dirty="0">
              <a:solidFill>
                <a:schemeClr val="tx1"/>
              </a:solidFill>
            </a:endParaRPr>
          </a:p>
          <a:p>
            <a:pPr marL="274320" indent="-274320" fontAlgn="auto">
              <a:spcBef>
                <a:spcPts val="580"/>
              </a:spcBef>
              <a:spcAft>
                <a:spcPts val="0"/>
              </a:spcAft>
              <a:buFont typeface="Arial" pitchFamily="34" charset="0"/>
              <a:buChar char="•"/>
              <a:defRPr/>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29E67DEC-E04E-1D15-59A3-E4C65E1CF7BE}"/>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934CF67F-3A09-49A1-988D-AB3D48EE6E69}" type="slidenum">
              <a:rPr lang="en-US" altLang="en-US">
                <a:latin typeface="Franklin Gothic Book" panose="020B0503020102020204" pitchFamily="34" charset="0"/>
              </a:rPr>
              <a:pPr eaLnBrk="1" hangingPunct="1">
                <a:defRPr/>
              </a:pPr>
              <a:t>12</a:t>
            </a:fld>
            <a:endParaRPr lang="en-US" altLang="en-US">
              <a:latin typeface="Franklin Gothic Book" panose="020B0503020102020204" pitchFamily="34" charset="0"/>
            </a:endParaRPr>
          </a:p>
        </p:txBody>
      </p:sp>
      <p:pic>
        <p:nvPicPr>
          <p:cNvPr id="21508" name="Picture 1">
            <a:extLst>
              <a:ext uri="{FF2B5EF4-FFF2-40B4-BE49-F238E27FC236}">
                <a16:creationId xmlns:a16="http://schemas.microsoft.com/office/drawing/2014/main" id="{C0DDEC58-A7F4-80E3-1199-F5E3564D60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48250" y="457200"/>
            <a:ext cx="3581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93F6A83-6A54-D0C9-1A22-F9AFE05D7921}"/>
              </a:ext>
            </a:extLst>
          </p:cNvPr>
          <p:cNvSpPr/>
          <p:nvPr/>
        </p:nvSpPr>
        <p:spPr>
          <a:xfrm>
            <a:off x="590550" y="3687763"/>
            <a:ext cx="8039100" cy="3170237"/>
          </a:xfrm>
          <a:prstGeom prst="rect">
            <a:avLst/>
          </a:prstGeom>
        </p:spPr>
        <p:txBody>
          <a:bodyPr>
            <a:spAutoFit/>
          </a:bodyPr>
          <a:lstStyle/>
          <a:p>
            <a:pPr marL="342900" indent="-342900" eaLnBrk="1" fontAlgn="auto" hangingPunct="1">
              <a:spcBef>
                <a:spcPts val="0"/>
              </a:spcBef>
              <a:spcAft>
                <a:spcPts val="0"/>
              </a:spcAft>
              <a:buFont typeface="Arial" pitchFamily="34" charset="0"/>
              <a:buChar char="•"/>
              <a:defRPr/>
            </a:pPr>
            <a:r>
              <a:rPr lang="en-US" sz="2000" dirty="0">
                <a:latin typeface="+mn-lt"/>
                <a:cs typeface="Arial" charset="0"/>
              </a:rPr>
              <a:t>Approximately 50% of the choline is extracted from extracellular fluid by a sodium </a:t>
            </a:r>
            <a:r>
              <a:rPr lang="en-US" sz="2000" dirty="0" err="1">
                <a:latin typeface="+mn-lt"/>
                <a:cs typeface="Arial" charset="0"/>
              </a:rPr>
              <a:t>dependant</a:t>
            </a:r>
            <a:r>
              <a:rPr lang="en-US" sz="2000" dirty="0">
                <a:latin typeface="+mn-lt"/>
                <a:cs typeface="Arial" charset="0"/>
              </a:rPr>
              <a:t> active transport system, the other 50% is from acetylcholine breakdown at the neuromuscular junction</a:t>
            </a:r>
          </a:p>
          <a:p>
            <a:pPr marL="342900" indent="-342900" eaLnBrk="1" fontAlgn="auto" hangingPunct="1">
              <a:spcBef>
                <a:spcPts val="0"/>
              </a:spcBef>
              <a:spcAft>
                <a:spcPts val="0"/>
              </a:spcAft>
              <a:buFont typeface="Arial" pitchFamily="34" charset="0"/>
              <a:buChar char="•"/>
              <a:defRPr/>
            </a:pPr>
            <a:endParaRPr lang="en-US" sz="2000" dirty="0">
              <a:latin typeface="+mn-lt"/>
              <a:cs typeface="Arial" charset="0"/>
            </a:endParaRPr>
          </a:p>
          <a:p>
            <a:pPr marL="342900" indent="-342900" eaLnBrk="1" fontAlgn="auto" hangingPunct="1">
              <a:spcBef>
                <a:spcPts val="0"/>
              </a:spcBef>
              <a:spcAft>
                <a:spcPts val="0"/>
              </a:spcAft>
              <a:buFont typeface="Arial" pitchFamily="34" charset="0"/>
              <a:buChar char="•"/>
              <a:defRPr/>
            </a:pPr>
            <a:r>
              <a:rPr lang="en-US" sz="2000" dirty="0">
                <a:latin typeface="+mn-lt"/>
                <a:cs typeface="Arial" charset="0"/>
              </a:rPr>
              <a:t>The majority of the choline originates from the diet with hepatic synthesis only accounting for a small proportion.</a:t>
            </a:r>
          </a:p>
          <a:p>
            <a:pPr eaLnBrk="1" fontAlgn="auto" hangingPunct="1">
              <a:spcBef>
                <a:spcPts val="0"/>
              </a:spcBef>
              <a:spcAft>
                <a:spcPts val="0"/>
              </a:spcAft>
              <a:defRPr/>
            </a:pPr>
            <a:r>
              <a:rPr lang="en-US" sz="2000" dirty="0">
                <a:latin typeface="+mn-lt"/>
                <a:cs typeface="Arial" charset="0"/>
              </a:rPr>
              <a:t> </a:t>
            </a:r>
          </a:p>
          <a:p>
            <a:pPr marL="342900" indent="-342900" eaLnBrk="1" fontAlgn="auto" hangingPunct="1">
              <a:spcBef>
                <a:spcPts val="0"/>
              </a:spcBef>
              <a:spcAft>
                <a:spcPts val="0"/>
              </a:spcAft>
              <a:buFont typeface="Arial" pitchFamily="34" charset="0"/>
              <a:buChar char="•"/>
              <a:defRPr/>
            </a:pPr>
            <a:r>
              <a:rPr lang="en-US" sz="2000" dirty="0">
                <a:latin typeface="+mn-lt"/>
                <a:cs typeface="Arial" charset="0"/>
              </a:rPr>
              <a:t>Choline </a:t>
            </a:r>
            <a:r>
              <a:rPr lang="en-US" sz="2000" dirty="0" err="1">
                <a:latin typeface="+mn-lt"/>
                <a:cs typeface="Arial" charset="0"/>
              </a:rPr>
              <a:t>acetyltransferase</a:t>
            </a:r>
            <a:r>
              <a:rPr lang="en-US" sz="2000" dirty="0">
                <a:latin typeface="+mn-lt"/>
                <a:cs typeface="Arial" charset="0"/>
              </a:rPr>
              <a:t> is produced on the ribosome in the cell body of the motor neuron.</a:t>
            </a:r>
          </a:p>
          <a:p>
            <a:pPr marL="342900" indent="-342900" eaLnBrk="1" fontAlgn="auto" hangingPunct="1">
              <a:spcBef>
                <a:spcPts val="0"/>
              </a:spcBef>
              <a:spcAft>
                <a:spcPts val="0"/>
              </a:spcAft>
              <a:buFont typeface="Arial" pitchFamily="34" charset="0"/>
              <a:buChar char="•"/>
              <a:defRPr/>
            </a:pPr>
            <a:endParaRPr lang="en-US" sz="2000" dirty="0">
              <a:latin typeface="+mn-lt"/>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CDB4176-BB8D-1AF3-619C-8C1D0E25BD8B}"/>
              </a:ext>
            </a:extLst>
          </p:cNvPr>
          <p:cNvSpPr>
            <a:spLocks noGrp="1"/>
          </p:cNvSpPr>
          <p:nvPr>
            <p:ph type="title"/>
          </p:nvPr>
        </p:nvSpPr>
        <p:spPr>
          <a:xfrm>
            <a:off x="990600" y="387350"/>
            <a:ext cx="7772400" cy="762000"/>
          </a:xfrm>
        </p:spPr>
        <p:txBody>
          <a:bodyPr anchor="ctr"/>
          <a:lstStyle/>
          <a:p>
            <a:pPr algn="ctr" fontAlgn="auto">
              <a:spcAft>
                <a:spcPts val="0"/>
              </a:spcAft>
              <a:defRPr/>
            </a:pPr>
            <a:r>
              <a:rPr lang="en-US" altLang="en-US" u="sng" dirty="0">
                <a:solidFill>
                  <a:schemeClr val="tx1"/>
                </a:solidFill>
              </a:rPr>
              <a:t>Nerve action potential</a:t>
            </a:r>
          </a:p>
        </p:txBody>
      </p:sp>
      <p:sp>
        <p:nvSpPr>
          <p:cNvPr id="22531" name="Content Placeholder 4">
            <a:extLst>
              <a:ext uri="{FF2B5EF4-FFF2-40B4-BE49-F238E27FC236}">
                <a16:creationId xmlns:a16="http://schemas.microsoft.com/office/drawing/2014/main" id="{0761F797-7C69-C501-7C23-45CA0B0B83AC}"/>
              </a:ext>
            </a:extLst>
          </p:cNvPr>
          <p:cNvSpPr>
            <a:spLocks noGrp="1" noChangeArrowheads="1"/>
          </p:cNvSpPr>
          <p:nvPr>
            <p:ph idx="1"/>
          </p:nvPr>
        </p:nvSpPr>
        <p:spPr>
          <a:xfrm>
            <a:off x="990600" y="1203325"/>
            <a:ext cx="7162800" cy="1219200"/>
          </a:xfrm>
        </p:spPr>
        <p:txBody>
          <a:bodyPr/>
          <a:lstStyle/>
          <a:p>
            <a:r>
              <a:rPr lang="en-US" altLang="en-US">
                <a:solidFill>
                  <a:schemeClr val="tx1"/>
                </a:solidFill>
              </a:rPr>
              <a:t>During a nerve action potential, sodium from outside flows across the membrane, and the resulting depolarizing voltage opens the calcium channels, which allows entry of calcium ions into the nerve and causes acetylcholine to be released.</a:t>
            </a:r>
          </a:p>
        </p:txBody>
      </p:sp>
      <p:sp>
        <p:nvSpPr>
          <p:cNvPr id="3" name="Slide Number Placeholder 2">
            <a:extLst>
              <a:ext uri="{FF2B5EF4-FFF2-40B4-BE49-F238E27FC236}">
                <a16:creationId xmlns:a16="http://schemas.microsoft.com/office/drawing/2014/main" id="{884448F0-2389-9BDD-950C-7AD926BD529D}"/>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54127CE9-3D72-4750-8C7D-C2E960C02FE2}" type="slidenum">
              <a:rPr lang="en-US" altLang="en-US">
                <a:latin typeface="Franklin Gothic Book" panose="020B0503020102020204" pitchFamily="34" charset="0"/>
              </a:rPr>
              <a:pPr eaLnBrk="1" hangingPunct="1">
                <a:defRPr/>
              </a:pPr>
              <a:t>13</a:t>
            </a:fld>
            <a:endParaRPr lang="en-US" altLang="en-US">
              <a:latin typeface="Franklin Gothic Book" panose="020B0503020102020204" pitchFamily="34" charset="0"/>
            </a:endParaRPr>
          </a:p>
        </p:txBody>
      </p:sp>
      <p:pic>
        <p:nvPicPr>
          <p:cNvPr id="22533" name="Picture 6" descr="33_29_07_11_3_17_19.jpeg">
            <a:extLst>
              <a:ext uri="{FF2B5EF4-FFF2-40B4-BE49-F238E27FC236}">
                <a16:creationId xmlns:a16="http://schemas.microsoft.com/office/drawing/2014/main" id="{220577BC-E346-8C5E-0BFA-3ACB26E86F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6200" y="2641600"/>
            <a:ext cx="45212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C6EFCDD7-D5D7-D4DF-9F8A-605A2ED94A52}"/>
              </a:ext>
            </a:extLst>
          </p:cNvPr>
          <p:cNvSpPr>
            <a:spLocks noGrp="1" noChangeArrowheads="1"/>
          </p:cNvSpPr>
          <p:nvPr>
            <p:ph idx="1"/>
          </p:nvPr>
        </p:nvSpPr>
        <p:spPr>
          <a:xfrm>
            <a:off x="1181100" y="533400"/>
            <a:ext cx="6781800" cy="5791200"/>
          </a:xfrm>
        </p:spPr>
        <p:txBody>
          <a:bodyPr/>
          <a:lstStyle/>
          <a:p>
            <a:r>
              <a:rPr lang="en-US" altLang="en-US">
                <a:solidFill>
                  <a:schemeClr val="tx1"/>
                </a:solidFill>
              </a:rPr>
              <a:t>A nerve action potential is the normal activator that releases the transmitter acetylcholine.</a:t>
            </a:r>
          </a:p>
          <a:p>
            <a:endParaRPr lang="en-US" altLang="en-US">
              <a:solidFill>
                <a:schemeClr val="tx1"/>
              </a:solidFill>
            </a:endParaRPr>
          </a:p>
          <a:p>
            <a:r>
              <a:rPr lang="en-US" altLang="en-US">
                <a:solidFill>
                  <a:schemeClr val="tx1"/>
                </a:solidFill>
              </a:rPr>
              <a:t>If calcium is not present, then depolarization of the nerve, even by electrical stimulation, will not produce the release of transmitter.</a:t>
            </a:r>
          </a:p>
          <a:p>
            <a:endParaRPr lang="en-US" altLang="en-US">
              <a:solidFill>
                <a:schemeClr val="tx1"/>
              </a:solidFill>
            </a:endParaRPr>
          </a:p>
          <a:p>
            <a:r>
              <a:rPr lang="en-US" altLang="en-US">
                <a:solidFill>
                  <a:schemeClr val="tx1"/>
                </a:solidFill>
              </a:rPr>
              <a:t>An effect of increasing calcium in the nerve ending is also clinically observed as the so-called </a:t>
            </a:r>
            <a:r>
              <a:rPr lang="en-US" altLang="en-US" i="1">
                <a:solidFill>
                  <a:schemeClr val="tx1"/>
                </a:solidFill>
              </a:rPr>
              <a:t>posttetanic potentiation, which </a:t>
            </a:r>
            <a:r>
              <a:rPr lang="en-US" altLang="en-US">
                <a:solidFill>
                  <a:schemeClr val="tx1"/>
                </a:solidFill>
              </a:rPr>
              <a:t>occurs after a nerve of a patient paralyzed with an NDMR is stimulated at high, tetanic frequencies.</a:t>
            </a:r>
          </a:p>
          <a:p>
            <a:endParaRPr lang="en-US" altLang="en-US">
              <a:solidFill>
                <a:schemeClr val="tx1"/>
              </a:solidFill>
            </a:endParaRPr>
          </a:p>
          <a:p>
            <a:r>
              <a:rPr lang="en-US" altLang="en-US">
                <a:solidFill>
                  <a:schemeClr val="tx1"/>
                </a:solidFill>
              </a:rPr>
              <a:t>Calcium enters the nerve with every stimulus, but it accumulates during the tetanic period because it cannot be excreted as quickly as the nerve is stimulated.</a:t>
            </a:r>
          </a:p>
          <a:p>
            <a:endParaRPr lang="en-US" altLang="en-US">
              <a:solidFill>
                <a:schemeClr val="tx1"/>
              </a:solidFill>
            </a:endParaRPr>
          </a:p>
        </p:txBody>
      </p:sp>
      <p:sp>
        <p:nvSpPr>
          <p:cNvPr id="4" name="Slide Number Placeholder 3">
            <a:extLst>
              <a:ext uri="{FF2B5EF4-FFF2-40B4-BE49-F238E27FC236}">
                <a16:creationId xmlns:a16="http://schemas.microsoft.com/office/drawing/2014/main" id="{5129BE7C-C209-8414-58C7-CCAEAA02BC28}"/>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D19695BC-8D08-4BC7-B3BC-E0A3EC94530C}" type="slidenum">
              <a:rPr lang="en-US" altLang="en-US">
                <a:latin typeface="Franklin Gothic Book" panose="020B0503020102020204" pitchFamily="34" charset="0"/>
              </a:rPr>
              <a:pPr eaLnBrk="1" hangingPunct="1">
                <a:defRPr/>
              </a:pPr>
              <a:t>14</a:t>
            </a:fld>
            <a:endParaRPr lang="en-US" altLang="en-US">
              <a:latin typeface="Franklin Gothic Book" panose="020B05030201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65285E45-5E90-2104-D089-A19B5E9EC74D}"/>
              </a:ext>
            </a:extLst>
          </p:cNvPr>
          <p:cNvSpPr>
            <a:spLocks noGrp="1" noChangeArrowheads="1"/>
          </p:cNvSpPr>
          <p:nvPr>
            <p:ph idx="1"/>
          </p:nvPr>
        </p:nvSpPr>
        <p:spPr>
          <a:xfrm>
            <a:off x="914400" y="1295400"/>
            <a:ext cx="7315200" cy="4267200"/>
          </a:xfrm>
        </p:spPr>
        <p:txBody>
          <a:bodyPr/>
          <a:lstStyle/>
          <a:p>
            <a:r>
              <a:rPr lang="en-US" altLang="en-US">
                <a:solidFill>
                  <a:schemeClr val="tx1"/>
                </a:solidFill>
              </a:rPr>
              <a:t>Because the nerve ending contains more than the normal amount of calcium for some time after the tetanus, a stimulus applied to the nerve during this time causes the release of more than the normal amount of acetylcholine.</a:t>
            </a:r>
          </a:p>
          <a:p>
            <a:endParaRPr lang="en-US" altLang="en-US">
              <a:solidFill>
                <a:schemeClr val="tx1"/>
              </a:solidFill>
            </a:endParaRPr>
          </a:p>
          <a:p>
            <a:r>
              <a:rPr lang="en-US" altLang="en-US">
                <a:solidFill>
                  <a:schemeClr val="tx1"/>
                </a:solidFill>
              </a:rPr>
              <a:t>The abnormally large amount of acetylcholine antagonizes the relaxant and causes the characteristic increase in the size of the twitch.</a:t>
            </a:r>
          </a:p>
          <a:p>
            <a:endParaRPr lang="en-US" altLang="en-US">
              <a:solidFill>
                <a:schemeClr val="tx1"/>
              </a:solidFill>
            </a:endParaRPr>
          </a:p>
          <a:p>
            <a:r>
              <a:rPr lang="en-US" altLang="en-US">
                <a:solidFill>
                  <a:schemeClr val="tx1"/>
                </a:solidFill>
              </a:rPr>
              <a:t>The Eaton-Lambert  myasthenic syndrome, decreased function of the calcium channel causes decreased release of transmitter, which results in inadequate depolarization and muscle weakness.</a:t>
            </a:r>
          </a:p>
        </p:txBody>
      </p:sp>
      <p:sp>
        <p:nvSpPr>
          <p:cNvPr id="4" name="Slide Number Placeholder 3">
            <a:extLst>
              <a:ext uri="{FF2B5EF4-FFF2-40B4-BE49-F238E27FC236}">
                <a16:creationId xmlns:a16="http://schemas.microsoft.com/office/drawing/2014/main" id="{A2BE3799-D700-D890-38FF-86E912C7BB89}"/>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84A95B3B-2F72-4F74-8B0B-E8B230D06E02}" type="slidenum">
              <a:rPr lang="en-US" altLang="en-US">
                <a:latin typeface="Franklin Gothic Book" panose="020B0503020102020204" pitchFamily="34" charset="0"/>
              </a:rPr>
              <a:pPr eaLnBrk="1" hangingPunct="1">
                <a:defRPr/>
              </a:pPr>
              <a:t>15</a:t>
            </a:fld>
            <a:endParaRPr lang="en-US" altLang="en-US">
              <a:latin typeface="Franklin Gothic Book" panose="020B05030201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3256546-FBD1-A5E7-74BC-A16120D0A1F6}"/>
              </a:ext>
            </a:extLst>
          </p:cNvPr>
          <p:cNvSpPr>
            <a:spLocks noGrp="1"/>
          </p:cNvSpPr>
          <p:nvPr>
            <p:ph type="title"/>
          </p:nvPr>
        </p:nvSpPr>
        <p:spPr>
          <a:xfrm>
            <a:off x="685800" y="381000"/>
            <a:ext cx="7772400" cy="717550"/>
          </a:xfrm>
        </p:spPr>
        <p:txBody>
          <a:bodyPr>
            <a:normAutofit fontScale="90000"/>
          </a:bodyPr>
          <a:lstStyle/>
          <a:p>
            <a:pPr algn="ctr" fontAlgn="auto">
              <a:spcAft>
                <a:spcPts val="0"/>
              </a:spcAft>
              <a:defRPr/>
            </a:pPr>
            <a:r>
              <a:rPr lang="en-US" altLang="en-US" u="sng" dirty="0">
                <a:solidFill>
                  <a:schemeClr val="tx1"/>
                </a:solidFill>
              </a:rPr>
              <a:t>Synaptic vesicles and recycling</a:t>
            </a:r>
          </a:p>
        </p:txBody>
      </p:sp>
      <p:sp>
        <p:nvSpPr>
          <p:cNvPr id="25603" name="Content Placeholder 2">
            <a:extLst>
              <a:ext uri="{FF2B5EF4-FFF2-40B4-BE49-F238E27FC236}">
                <a16:creationId xmlns:a16="http://schemas.microsoft.com/office/drawing/2014/main" id="{8C46A20B-A321-54B3-4EFD-4914F494097B}"/>
              </a:ext>
            </a:extLst>
          </p:cNvPr>
          <p:cNvSpPr>
            <a:spLocks noGrp="1" noChangeArrowheads="1"/>
          </p:cNvSpPr>
          <p:nvPr>
            <p:ph idx="1"/>
          </p:nvPr>
        </p:nvSpPr>
        <p:spPr>
          <a:xfrm>
            <a:off x="685800" y="1387475"/>
            <a:ext cx="7772400" cy="1676400"/>
          </a:xfrm>
        </p:spPr>
        <p:txBody>
          <a:bodyPr/>
          <a:lstStyle/>
          <a:p>
            <a:r>
              <a:rPr lang="en-US" altLang="en-US">
                <a:solidFill>
                  <a:schemeClr val="tx1"/>
                </a:solidFill>
              </a:rPr>
              <a:t>Release occurs when calcium ions enter the nerve through the P channels lined up on the sides of the active zones by soluble </a:t>
            </a:r>
            <a:r>
              <a:rPr lang="en-US" altLang="en-US" i="1">
                <a:solidFill>
                  <a:schemeClr val="tx1"/>
                </a:solidFill>
              </a:rPr>
              <a:t>N-ethylmaleimide–sensitive attachment  </a:t>
            </a:r>
            <a:r>
              <a:rPr lang="en-US" altLang="en-US">
                <a:solidFill>
                  <a:schemeClr val="tx1"/>
                </a:solidFill>
              </a:rPr>
              <a:t>protein receptor (SNARE) proteins</a:t>
            </a:r>
          </a:p>
          <a:p>
            <a:r>
              <a:rPr lang="en-US" altLang="en-US">
                <a:solidFill>
                  <a:schemeClr val="tx1"/>
                </a:solidFill>
              </a:rPr>
              <a:t>The SNARE proteins are involved in fusion, docking, and release of acetylcholine at the active zone.</a:t>
            </a:r>
          </a:p>
        </p:txBody>
      </p:sp>
      <p:sp>
        <p:nvSpPr>
          <p:cNvPr id="4" name="Slide Number Placeholder 3">
            <a:extLst>
              <a:ext uri="{FF2B5EF4-FFF2-40B4-BE49-F238E27FC236}">
                <a16:creationId xmlns:a16="http://schemas.microsoft.com/office/drawing/2014/main" id="{BDECC814-0AC5-7F31-A74F-6DDB0C411A39}"/>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6EF0EC67-A29E-4A7C-A51A-512D9C028166}" type="slidenum">
              <a:rPr lang="en-US" altLang="en-US">
                <a:latin typeface="Franklin Gothic Book" panose="020B0503020102020204" pitchFamily="34" charset="0"/>
              </a:rPr>
              <a:pPr eaLnBrk="1" hangingPunct="1">
                <a:defRPr/>
              </a:pPr>
              <a:t>16</a:t>
            </a:fld>
            <a:endParaRPr lang="en-US" altLang="en-US">
              <a:latin typeface="Franklin Gothic Book" panose="020B0503020102020204" pitchFamily="34" charset="0"/>
            </a:endParaRPr>
          </a:p>
        </p:txBody>
      </p:sp>
      <p:pic>
        <p:nvPicPr>
          <p:cNvPr id="25605" name="Picture 4" descr="botA.jpg">
            <a:extLst>
              <a:ext uri="{FF2B5EF4-FFF2-40B4-BE49-F238E27FC236}">
                <a16:creationId xmlns:a16="http://schemas.microsoft.com/office/drawing/2014/main" id="{40129EEA-DC57-B475-2594-E05C910292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352800"/>
            <a:ext cx="845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B0738233-38ED-6A9A-422D-4D9D918BF0F3}"/>
              </a:ext>
            </a:extLst>
          </p:cNvPr>
          <p:cNvSpPr>
            <a:spLocks noGrp="1" noChangeArrowheads="1"/>
          </p:cNvSpPr>
          <p:nvPr>
            <p:ph idx="1"/>
          </p:nvPr>
        </p:nvSpPr>
        <p:spPr>
          <a:xfrm>
            <a:off x="1181100" y="1066800"/>
            <a:ext cx="6781800" cy="4724400"/>
          </a:xfrm>
        </p:spPr>
        <p:txBody>
          <a:bodyPr/>
          <a:lstStyle/>
          <a:p>
            <a:r>
              <a:rPr lang="en-US" altLang="en-US">
                <a:solidFill>
                  <a:schemeClr val="tx1"/>
                </a:solidFill>
              </a:rPr>
              <a:t>Calcium needs to move only a very short distance to encounter a vesicle and activate the proteins in the vesicle wall involved in a process known as </a:t>
            </a:r>
            <a:r>
              <a:rPr lang="en-US" altLang="en-US" i="1">
                <a:solidFill>
                  <a:schemeClr val="tx1"/>
                </a:solidFill>
              </a:rPr>
              <a:t>docking</a:t>
            </a:r>
          </a:p>
          <a:p>
            <a:endParaRPr lang="en-US" altLang="en-US" i="1">
              <a:solidFill>
                <a:schemeClr val="tx1"/>
              </a:solidFill>
            </a:endParaRPr>
          </a:p>
          <a:p>
            <a:r>
              <a:rPr lang="en-US" altLang="en-US">
                <a:solidFill>
                  <a:schemeClr val="tx1"/>
                </a:solidFill>
              </a:rPr>
              <a:t>Calcium may penetrate more deeply than normal into the nerve or may enter through L channels to activate calcium-dependent enzymes that break the synapsin links holding the vesicles to the cytoskeleton, thereby allowing the vesicles to be moved to the release sites.</a:t>
            </a:r>
          </a:p>
          <a:p>
            <a:endParaRPr lang="en-US" altLang="en-US">
              <a:solidFill>
                <a:schemeClr val="tx1"/>
              </a:solidFill>
            </a:endParaRPr>
          </a:p>
          <a:p>
            <a:r>
              <a:rPr lang="en-US" altLang="en-US">
                <a:solidFill>
                  <a:schemeClr val="tx1"/>
                </a:solidFill>
              </a:rPr>
              <a:t>Repeated stimulation requires the nerve ending to replenish its store of vesicles filled with transmitter, a process known as </a:t>
            </a:r>
            <a:r>
              <a:rPr lang="en-US" altLang="en-US" i="1">
                <a:solidFill>
                  <a:schemeClr val="tx1"/>
                </a:solidFill>
              </a:rPr>
              <a:t>mobilization.</a:t>
            </a:r>
            <a:endParaRPr lang="en-US" altLang="en-US">
              <a:solidFill>
                <a:schemeClr val="tx1"/>
              </a:solidFill>
            </a:endParaRPr>
          </a:p>
        </p:txBody>
      </p:sp>
      <p:sp>
        <p:nvSpPr>
          <p:cNvPr id="4" name="Slide Number Placeholder 3">
            <a:extLst>
              <a:ext uri="{FF2B5EF4-FFF2-40B4-BE49-F238E27FC236}">
                <a16:creationId xmlns:a16="http://schemas.microsoft.com/office/drawing/2014/main" id="{CC5C0BF6-49E0-76D2-774F-24B0A562ADE0}"/>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C96B5E78-0E9D-42F9-9E9F-78F2CDCD35DD}" type="slidenum">
              <a:rPr lang="en-US" altLang="en-US">
                <a:latin typeface="Franklin Gothic Book" panose="020B0503020102020204" pitchFamily="34" charset="0"/>
              </a:rPr>
              <a:pPr eaLnBrk="1" hangingPunct="1">
                <a:defRPr/>
              </a:pPr>
              <a:t>17</a:t>
            </a:fld>
            <a:endParaRPr lang="en-US" altLang="en-US">
              <a:latin typeface="Franklin Gothic Book" panose="020B05030201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3AA7788-AEE0-0667-44BA-CE06CAB09597}"/>
              </a:ext>
            </a:extLst>
          </p:cNvPr>
          <p:cNvSpPr>
            <a:spLocks noGrp="1"/>
          </p:cNvSpPr>
          <p:nvPr>
            <p:ph type="title"/>
          </p:nvPr>
        </p:nvSpPr>
        <p:spPr>
          <a:xfrm>
            <a:off x="822325" y="304800"/>
            <a:ext cx="7543800" cy="684213"/>
          </a:xfrm>
        </p:spPr>
        <p:txBody>
          <a:bodyPr>
            <a:normAutofit fontScale="90000"/>
          </a:bodyPr>
          <a:lstStyle/>
          <a:p>
            <a:pPr algn="ctr" fontAlgn="auto">
              <a:spcAft>
                <a:spcPts val="0"/>
              </a:spcAft>
              <a:defRPr/>
            </a:pPr>
            <a:r>
              <a:rPr lang="en-US" altLang="en-US" u="sng" dirty="0">
                <a:solidFill>
                  <a:schemeClr val="tx1"/>
                </a:solidFill>
              </a:rPr>
              <a:t>Process of Exocytosis</a:t>
            </a:r>
          </a:p>
        </p:txBody>
      </p:sp>
      <p:pic>
        <p:nvPicPr>
          <p:cNvPr id="27651" name="Content Placeholder 4" descr="nrn2948-f1.jpg">
            <a:extLst>
              <a:ext uri="{FF2B5EF4-FFF2-40B4-BE49-F238E27FC236}">
                <a16:creationId xmlns:a16="http://schemas.microsoft.com/office/drawing/2014/main" id="{D5F09704-2D85-A534-2E37-518B122B07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71675" y="1846263"/>
            <a:ext cx="5245100" cy="4022725"/>
          </a:xfrm>
        </p:spPr>
      </p:pic>
      <p:sp>
        <p:nvSpPr>
          <p:cNvPr id="4" name="Slide Number Placeholder 3">
            <a:extLst>
              <a:ext uri="{FF2B5EF4-FFF2-40B4-BE49-F238E27FC236}">
                <a16:creationId xmlns:a16="http://schemas.microsoft.com/office/drawing/2014/main" id="{98DE966E-A9F2-9657-3BB1-E394807854BB}"/>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65CB9DB3-5B2C-4190-886B-4223AC53A42E}" type="slidenum">
              <a:rPr lang="en-US" altLang="en-US">
                <a:latin typeface="Franklin Gothic Book" panose="020B0503020102020204" pitchFamily="34" charset="0"/>
              </a:rPr>
              <a:pPr eaLnBrk="1" hangingPunct="1">
                <a:defRPr/>
              </a:pPr>
              <a:t>18</a:t>
            </a:fld>
            <a:endParaRPr lang="en-US" altLang="en-US">
              <a:latin typeface="Franklin Gothic Book" panose="020B0503020102020204" pitchFamily="34" charset="0"/>
            </a:endParaRPr>
          </a:p>
        </p:txBody>
      </p:sp>
      <p:sp>
        <p:nvSpPr>
          <p:cNvPr id="27653" name="Rectangle 5">
            <a:extLst>
              <a:ext uri="{FF2B5EF4-FFF2-40B4-BE49-F238E27FC236}">
                <a16:creationId xmlns:a16="http://schemas.microsoft.com/office/drawing/2014/main" id="{859AA9D3-0735-F77C-B12A-4BCBDE31010D}"/>
              </a:ext>
            </a:extLst>
          </p:cNvPr>
          <p:cNvSpPr>
            <a:spLocks noChangeArrowheads="1"/>
          </p:cNvSpPr>
          <p:nvPr/>
        </p:nvSpPr>
        <p:spPr bwMode="auto">
          <a:xfrm>
            <a:off x="754063" y="6178550"/>
            <a:ext cx="7680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Tahoma" panose="020B0604030504040204" pitchFamily="34" charset="0"/>
                <a:cs typeface="Arial" panose="020B0604020202020204" pitchFamily="34" charset="0"/>
              </a:rPr>
              <a:t>During an action potential and calcium influx, neurotransmitter is released. The whole process is called </a:t>
            </a:r>
            <a:r>
              <a:rPr lang="en-US" altLang="en-US" i="1">
                <a:latin typeface="Tahoma" panose="020B0604030504040204" pitchFamily="34" charset="0"/>
                <a:cs typeface="Arial" panose="020B0604020202020204" pitchFamily="34" charset="0"/>
              </a:rPr>
              <a:t>exocytosis</a:t>
            </a:r>
            <a:endParaRPr lang="en-US" altLang="en-US">
              <a:latin typeface="Tahoma" panose="020B0604030504040204" pitchFamily="34" charset="0"/>
              <a:cs typeface="Arial" panose="020B0604020202020204" pitchFamily="34" charset="0"/>
            </a:endParaRPr>
          </a:p>
        </p:txBody>
      </p:sp>
      <p:pic>
        <p:nvPicPr>
          <p:cNvPr id="27654" name="Picture 2">
            <a:extLst>
              <a:ext uri="{FF2B5EF4-FFF2-40B4-BE49-F238E27FC236}">
                <a16:creationId xmlns:a16="http://schemas.microsoft.com/office/drawing/2014/main" id="{3EAD6C65-9BA5-7BF5-E337-C8FEC0BBF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015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pic>
        <p:nvPicPr>
          <p:cNvPr id="28674" name="Content Placeholder 4" descr="nrn2948-f1.jpg">
            <a:extLst>
              <a:ext uri="{FF2B5EF4-FFF2-40B4-BE49-F238E27FC236}">
                <a16:creationId xmlns:a16="http://schemas.microsoft.com/office/drawing/2014/main" id="{95B96A61-B8CE-12EF-F208-261480C13A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14500" y="1219200"/>
            <a:ext cx="5715000" cy="4419600"/>
          </a:xfrm>
        </p:spPr>
      </p:pic>
      <p:sp>
        <p:nvSpPr>
          <p:cNvPr id="4" name="Slide Number Placeholder 3">
            <a:extLst>
              <a:ext uri="{FF2B5EF4-FFF2-40B4-BE49-F238E27FC236}">
                <a16:creationId xmlns:a16="http://schemas.microsoft.com/office/drawing/2014/main" id="{83A3E064-0A56-B974-B489-2E42AF70F039}"/>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A78743FF-C2BE-46A6-9845-0BCF4B558CA2}" type="slidenum">
              <a:rPr lang="en-US" altLang="en-US">
                <a:solidFill>
                  <a:srgbClr val="FFFFFF"/>
                </a:solidFill>
                <a:latin typeface="Franklin Gothic Book" panose="020B0503020102020204" pitchFamily="34" charset="0"/>
              </a:rPr>
              <a:pPr eaLnBrk="1" hangingPunct="1">
                <a:defRPr/>
              </a:pPr>
              <a:t>19</a:t>
            </a:fld>
            <a:endParaRPr lang="en-US" altLang="en-US">
              <a:solidFill>
                <a:srgbClr val="FFFFFF"/>
              </a:solidFill>
              <a:latin typeface="Franklin Gothic Book" panose="020B05030201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4CA157B3-2867-CC30-6962-0FC2C4B7E60C}"/>
              </a:ext>
            </a:extLst>
          </p:cNvPr>
          <p:cNvSpPr>
            <a:spLocks noGrp="1"/>
          </p:cNvSpPr>
          <p:nvPr>
            <p:ph type="title"/>
          </p:nvPr>
        </p:nvSpPr>
        <p:spPr>
          <a:xfrm>
            <a:off x="800100" y="685800"/>
            <a:ext cx="7543800" cy="779463"/>
          </a:xfrm>
        </p:spPr>
        <p:txBody>
          <a:bodyPr/>
          <a:lstStyle/>
          <a:p>
            <a:pPr algn="ctr" fontAlgn="auto">
              <a:spcAft>
                <a:spcPts val="0"/>
              </a:spcAft>
              <a:defRPr/>
            </a:pPr>
            <a:r>
              <a:rPr lang="en-US" altLang="en-US" b="1" u="sng" dirty="0">
                <a:solidFill>
                  <a:schemeClr val="tx1"/>
                </a:solidFill>
              </a:rPr>
              <a:t>History </a:t>
            </a:r>
          </a:p>
        </p:txBody>
      </p:sp>
      <p:sp>
        <p:nvSpPr>
          <p:cNvPr id="7172" name="Content Placeholder 2">
            <a:extLst>
              <a:ext uri="{FF2B5EF4-FFF2-40B4-BE49-F238E27FC236}">
                <a16:creationId xmlns:a16="http://schemas.microsoft.com/office/drawing/2014/main" id="{6FD23072-4946-0C80-9F65-BB33B32F8FF4}"/>
              </a:ext>
            </a:extLst>
          </p:cNvPr>
          <p:cNvSpPr>
            <a:spLocks noGrp="1"/>
          </p:cNvSpPr>
          <p:nvPr>
            <p:ph idx="1"/>
          </p:nvPr>
        </p:nvSpPr>
        <p:spPr>
          <a:xfrm>
            <a:off x="800100" y="1828800"/>
            <a:ext cx="7543800" cy="4022725"/>
          </a:xfrm>
        </p:spPr>
        <p:txBody>
          <a:bodyPr rtlCol="0">
            <a:normAutofit lnSpcReduction="10000"/>
          </a:bodyPr>
          <a:lstStyle/>
          <a:p>
            <a:pPr marL="91440" indent="-91440" fontAlgn="auto">
              <a:defRPr/>
            </a:pPr>
            <a:r>
              <a:rPr lang="en-US" altLang="en-US" sz="2800" dirty="0">
                <a:solidFill>
                  <a:schemeClr val="tx1"/>
                </a:solidFill>
              </a:rPr>
              <a:t>In the 19th century and early years of the 20th century ,there was broad support for the concept that impulse in nerves acted directly on muscle, resulting in muscular contraction-”electrical theory”</a:t>
            </a:r>
          </a:p>
          <a:p>
            <a:pPr marL="91440" indent="-91440" fontAlgn="auto">
              <a:defRPr/>
            </a:pPr>
            <a:endParaRPr lang="en-US" altLang="en-US" sz="2800" dirty="0">
              <a:solidFill>
                <a:schemeClr val="tx1"/>
              </a:solidFill>
            </a:endParaRPr>
          </a:p>
          <a:p>
            <a:pPr marL="91440" indent="-91440" fontAlgn="auto">
              <a:defRPr/>
            </a:pPr>
            <a:r>
              <a:rPr lang="en-US" altLang="en-US" sz="2800" dirty="0">
                <a:solidFill>
                  <a:schemeClr val="tx1"/>
                </a:solidFill>
              </a:rPr>
              <a:t>In 1936, the Nobel prize in physiology or medicine was award to sir Henry </a:t>
            </a:r>
            <a:r>
              <a:rPr lang="en-US" altLang="en-US" sz="2800" dirty="0" err="1">
                <a:solidFill>
                  <a:schemeClr val="tx1"/>
                </a:solidFill>
              </a:rPr>
              <a:t>hallet</a:t>
            </a:r>
            <a:r>
              <a:rPr lang="en-US" altLang="en-US" sz="2800" dirty="0">
                <a:solidFill>
                  <a:schemeClr val="tx1"/>
                </a:solidFill>
              </a:rPr>
              <a:t> dale and Otto Loewi “for their discoveries relating to chemical transmission of nerve impulses”</a:t>
            </a:r>
          </a:p>
        </p:txBody>
      </p:sp>
      <p:sp>
        <p:nvSpPr>
          <p:cNvPr id="4100" name="Slide Number Placeholder 3">
            <a:extLst>
              <a:ext uri="{FF2B5EF4-FFF2-40B4-BE49-F238E27FC236}">
                <a16:creationId xmlns:a16="http://schemas.microsoft.com/office/drawing/2014/main" id="{83EA2839-1091-2B31-FEB9-C33576A7B747}"/>
              </a:ext>
            </a:extLst>
          </p:cNvPr>
          <p:cNvSpPr>
            <a:spLocks noGrp="1"/>
          </p:cNvSpPr>
          <p:nvPr>
            <p:ph type="sldNum" sz="quarter" idx="12"/>
          </p:nvPr>
        </p:nvSpPr>
        <p:spPr>
          <a:ln>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28679513-1415-43AC-BF64-81D4E777EF46}" type="slidenum">
              <a:rPr lang="en-US" altLang="en-US">
                <a:latin typeface="Franklin Gothic Book" panose="020B0503020102020204" pitchFamily="34" charset="0"/>
              </a:rPr>
              <a:pPr eaLnBrk="1" hangingPunct="1">
                <a:defRPr/>
              </a:pPr>
              <a:t>2</a:t>
            </a:fld>
            <a:endParaRPr lang="en-US" altLang="en-US">
              <a:latin typeface="Franklin Gothic Book" panose="020B05030201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4F09E57-F82A-C8D9-0A0B-32E2FA692263}"/>
              </a:ext>
            </a:extLst>
          </p:cNvPr>
          <p:cNvSpPr>
            <a:spLocks noGrp="1"/>
          </p:cNvSpPr>
          <p:nvPr>
            <p:ph type="title"/>
          </p:nvPr>
        </p:nvSpPr>
        <p:spPr>
          <a:xfrm>
            <a:off x="800100" y="434975"/>
            <a:ext cx="7543800" cy="762000"/>
          </a:xfrm>
        </p:spPr>
        <p:txBody>
          <a:bodyPr/>
          <a:lstStyle/>
          <a:p>
            <a:pPr algn="ctr" fontAlgn="auto">
              <a:spcAft>
                <a:spcPts val="0"/>
              </a:spcAft>
              <a:defRPr/>
            </a:pPr>
            <a:r>
              <a:rPr lang="en-US" altLang="en-US" dirty="0">
                <a:solidFill>
                  <a:schemeClr val="tx1"/>
                </a:solidFill>
              </a:rPr>
              <a:t>Acetylcholinesterase</a:t>
            </a:r>
          </a:p>
        </p:txBody>
      </p:sp>
      <p:sp>
        <p:nvSpPr>
          <p:cNvPr id="29699" name="Content Placeholder 2">
            <a:extLst>
              <a:ext uri="{FF2B5EF4-FFF2-40B4-BE49-F238E27FC236}">
                <a16:creationId xmlns:a16="http://schemas.microsoft.com/office/drawing/2014/main" id="{DF946BED-951B-99C2-EC52-D7E39AB4C959}"/>
              </a:ext>
            </a:extLst>
          </p:cNvPr>
          <p:cNvSpPr>
            <a:spLocks noGrp="1" noChangeArrowheads="1"/>
          </p:cNvSpPr>
          <p:nvPr>
            <p:ph idx="1"/>
          </p:nvPr>
        </p:nvSpPr>
        <p:spPr>
          <a:xfrm>
            <a:off x="914400" y="1949450"/>
            <a:ext cx="3352800" cy="3810000"/>
          </a:xfrm>
        </p:spPr>
        <p:txBody>
          <a:bodyPr/>
          <a:lstStyle/>
          <a:p>
            <a:r>
              <a:rPr lang="en-US" altLang="en-US">
                <a:solidFill>
                  <a:schemeClr val="tx1"/>
                </a:solidFill>
              </a:rPr>
              <a:t>Acetylcholinesterase enzyme is secreted by the muscle cell but remains attached to it by thin collagen threads linking it to the basement membrane</a:t>
            </a:r>
          </a:p>
          <a:p>
            <a:r>
              <a:rPr lang="en-US" altLang="en-US">
                <a:solidFill>
                  <a:schemeClr val="tx1"/>
                </a:solidFill>
              </a:rPr>
              <a:t>Acetylcholinesterase is found in the junctional gap and the clefts of the postsynaptic folds and breaks down acetylcholine within 1 msec of being released. </a:t>
            </a:r>
          </a:p>
        </p:txBody>
      </p:sp>
      <p:sp>
        <p:nvSpPr>
          <p:cNvPr id="4" name="Slide Number Placeholder 3">
            <a:extLst>
              <a:ext uri="{FF2B5EF4-FFF2-40B4-BE49-F238E27FC236}">
                <a16:creationId xmlns:a16="http://schemas.microsoft.com/office/drawing/2014/main" id="{942EE051-11A9-CF46-7E98-47CFDC3D121A}"/>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BEA3CCD9-92AF-4FEB-8D95-DEBDA79B09F2}" type="slidenum">
              <a:rPr lang="en-US" altLang="en-US">
                <a:latin typeface="Franklin Gothic Book" panose="020B0503020102020204" pitchFamily="34" charset="0"/>
              </a:rPr>
              <a:pPr eaLnBrk="1" hangingPunct="1">
                <a:defRPr/>
              </a:pPr>
              <a:t>20</a:t>
            </a:fld>
            <a:endParaRPr lang="en-US" altLang="en-US">
              <a:latin typeface="Franklin Gothic Book" panose="020B0503020102020204" pitchFamily="34" charset="0"/>
            </a:endParaRPr>
          </a:p>
        </p:txBody>
      </p:sp>
      <p:pic>
        <p:nvPicPr>
          <p:cNvPr id="29701" name="Picture 5">
            <a:extLst>
              <a:ext uri="{FF2B5EF4-FFF2-40B4-BE49-F238E27FC236}">
                <a16:creationId xmlns:a16="http://schemas.microsoft.com/office/drawing/2014/main" id="{D6A65FE5-270C-8265-EAF1-0454F856D5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384300"/>
            <a:ext cx="3532188"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241529A-8D37-43D2-F4ED-176A5961C506}"/>
              </a:ext>
            </a:extLst>
          </p:cNvPr>
          <p:cNvSpPr>
            <a:spLocks noGrp="1"/>
          </p:cNvSpPr>
          <p:nvPr>
            <p:ph type="title"/>
          </p:nvPr>
        </p:nvSpPr>
        <p:spPr>
          <a:xfrm>
            <a:off x="952500" y="398463"/>
            <a:ext cx="7239000" cy="609600"/>
          </a:xfrm>
        </p:spPr>
        <p:txBody>
          <a:bodyPr>
            <a:normAutofit fontScale="90000"/>
          </a:bodyPr>
          <a:lstStyle/>
          <a:p>
            <a:pPr algn="ctr" fontAlgn="auto">
              <a:spcAft>
                <a:spcPts val="0"/>
              </a:spcAft>
              <a:defRPr/>
            </a:pPr>
            <a:r>
              <a:rPr lang="en-US" altLang="en-US" u="sng" dirty="0">
                <a:solidFill>
                  <a:schemeClr val="tx1"/>
                </a:solidFill>
              </a:rPr>
              <a:t>Acetyl cholinesterase</a:t>
            </a:r>
            <a:endParaRPr lang="en-US" altLang="en-US" dirty="0">
              <a:solidFill>
                <a:schemeClr val="tx1"/>
              </a:solidFill>
            </a:endParaRPr>
          </a:p>
        </p:txBody>
      </p:sp>
      <p:sp>
        <p:nvSpPr>
          <p:cNvPr id="30723" name="Content Placeholder 2">
            <a:extLst>
              <a:ext uri="{FF2B5EF4-FFF2-40B4-BE49-F238E27FC236}">
                <a16:creationId xmlns:a16="http://schemas.microsoft.com/office/drawing/2014/main" id="{0E6652E6-640A-B215-C56A-40FD8A941AC6}"/>
              </a:ext>
            </a:extLst>
          </p:cNvPr>
          <p:cNvSpPr>
            <a:spLocks noGrp="1" noChangeArrowheads="1"/>
          </p:cNvSpPr>
          <p:nvPr>
            <p:ph idx="1"/>
          </p:nvPr>
        </p:nvSpPr>
        <p:spPr>
          <a:xfrm>
            <a:off x="685800" y="1485900"/>
            <a:ext cx="7772400" cy="4495800"/>
          </a:xfrm>
        </p:spPr>
        <p:txBody>
          <a:bodyPr/>
          <a:lstStyle/>
          <a:p>
            <a:r>
              <a:rPr lang="en-US" altLang="en-US" sz="2200">
                <a:solidFill>
                  <a:schemeClr val="tx1"/>
                </a:solidFill>
              </a:rPr>
              <a:t>Acetylcholine is removed rapidly from the junctional gap or synaptic cleft. This is achieved by hydrolysis of acetylcholine to choline and acetate in a reaction catalysed by the enzyme acetylcholinesterase (AChE).</a:t>
            </a:r>
          </a:p>
          <a:p>
            <a:endParaRPr lang="en-US" altLang="en-US" sz="2200">
              <a:solidFill>
                <a:schemeClr val="tx1"/>
              </a:solidFill>
            </a:endParaRPr>
          </a:p>
          <a:p>
            <a:r>
              <a:rPr lang="en-US" altLang="en-US" sz="2200">
                <a:solidFill>
                  <a:schemeClr val="tx1"/>
                </a:solidFill>
              </a:rPr>
              <a:t>Hydrolysis occurs with transfer of the acetyl group to the serine group resulting in an acetylated molecule of the enzyme and free choline.</a:t>
            </a:r>
          </a:p>
          <a:p>
            <a:endParaRPr lang="en-US" altLang="en-US" sz="2200">
              <a:solidFill>
                <a:schemeClr val="tx1"/>
              </a:solidFill>
            </a:endParaRPr>
          </a:p>
          <a:p>
            <a:r>
              <a:rPr lang="en-US" altLang="en-US" sz="2200">
                <a:solidFill>
                  <a:schemeClr val="tx1"/>
                </a:solidFill>
              </a:rPr>
              <a:t>The speed at which this occurs can be gauged by the fact that approximately 10,000 molecules of acetylcholine can be hydrolysed per second by a single site.</a:t>
            </a:r>
          </a:p>
          <a:p>
            <a:endParaRPr lang="en-US" altLang="en-US">
              <a:solidFill>
                <a:schemeClr val="tx1"/>
              </a:solidFill>
            </a:endParaRPr>
          </a:p>
        </p:txBody>
      </p:sp>
      <p:sp>
        <p:nvSpPr>
          <p:cNvPr id="4" name="Slide Number Placeholder 3">
            <a:extLst>
              <a:ext uri="{FF2B5EF4-FFF2-40B4-BE49-F238E27FC236}">
                <a16:creationId xmlns:a16="http://schemas.microsoft.com/office/drawing/2014/main" id="{B9B08872-A64B-F1FE-955C-9AA912B87B49}"/>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190F9F98-D7E4-467F-93C7-8AB75A667070}" type="slidenum">
              <a:rPr lang="en-US" altLang="en-US">
                <a:latin typeface="Franklin Gothic Book" panose="020B0503020102020204" pitchFamily="34" charset="0"/>
              </a:rPr>
              <a:pPr eaLnBrk="1" hangingPunct="1">
                <a:defRPr/>
              </a:pPr>
              <a:t>21</a:t>
            </a:fld>
            <a:endParaRPr lang="en-US" altLang="en-US">
              <a:latin typeface="Franklin Gothic Book" panose="020B05030201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31746" name="Content Placeholder 2">
            <a:extLst>
              <a:ext uri="{FF2B5EF4-FFF2-40B4-BE49-F238E27FC236}">
                <a16:creationId xmlns:a16="http://schemas.microsoft.com/office/drawing/2014/main" id="{33987EFE-C6B7-68DC-E4E1-C1493EFADC50}"/>
              </a:ext>
            </a:extLst>
          </p:cNvPr>
          <p:cNvSpPr>
            <a:spLocks noGrp="1" noChangeArrowheads="1"/>
          </p:cNvSpPr>
          <p:nvPr>
            <p:ph idx="1"/>
          </p:nvPr>
        </p:nvSpPr>
        <p:spPr>
          <a:xfrm>
            <a:off x="1028700" y="1371600"/>
            <a:ext cx="7086600" cy="4114800"/>
          </a:xfrm>
        </p:spPr>
        <p:txBody>
          <a:bodyPr/>
          <a:lstStyle/>
          <a:p>
            <a:r>
              <a:rPr lang="en-US" altLang="en-US">
                <a:solidFill>
                  <a:schemeClr val="tx1"/>
                </a:solidFill>
              </a:rPr>
              <a:t>The congenital absence of the secreted enzyme leads to impaired maintenance of the motor neuronal system and organization of nerve terminal branches.</a:t>
            </a:r>
          </a:p>
          <a:p>
            <a:endParaRPr lang="en-US" altLang="en-US">
              <a:solidFill>
                <a:schemeClr val="tx1"/>
              </a:solidFill>
            </a:endParaRPr>
          </a:p>
          <a:p>
            <a:r>
              <a:rPr lang="en-US" altLang="en-US">
                <a:solidFill>
                  <a:schemeClr val="tx1"/>
                </a:solidFill>
              </a:rPr>
              <a:t>Congenital abnormalities in cholinesterase function have been described and result in neuromuscular disorders whose symptoms and signs usually resemble those of myasthenia gravis or myasthenic syndromes.</a:t>
            </a:r>
          </a:p>
          <a:p>
            <a:endParaRPr lang="en-US" altLang="en-US">
              <a:solidFill>
                <a:schemeClr val="tx1"/>
              </a:solidFill>
            </a:endParaRPr>
          </a:p>
          <a:p>
            <a:r>
              <a:rPr lang="en-US" altLang="en-US">
                <a:solidFill>
                  <a:schemeClr val="tx1"/>
                </a:solidFill>
              </a:rPr>
              <a:t>Other acquired diseases involving cholinesterases are related to chronic inhibition of acetylcholinesterase by organophosphate pesticides or nerve gas (e.g., sarin)</a:t>
            </a:r>
          </a:p>
        </p:txBody>
      </p:sp>
      <p:sp>
        <p:nvSpPr>
          <p:cNvPr id="4" name="Slide Number Placeholder 3">
            <a:extLst>
              <a:ext uri="{FF2B5EF4-FFF2-40B4-BE49-F238E27FC236}">
                <a16:creationId xmlns:a16="http://schemas.microsoft.com/office/drawing/2014/main" id="{341AD289-51E3-62B1-40F3-33A35811BB3B}"/>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1004318A-2D9D-456A-89A4-2A344EC45C6F}" type="slidenum">
              <a:rPr lang="en-US" altLang="en-US">
                <a:latin typeface="Franklin Gothic Book" panose="020B0503020102020204" pitchFamily="34" charset="0"/>
              </a:rPr>
              <a:pPr eaLnBrk="1" hangingPunct="1">
                <a:defRPr/>
              </a:pPr>
              <a:t>22</a:t>
            </a:fld>
            <a:endParaRPr lang="en-US" altLang="en-US">
              <a:latin typeface="Franklin Gothic Book" panose="020B05030201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9F6EA76-C9D3-D621-2F14-250ED2487B1B}"/>
              </a:ext>
            </a:extLst>
          </p:cNvPr>
          <p:cNvSpPr>
            <a:spLocks noGrp="1"/>
          </p:cNvSpPr>
          <p:nvPr>
            <p:ph type="title"/>
          </p:nvPr>
        </p:nvSpPr>
        <p:spPr>
          <a:xfrm>
            <a:off x="800100" y="457200"/>
            <a:ext cx="7543800" cy="762000"/>
          </a:xfrm>
        </p:spPr>
        <p:txBody>
          <a:bodyPr/>
          <a:lstStyle/>
          <a:p>
            <a:pPr algn="ctr" fontAlgn="auto">
              <a:spcAft>
                <a:spcPts val="0"/>
              </a:spcAft>
              <a:defRPr/>
            </a:pPr>
            <a:r>
              <a:rPr lang="en-US" altLang="en-US" u="sng" dirty="0">
                <a:solidFill>
                  <a:schemeClr val="tx1"/>
                </a:solidFill>
              </a:rPr>
              <a:t>Acetylcholine Receptors </a:t>
            </a:r>
            <a:endParaRPr lang="en-US" altLang="en-US" dirty="0">
              <a:solidFill>
                <a:schemeClr val="tx1"/>
              </a:solidFill>
            </a:endParaRPr>
          </a:p>
        </p:txBody>
      </p:sp>
      <p:sp>
        <p:nvSpPr>
          <p:cNvPr id="31747" name="Content Placeholder 2">
            <a:extLst>
              <a:ext uri="{FF2B5EF4-FFF2-40B4-BE49-F238E27FC236}">
                <a16:creationId xmlns:a16="http://schemas.microsoft.com/office/drawing/2014/main" id="{BE29ECB5-CBB4-CC72-EEA1-AECE6288F1C4}"/>
              </a:ext>
            </a:extLst>
          </p:cNvPr>
          <p:cNvSpPr>
            <a:spLocks noGrp="1"/>
          </p:cNvSpPr>
          <p:nvPr>
            <p:ph idx="1"/>
          </p:nvPr>
        </p:nvSpPr>
        <p:spPr>
          <a:xfrm>
            <a:off x="914400" y="1447800"/>
            <a:ext cx="7315200" cy="2209800"/>
          </a:xfrm>
        </p:spPr>
        <p:txBody>
          <a:bodyPr rtlCol="0">
            <a:normAutofit lnSpcReduction="10000"/>
          </a:bodyPr>
          <a:lstStyle/>
          <a:p>
            <a:pPr marL="91440" indent="-91440" fontAlgn="auto">
              <a:defRPr/>
            </a:pPr>
            <a:r>
              <a:rPr lang="en-US" dirty="0" err="1">
                <a:solidFill>
                  <a:schemeClr val="tx1"/>
                </a:solidFill>
              </a:rPr>
              <a:t>AChRs</a:t>
            </a:r>
            <a:r>
              <a:rPr lang="en-US" dirty="0">
                <a:solidFill>
                  <a:schemeClr val="tx1"/>
                </a:solidFill>
              </a:rPr>
              <a:t> are synthesized in muscle cells and are anchored to the end-plate membrane by a special 43-kd protein known as </a:t>
            </a:r>
            <a:r>
              <a:rPr lang="en-US" i="1" dirty="0" err="1">
                <a:solidFill>
                  <a:schemeClr val="tx1"/>
                </a:solidFill>
              </a:rPr>
              <a:t>rapsyn</a:t>
            </a:r>
            <a:r>
              <a:rPr lang="en-US" i="1" dirty="0">
                <a:solidFill>
                  <a:schemeClr val="tx1"/>
                </a:solidFill>
              </a:rPr>
              <a:t>.</a:t>
            </a:r>
          </a:p>
          <a:p>
            <a:pPr marL="91440" indent="-91440" fontAlgn="auto">
              <a:defRPr/>
            </a:pPr>
            <a:r>
              <a:rPr lang="en-US" dirty="0">
                <a:solidFill>
                  <a:schemeClr val="tx1"/>
                </a:solidFill>
              </a:rPr>
              <a:t>Each nicotinic receptor is a protein comprised of five polypeptide subunits that form a ring structure around a central, funnel-shaped pore (the ion channel). The mature adult receptor has two identical </a:t>
            </a:r>
            <a:r>
              <a:rPr lang="el-GR" dirty="0">
                <a:solidFill>
                  <a:schemeClr val="tx1"/>
                </a:solidFill>
              </a:rPr>
              <a:t>α (</a:t>
            </a:r>
            <a:r>
              <a:rPr lang="en-US" dirty="0">
                <a:solidFill>
                  <a:schemeClr val="tx1"/>
                </a:solidFill>
              </a:rPr>
              <a:t>alpha) subunits, one </a:t>
            </a:r>
            <a:r>
              <a:rPr lang="el-GR" dirty="0">
                <a:solidFill>
                  <a:schemeClr val="tx1"/>
                </a:solidFill>
              </a:rPr>
              <a:t>β (</a:t>
            </a:r>
            <a:r>
              <a:rPr lang="en-US" dirty="0">
                <a:solidFill>
                  <a:schemeClr val="tx1"/>
                </a:solidFill>
              </a:rPr>
              <a:t>beta), one </a:t>
            </a:r>
            <a:r>
              <a:rPr lang="el-GR" dirty="0">
                <a:solidFill>
                  <a:schemeClr val="tx1"/>
                </a:solidFill>
              </a:rPr>
              <a:t>δ (</a:t>
            </a:r>
            <a:r>
              <a:rPr lang="en-US" dirty="0">
                <a:solidFill>
                  <a:schemeClr val="tx1"/>
                </a:solidFill>
              </a:rPr>
              <a:t>delta) and one </a:t>
            </a:r>
            <a:r>
              <a:rPr lang="el-GR" dirty="0">
                <a:solidFill>
                  <a:schemeClr val="tx1"/>
                </a:solidFill>
              </a:rPr>
              <a:t>ε (</a:t>
            </a:r>
            <a:r>
              <a:rPr lang="en-US" dirty="0">
                <a:solidFill>
                  <a:schemeClr val="tx1"/>
                </a:solidFill>
              </a:rPr>
              <a:t>epsilon) subunit. In the fetus a </a:t>
            </a:r>
            <a:r>
              <a:rPr lang="el-GR" dirty="0">
                <a:solidFill>
                  <a:schemeClr val="tx1"/>
                </a:solidFill>
              </a:rPr>
              <a:t>γ (</a:t>
            </a:r>
            <a:r>
              <a:rPr lang="en-US" dirty="0">
                <a:solidFill>
                  <a:schemeClr val="tx1"/>
                </a:solidFill>
              </a:rPr>
              <a:t>gamma) subunit replaces the </a:t>
            </a:r>
            <a:r>
              <a:rPr lang="el-GR" dirty="0">
                <a:solidFill>
                  <a:schemeClr val="tx1"/>
                </a:solidFill>
              </a:rPr>
              <a:t>ε.</a:t>
            </a:r>
            <a:endParaRPr lang="en-US" dirty="0">
              <a:solidFill>
                <a:schemeClr val="tx1"/>
              </a:solidFill>
            </a:endParaRPr>
          </a:p>
          <a:p>
            <a:pPr marL="0" indent="0" fontAlgn="auto">
              <a:buFont typeface="Wingdings 2" panose="05020102010507070707" pitchFamily="18" charset="2"/>
              <a:buNone/>
              <a:defRPr/>
            </a:pPr>
            <a:endParaRPr lang="en-US" dirty="0">
              <a:solidFill>
                <a:schemeClr val="tx1"/>
              </a:solidFill>
            </a:endParaRPr>
          </a:p>
        </p:txBody>
      </p:sp>
      <p:sp>
        <p:nvSpPr>
          <p:cNvPr id="4" name="Slide Number Placeholder 3">
            <a:extLst>
              <a:ext uri="{FF2B5EF4-FFF2-40B4-BE49-F238E27FC236}">
                <a16:creationId xmlns:a16="http://schemas.microsoft.com/office/drawing/2014/main" id="{CF71DC06-3ADB-FF03-2AA7-0A62433A32EF}"/>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8EDD94F1-549A-406C-887F-75B1B58D0037}" type="slidenum">
              <a:rPr lang="en-US" altLang="en-US">
                <a:latin typeface="Franklin Gothic Book" panose="020B0503020102020204" pitchFamily="34" charset="0"/>
              </a:rPr>
              <a:pPr eaLnBrk="1" hangingPunct="1">
                <a:defRPr/>
              </a:pPr>
              <a:t>23</a:t>
            </a:fld>
            <a:endParaRPr lang="en-US" altLang="en-US">
              <a:latin typeface="Franklin Gothic Book" panose="020B0503020102020204" pitchFamily="34" charset="0"/>
            </a:endParaRPr>
          </a:p>
        </p:txBody>
      </p:sp>
      <p:pic>
        <p:nvPicPr>
          <p:cNvPr id="32773" name="Picture 1">
            <a:extLst>
              <a:ext uri="{FF2B5EF4-FFF2-40B4-BE49-F238E27FC236}">
                <a16:creationId xmlns:a16="http://schemas.microsoft.com/office/drawing/2014/main" id="{89C22821-E7BA-2EE1-B44C-63B589C4FB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581400"/>
            <a:ext cx="6705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32771" name="Content Placeholder 2">
            <a:extLst>
              <a:ext uri="{FF2B5EF4-FFF2-40B4-BE49-F238E27FC236}">
                <a16:creationId xmlns:a16="http://schemas.microsoft.com/office/drawing/2014/main" id="{E1615C5F-BC89-640C-3B8A-06400C7074A9}"/>
              </a:ext>
            </a:extLst>
          </p:cNvPr>
          <p:cNvSpPr>
            <a:spLocks noGrp="1"/>
          </p:cNvSpPr>
          <p:nvPr>
            <p:ph idx="1"/>
          </p:nvPr>
        </p:nvSpPr>
        <p:spPr>
          <a:xfrm>
            <a:off x="1028700" y="1011238"/>
            <a:ext cx="7391400" cy="2438400"/>
          </a:xfrm>
        </p:spPr>
        <p:txBody>
          <a:bodyPr rtlCol="0">
            <a:normAutofit/>
          </a:bodyPr>
          <a:lstStyle/>
          <a:p>
            <a:pPr marL="91440" indent="-91440" fontAlgn="auto">
              <a:defRPr/>
            </a:pPr>
            <a:r>
              <a:rPr lang="en-US" dirty="0">
                <a:solidFill>
                  <a:schemeClr val="tx1"/>
                </a:solidFill>
              </a:rPr>
              <a:t>Average 50 million acetylcholine receptors on a normal endplate, situated on the crests of the junctional folds.</a:t>
            </a:r>
          </a:p>
          <a:p>
            <a:pPr marL="0" indent="0" fontAlgn="auto">
              <a:buFont typeface="Wingdings 2" panose="05020102010507070707" pitchFamily="18" charset="2"/>
              <a:buNone/>
              <a:defRPr/>
            </a:pPr>
            <a:endParaRPr lang="en-US" dirty="0">
              <a:solidFill>
                <a:schemeClr val="tx1"/>
              </a:solidFill>
            </a:endParaRPr>
          </a:p>
          <a:p>
            <a:pPr marL="91440" indent="-91440" fontAlgn="auto">
              <a:defRPr/>
            </a:pPr>
            <a:r>
              <a:rPr lang="en-US" dirty="0">
                <a:solidFill>
                  <a:schemeClr val="tx1"/>
                </a:solidFill>
              </a:rPr>
              <a:t>Acetylcholine molecules bind to specific sites on the α subunits and when both are occupied a conformational change occurs.</a:t>
            </a:r>
          </a:p>
        </p:txBody>
      </p:sp>
      <p:sp>
        <p:nvSpPr>
          <p:cNvPr id="4" name="Slide Number Placeholder 3">
            <a:extLst>
              <a:ext uri="{FF2B5EF4-FFF2-40B4-BE49-F238E27FC236}">
                <a16:creationId xmlns:a16="http://schemas.microsoft.com/office/drawing/2014/main" id="{FC4D0AD1-4353-7819-5C06-3B955A271459}"/>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9C82FA41-A164-4BDA-8899-15DDB3577FBE}" type="slidenum">
              <a:rPr lang="en-US" altLang="en-US">
                <a:latin typeface="Franklin Gothic Book" panose="020B0503020102020204" pitchFamily="34" charset="0"/>
              </a:rPr>
              <a:pPr eaLnBrk="1" hangingPunct="1">
                <a:defRPr/>
              </a:pPr>
              <a:t>24</a:t>
            </a:fld>
            <a:endParaRPr lang="en-US" altLang="en-US">
              <a:latin typeface="Franklin Gothic Book" panose="020B0503020102020204" pitchFamily="34" charset="0"/>
            </a:endParaRPr>
          </a:p>
        </p:txBody>
      </p:sp>
      <p:pic>
        <p:nvPicPr>
          <p:cNvPr id="33796" name="Picture 4">
            <a:extLst>
              <a:ext uri="{FF2B5EF4-FFF2-40B4-BE49-F238E27FC236}">
                <a16:creationId xmlns:a16="http://schemas.microsoft.com/office/drawing/2014/main" id="{06070F4B-EA10-FBCC-B7C3-E686187007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503613"/>
            <a:ext cx="5791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34818" name="Content Placeholder 2">
            <a:extLst>
              <a:ext uri="{FF2B5EF4-FFF2-40B4-BE49-F238E27FC236}">
                <a16:creationId xmlns:a16="http://schemas.microsoft.com/office/drawing/2014/main" id="{4E902003-0F0A-521F-45F9-83E3175C3B38}"/>
              </a:ext>
            </a:extLst>
          </p:cNvPr>
          <p:cNvSpPr>
            <a:spLocks noGrp="1" noChangeArrowheads="1"/>
          </p:cNvSpPr>
          <p:nvPr>
            <p:ph idx="1"/>
          </p:nvPr>
        </p:nvSpPr>
        <p:spPr>
          <a:xfrm>
            <a:off x="1066800" y="546100"/>
            <a:ext cx="7010400" cy="2882900"/>
          </a:xfrm>
        </p:spPr>
        <p:txBody>
          <a:bodyPr/>
          <a:lstStyle/>
          <a:p>
            <a:r>
              <a:rPr lang="en-US" altLang="en-US">
                <a:solidFill>
                  <a:schemeClr val="tx1"/>
                </a:solidFill>
              </a:rPr>
              <a:t>The channel allows movement of all cations – sodium, This causes depolarisation, the cell becomes less negative compared with the extracellular surroundings. When a threshold of –50mV is achieved (from a resting potential of –80mV), voltage- gated sodium channels open, thereby increasing the rate of depolarisation and resulting in an end plate potential (EPP) Of  50-100mV.</a:t>
            </a:r>
          </a:p>
          <a:p>
            <a:endParaRPr lang="en-US" altLang="en-US">
              <a:solidFill>
                <a:schemeClr val="tx1"/>
              </a:solidFill>
            </a:endParaRPr>
          </a:p>
          <a:p>
            <a:pPr lvl="1"/>
            <a:r>
              <a:rPr lang="en-US" altLang="en-US" sz="2000">
                <a:solidFill>
                  <a:schemeClr val="tx1"/>
                </a:solidFill>
              </a:rPr>
              <a:t>This in turn triggers the muscle action potential that results in muscle contraction</a:t>
            </a:r>
          </a:p>
          <a:p>
            <a:endParaRPr lang="en-US" altLang="en-US">
              <a:solidFill>
                <a:schemeClr val="tx1"/>
              </a:solidFill>
            </a:endParaRPr>
          </a:p>
          <a:p>
            <a:endParaRPr lang="en-US" altLang="en-US">
              <a:solidFill>
                <a:schemeClr val="tx1"/>
              </a:solidFill>
            </a:endParaRPr>
          </a:p>
        </p:txBody>
      </p:sp>
      <p:sp>
        <p:nvSpPr>
          <p:cNvPr id="4" name="Slide Number Placeholder 3">
            <a:extLst>
              <a:ext uri="{FF2B5EF4-FFF2-40B4-BE49-F238E27FC236}">
                <a16:creationId xmlns:a16="http://schemas.microsoft.com/office/drawing/2014/main" id="{1455C126-B001-EC94-BE60-CB35065D6BBA}"/>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3759DC29-0B2B-4A54-8509-536BE96C1CE3}" type="slidenum">
              <a:rPr lang="en-US" altLang="en-US">
                <a:latin typeface="Franklin Gothic Book" panose="020B0503020102020204" pitchFamily="34" charset="0"/>
              </a:rPr>
              <a:pPr eaLnBrk="1" hangingPunct="1">
                <a:defRPr/>
              </a:pPr>
              <a:t>25</a:t>
            </a:fld>
            <a:endParaRPr lang="en-US" altLang="en-US">
              <a:latin typeface="Franklin Gothic Book" panose="020B0503020102020204" pitchFamily="34" charset="0"/>
            </a:endParaRPr>
          </a:p>
        </p:txBody>
      </p:sp>
      <p:pic>
        <p:nvPicPr>
          <p:cNvPr id="34820" name="Picture 1">
            <a:extLst>
              <a:ext uri="{FF2B5EF4-FFF2-40B4-BE49-F238E27FC236}">
                <a16:creationId xmlns:a16="http://schemas.microsoft.com/office/drawing/2014/main" id="{8D449913-576C-A16E-7A4B-7E076B2127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3497263"/>
            <a:ext cx="67818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D6EF1A5-35AD-43C7-5287-B988F4B710F1}"/>
              </a:ext>
            </a:extLst>
          </p:cNvPr>
          <p:cNvSpPr>
            <a:spLocks noGrp="1"/>
          </p:cNvSpPr>
          <p:nvPr>
            <p:ph type="title"/>
          </p:nvPr>
        </p:nvSpPr>
        <p:spPr>
          <a:xfrm>
            <a:off x="228600" y="398463"/>
            <a:ext cx="8686800" cy="838200"/>
          </a:xfrm>
        </p:spPr>
        <p:txBody>
          <a:bodyPr anchor="ctr">
            <a:normAutofit fontScale="90000"/>
          </a:bodyPr>
          <a:lstStyle/>
          <a:p>
            <a:pPr algn="ctr" fontAlgn="auto">
              <a:spcAft>
                <a:spcPts val="0"/>
              </a:spcAft>
              <a:defRPr/>
            </a:pPr>
            <a:r>
              <a:rPr lang="en-US" altLang="en-US" dirty="0">
                <a:solidFill>
                  <a:schemeClr val="tx1"/>
                </a:solidFill>
              </a:rPr>
              <a:t>Synthesis And Stabilization of </a:t>
            </a:r>
            <a:r>
              <a:rPr lang="en-US" altLang="en-US" dirty="0" err="1">
                <a:solidFill>
                  <a:schemeClr val="tx1"/>
                </a:solidFill>
              </a:rPr>
              <a:t>AchRs</a:t>
            </a:r>
            <a:endParaRPr lang="en-US" altLang="en-US" dirty="0">
              <a:solidFill>
                <a:schemeClr val="tx1"/>
              </a:solidFill>
            </a:endParaRPr>
          </a:p>
        </p:txBody>
      </p:sp>
      <p:sp>
        <p:nvSpPr>
          <p:cNvPr id="31747" name="Content Placeholder 2">
            <a:extLst>
              <a:ext uri="{FF2B5EF4-FFF2-40B4-BE49-F238E27FC236}">
                <a16:creationId xmlns:a16="http://schemas.microsoft.com/office/drawing/2014/main" id="{C7C52379-BF64-4A71-EC2C-0A897B66C286}"/>
              </a:ext>
            </a:extLst>
          </p:cNvPr>
          <p:cNvSpPr>
            <a:spLocks noGrp="1"/>
          </p:cNvSpPr>
          <p:nvPr>
            <p:ph idx="1"/>
          </p:nvPr>
        </p:nvSpPr>
        <p:spPr>
          <a:xfrm>
            <a:off x="990600" y="1752600"/>
            <a:ext cx="7162800" cy="4191000"/>
          </a:xfrm>
        </p:spPr>
        <p:txBody>
          <a:bodyPr rtlCol="0">
            <a:normAutofit lnSpcReduction="10000"/>
          </a:bodyPr>
          <a:lstStyle/>
          <a:p>
            <a:pPr marL="91440" indent="-91440" fontAlgn="auto">
              <a:defRPr/>
            </a:pPr>
            <a:r>
              <a:rPr lang="en-US" altLang="en-US" dirty="0">
                <a:solidFill>
                  <a:schemeClr val="tx1"/>
                </a:solidFill>
              </a:rPr>
              <a:t>Muscle tissue is formed from the mesoderm and initially appears as myoblasts.</a:t>
            </a:r>
          </a:p>
          <a:p>
            <a:pPr marL="91440" indent="-91440" fontAlgn="auto">
              <a:defRPr/>
            </a:pPr>
            <a:r>
              <a:rPr lang="en-US" altLang="en-US" dirty="0">
                <a:solidFill>
                  <a:schemeClr val="tx1"/>
                </a:solidFill>
              </a:rPr>
              <a:t>Myoblasts fuse to produce myotubes, which therefore have multiple nuclei. As the myotubes mature, the sarcomere, which is the contractile element of the muscle consisting of actin and myosin develops.</a:t>
            </a:r>
          </a:p>
          <a:p>
            <a:pPr marL="91440" indent="-91440" fontAlgn="auto">
              <a:defRPr/>
            </a:pPr>
            <a:r>
              <a:rPr lang="en-US" altLang="en-US" dirty="0" err="1">
                <a:solidFill>
                  <a:schemeClr val="tx1"/>
                </a:solidFill>
              </a:rPr>
              <a:t>Agrin</a:t>
            </a:r>
            <a:r>
              <a:rPr lang="en-US" altLang="en-US" dirty="0">
                <a:solidFill>
                  <a:schemeClr val="tx1"/>
                </a:solidFill>
              </a:rPr>
              <a:t> is a protein from the nerve that stimulates postsynaptic differentiation by activating muscle-specific tyrosine kinase (</a:t>
            </a:r>
            <a:r>
              <a:rPr lang="en-US" altLang="en-US" dirty="0" err="1">
                <a:solidFill>
                  <a:schemeClr val="tx1"/>
                </a:solidFill>
              </a:rPr>
              <a:t>MuSK</a:t>
            </a:r>
            <a:r>
              <a:rPr lang="en-US" altLang="en-US" dirty="0">
                <a:solidFill>
                  <a:schemeClr val="tx1"/>
                </a:solidFill>
              </a:rPr>
              <a:t>), a tyrosine kinase expressed selectively in muscle. </a:t>
            </a:r>
          </a:p>
          <a:p>
            <a:pPr marL="91440" indent="-91440" fontAlgn="auto">
              <a:defRPr/>
            </a:pPr>
            <a:r>
              <a:rPr lang="en-US" altLang="en-US" dirty="0" err="1">
                <a:solidFill>
                  <a:schemeClr val="tx1"/>
                </a:solidFill>
              </a:rPr>
              <a:t>Agrin</a:t>
            </a:r>
            <a:r>
              <a:rPr lang="en-US" altLang="en-US" dirty="0">
                <a:solidFill>
                  <a:schemeClr val="tx1"/>
                </a:solidFill>
              </a:rPr>
              <a:t>, together with </a:t>
            </a:r>
            <a:r>
              <a:rPr lang="en-US" altLang="en-US" dirty="0" err="1">
                <a:solidFill>
                  <a:schemeClr val="tx1"/>
                </a:solidFill>
              </a:rPr>
              <a:t>neuregulins</a:t>
            </a:r>
            <a:r>
              <a:rPr lang="en-US" altLang="en-US" dirty="0">
                <a:solidFill>
                  <a:schemeClr val="tx1"/>
                </a:solidFill>
              </a:rPr>
              <a:t> and other growth factors, induce the clustering of other critical muscle-derived proteins, including </a:t>
            </a:r>
            <a:r>
              <a:rPr lang="en-US" altLang="en-US" dirty="0" err="1">
                <a:solidFill>
                  <a:schemeClr val="tx1"/>
                </a:solidFill>
              </a:rPr>
              <a:t>MuSK</a:t>
            </a:r>
            <a:r>
              <a:rPr lang="en-US" altLang="en-US" dirty="0">
                <a:solidFill>
                  <a:schemeClr val="tx1"/>
                </a:solidFill>
              </a:rPr>
              <a:t>, rapsyn proteins, all of which are necessary for maturation and stabilization of </a:t>
            </a:r>
            <a:r>
              <a:rPr lang="en-US" altLang="en-US" dirty="0" err="1">
                <a:solidFill>
                  <a:schemeClr val="tx1"/>
                </a:solidFill>
              </a:rPr>
              <a:t>AChRs</a:t>
            </a:r>
            <a:r>
              <a:rPr lang="en-US" altLang="en-US" dirty="0">
                <a:solidFill>
                  <a:schemeClr val="tx1"/>
                </a:solidFill>
              </a:rPr>
              <a:t> at the junction </a:t>
            </a:r>
          </a:p>
          <a:p>
            <a:pPr marL="91440" indent="-91440" fontAlgn="auto">
              <a:defRPr/>
            </a:pPr>
            <a:endParaRPr lang="en-US" altLang="en-US" dirty="0">
              <a:solidFill>
                <a:schemeClr val="tx1"/>
              </a:solidFill>
            </a:endParaRPr>
          </a:p>
        </p:txBody>
      </p:sp>
      <p:sp>
        <p:nvSpPr>
          <p:cNvPr id="4" name="Slide Number Placeholder 3">
            <a:extLst>
              <a:ext uri="{FF2B5EF4-FFF2-40B4-BE49-F238E27FC236}">
                <a16:creationId xmlns:a16="http://schemas.microsoft.com/office/drawing/2014/main" id="{00C1B1FB-9610-1B13-2EB7-FA8ACE1E50A9}"/>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6EC056C2-2A4B-455C-B1F2-9B0C8DCE0161}" type="slidenum">
              <a:rPr lang="en-US" altLang="en-US">
                <a:latin typeface="Franklin Gothic Book" panose="020B0503020102020204" pitchFamily="34" charset="0"/>
              </a:rPr>
              <a:pPr eaLnBrk="1" hangingPunct="1">
                <a:defRPr/>
              </a:pPr>
              <a:t>26</a:t>
            </a:fld>
            <a:endParaRPr lang="en-US" altLang="en-US">
              <a:latin typeface="Franklin Gothic Book" panose="020B05030201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A09F73B-4422-DA45-C6F5-D99E55F8BDA5}"/>
              </a:ext>
            </a:extLst>
          </p:cNvPr>
          <p:cNvSpPr>
            <a:spLocks noGrp="1"/>
          </p:cNvSpPr>
          <p:nvPr>
            <p:ph type="title"/>
          </p:nvPr>
        </p:nvSpPr>
        <p:spPr>
          <a:xfrm>
            <a:off x="708025" y="285750"/>
            <a:ext cx="7772400" cy="1143000"/>
          </a:xfrm>
        </p:spPr>
        <p:txBody>
          <a:bodyPr>
            <a:normAutofit fontScale="90000"/>
          </a:bodyPr>
          <a:lstStyle/>
          <a:p>
            <a:pPr algn="ctr" fontAlgn="auto">
              <a:spcAft>
                <a:spcPts val="0"/>
              </a:spcAft>
              <a:defRPr/>
            </a:pPr>
            <a:r>
              <a:rPr lang="en-US" altLang="en-US" dirty="0">
                <a:solidFill>
                  <a:schemeClr val="tx1"/>
                </a:solidFill>
              </a:rPr>
              <a:t>Electrophysiology</a:t>
            </a:r>
            <a:br>
              <a:rPr lang="en-US" altLang="en-US" dirty="0">
                <a:solidFill>
                  <a:schemeClr val="tx1"/>
                </a:solidFill>
              </a:rPr>
            </a:br>
            <a:r>
              <a:rPr lang="en-US" altLang="en-US" dirty="0">
                <a:solidFill>
                  <a:schemeClr val="tx1"/>
                </a:solidFill>
              </a:rPr>
              <a:t>Of Neurotransmission</a:t>
            </a:r>
          </a:p>
        </p:txBody>
      </p:sp>
      <p:sp>
        <p:nvSpPr>
          <p:cNvPr id="36867" name="Content Placeholder 2">
            <a:extLst>
              <a:ext uri="{FF2B5EF4-FFF2-40B4-BE49-F238E27FC236}">
                <a16:creationId xmlns:a16="http://schemas.microsoft.com/office/drawing/2014/main" id="{D715F1DF-E15C-481A-3BCD-E0D7133A210C}"/>
              </a:ext>
            </a:extLst>
          </p:cNvPr>
          <p:cNvSpPr>
            <a:spLocks noGrp="1" noChangeArrowheads="1"/>
          </p:cNvSpPr>
          <p:nvPr>
            <p:ph idx="1"/>
          </p:nvPr>
        </p:nvSpPr>
        <p:spPr>
          <a:xfrm>
            <a:off x="822325" y="1846263"/>
            <a:ext cx="7543800" cy="2420937"/>
          </a:xfrm>
        </p:spPr>
        <p:txBody>
          <a:bodyPr/>
          <a:lstStyle/>
          <a:p>
            <a:r>
              <a:rPr lang="en-US" altLang="en-US">
                <a:solidFill>
                  <a:schemeClr val="tx1"/>
                </a:solidFill>
              </a:rPr>
              <a:t>When an agonist occupies both α-subunit sites, the protein molecule undergoes a conformational change with a twisting movement along the central axis of the receptor that results in the opening of the central channel through which ions can flow along a concentration gradient.</a:t>
            </a:r>
          </a:p>
          <a:p>
            <a:r>
              <a:rPr lang="en-US" altLang="en-US">
                <a:solidFill>
                  <a:schemeClr val="tx1"/>
                </a:solidFill>
              </a:rPr>
              <a:t>When the central channel is open, sodium and calcium flow from the outside of the cell to the inside and potassium flows from the inside to the outside.</a:t>
            </a:r>
          </a:p>
        </p:txBody>
      </p:sp>
      <p:sp>
        <p:nvSpPr>
          <p:cNvPr id="4" name="Slide Number Placeholder 3">
            <a:extLst>
              <a:ext uri="{FF2B5EF4-FFF2-40B4-BE49-F238E27FC236}">
                <a16:creationId xmlns:a16="http://schemas.microsoft.com/office/drawing/2014/main" id="{A0382289-0CD5-8C6B-3136-FAD3FF34ABDA}"/>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BED96BBB-FC63-428A-8FD3-2EBE9FEA6ADE}" type="slidenum">
              <a:rPr lang="en-US" altLang="en-US">
                <a:latin typeface="Franklin Gothic Book" panose="020B0503020102020204" pitchFamily="34" charset="0"/>
              </a:rPr>
              <a:pPr eaLnBrk="1" hangingPunct="1">
                <a:defRPr/>
              </a:pPr>
              <a:t>27</a:t>
            </a:fld>
            <a:endParaRPr lang="en-US" altLang="en-US">
              <a:latin typeface="Franklin Gothic Book" panose="020B0503020102020204" pitchFamily="34" charset="0"/>
            </a:endParaRPr>
          </a:p>
        </p:txBody>
      </p:sp>
      <p:pic>
        <p:nvPicPr>
          <p:cNvPr id="36869" name="Picture 3">
            <a:extLst>
              <a:ext uri="{FF2B5EF4-FFF2-40B4-BE49-F238E27FC236}">
                <a16:creationId xmlns:a16="http://schemas.microsoft.com/office/drawing/2014/main" id="{FD4A74F8-CF59-4951-4E89-DCE81EBA6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95800"/>
            <a:ext cx="9144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37890" name="Content Placeholder 2">
            <a:extLst>
              <a:ext uri="{FF2B5EF4-FFF2-40B4-BE49-F238E27FC236}">
                <a16:creationId xmlns:a16="http://schemas.microsoft.com/office/drawing/2014/main" id="{0A300923-0854-E8F3-DDB3-BA032F3348FB}"/>
              </a:ext>
            </a:extLst>
          </p:cNvPr>
          <p:cNvSpPr>
            <a:spLocks noGrp="1" noChangeArrowheads="1"/>
          </p:cNvSpPr>
          <p:nvPr>
            <p:ph idx="1"/>
          </p:nvPr>
        </p:nvSpPr>
        <p:spPr>
          <a:xfrm>
            <a:off x="931863" y="3733800"/>
            <a:ext cx="7477125" cy="2286000"/>
          </a:xfrm>
        </p:spPr>
        <p:txBody>
          <a:bodyPr/>
          <a:lstStyle/>
          <a:p>
            <a:r>
              <a:rPr lang="en-US" altLang="en-US">
                <a:solidFill>
                  <a:schemeClr val="tx1"/>
                </a:solidFill>
              </a:rPr>
              <a:t>Action of antagonists such as curare </a:t>
            </a:r>
            <a:r>
              <a:rPr lang="en-US" altLang="en-US" i="1">
                <a:solidFill>
                  <a:schemeClr val="tx1"/>
                </a:solidFill>
              </a:rPr>
              <a:t>(filled square). Acetylcholine is </a:t>
            </a:r>
            <a:r>
              <a:rPr lang="en-US" altLang="en-US">
                <a:solidFill>
                  <a:schemeClr val="tx1"/>
                </a:solidFill>
              </a:rPr>
              <a:t>in competition with tubocurarine for the receptor’s recognition site but may also react with acetylcholinesterase. Tubocurarine is a prototypical nondepolarizing muscle relaxant. Inhibiting the acetylcholinesterase enzyme increases the lifetime of acetylcholine and the probability that it will react with a receptor. When one of the two binding (recognition) sites is occupied by curare, the receptor will not open, even if the other binding site is occupied by acetylcholine. </a:t>
            </a:r>
          </a:p>
        </p:txBody>
      </p:sp>
      <p:sp>
        <p:nvSpPr>
          <p:cNvPr id="4" name="Slide Number Placeholder 3">
            <a:extLst>
              <a:ext uri="{FF2B5EF4-FFF2-40B4-BE49-F238E27FC236}">
                <a16:creationId xmlns:a16="http://schemas.microsoft.com/office/drawing/2014/main" id="{D8932F0F-9095-6E51-A6D0-45E69021D6A6}"/>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006D6C1B-CEE8-4A09-9BB1-1EA864E1B80C}" type="slidenum">
              <a:rPr lang="en-US" altLang="en-US">
                <a:latin typeface="Franklin Gothic Book" panose="020B0503020102020204" pitchFamily="34" charset="0"/>
              </a:rPr>
              <a:pPr eaLnBrk="1" hangingPunct="1">
                <a:defRPr/>
              </a:pPr>
              <a:t>28</a:t>
            </a:fld>
            <a:endParaRPr lang="en-US" altLang="en-US">
              <a:latin typeface="Franklin Gothic Book" panose="020B0503020102020204" pitchFamily="34" charset="0"/>
            </a:endParaRPr>
          </a:p>
        </p:txBody>
      </p:sp>
      <p:pic>
        <p:nvPicPr>
          <p:cNvPr id="37892" name="Picture 2">
            <a:extLst>
              <a:ext uri="{FF2B5EF4-FFF2-40B4-BE49-F238E27FC236}">
                <a16:creationId xmlns:a16="http://schemas.microsoft.com/office/drawing/2014/main" id="{1A4E5A87-185D-1F5D-68B3-D3CF104FF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12CC7CF4-659F-CDC3-D449-75FE7C63149A}"/>
              </a:ext>
            </a:extLst>
          </p:cNvPr>
          <p:cNvSpPr>
            <a:spLocks noGrp="1"/>
          </p:cNvSpPr>
          <p:nvPr>
            <p:ph type="title"/>
          </p:nvPr>
        </p:nvSpPr>
        <p:spPr>
          <a:xfrm>
            <a:off x="795338" y="304800"/>
            <a:ext cx="7543800" cy="1450975"/>
          </a:xfrm>
        </p:spPr>
        <p:txBody>
          <a:bodyPr>
            <a:normAutofit fontScale="90000"/>
          </a:bodyPr>
          <a:lstStyle/>
          <a:p>
            <a:pPr algn="ctr" fontAlgn="auto">
              <a:spcAft>
                <a:spcPts val="0"/>
              </a:spcAft>
              <a:defRPr/>
            </a:pPr>
            <a:r>
              <a:rPr lang="en-US" altLang="en-US" u="sng" dirty="0">
                <a:solidFill>
                  <a:schemeClr val="tx1"/>
                </a:solidFill>
              </a:rPr>
              <a:t>Classic actions of nondepolarizing muscle relaxants</a:t>
            </a:r>
          </a:p>
        </p:txBody>
      </p:sp>
      <p:sp>
        <p:nvSpPr>
          <p:cNvPr id="38915" name="Content Placeholder 2">
            <a:extLst>
              <a:ext uri="{FF2B5EF4-FFF2-40B4-BE49-F238E27FC236}">
                <a16:creationId xmlns:a16="http://schemas.microsoft.com/office/drawing/2014/main" id="{C6104467-FED0-A617-6BFC-4113DE826040}"/>
              </a:ext>
            </a:extLst>
          </p:cNvPr>
          <p:cNvSpPr>
            <a:spLocks noGrp="1" noChangeArrowheads="1"/>
          </p:cNvSpPr>
          <p:nvPr>
            <p:ph idx="1"/>
          </p:nvPr>
        </p:nvSpPr>
        <p:spPr>
          <a:xfrm>
            <a:off x="795338" y="2438400"/>
            <a:ext cx="7543800" cy="3582988"/>
          </a:xfrm>
        </p:spPr>
        <p:txBody>
          <a:bodyPr/>
          <a:lstStyle/>
          <a:p>
            <a:r>
              <a:rPr lang="en-US" altLang="en-US">
                <a:solidFill>
                  <a:schemeClr val="tx1"/>
                </a:solidFill>
              </a:rPr>
              <a:t>Muscle relaxants (e.g., pancuronium, vecuronium )have similar actions as that of tubocurarine.</a:t>
            </a:r>
          </a:p>
          <a:p>
            <a:endParaRPr lang="en-US" altLang="en-US">
              <a:solidFill>
                <a:schemeClr val="tx1"/>
              </a:solidFill>
            </a:endParaRPr>
          </a:p>
          <a:p>
            <a:r>
              <a:rPr lang="en-US" altLang="en-US">
                <a:solidFill>
                  <a:schemeClr val="tx1"/>
                </a:solidFill>
              </a:rPr>
              <a:t>Normally, acetylcholinesterase destroys acetylcholine and removes it from competition for a receptor; therefore tubocurarine has a better chance of inhibiting transmission.</a:t>
            </a:r>
          </a:p>
          <a:p>
            <a:endParaRPr lang="en-US" altLang="en-US">
              <a:solidFill>
                <a:schemeClr val="tx1"/>
              </a:solidFill>
            </a:endParaRPr>
          </a:p>
          <a:p>
            <a:r>
              <a:rPr lang="en-US" altLang="en-US">
                <a:solidFill>
                  <a:schemeClr val="tx1"/>
                </a:solidFill>
              </a:rPr>
              <a:t>If, however, an inhibitor of acetylcholinesterase such as neostigmine is added, then the cholinesterase cannot destroy acetylcholine.</a:t>
            </a:r>
          </a:p>
          <a:p>
            <a:endParaRPr lang="en-US" altLang="en-US">
              <a:solidFill>
                <a:schemeClr val="tx1"/>
              </a:solidFill>
            </a:endParaRPr>
          </a:p>
        </p:txBody>
      </p:sp>
      <p:sp>
        <p:nvSpPr>
          <p:cNvPr id="4" name="Slide Number Placeholder 3">
            <a:extLst>
              <a:ext uri="{FF2B5EF4-FFF2-40B4-BE49-F238E27FC236}">
                <a16:creationId xmlns:a16="http://schemas.microsoft.com/office/drawing/2014/main" id="{7E63B15E-91AE-87C4-1380-43A6ED223997}"/>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DA9754DB-F81C-4908-A11F-798A3E04CE6E}" type="slidenum">
              <a:rPr lang="en-US" altLang="en-US">
                <a:latin typeface="Franklin Gothic Book" panose="020B0503020102020204" pitchFamily="34" charset="0"/>
              </a:rPr>
              <a:pPr eaLnBrk="1" hangingPunct="1">
                <a:defRPr/>
              </a:pPr>
              <a:t>29</a:t>
            </a:fld>
            <a:endParaRPr lang="en-US" altLang="en-US">
              <a:latin typeface="Franklin Gothic Book" panose="020B0503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pic>
        <p:nvPicPr>
          <p:cNvPr id="12290" name="Content Placeholder 1">
            <a:extLst>
              <a:ext uri="{FF2B5EF4-FFF2-40B4-BE49-F238E27FC236}">
                <a16:creationId xmlns:a16="http://schemas.microsoft.com/office/drawing/2014/main" id="{5CCBA19C-0249-22E4-BBB2-759062C357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85813" y="712788"/>
            <a:ext cx="7572375" cy="5432425"/>
          </a:xfrm>
        </p:spPr>
      </p:pic>
      <p:sp>
        <p:nvSpPr>
          <p:cNvPr id="5124" name="Slide Number Placeholder 3">
            <a:extLst>
              <a:ext uri="{FF2B5EF4-FFF2-40B4-BE49-F238E27FC236}">
                <a16:creationId xmlns:a16="http://schemas.microsoft.com/office/drawing/2014/main" id="{0CEEA75B-BC02-9EA6-9E6B-227484B731AE}"/>
              </a:ext>
            </a:extLst>
          </p:cNvPr>
          <p:cNvSpPr>
            <a:spLocks noGrp="1"/>
          </p:cNvSpPr>
          <p:nvPr>
            <p:ph type="sldNum" sz="quarter" idx="12"/>
          </p:nvPr>
        </p:nvSpPr>
        <p:spPr>
          <a:ln>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DB132D94-5A8F-47A7-B321-05D6BE1387AC}" type="slidenum">
              <a:rPr lang="en-US" altLang="en-US">
                <a:solidFill>
                  <a:srgbClr val="FFFFFF"/>
                </a:solidFill>
                <a:latin typeface="Franklin Gothic Book" panose="020B0503020102020204" pitchFamily="34" charset="0"/>
              </a:rPr>
              <a:pPr eaLnBrk="1" hangingPunct="1">
                <a:defRPr/>
              </a:pPr>
              <a:t>3</a:t>
            </a:fld>
            <a:endParaRPr lang="en-US" altLang="en-US" dirty="0">
              <a:solidFill>
                <a:srgbClr val="FFFFFF"/>
              </a:solidFill>
              <a:latin typeface="Franklin Gothic Book" panose="020B0503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FCA329E-947B-A4D6-8653-C4400F1E3C23}"/>
              </a:ext>
            </a:extLst>
          </p:cNvPr>
          <p:cNvSpPr>
            <a:spLocks noGrp="1"/>
          </p:cNvSpPr>
          <p:nvPr>
            <p:ph type="title"/>
          </p:nvPr>
        </p:nvSpPr>
        <p:spPr>
          <a:xfrm>
            <a:off x="685800" y="131763"/>
            <a:ext cx="7772400" cy="1143000"/>
          </a:xfrm>
        </p:spPr>
        <p:txBody>
          <a:bodyPr/>
          <a:lstStyle/>
          <a:p>
            <a:pPr algn="ctr" fontAlgn="auto">
              <a:spcAft>
                <a:spcPts val="0"/>
              </a:spcAft>
              <a:defRPr/>
            </a:pPr>
            <a:r>
              <a:rPr lang="en-US" altLang="en-US" sz="3200" u="sng" dirty="0">
                <a:solidFill>
                  <a:schemeClr val="tx1"/>
                </a:solidFill>
              </a:rPr>
              <a:t>Classic Actions Of Depolarizing</a:t>
            </a:r>
            <a:br>
              <a:rPr lang="en-US" altLang="en-US" sz="3200" u="sng" dirty="0">
                <a:solidFill>
                  <a:schemeClr val="tx1"/>
                </a:solidFill>
              </a:rPr>
            </a:br>
            <a:r>
              <a:rPr lang="en-US" altLang="en-US" sz="3200" u="sng" dirty="0">
                <a:solidFill>
                  <a:schemeClr val="tx1"/>
                </a:solidFill>
              </a:rPr>
              <a:t>Muscle Relaxants</a:t>
            </a:r>
          </a:p>
        </p:txBody>
      </p:sp>
      <p:sp>
        <p:nvSpPr>
          <p:cNvPr id="35843" name="Content Placeholder 2">
            <a:extLst>
              <a:ext uri="{FF2B5EF4-FFF2-40B4-BE49-F238E27FC236}">
                <a16:creationId xmlns:a16="http://schemas.microsoft.com/office/drawing/2014/main" id="{10B82BF3-7BB3-9A50-63A7-FA70EF0A806F}"/>
              </a:ext>
            </a:extLst>
          </p:cNvPr>
          <p:cNvSpPr>
            <a:spLocks noGrp="1"/>
          </p:cNvSpPr>
          <p:nvPr>
            <p:ph idx="1"/>
          </p:nvPr>
        </p:nvSpPr>
        <p:spPr>
          <a:xfrm>
            <a:off x="709613" y="1905000"/>
            <a:ext cx="7724775" cy="4191000"/>
          </a:xfrm>
        </p:spPr>
        <p:txBody>
          <a:bodyPr rtlCol="0">
            <a:normAutofit fontScale="92500"/>
          </a:bodyPr>
          <a:lstStyle/>
          <a:p>
            <a:pPr marL="91440" indent="-91440" fontAlgn="auto">
              <a:defRPr/>
            </a:pPr>
            <a:r>
              <a:rPr lang="en-US" altLang="en-US" dirty="0">
                <a:solidFill>
                  <a:schemeClr val="tx1"/>
                </a:solidFill>
              </a:rPr>
              <a:t>Depolarizing relaxants (e.g., succinylcholine, decamethonium) initially simulate the effect of acetylcholine and can therefore be considered agonists.</a:t>
            </a:r>
          </a:p>
          <a:p>
            <a:pPr marL="91440" indent="-91440" fontAlgn="auto">
              <a:defRPr/>
            </a:pPr>
            <a:endParaRPr lang="en-US" altLang="en-US" dirty="0">
              <a:solidFill>
                <a:schemeClr val="tx1"/>
              </a:solidFill>
            </a:endParaRPr>
          </a:p>
          <a:p>
            <a:pPr marL="91440" indent="-91440" fontAlgn="auto">
              <a:defRPr/>
            </a:pPr>
            <a:r>
              <a:rPr lang="en-US" altLang="en-US" dirty="0">
                <a:solidFill>
                  <a:schemeClr val="tx1"/>
                </a:solidFill>
              </a:rPr>
              <a:t>Structurally, succinylcholine is very similar to the natural ligand acetylcholine.</a:t>
            </a:r>
          </a:p>
          <a:p>
            <a:pPr marL="91440" indent="-91440" fontAlgn="auto">
              <a:defRPr/>
            </a:pPr>
            <a:endParaRPr lang="en-US" altLang="en-US" dirty="0">
              <a:solidFill>
                <a:schemeClr val="tx1"/>
              </a:solidFill>
            </a:endParaRPr>
          </a:p>
          <a:p>
            <a:pPr marL="91440" indent="-91440" fontAlgn="auto">
              <a:defRPr/>
            </a:pPr>
            <a:r>
              <a:rPr lang="en-US" altLang="en-US" dirty="0">
                <a:solidFill>
                  <a:schemeClr val="tx1"/>
                </a:solidFill>
              </a:rPr>
              <a:t>Succinylcholine or decamethonium can bind to the receptor, open the channel, pass current, and depolarize the end plate.</a:t>
            </a:r>
          </a:p>
          <a:p>
            <a:pPr marL="91440" indent="-91440" fontAlgn="auto">
              <a:defRPr/>
            </a:pPr>
            <a:endParaRPr lang="en-US" altLang="en-US" dirty="0">
              <a:solidFill>
                <a:schemeClr val="tx1"/>
              </a:solidFill>
            </a:endParaRPr>
          </a:p>
          <a:p>
            <a:pPr marL="91440" indent="-91440" fontAlgn="auto">
              <a:defRPr/>
            </a:pPr>
            <a:r>
              <a:rPr lang="en-US" altLang="en-US" dirty="0">
                <a:solidFill>
                  <a:schemeClr val="tx1"/>
                </a:solidFill>
              </a:rPr>
              <a:t>In contrast, the depolarizing relaxants characteristically have a biphasic action on muscle—an initial contraction, followed by relaxation lasting from minutes to hours.</a:t>
            </a:r>
          </a:p>
          <a:p>
            <a:pPr marL="0" indent="0" fontAlgn="auto">
              <a:buFont typeface="Calibri" panose="020F0502020204030204" pitchFamily="34" charset="0"/>
              <a:buNone/>
              <a:defRPr/>
            </a:pPr>
            <a:endParaRPr lang="en-US" altLang="en-US" dirty="0">
              <a:solidFill>
                <a:schemeClr val="tx1"/>
              </a:solidFill>
            </a:endParaRPr>
          </a:p>
        </p:txBody>
      </p:sp>
      <p:sp>
        <p:nvSpPr>
          <p:cNvPr id="4" name="Slide Number Placeholder 3">
            <a:extLst>
              <a:ext uri="{FF2B5EF4-FFF2-40B4-BE49-F238E27FC236}">
                <a16:creationId xmlns:a16="http://schemas.microsoft.com/office/drawing/2014/main" id="{84823847-31B5-DA55-2C49-0DBD4AE97627}"/>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4A575101-83C4-4622-81BC-D199502A893A}" type="slidenum">
              <a:rPr lang="en-US" altLang="en-US">
                <a:latin typeface="Franklin Gothic Book" panose="020B0503020102020204" pitchFamily="34" charset="0"/>
              </a:rPr>
              <a:pPr eaLnBrk="1" hangingPunct="1">
                <a:defRPr/>
              </a:pPr>
              <a:t>30</a:t>
            </a:fld>
            <a:endParaRPr lang="en-US" altLang="en-US">
              <a:latin typeface="Franklin Gothic Book" panose="020B05030201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32912BD5-94D9-9E2D-939B-71C67D4FA53D}"/>
              </a:ext>
            </a:extLst>
          </p:cNvPr>
          <p:cNvSpPr>
            <a:spLocks noGrp="1"/>
          </p:cNvSpPr>
          <p:nvPr>
            <p:ph type="title"/>
          </p:nvPr>
        </p:nvSpPr>
        <p:spPr>
          <a:xfrm>
            <a:off x="900113" y="495300"/>
            <a:ext cx="7343775" cy="731838"/>
          </a:xfrm>
        </p:spPr>
        <p:txBody>
          <a:bodyPr/>
          <a:lstStyle/>
          <a:p>
            <a:pPr algn="ctr" fontAlgn="auto">
              <a:spcAft>
                <a:spcPts val="0"/>
              </a:spcAft>
              <a:defRPr/>
            </a:pPr>
            <a:r>
              <a:rPr lang="en-US" altLang="en-US" u="sng" dirty="0">
                <a:solidFill>
                  <a:schemeClr val="tx1"/>
                </a:solidFill>
              </a:rPr>
              <a:t>Desensitization Block</a:t>
            </a:r>
          </a:p>
        </p:txBody>
      </p:sp>
      <p:sp>
        <p:nvSpPr>
          <p:cNvPr id="40963" name="Content Placeholder 2">
            <a:extLst>
              <a:ext uri="{FF2B5EF4-FFF2-40B4-BE49-F238E27FC236}">
                <a16:creationId xmlns:a16="http://schemas.microsoft.com/office/drawing/2014/main" id="{C4930600-A1A6-42B7-35C4-711F83FBAE63}"/>
              </a:ext>
            </a:extLst>
          </p:cNvPr>
          <p:cNvSpPr>
            <a:spLocks noGrp="1" noChangeArrowheads="1"/>
          </p:cNvSpPr>
          <p:nvPr>
            <p:ph idx="1"/>
          </p:nvPr>
        </p:nvSpPr>
        <p:spPr>
          <a:xfrm>
            <a:off x="941388" y="1676400"/>
            <a:ext cx="7329487" cy="3886200"/>
          </a:xfrm>
        </p:spPr>
        <p:txBody>
          <a:bodyPr/>
          <a:lstStyle/>
          <a:p>
            <a:r>
              <a:rPr lang="en-US" altLang="en-US">
                <a:solidFill>
                  <a:schemeClr val="tx1"/>
                </a:solidFill>
              </a:rPr>
              <a:t>The AChR, as a result of its flexibility and the fluidity of the lipid around it, is capable of existing in a number of conformational states</a:t>
            </a:r>
          </a:p>
          <a:p>
            <a:endParaRPr lang="en-US" altLang="en-US">
              <a:solidFill>
                <a:schemeClr val="tx1"/>
              </a:solidFill>
            </a:endParaRPr>
          </a:p>
          <a:p>
            <a:r>
              <a:rPr lang="en-US" altLang="en-US">
                <a:solidFill>
                  <a:schemeClr val="tx1"/>
                </a:solidFill>
              </a:rPr>
              <a:t>Some receptors that bind to agonists, however, do not undergo the conformational change to open the channel. Receptors in these states are called desensitized (i.e., they are not sensitive to the channel-opening actions of agonists). </a:t>
            </a:r>
          </a:p>
          <a:p>
            <a:endParaRPr lang="en-US" altLang="en-US">
              <a:solidFill>
                <a:schemeClr val="tx1"/>
              </a:solidFill>
            </a:endParaRPr>
          </a:p>
          <a:p>
            <a:r>
              <a:rPr lang="en-US" altLang="en-US">
                <a:solidFill>
                  <a:schemeClr val="tx1"/>
                </a:solidFill>
              </a:rPr>
              <a:t>The receptor macromolecule, 1000 times larger by weight than most drugs or gases, provides many places at which the smaller molecules may act.</a:t>
            </a:r>
          </a:p>
        </p:txBody>
      </p:sp>
      <p:sp>
        <p:nvSpPr>
          <p:cNvPr id="4" name="Slide Number Placeholder 3">
            <a:extLst>
              <a:ext uri="{FF2B5EF4-FFF2-40B4-BE49-F238E27FC236}">
                <a16:creationId xmlns:a16="http://schemas.microsoft.com/office/drawing/2014/main" id="{28848F56-C6C2-326C-E8FF-DB16194E2341}"/>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C15B799B-8C3B-4CCE-A79A-E3127AF040CA}" type="slidenum">
              <a:rPr lang="en-US" altLang="en-US">
                <a:latin typeface="Franklin Gothic Book" panose="020B0503020102020204" pitchFamily="34" charset="0"/>
              </a:rPr>
              <a:pPr eaLnBrk="1" hangingPunct="1">
                <a:defRPr/>
              </a:pPr>
              <a:t>31</a:t>
            </a:fld>
            <a:endParaRPr lang="en-US" altLang="en-US">
              <a:latin typeface="Franklin Gothic Book" panose="020B05030201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37891" name="Content Placeholder 2">
            <a:extLst>
              <a:ext uri="{FF2B5EF4-FFF2-40B4-BE49-F238E27FC236}">
                <a16:creationId xmlns:a16="http://schemas.microsoft.com/office/drawing/2014/main" id="{4D0A26A4-19BE-E639-DE52-0B3B1F0CE6C5}"/>
              </a:ext>
            </a:extLst>
          </p:cNvPr>
          <p:cNvSpPr>
            <a:spLocks noGrp="1"/>
          </p:cNvSpPr>
          <p:nvPr>
            <p:ph idx="1"/>
          </p:nvPr>
        </p:nvSpPr>
        <p:spPr>
          <a:xfrm>
            <a:off x="1028700" y="876300"/>
            <a:ext cx="7086600" cy="5105400"/>
          </a:xfrm>
        </p:spPr>
        <p:txBody>
          <a:bodyPr rtlCol="0">
            <a:normAutofit fontScale="92500" lnSpcReduction="10000"/>
          </a:bodyPr>
          <a:lstStyle/>
          <a:p>
            <a:pPr marL="91440" indent="-91440" fontAlgn="auto">
              <a:defRPr/>
            </a:pPr>
            <a:r>
              <a:rPr lang="en-US" altLang="en-US" dirty="0">
                <a:solidFill>
                  <a:schemeClr val="tx1"/>
                </a:solidFill>
              </a:rPr>
              <a:t>Many other drugs used by anesthetists also promote the shift of receptors from a normal state to a desensitized state.</a:t>
            </a:r>
          </a:p>
          <a:p>
            <a:pPr marL="91440" indent="-91440" fontAlgn="auto">
              <a:defRPr/>
            </a:pPr>
            <a:r>
              <a:rPr lang="en-US" altLang="en-US" dirty="0">
                <a:solidFill>
                  <a:schemeClr val="tx1"/>
                </a:solidFill>
              </a:rPr>
              <a:t>Desensitization may also be a part of the phenomenon known as </a:t>
            </a:r>
            <a:r>
              <a:rPr lang="en-US" altLang="en-US" i="1" dirty="0">
                <a:solidFill>
                  <a:schemeClr val="tx1"/>
                </a:solidFill>
              </a:rPr>
              <a:t>phase II block </a:t>
            </a:r>
            <a:r>
              <a:rPr lang="en-US" altLang="en-US" dirty="0">
                <a:solidFill>
                  <a:schemeClr val="tx1"/>
                </a:solidFill>
              </a:rPr>
              <a:t>which is caused by a prolonged administration of depolarizing relaxants</a:t>
            </a:r>
          </a:p>
          <a:p>
            <a:pPr marL="91440" indent="-91440" algn="ctr" fontAlgn="auto">
              <a:defRPr/>
            </a:pPr>
            <a:r>
              <a:rPr lang="en-US" altLang="en-US" i="1" u="sng" dirty="0">
                <a:solidFill>
                  <a:schemeClr val="tx1"/>
                </a:solidFill>
              </a:rPr>
              <a:t>Drugs That Can Cause or Promote Desensitization of Nicotinic Cholinergic Receptors</a:t>
            </a:r>
          </a:p>
          <a:p>
            <a:pPr marL="0" indent="0" fontAlgn="auto">
              <a:buFont typeface="Calibri" panose="020F0502020204030204" pitchFamily="34" charset="0"/>
              <a:buNone/>
              <a:defRPr/>
            </a:pPr>
            <a:r>
              <a:rPr lang="en-US" altLang="en-US" dirty="0">
                <a:solidFill>
                  <a:schemeClr val="tx1"/>
                </a:solidFill>
              </a:rPr>
              <a:t>Volatile anesthetics</a:t>
            </a:r>
          </a:p>
          <a:p>
            <a:pPr marL="91440" indent="-91440" fontAlgn="auto">
              <a:buFont typeface="Wingdings 2" panose="05020102010507070707" pitchFamily="18" charset="2"/>
              <a:buNone/>
              <a:defRPr/>
            </a:pPr>
            <a:r>
              <a:rPr lang="en-US" altLang="en-US" dirty="0">
                <a:solidFill>
                  <a:schemeClr val="tx1"/>
                </a:solidFill>
              </a:rPr>
              <a:t>Halothane</a:t>
            </a:r>
          </a:p>
          <a:p>
            <a:pPr marL="91440" indent="-91440" fontAlgn="auto">
              <a:buFont typeface="Wingdings 2" panose="05020102010507070707" pitchFamily="18" charset="2"/>
              <a:buNone/>
              <a:defRPr/>
            </a:pPr>
            <a:r>
              <a:rPr lang="en-US" altLang="en-US" dirty="0">
                <a:solidFill>
                  <a:schemeClr val="tx1"/>
                </a:solidFill>
              </a:rPr>
              <a:t>Sevoflurane</a:t>
            </a:r>
          </a:p>
          <a:p>
            <a:pPr marL="91440" indent="-91440" fontAlgn="auto">
              <a:buFont typeface="Wingdings 2" panose="05020102010507070707" pitchFamily="18" charset="2"/>
              <a:buNone/>
              <a:defRPr/>
            </a:pPr>
            <a:r>
              <a:rPr lang="en-US" altLang="en-US" dirty="0">
                <a:solidFill>
                  <a:schemeClr val="tx1"/>
                </a:solidFill>
              </a:rPr>
              <a:t>Isoflurane</a:t>
            </a:r>
          </a:p>
          <a:p>
            <a:pPr marL="0" indent="0" fontAlgn="auto">
              <a:buFont typeface="Calibri" panose="020F0502020204030204" pitchFamily="34" charset="0"/>
              <a:buNone/>
              <a:defRPr/>
            </a:pPr>
            <a:r>
              <a:rPr lang="en-US" altLang="en-US" dirty="0">
                <a:solidFill>
                  <a:schemeClr val="tx1"/>
                </a:solidFill>
              </a:rPr>
              <a:t>Barbiturates</a:t>
            </a:r>
          </a:p>
          <a:p>
            <a:pPr marL="91440" indent="-91440" fontAlgn="auto">
              <a:buFont typeface="Wingdings 2" panose="05020102010507070707" pitchFamily="18" charset="2"/>
              <a:buNone/>
              <a:defRPr/>
            </a:pPr>
            <a:r>
              <a:rPr lang="en-US" altLang="en-US" dirty="0">
                <a:solidFill>
                  <a:schemeClr val="tx1"/>
                </a:solidFill>
              </a:rPr>
              <a:t>Thiopental</a:t>
            </a:r>
          </a:p>
          <a:p>
            <a:pPr marL="91440" indent="-91440" fontAlgn="auto">
              <a:buFont typeface="Wingdings 2" panose="05020102010507070707" pitchFamily="18" charset="2"/>
              <a:buNone/>
              <a:defRPr/>
            </a:pPr>
            <a:r>
              <a:rPr lang="en-US" altLang="en-US" dirty="0">
                <a:solidFill>
                  <a:schemeClr val="tx1"/>
                </a:solidFill>
              </a:rPr>
              <a:t>Pentobarbital</a:t>
            </a:r>
          </a:p>
        </p:txBody>
      </p:sp>
      <p:sp>
        <p:nvSpPr>
          <p:cNvPr id="4" name="Slide Number Placeholder 3">
            <a:extLst>
              <a:ext uri="{FF2B5EF4-FFF2-40B4-BE49-F238E27FC236}">
                <a16:creationId xmlns:a16="http://schemas.microsoft.com/office/drawing/2014/main" id="{DA36E399-9D77-8715-3A60-9A6A5621AFF6}"/>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7989EBB9-0D6A-4451-BDE6-228E47E27A7E}" type="slidenum">
              <a:rPr lang="en-US" altLang="en-US">
                <a:latin typeface="Franklin Gothic Book" panose="020B0503020102020204" pitchFamily="34" charset="0"/>
              </a:rPr>
              <a:pPr eaLnBrk="1" hangingPunct="1">
                <a:defRPr/>
              </a:pPr>
              <a:t>32</a:t>
            </a:fld>
            <a:endParaRPr lang="en-US" altLang="en-US">
              <a:latin typeface="Franklin Gothic Book" panose="020B05030201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38915" name="Content Placeholder 2">
            <a:extLst>
              <a:ext uri="{FF2B5EF4-FFF2-40B4-BE49-F238E27FC236}">
                <a16:creationId xmlns:a16="http://schemas.microsoft.com/office/drawing/2014/main" id="{9D116018-A67E-8C2F-23AE-1C99D84CDC62}"/>
              </a:ext>
            </a:extLst>
          </p:cNvPr>
          <p:cNvSpPr>
            <a:spLocks noGrp="1"/>
          </p:cNvSpPr>
          <p:nvPr>
            <p:ph idx="1"/>
          </p:nvPr>
        </p:nvSpPr>
        <p:spPr>
          <a:xfrm>
            <a:off x="914400" y="1143000"/>
            <a:ext cx="7315200" cy="4572000"/>
          </a:xfrm>
        </p:spPr>
        <p:txBody>
          <a:bodyPr rtlCol="0">
            <a:normAutofit fontScale="92500" lnSpcReduction="20000"/>
          </a:bodyPr>
          <a:lstStyle/>
          <a:p>
            <a:pPr marL="0" indent="0" fontAlgn="auto">
              <a:buFont typeface="Calibri" panose="020F0502020204030204" pitchFamily="34" charset="0"/>
              <a:buNone/>
              <a:defRPr/>
            </a:pPr>
            <a:r>
              <a:rPr lang="en-US" altLang="en-US" dirty="0">
                <a:solidFill>
                  <a:schemeClr val="tx1"/>
                </a:solidFill>
              </a:rPr>
              <a:t>Agonists</a:t>
            </a:r>
          </a:p>
          <a:p>
            <a:pPr marL="91440" indent="-91440" fontAlgn="auto">
              <a:buFont typeface="Wingdings 2" panose="05020102010507070707" pitchFamily="18" charset="2"/>
              <a:buNone/>
              <a:defRPr/>
            </a:pPr>
            <a:r>
              <a:rPr lang="en-US" altLang="en-US" dirty="0">
                <a:solidFill>
                  <a:schemeClr val="tx1"/>
                </a:solidFill>
              </a:rPr>
              <a:t>Acetylcholine</a:t>
            </a:r>
          </a:p>
          <a:p>
            <a:pPr marL="91440" indent="-91440" fontAlgn="auto">
              <a:buFont typeface="Wingdings 2" panose="05020102010507070707" pitchFamily="18" charset="2"/>
              <a:buNone/>
              <a:defRPr/>
            </a:pPr>
            <a:r>
              <a:rPr lang="en-US" altLang="en-US" dirty="0">
                <a:solidFill>
                  <a:schemeClr val="tx1"/>
                </a:solidFill>
              </a:rPr>
              <a:t>Decamethonium</a:t>
            </a:r>
          </a:p>
          <a:p>
            <a:pPr marL="91440" indent="-91440" fontAlgn="auto">
              <a:buFont typeface="Wingdings 2" panose="05020102010507070707" pitchFamily="18" charset="2"/>
              <a:buNone/>
              <a:defRPr/>
            </a:pPr>
            <a:r>
              <a:rPr lang="en-US" altLang="en-US" dirty="0">
                <a:solidFill>
                  <a:schemeClr val="tx1"/>
                </a:solidFill>
              </a:rPr>
              <a:t>Carbachol</a:t>
            </a:r>
          </a:p>
          <a:p>
            <a:pPr marL="91440" indent="-91440" fontAlgn="auto">
              <a:buFont typeface="Wingdings 2" panose="05020102010507070707" pitchFamily="18" charset="2"/>
              <a:buNone/>
              <a:defRPr/>
            </a:pPr>
            <a:r>
              <a:rPr lang="en-US" altLang="en-US" dirty="0">
                <a:solidFill>
                  <a:schemeClr val="tx1"/>
                </a:solidFill>
              </a:rPr>
              <a:t>Succinylcholine</a:t>
            </a:r>
          </a:p>
          <a:p>
            <a:pPr marL="0" indent="0" fontAlgn="auto">
              <a:buFont typeface="Calibri" panose="020F0502020204030204" pitchFamily="34" charset="0"/>
              <a:buNone/>
              <a:defRPr/>
            </a:pPr>
            <a:r>
              <a:rPr lang="en-US" altLang="en-US" dirty="0">
                <a:solidFill>
                  <a:schemeClr val="tx1"/>
                </a:solidFill>
              </a:rPr>
              <a:t>Acetylcholinesterase inhibitors</a:t>
            </a:r>
          </a:p>
          <a:p>
            <a:pPr marL="91440" indent="-91440" fontAlgn="auto">
              <a:buFont typeface="Wingdings 2" panose="05020102010507070707" pitchFamily="18" charset="2"/>
              <a:buNone/>
              <a:defRPr/>
            </a:pPr>
            <a:r>
              <a:rPr lang="en-US" altLang="en-US" dirty="0">
                <a:solidFill>
                  <a:schemeClr val="tx1"/>
                </a:solidFill>
              </a:rPr>
              <a:t>Neostigmine</a:t>
            </a:r>
          </a:p>
          <a:p>
            <a:pPr marL="91440" indent="-91440" fontAlgn="auto">
              <a:buFont typeface="Wingdings 2" panose="05020102010507070707" pitchFamily="18" charset="2"/>
              <a:buNone/>
              <a:defRPr/>
            </a:pPr>
            <a:r>
              <a:rPr lang="en-US" altLang="en-US" dirty="0">
                <a:solidFill>
                  <a:schemeClr val="tx1"/>
                </a:solidFill>
              </a:rPr>
              <a:t>Pyridostigmine</a:t>
            </a:r>
          </a:p>
          <a:p>
            <a:pPr marL="0" indent="0" fontAlgn="auto">
              <a:buFont typeface="Calibri" panose="020F0502020204030204" pitchFamily="34" charset="0"/>
              <a:buNone/>
              <a:defRPr/>
            </a:pPr>
            <a:r>
              <a:rPr lang="en-US" altLang="en-US" dirty="0">
                <a:solidFill>
                  <a:schemeClr val="tx1"/>
                </a:solidFill>
              </a:rPr>
              <a:t>Local anesthetics</a:t>
            </a:r>
          </a:p>
          <a:p>
            <a:pPr marL="91440" indent="-91440" fontAlgn="auto">
              <a:buFont typeface="Wingdings 2" panose="05020102010507070707" pitchFamily="18" charset="2"/>
              <a:buNone/>
              <a:defRPr/>
            </a:pPr>
            <a:r>
              <a:rPr lang="en-US" altLang="en-US" dirty="0">
                <a:solidFill>
                  <a:schemeClr val="tx1"/>
                </a:solidFill>
              </a:rPr>
              <a:t>Dibucaine</a:t>
            </a:r>
          </a:p>
          <a:p>
            <a:pPr marL="91440" indent="-91440" fontAlgn="auto">
              <a:buFont typeface="Wingdings 2" panose="05020102010507070707" pitchFamily="18" charset="2"/>
              <a:buNone/>
              <a:defRPr/>
            </a:pPr>
            <a:r>
              <a:rPr lang="en-US" altLang="en-US" dirty="0">
                <a:solidFill>
                  <a:schemeClr val="tx1"/>
                </a:solidFill>
              </a:rPr>
              <a:t>Lidocaine</a:t>
            </a:r>
          </a:p>
          <a:p>
            <a:pPr marL="91440" indent="-91440" fontAlgn="auto">
              <a:buFont typeface="Wingdings 2" panose="05020102010507070707" pitchFamily="18" charset="2"/>
              <a:buNone/>
              <a:defRPr/>
            </a:pPr>
            <a:r>
              <a:rPr lang="en-US" altLang="en-US" dirty="0">
                <a:solidFill>
                  <a:schemeClr val="tx1"/>
                </a:solidFill>
              </a:rPr>
              <a:t>Prilocaine</a:t>
            </a:r>
          </a:p>
        </p:txBody>
      </p:sp>
      <p:sp>
        <p:nvSpPr>
          <p:cNvPr id="4" name="Slide Number Placeholder 3">
            <a:extLst>
              <a:ext uri="{FF2B5EF4-FFF2-40B4-BE49-F238E27FC236}">
                <a16:creationId xmlns:a16="http://schemas.microsoft.com/office/drawing/2014/main" id="{615961A2-695D-339B-BC90-D9B81165C374}"/>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43D6FBEE-0FC7-46E4-8E00-E6CE62299188}" type="slidenum">
              <a:rPr lang="en-US" altLang="en-US">
                <a:latin typeface="Franklin Gothic Book" panose="020B0503020102020204" pitchFamily="34" charset="0"/>
              </a:rPr>
              <a:pPr eaLnBrk="1" hangingPunct="1">
                <a:defRPr/>
              </a:pPr>
              <a:t>33</a:t>
            </a:fld>
            <a:endParaRPr lang="en-US" altLang="en-US">
              <a:latin typeface="Franklin Gothic Book" panose="020B05030201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71D4A4C-CCFA-91B7-0B25-0F0AC76F2543}"/>
              </a:ext>
            </a:extLst>
          </p:cNvPr>
          <p:cNvSpPr>
            <a:spLocks noGrp="1"/>
          </p:cNvSpPr>
          <p:nvPr>
            <p:ph type="title"/>
          </p:nvPr>
        </p:nvSpPr>
        <p:spPr>
          <a:xfrm>
            <a:off x="822325" y="685800"/>
            <a:ext cx="7543800" cy="747713"/>
          </a:xfrm>
        </p:spPr>
        <p:txBody>
          <a:bodyPr/>
          <a:lstStyle/>
          <a:p>
            <a:pPr algn="ctr" fontAlgn="auto">
              <a:spcAft>
                <a:spcPts val="0"/>
              </a:spcAft>
              <a:defRPr/>
            </a:pPr>
            <a:r>
              <a:rPr lang="en-US" altLang="en-US" u="sng" dirty="0">
                <a:solidFill>
                  <a:schemeClr val="tx1"/>
                </a:solidFill>
              </a:rPr>
              <a:t>Channel Block</a:t>
            </a:r>
          </a:p>
        </p:txBody>
      </p:sp>
      <p:sp>
        <p:nvSpPr>
          <p:cNvPr id="44035" name="Content Placeholder 2">
            <a:extLst>
              <a:ext uri="{FF2B5EF4-FFF2-40B4-BE49-F238E27FC236}">
                <a16:creationId xmlns:a16="http://schemas.microsoft.com/office/drawing/2014/main" id="{E9C09078-A6DF-925B-D525-574CC47FDFB2}"/>
              </a:ext>
            </a:extLst>
          </p:cNvPr>
          <p:cNvSpPr>
            <a:spLocks noGrp="1" noChangeArrowheads="1"/>
          </p:cNvSpPr>
          <p:nvPr>
            <p:ph idx="1"/>
          </p:nvPr>
        </p:nvSpPr>
        <p:spPr>
          <a:xfrm>
            <a:off x="822325" y="1935163"/>
            <a:ext cx="7543800" cy="4024312"/>
          </a:xfrm>
        </p:spPr>
        <p:txBody>
          <a:bodyPr/>
          <a:lstStyle/>
          <a:p>
            <a:r>
              <a:rPr lang="en-US" altLang="en-US">
                <a:solidFill>
                  <a:schemeClr val="tx1"/>
                </a:solidFill>
              </a:rPr>
              <a:t>Local anesthetics and calcium entry blockers prevent the flow of sodium or calcium through their respective channels, thus explaining the term </a:t>
            </a:r>
            <a:r>
              <a:rPr lang="en-US" altLang="en-US" i="1">
                <a:solidFill>
                  <a:schemeClr val="tx1"/>
                </a:solidFill>
              </a:rPr>
              <a:t>channel-blocking drugs.</a:t>
            </a:r>
          </a:p>
          <a:p>
            <a:endParaRPr lang="en-US" altLang="en-US" i="1">
              <a:solidFill>
                <a:schemeClr val="tx1"/>
              </a:solidFill>
            </a:endParaRPr>
          </a:p>
          <a:p>
            <a:r>
              <a:rPr lang="en-US" altLang="en-US">
                <a:solidFill>
                  <a:schemeClr val="tx1"/>
                </a:solidFill>
              </a:rPr>
              <a:t>In a closed-channel block, certain drugs can occupy the mouth of the channel and prevent ions from passing through the channel to depolarize the end plate.</a:t>
            </a:r>
          </a:p>
          <a:p>
            <a:endParaRPr lang="en-US" altLang="en-US">
              <a:solidFill>
                <a:schemeClr val="tx1"/>
              </a:solidFill>
            </a:endParaRPr>
          </a:p>
          <a:p>
            <a:r>
              <a:rPr lang="en-US" altLang="en-US">
                <a:solidFill>
                  <a:schemeClr val="tx1"/>
                </a:solidFill>
              </a:rPr>
              <a:t>In an open-channel block, a drug molecule enters a channel that has been opened by reaction with acetylcholine but does not necessarily penetrate all the way through.</a:t>
            </a:r>
          </a:p>
        </p:txBody>
      </p:sp>
      <p:sp>
        <p:nvSpPr>
          <p:cNvPr id="4" name="Slide Number Placeholder 3">
            <a:extLst>
              <a:ext uri="{FF2B5EF4-FFF2-40B4-BE49-F238E27FC236}">
                <a16:creationId xmlns:a16="http://schemas.microsoft.com/office/drawing/2014/main" id="{67A76CAB-BFFA-AA52-8FDD-1E1B7D3A9FDB}"/>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96D955C8-2977-487E-AFAF-F03B11F67DC5}" type="slidenum">
              <a:rPr lang="en-US" altLang="en-US">
                <a:latin typeface="Franklin Gothic Book" panose="020B0503020102020204" pitchFamily="34" charset="0"/>
              </a:rPr>
              <a:pPr eaLnBrk="1" hangingPunct="1">
                <a:defRPr/>
              </a:pPr>
              <a:t>34</a:t>
            </a:fld>
            <a:endParaRPr lang="en-US" altLang="en-US">
              <a:latin typeface="Franklin Gothic Book" panose="020B05030201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45058" name="Content Placeholder 2">
            <a:extLst>
              <a:ext uri="{FF2B5EF4-FFF2-40B4-BE49-F238E27FC236}">
                <a16:creationId xmlns:a16="http://schemas.microsoft.com/office/drawing/2014/main" id="{30A2DCD4-DCAB-A4F6-3B7E-686C81D4B816}"/>
              </a:ext>
            </a:extLst>
          </p:cNvPr>
          <p:cNvSpPr>
            <a:spLocks noGrp="1" noChangeArrowheads="1"/>
          </p:cNvSpPr>
          <p:nvPr>
            <p:ph idx="1"/>
          </p:nvPr>
        </p:nvSpPr>
        <p:spPr>
          <a:xfrm>
            <a:off x="800100" y="1546225"/>
            <a:ext cx="7543800" cy="3765550"/>
          </a:xfrm>
        </p:spPr>
        <p:txBody>
          <a:bodyPr/>
          <a:lstStyle/>
          <a:p>
            <a:r>
              <a:rPr lang="en-US" altLang="en-US">
                <a:solidFill>
                  <a:schemeClr val="tx1"/>
                </a:solidFill>
              </a:rPr>
              <a:t>Increasing the concentration of acetylcholine may cause the channels to open more often and, consequently, become more susceptible to blockade by use-dependent compounds.</a:t>
            </a:r>
          </a:p>
          <a:p>
            <a:endParaRPr lang="en-US" altLang="en-US">
              <a:solidFill>
                <a:schemeClr val="tx1"/>
              </a:solidFill>
            </a:endParaRPr>
          </a:p>
          <a:p>
            <a:r>
              <a:rPr lang="en-US" altLang="en-US">
                <a:solidFill>
                  <a:schemeClr val="tx1"/>
                </a:solidFill>
              </a:rPr>
              <a:t>Evidence suggests that neostigmine and related cholinesterase inhibitors can act as channel-blocking drugs.</a:t>
            </a:r>
          </a:p>
          <a:p>
            <a:endParaRPr lang="en-US" altLang="en-US">
              <a:solidFill>
                <a:schemeClr val="tx1"/>
              </a:solidFill>
            </a:endParaRPr>
          </a:p>
          <a:p>
            <a:r>
              <a:rPr lang="en-US" altLang="en-US">
                <a:solidFill>
                  <a:schemeClr val="tx1"/>
                </a:solidFill>
              </a:rPr>
              <a:t>Channel block may account for the antibiotic-, cocaine, quinidine-, piperocaine-, tricyclic antidepressant–, naltrexone-, naloxone-induced alterations  in neuromuscular function.</a:t>
            </a:r>
          </a:p>
        </p:txBody>
      </p:sp>
      <p:sp>
        <p:nvSpPr>
          <p:cNvPr id="4" name="Slide Number Placeholder 3">
            <a:extLst>
              <a:ext uri="{FF2B5EF4-FFF2-40B4-BE49-F238E27FC236}">
                <a16:creationId xmlns:a16="http://schemas.microsoft.com/office/drawing/2014/main" id="{F3545E70-E693-3623-0EC9-1DBFAED50336}"/>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F166440E-204D-49F7-9183-E17C6A9AC828}" type="slidenum">
              <a:rPr lang="en-US" altLang="en-US">
                <a:latin typeface="Franklin Gothic Book" panose="020B0503020102020204" pitchFamily="34" charset="0"/>
              </a:rPr>
              <a:pPr eaLnBrk="1" hangingPunct="1">
                <a:defRPr/>
              </a:pPr>
              <a:t>35</a:t>
            </a:fld>
            <a:endParaRPr lang="en-US" altLang="en-US">
              <a:latin typeface="Franklin Gothic Book" panose="020B05030201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303F820-3B6A-3405-4F00-599DA782C8E9}"/>
              </a:ext>
            </a:extLst>
          </p:cNvPr>
          <p:cNvSpPr>
            <a:spLocks noGrp="1"/>
          </p:cNvSpPr>
          <p:nvPr>
            <p:ph type="title"/>
          </p:nvPr>
        </p:nvSpPr>
        <p:spPr>
          <a:xfrm>
            <a:off x="990600" y="76200"/>
            <a:ext cx="7772400" cy="762000"/>
          </a:xfrm>
        </p:spPr>
        <p:txBody>
          <a:bodyPr anchor="t"/>
          <a:lstStyle/>
          <a:p>
            <a:pPr algn="ctr" fontAlgn="auto">
              <a:spcAft>
                <a:spcPts val="0"/>
              </a:spcAft>
              <a:defRPr/>
            </a:pPr>
            <a:r>
              <a:rPr lang="en-US" altLang="en-US" u="sng" dirty="0">
                <a:solidFill>
                  <a:schemeClr val="tx1"/>
                </a:solidFill>
              </a:rPr>
              <a:t>Phase II Block</a:t>
            </a:r>
          </a:p>
        </p:txBody>
      </p:sp>
      <p:sp>
        <p:nvSpPr>
          <p:cNvPr id="41987" name="Content Placeholder 2">
            <a:extLst>
              <a:ext uri="{FF2B5EF4-FFF2-40B4-BE49-F238E27FC236}">
                <a16:creationId xmlns:a16="http://schemas.microsoft.com/office/drawing/2014/main" id="{EB9B4B2D-F86F-7697-879C-9B3E3ADF4E54}"/>
              </a:ext>
            </a:extLst>
          </p:cNvPr>
          <p:cNvSpPr>
            <a:spLocks noGrp="1"/>
          </p:cNvSpPr>
          <p:nvPr>
            <p:ph idx="1"/>
          </p:nvPr>
        </p:nvSpPr>
        <p:spPr>
          <a:xfrm>
            <a:off x="552450" y="1082675"/>
            <a:ext cx="3886200" cy="4800600"/>
          </a:xfrm>
        </p:spPr>
        <p:txBody>
          <a:bodyPr rtlCol="0">
            <a:normAutofit fontScale="92500" lnSpcReduction="10000"/>
          </a:bodyPr>
          <a:lstStyle/>
          <a:p>
            <a:pPr marL="91440" indent="-91440" fontAlgn="auto">
              <a:defRPr/>
            </a:pPr>
            <a:r>
              <a:rPr lang="en-US" altLang="en-US" dirty="0">
                <a:solidFill>
                  <a:schemeClr val="tx1"/>
                </a:solidFill>
              </a:rPr>
              <a:t>A phase II block is a complex phenomenon associated with a typical fade in muscle during continuous exposure to depolarizing drugs.</a:t>
            </a:r>
          </a:p>
          <a:p>
            <a:pPr marL="91440" indent="-91440" fontAlgn="auto">
              <a:defRPr/>
            </a:pPr>
            <a:r>
              <a:rPr lang="en-US" altLang="en-US" dirty="0">
                <a:solidFill>
                  <a:schemeClr val="tx1"/>
                </a:solidFill>
              </a:rPr>
              <a:t>However, fade in muscle during repetitive nerve stimulation can also be attributable to postjunctional </a:t>
            </a:r>
            <a:r>
              <a:rPr lang="en-US" altLang="en-US" dirty="0" err="1">
                <a:solidFill>
                  <a:schemeClr val="tx1"/>
                </a:solidFill>
              </a:rPr>
              <a:t>AChR</a:t>
            </a:r>
            <a:r>
              <a:rPr lang="en-US" altLang="en-US" dirty="0">
                <a:solidFill>
                  <a:schemeClr val="tx1"/>
                </a:solidFill>
              </a:rPr>
              <a:t> block.</a:t>
            </a:r>
          </a:p>
          <a:p>
            <a:pPr marL="91440" indent="-91440" fontAlgn="auto">
              <a:defRPr/>
            </a:pPr>
            <a:r>
              <a:rPr lang="en-US" altLang="en-US" dirty="0">
                <a:solidFill>
                  <a:schemeClr val="tx1"/>
                </a:solidFill>
              </a:rPr>
              <a:t>The repeated opening of channels allows a continuous efflux of potassium and influx of sodium, and the resulting abnormal electrolyte balance distorts the function of the junctional membrane.</a:t>
            </a:r>
          </a:p>
          <a:p>
            <a:pPr marL="91440" indent="-91440" fontAlgn="auto">
              <a:defRPr/>
            </a:pPr>
            <a:r>
              <a:rPr lang="en-US" altLang="en-US" dirty="0">
                <a:solidFill>
                  <a:schemeClr val="tx1"/>
                </a:solidFill>
              </a:rPr>
              <a:t>As long as the depolarizing drug is present, the receptor channels remain open and ion flux through them remains frequent.</a:t>
            </a:r>
          </a:p>
        </p:txBody>
      </p:sp>
      <p:sp>
        <p:nvSpPr>
          <p:cNvPr id="4" name="Slide Number Placeholder 3">
            <a:extLst>
              <a:ext uri="{FF2B5EF4-FFF2-40B4-BE49-F238E27FC236}">
                <a16:creationId xmlns:a16="http://schemas.microsoft.com/office/drawing/2014/main" id="{98E5BDCE-69DF-CD6C-305F-78C70EC290DF}"/>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4DEF26CF-07D5-4C2D-AC1D-8DED0D55C68E}" type="slidenum">
              <a:rPr lang="en-US" altLang="en-US">
                <a:latin typeface="Franklin Gothic Book" panose="020B0503020102020204" pitchFamily="34" charset="0"/>
              </a:rPr>
              <a:pPr eaLnBrk="1" hangingPunct="1">
                <a:defRPr/>
              </a:pPr>
              <a:t>36</a:t>
            </a:fld>
            <a:endParaRPr lang="en-US" altLang="en-US">
              <a:latin typeface="Franklin Gothic Book" panose="020B0503020102020204" pitchFamily="34" charset="0"/>
            </a:endParaRPr>
          </a:p>
        </p:txBody>
      </p:sp>
      <p:graphicFrame>
        <p:nvGraphicFramePr>
          <p:cNvPr id="46085" name="Object 1">
            <a:extLst>
              <a:ext uri="{FF2B5EF4-FFF2-40B4-BE49-F238E27FC236}">
                <a16:creationId xmlns:a16="http://schemas.microsoft.com/office/drawing/2014/main" id="{5B3670AF-BDDC-2BB6-13B9-C8DD5BA6C650}"/>
              </a:ext>
            </a:extLst>
          </p:cNvPr>
          <p:cNvGraphicFramePr>
            <a:graphicFrameLocks noChangeAspect="1"/>
          </p:cNvGraphicFramePr>
          <p:nvPr/>
        </p:nvGraphicFramePr>
        <p:xfrm>
          <a:off x="4843463" y="838200"/>
          <a:ext cx="4291012" cy="6019800"/>
        </p:xfrm>
        <a:graphic>
          <a:graphicData uri="http://schemas.openxmlformats.org/presentationml/2006/ole">
            <mc:AlternateContent xmlns:mc="http://schemas.openxmlformats.org/markup-compatibility/2006">
              <mc:Choice xmlns:v="urn:schemas-microsoft-com:vml" Requires="v">
                <p:oleObj name="Image" r:id="rId2" imgW="2865368" imgH="5524390" progId="Photoshop.Image.5">
                  <p:embed/>
                </p:oleObj>
              </mc:Choice>
              <mc:Fallback>
                <p:oleObj name="Image" r:id="rId2" imgW="2865368" imgH="5524390" progId="Photoshop.Image.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463" y="838200"/>
                        <a:ext cx="4291012"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87AAFA38-B752-3F0F-BCDA-F742C0983167}"/>
              </a:ext>
            </a:extLst>
          </p:cNvPr>
          <p:cNvSpPr>
            <a:spLocks noGrp="1"/>
          </p:cNvSpPr>
          <p:nvPr>
            <p:ph type="title"/>
          </p:nvPr>
        </p:nvSpPr>
        <p:spPr>
          <a:xfrm>
            <a:off x="685800" y="2857500"/>
            <a:ext cx="7772400" cy="1143000"/>
          </a:xfrm>
        </p:spPr>
        <p:txBody>
          <a:bodyPr anchor="ctr"/>
          <a:lstStyle/>
          <a:p>
            <a:pPr algn="ctr" fontAlgn="auto">
              <a:spcAft>
                <a:spcPts val="0"/>
              </a:spcAft>
              <a:defRPr/>
            </a:pPr>
            <a:r>
              <a:rPr lang="en-US" b="1" dirty="0">
                <a:solidFill>
                  <a:schemeClr val="accent1"/>
                </a:solidFill>
                <a:effectLst>
                  <a:outerShdw blurRad="38100" dist="38100" dir="2700000" algn="tl">
                    <a:srgbClr val="000000">
                      <a:alpha val="43137"/>
                    </a:srgbClr>
                  </a:outerShdw>
                </a:effectLst>
              </a:rPr>
              <a:t>Thank You…</a:t>
            </a:r>
          </a:p>
        </p:txBody>
      </p:sp>
      <p:sp>
        <p:nvSpPr>
          <p:cNvPr id="4" name="Slide Number Placeholder 3">
            <a:extLst>
              <a:ext uri="{FF2B5EF4-FFF2-40B4-BE49-F238E27FC236}">
                <a16:creationId xmlns:a16="http://schemas.microsoft.com/office/drawing/2014/main" id="{776AD48F-5DF7-2B65-5537-807978C7C9E3}"/>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23E75C98-2992-4EFE-AF51-B301C2F8D9F1}" type="slidenum">
              <a:rPr lang="en-US" altLang="en-US">
                <a:solidFill>
                  <a:srgbClr val="FFFFFF"/>
                </a:solidFill>
                <a:latin typeface="Franklin Gothic Book" panose="020B0503020102020204" pitchFamily="34" charset="0"/>
              </a:rPr>
              <a:pPr eaLnBrk="1" hangingPunct="1">
                <a:defRPr/>
              </a:pPr>
              <a:t>37</a:t>
            </a:fld>
            <a:endParaRPr lang="en-US" altLang="en-US">
              <a:solidFill>
                <a:srgbClr val="FFFFFF"/>
              </a:solidFill>
              <a:latin typeface="Franklin Gothic Book" panose="020B0503020102020204" pitchFamily="34" charset="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4140410C-86D4-53F3-8788-E4DB8F7F3821}"/>
              </a:ext>
            </a:extLst>
          </p:cNvPr>
          <p:cNvSpPr>
            <a:spLocks noGrp="1" noChangeArrowheads="1"/>
          </p:cNvSpPr>
          <p:nvPr>
            <p:ph idx="1"/>
          </p:nvPr>
        </p:nvSpPr>
        <p:spPr>
          <a:xfrm>
            <a:off x="685800" y="1447800"/>
            <a:ext cx="4648200" cy="4000500"/>
          </a:xfrm>
        </p:spPr>
        <p:txBody>
          <a:bodyPr/>
          <a:lstStyle/>
          <a:p>
            <a:r>
              <a:rPr lang="en-US" altLang="en-US">
                <a:solidFill>
                  <a:schemeClr val="tx1"/>
                </a:solidFill>
              </a:rPr>
              <a:t>The nerve synthesizes acetylcholine and stores it in small, uniformly sized packages called </a:t>
            </a:r>
            <a:r>
              <a:rPr lang="en-US" altLang="en-US" i="1">
                <a:solidFill>
                  <a:schemeClr val="tx1"/>
                </a:solidFill>
              </a:rPr>
              <a:t>vesicles. </a:t>
            </a:r>
          </a:p>
          <a:p>
            <a:r>
              <a:rPr lang="en-US" altLang="en-US" i="1">
                <a:solidFill>
                  <a:schemeClr val="tx1"/>
                </a:solidFill>
              </a:rPr>
              <a:t>Stimulation of the nerve causes these </a:t>
            </a:r>
            <a:r>
              <a:rPr lang="en-US" altLang="en-US">
                <a:solidFill>
                  <a:schemeClr val="tx1"/>
                </a:solidFill>
              </a:rPr>
              <a:t>vesicles to migrate to the surface of the nerve, rupture, and discharge acetylcholine into the cleft separating the nerve from muscle.</a:t>
            </a:r>
          </a:p>
          <a:p>
            <a:r>
              <a:rPr lang="en-US" altLang="en-US">
                <a:solidFill>
                  <a:schemeClr val="tx1"/>
                </a:solidFill>
              </a:rPr>
              <a:t>AChRs in the end plate of the muscle respond by opening their channels for influx of sodium ions into the muscle to depolarize the muscle.</a:t>
            </a:r>
          </a:p>
        </p:txBody>
      </p:sp>
      <p:sp>
        <p:nvSpPr>
          <p:cNvPr id="4" name="Slide Number Placeholder 3">
            <a:extLst>
              <a:ext uri="{FF2B5EF4-FFF2-40B4-BE49-F238E27FC236}">
                <a16:creationId xmlns:a16="http://schemas.microsoft.com/office/drawing/2014/main" id="{AC5B5BF4-CBBD-0014-D768-B3BFA8474BC0}"/>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D2E4D9A9-4DBD-4ED9-B6F8-6F5CAC6B77D9}" type="slidenum">
              <a:rPr lang="en-US" altLang="en-US">
                <a:solidFill>
                  <a:srgbClr val="FFFFFF"/>
                </a:solidFill>
                <a:latin typeface="Franklin Gothic Book" panose="020B0503020102020204" pitchFamily="34" charset="0"/>
              </a:rPr>
              <a:pPr eaLnBrk="1" hangingPunct="1">
                <a:defRPr/>
              </a:pPr>
              <a:t>4</a:t>
            </a:fld>
            <a:endParaRPr lang="en-US" altLang="en-US">
              <a:solidFill>
                <a:srgbClr val="FFFFFF"/>
              </a:solidFill>
              <a:latin typeface="Franklin Gothic Book" panose="020B0503020102020204" pitchFamily="34" charset="0"/>
            </a:endParaRPr>
          </a:p>
        </p:txBody>
      </p:sp>
      <p:pic>
        <p:nvPicPr>
          <p:cNvPr id="13316" name="Picture 4" descr="nueromuscular_juntion-14A3D854AD567650954.jpg">
            <a:extLst>
              <a:ext uri="{FF2B5EF4-FFF2-40B4-BE49-F238E27FC236}">
                <a16:creationId xmlns:a16="http://schemas.microsoft.com/office/drawing/2014/main" id="{7BC4F01C-50BB-758C-6E1B-9D4B53466B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409700"/>
            <a:ext cx="31162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B275654-F38A-A99F-AFE9-0E0395B783CA}"/>
              </a:ext>
            </a:extLst>
          </p:cNvPr>
          <p:cNvSpPr>
            <a:spLocks noGrp="1"/>
          </p:cNvSpPr>
          <p:nvPr>
            <p:ph idx="1"/>
          </p:nvPr>
        </p:nvSpPr>
        <p:spPr>
          <a:xfrm>
            <a:off x="762000" y="723900"/>
            <a:ext cx="3702050" cy="5410200"/>
          </a:xfrm>
        </p:spPr>
        <p:txBody>
          <a:bodyPr rtlCol="0">
            <a:normAutofit lnSpcReduction="10000"/>
          </a:bodyPr>
          <a:lstStyle/>
          <a:p>
            <a:pPr marL="274320" indent="-274320" fontAlgn="auto">
              <a:spcBef>
                <a:spcPts val="580"/>
              </a:spcBef>
              <a:spcAft>
                <a:spcPts val="0"/>
              </a:spcAft>
              <a:buFont typeface="Wingdings 2"/>
              <a:buChar char=""/>
              <a:defRPr/>
            </a:pPr>
            <a:r>
              <a:rPr lang="en-US" dirty="0">
                <a:solidFill>
                  <a:schemeClr val="tx1"/>
                </a:solidFill>
              </a:rPr>
              <a:t>The endplate potential created is continued along the muscle membrane by the opening of sodium channels -contraction.</a:t>
            </a:r>
          </a:p>
          <a:p>
            <a:pPr marL="274320" indent="-274320" fontAlgn="auto">
              <a:spcBef>
                <a:spcPts val="580"/>
              </a:spcBef>
              <a:spcAft>
                <a:spcPts val="0"/>
              </a:spcAft>
              <a:buFont typeface="Wingdings 2"/>
              <a:buChar char=""/>
              <a:defRPr/>
            </a:pPr>
            <a:endParaRPr lang="en-US" dirty="0">
              <a:solidFill>
                <a:schemeClr val="tx1"/>
              </a:solidFill>
            </a:endParaRPr>
          </a:p>
          <a:p>
            <a:pPr marL="274320" indent="-274320" fontAlgn="auto">
              <a:spcBef>
                <a:spcPts val="580"/>
              </a:spcBef>
              <a:spcAft>
                <a:spcPts val="0"/>
              </a:spcAft>
              <a:buFont typeface="Wingdings 2"/>
              <a:buChar char=""/>
              <a:defRPr/>
            </a:pPr>
            <a:r>
              <a:rPr lang="en-US" dirty="0">
                <a:solidFill>
                  <a:schemeClr val="tx1"/>
                </a:solidFill>
              </a:rPr>
              <a:t>The acetylcholine immediately detaches from the receptor and is destroyed- </a:t>
            </a:r>
            <a:r>
              <a:rPr lang="en-US" dirty="0" err="1">
                <a:solidFill>
                  <a:schemeClr val="tx1"/>
                </a:solidFill>
              </a:rPr>
              <a:t>acetylcholinesterase</a:t>
            </a:r>
            <a:r>
              <a:rPr lang="en-US" dirty="0">
                <a:solidFill>
                  <a:schemeClr val="tx1"/>
                </a:solidFill>
              </a:rPr>
              <a:t>. </a:t>
            </a:r>
          </a:p>
          <a:p>
            <a:pPr marL="274320" indent="-274320" fontAlgn="auto">
              <a:spcBef>
                <a:spcPts val="580"/>
              </a:spcBef>
              <a:spcAft>
                <a:spcPts val="0"/>
              </a:spcAft>
              <a:buFont typeface="Wingdings 2"/>
              <a:buChar char=""/>
              <a:defRPr/>
            </a:pPr>
            <a:endParaRPr lang="en-US" dirty="0">
              <a:solidFill>
                <a:schemeClr val="tx1"/>
              </a:solidFill>
            </a:endParaRPr>
          </a:p>
          <a:p>
            <a:pPr marL="274320" indent="-274320" fontAlgn="auto">
              <a:spcBef>
                <a:spcPts val="580"/>
              </a:spcBef>
              <a:spcAft>
                <a:spcPts val="0"/>
              </a:spcAft>
              <a:buFont typeface="Wingdings 2"/>
              <a:buChar char=""/>
              <a:defRPr/>
            </a:pPr>
            <a:r>
              <a:rPr lang="en-US" dirty="0">
                <a:solidFill>
                  <a:schemeClr val="tx1"/>
                </a:solidFill>
              </a:rPr>
              <a:t>Drugs, notably depolarizing muscle relaxants or nicotine and </a:t>
            </a:r>
            <a:r>
              <a:rPr lang="en-US" dirty="0" err="1">
                <a:solidFill>
                  <a:schemeClr val="tx1"/>
                </a:solidFill>
              </a:rPr>
              <a:t>carbachol</a:t>
            </a:r>
            <a:r>
              <a:rPr lang="en-US" dirty="0">
                <a:solidFill>
                  <a:schemeClr val="tx1"/>
                </a:solidFill>
              </a:rPr>
              <a:t> (a synthetic analog of acetylcholine not destroyed by </a:t>
            </a:r>
            <a:r>
              <a:rPr lang="en-US" dirty="0" err="1">
                <a:solidFill>
                  <a:schemeClr val="tx1"/>
                </a:solidFill>
              </a:rPr>
              <a:t>acetylcholinesterase</a:t>
            </a:r>
            <a:r>
              <a:rPr lang="en-US" dirty="0">
                <a:solidFill>
                  <a:schemeClr val="tx1"/>
                </a:solidFill>
              </a:rPr>
              <a:t>), can also act on these receptors to mimic the effect of acetylcholine and cause depolarization of the end plate. These drugs are therefore called </a:t>
            </a:r>
            <a:r>
              <a:rPr lang="en-US" i="1" dirty="0">
                <a:solidFill>
                  <a:schemeClr val="tx1"/>
                </a:solidFill>
              </a:rPr>
              <a:t>agonists.</a:t>
            </a:r>
            <a:endParaRPr lang="en-US" dirty="0">
              <a:solidFill>
                <a:schemeClr val="tx1"/>
              </a:solidFill>
            </a:endParaRPr>
          </a:p>
        </p:txBody>
      </p:sp>
      <p:sp>
        <p:nvSpPr>
          <p:cNvPr id="3" name="Slide Number Placeholder 2">
            <a:extLst>
              <a:ext uri="{FF2B5EF4-FFF2-40B4-BE49-F238E27FC236}">
                <a16:creationId xmlns:a16="http://schemas.microsoft.com/office/drawing/2014/main" id="{7D0007F3-D36F-E8B2-4A47-6A4DC822D94B}"/>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47E9C22B-268E-4540-9FA4-12442D3AD4F0}" type="slidenum">
              <a:rPr lang="en-US" altLang="en-US">
                <a:solidFill>
                  <a:srgbClr val="FFFFFF"/>
                </a:solidFill>
                <a:latin typeface="Franklin Gothic Book" panose="020B0503020102020204" pitchFamily="34" charset="0"/>
              </a:rPr>
              <a:pPr eaLnBrk="1" hangingPunct="1">
                <a:defRPr/>
              </a:pPr>
              <a:t>5</a:t>
            </a:fld>
            <a:endParaRPr lang="en-US" altLang="en-US">
              <a:solidFill>
                <a:srgbClr val="FFFFFF"/>
              </a:solidFill>
              <a:latin typeface="Franklin Gothic Book" panose="020B0503020102020204" pitchFamily="34" charset="0"/>
            </a:endParaRPr>
          </a:p>
        </p:txBody>
      </p:sp>
      <p:pic>
        <p:nvPicPr>
          <p:cNvPr id="14340" name="Picture 4" descr="figure_11_15_labeled.jpg">
            <a:extLst>
              <a:ext uri="{FF2B5EF4-FFF2-40B4-BE49-F238E27FC236}">
                <a16:creationId xmlns:a16="http://schemas.microsoft.com/office/drawing/2014/main" id="{2934B16E-50C7-F603-D727-1CF6715601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9950" y="304800"/>
            <a:ext cx="4195763" cy="598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15362" name="Content Placeholder 3">
            <a:extLst>
              <a:ext uri="{FF2B5EF4-FFF2-40B4-BE49-F238E27FC236}">
                <a16:creationId xmlns:a16="http://schemas.microsoft.com/office/drawing/2014/main" id="{B5579EE1-94C0-CFBB-4365-7DB86AD056CC}"/>
              </a:ext>
            </a:extLst>
          </p:cNvPr>
          <p:cNvSpPr>
            <a:spLocks noGrp="1" noChangeArrowheads="1"/>
          </p:cNvSpPr>
          <p:nvPr>
            <p:ph idx="1"/>
          </p:nvPr>
        </p:nvSpPr>
        <p:spPr>
          <a:xfrm>
            <a:off x="1181100" y="1219200"/>
            <a:ext cx="6781800" cy="4419600"/>
          </a:xfrm>
        </p:spPr>
        <p:txBody>
          <a:bodyPr/>
          <a:lstStyle/>
          <a:p>
            <a:r>
              <a:rPr lang="en-US" altLang="en-US">
                <a:solidFill>
                  <a:schemeClr val="tx1"/>
                </a:solidFill>
              </a:rPr>
              <a:t>NDMRs also act on the receptors, but they prevent acetylcholine from binding to the receptor and thus prevent depolarization by agonists. Because these NDMRs prevent the action of agonists (e.g., acetylcholine, carbachol, succinylcholine), they belong to the class of compounds known as </a:t>
            </a:r>
            <a:r>
              <a:rPr lang="en-US" altLang="en-US" i="1">
                <a:solidFill>
                  <a:schemeClr val="tx1"/>
                </a:solidFill>
              </a:rPr>
              <a:t>antagonists at the </a:t>
            </a:r>
            <a:r>
              <a:rPr lang="en-US" altLang="en-US">
                <a:solidFill>
                  <a:schemeClr val="tx1"/>
                </a:solidFill>
              </a:rPr>
              <a:t>muscle AChRs.</a:t>
            </a:r>
          </a:p>
          <a:p>
            <a:endParaRPr lang="en-US" altLang="en-US">
              <a:solidFill>
                <a:schemeClr val="tx1"/>
              </a:solidFill>
            </a:endParaRPr>
          </a:p>
          <a:p>
            <a:r>
              <a:rPr lang="en-US" altLang="en-US">
                <a:solidFill>
                  <a:schemeClr val="tx1"/>
                </a:solidFill>
              </a:rPr>
              <a:t>Other compounds, frequently called </a:t>
            </a:r>
            <a:r>
              <a:rPr lang="en-US" altLang="en-US" i="1">
                <a:solidFill>
                  <a:schemeClr val="tx1"/>
                </a:solidFill>
              </a:rPr>
              <a:t>reversal drugs or antagonists of neuromuscular paralysis (e.g., </a:t>
            </a:r>
            <a:r>
              <a:rPr lang="en-US" altLang="en-US">
                <a:solidFill>
                  <a:schemeClr val="tx1"/>
                </a:solidFill>
              </a:rPr>
              <a:t>neostigmine, prostigmine), inhibit acetylcholinesterase and therefore impair the hydrolysis of acetylcholine. The increased accumulation of acetylcholine can effectively compete with NDMRs and thereby displace the latter from the receptor (i.e., law of mass action) and antagonize the effects of NDMR</a:t>
            </a:r>
          </a:p>
        </p:txBody>
      </p:sp>
      <p:sp>
        <p:nvSpPr>
          <p:cNvPr id="3" name="Slide Number Placeholder 2">
            <a:extLst>
              <a:ext uri="{FF2B5EF4-FFF2-40B4-BE49-F238E27FC236}">
                <a16:creationId xmlns:a16="http://schemas.microsoft.com/office/drawing/2014/main" id="{DBE12EC8-10D5-7C0C-B20B-F3853AC7D197}"/>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83253D6C-4DA4-4EBA-AF1E-867F06E10228}" type="slidenum">
              <a:rPr lang="en-US" altLang="en-US">
                <a:latin typeface="Franklin Gothic Book" panose="020B0503020102020204" pitchFamily="34" charset="0"/>
              </a:rPr>
              <a:pPr eaLnBrk="1" hangingPunct="1">
                <a:defRPr/>
              </a:pPr>
              <a:t>6</a:t>
            </a:fld>
            <a:endParaRPr lang="en-US" altLang="en-US">
              <a:latin typeface="Franklin Gothic Book" panose="020B05030201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394791C-3269-9AF7-D13F-225027FD15F4}"/>
              </a:ext>
            </a:extLst>
          </p:cNvPr>
          <p:cNvSpPr>
            <a:spLocks noGrp="1"/>
          </p:cNvSpPr>
          <p:nvPr>
            <p:ph type="title"/>
          </p:nvPr>
        </p:nvSpPr>
        <p:spPr>
          <a:xfrm>
            <a:off x="1555750" y="390525"/>
            <a:ext cx="6019800" cy="609600"/>
          </a:xfrm>
        </p:spPr>
        <p:txBody>
          <a:bodyPr>
            <a:normAutofit fontScale="90000"/>
          </a:bodyPr>
          <a:lstStyle/>
          <a:p>
            <a:pPr algn="ctr" fontAlgn="auto">
              <a:spcAft>
                <a:spcPts val="0"/>
              </a:spcAft>
              <a:defRPr/>
            </a:pPr>
            <a:r>
              <a:rPr lang="en-US" altLang="en-US" u="sng" dirty="0">
                <a:solidFill>
                  <a:schemeClr val="tx1"/>
                </a:solidFill>
              </a:rPr>
              <a:t>The Motor Neuron</a:t>
            </a:r>
          </a:p>
        </p:txBody>
      </p:sp>
      <p:sp>
        <p:nvSpPr>
          <p:cNvPr id="12292" name="Content Placeholder 2">
            <a:extLst>
              <a:ext uri="{FF2B5EF4-FFF2-40B4-BE49-F238E27FC236}">
                <a16:creationId xmlns:a16="http://schemas.microsoft.com/office/drawing/2014/main" id="{D99AF82E-EE8D-F939-72B1-77E8940D3953}"/>
              </a:ext>
            </a:extLst>
          </p:cNvPr>
          <p:cNvSpPr>
            <a:spLocks noGrp="1"/>
          </p:cNvSpPr>
          <p:nvPr>
            <p:ph idx="1"/>
          </p:nvPr>
        </p:nvSpPr>
        <p:spPr>
          <a:xfrm>
            <a:off x="1555750" y="1377950"/>
            <a:ext cx="6019800" cy="1981200"/>
          </a:xfrm>
        </p:spPr>
        <p:txBody>
          <a:bodyPr rtlCol="0">
            <a:normAutofit fontScale="85000" lnSpcReduction="20000"/>
          </a:bodyPr>
          <a:lstStyle/>
          <a:p>
            <a:pPr marL="91440" indent="-91440" fontAlgn="auto">
              <a:defRPr/>
            </a:pPr>
            <a:r>
              <a:rPr lang="en-US" altLang="en-US" sz="2400" dirty="0">
                <a:solidFill>
                  <a:schemeClr val="tx1"/>
                </a:solidFill>
              </a:rPr>
              <a:t>Motor neurons are the nerves that control skeletal muscle activity. </a:t>
            </a:r>
          </a:p>
          <a:p>
            <a:pPr marL="91440" indent="-91440" fontAlgn="auto">
              <a:defRPr/>
            </a:pPr>
            <a:r>
              <a:rPr lang="en-US" altLang="en-US" sz="2400" dirty="0">
                <a:solidFill>
                  <a:schemeClr val="tx1"/>
                </a:solidFill>
              </a:rPr>
              <a:t>Axons are 10-20µm in diameter and surrounded by a myelin sheath produced by Schwann cell.</a:t>
            </a:r>
          </a:p>
          <a:p>
            <a:pPr marL="91440" indent="-91440" fontAlgn="auto">
              <a:defRPr/>
            </a:pPr>
            <a:r>
              <a:rPr lang="en-US" altLang="en-US" sz="2400" dirty="0">
                <a:solidFill>
                  <a:schemeClr val="tx1"/>
                </a:solidFill>
              </a:rPr>
              <a:t>The myelin sheath is interrupted by nodes of Ranvier between which the action potential jumps causing rapid conduction of the nerve impulse.</a:t>
            </a:r>
          </a:p>
        </p:txBody>
      </p:sp>
      <p:sp>
        <p:nvSpPr>
          <p:cNvPr id="4" name="Slide Number Placeholder 3">
            <a:extLst>
              <a:ext uri="{FF2B5EF4-FFF2-40B4-BE49-F238E27FC236}">
                <a16:creationId xmlns:a16="http://schemas.microsoft.com/office/drawing/2014/main" id="{046C3062-86A2-6B45-54EE-CBFACC33657E}"/>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616F879C-78A5-4AED-BE33-7F5792540CA4}" type="slidenum">
              <a:rPr lang="en-US" altLang="en-US">
                <a:latin typeface="Franklin Gothic Book" panose="020B0503020102020204" pitchFamily="34" charset="0"/>
              </a:rPr>
              <a:pPr eaLnBrk="1" hangingPunct="1">
                <a:defRPr/>
              </a:pPr>
              <a:t>7</a:t>
            </a:fld>
            <a:endParaRPr lang="en-US" altLang="en-US">
              <a:latin typeface="Franklin Gothic Book" panose="020B0503020102020204" pitchFamily="34" charset="0"/>
            </a:endParaRPr>
          </a:p>
        </p:txBody>
      </p:sp>
      <p:pic>
        <p:nvPicPr>
          <p:cNvPr id="16389" name="Picture 6" descr="slide_3.jpg">
            <a:extLst>
              <a:ext uri="{FF2B5EF4-FFF2-40B4-BE49-F238E27FC236}">
                <a16:creationId xmlns:a16="http://schemas.microsoft.com/office/drawing/2014/main" id="{96B5FBAA-1126-FE8D-FEEC-B2E7DDF822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05200"/>
            <a:ext cx="914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13316" name="Content Placeholder 2">
            <a:extLst>
              <a:ext uri="{FF2B5EF4-FFF2-40B4-BE49-F238E27FC236}">
                <a16:creationId xmlns:a16="http://schemas.microsoft.com/office/drawing/2014/main" id="{E470468A-A7B1-D16E-E2B1-167D2DA90B06}"/>
              </a:ext>
            </a:extLst>
          </p:cNvPr>
          <p:cNvSpPr>
            <a:spLocks noGrp="1"/>
          </p:cNvSpPr>
          <p:nvPr>
            <p:ph idx="1"/>
          </p:nvPr>
        </p:nvSpPr>
        <p:spPr>
          <a:xfrm>
            <a:off x="304800" y="457200"/>
            <a:ext cx="4572000" cy="5257800"/>
          </a:xfrm>
        </p:spPr>
        <p:txBody>
          <a:bodyPr rtlCol="0">
            <a:normAutofit fontScale="85000" lnSpcReduction="10000"/>
          </a:bodyPr>
          <a:lstStyle/>
          <a:p>
            <a:pPr marL="91440" indent="-91440" fontAlgn="auto">
              <a:defRPr/>
            </a:pPr>
            <a:r>
              <a:rPr lang="en-US" altLang="en-US" sz="2400" dirty="0">
                <a:solidFill>
                  <a:schemeClr val="tx1"/>
                </a:solidFill>
              </a:rPr>
              <a:t>Each motor neuron connects to several skeletal muscle fibers to form a motor unit.</a:t>
            </a:r>
          </a:p>
          <a:p>
            <a:pPr marL="91440" indent="-91440" fontAlgn="auto">
              <a:buFont typeface="Wingdings 2" panose="05020102010507070707" pitchFamily="18" charset="2"/>
              <a:buNone/>
              <a:defRPr/>
            </a:pPr>
            <a:endParaRPr lang="en-US" altLang="en-US" sz="2400" dirty="0">
              <a:solidFill>
                <a:schemeClr val="tx1"/>
              </a:solidFill>
            </a:endParaRPr>
          </a:p>
          <a:p>
            <a:pPr marL="91440" indent="-91440" fontAlgn="auto">
              <a:defRPr/>
            </a:pPr>
            <a:r>
              <a:rPr lang="en-US" altLang="en-US" sz="2400" dirty="0">
                <a:solidFill>
                  <a:schemeClr val="tx1"/>
                </a:solidFill>
              </a:rPr>
              <a:t>As the motor neuron enters a muscle, the axon divides into </a:t>
            </a:r>
            <a:r>
              <a:rPr lang="en-US" altLang="en-US" sz="2400" dirty="0" err="1">
                <a:solidFill>
                  <a:schemeClr val="tx1"/>
                </a:solidFill>
              </a:rPr>
              <a:t>telodendria</a:t>
            </a:r>
            <a:r>
              <a:rPr lang="en-US" altLang="en-US" sz="2400" dirty="0">
                <a:solidFill>
                  <a:schemeClr val="tx1"/>
                </a:solidFill>
              </a:rPr>
              <a:t>, the ends of which, the terminal buttons, synapse with the motor endplate.</a:t>
            </a:r>
          </a:p>
          <a:p>
            <a:pPr marL="91440" indent="-91440" fontAlgn="auto">
              <a:buFont typeface="Wingdings 2" panose="05020102010507070707" pitchFamily="18" charset="2"/>
              <a:buNone/>
              <a:defRPr/>
            </a:pPr>
            <a:endParaRPr lang="en-US" altLang="en-US" sz="2400" dirty="0">
              <a:solidFill>
                <a:schemeClr val="tx1"/>
              </a:solidFill>
            </a:endParaRPr>
          </a:p>
          <a:p>
            <a:pPr marL="91440" indent="-91440" fontAlgn="auto">
              <a:defRPr/>
            </a:pPr>
            <a:r>
              <a:rPr lang="en-US" altLang="en-US" sz="2400" dirty="0">
                <a:solidFill>
                  <a:schemeClr val="tx1"/>
                </a:solidFill>
              </a:rPr>
              <a:t>The nerve is separated from the surface of the muscle by a gap of approximately 20 nm, called the </a:t>
            </a:r>
            <a:r>
              <a:rPr lang="en-US" altLang="en-US" sz="2400" i="1" dirty="0">
                <a:solidFill>
                  <a:schemeClr val="tx1"/>
                </a:solidFill>
              </a:rPr>
              <a:t>junctional cleft or synaptic cleft</a:t>
            </a:r>
          </a:p>
          <a:p>
            <a:pPr marL="91440" indent="-91440" fontAlgn="auto">
              <a:buFont typeface="Wingdings 2" panose="05020102010507070707" pitchFamily="18" charset="2"/>
              <a:buNone/>
              <a:defRPr/>
            </a:pPr>
            <a:endParaRPr lang="en-US" altLang="en-US" sz="2400" i="1" dirty="0">
              <a:solidFill>
                <a:schemeClr val="tx1"/>
              </a:solidFill>
            </a:endParaRPr>
          </a:p>
          <a:p>
            <a:pPr marL="91440" indent="-91440" fontAlgn="auto">
              <a:defRPr/>
            </a:pPr>
            <a:r>
              <a:rPr lang="en-US" altLang="en-US" sz="2400" dirty="0">
                <a:solidFill>
                  <a:schemeClr val="tx1"/>
                </a:solidFill>
              </a:rPr>
              <a:t>The muscle surface is heavily corrugated, with deep invaginations of the junctional cleft—the primary and secondary cleft.</a:t>
            </a:r>
          </a:p>
        </p:txBody>
      </p:sp>
      <p:sp>
        <p:nvSpPr>
          <p:cNvPr id="4" name="Slide Number Placeholder 3">
            <a:extLst>
              <a:ext uri="{FF2B5EF4-FFF2-40B4-BE49-F238E27FC236}">
                <a16:creationId xmlns:a16="http://schemas.microsoft.com/office/drawing/2014/main" id="{0BAF2586-463B-8BD2-E0AF-DE62D13744C5}"/>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0CEE71B8-0328-402C-B064-F8024B6C9FC7}" type="slidenum">
              <a:rPr lang="en-US" altLang="en-US">
                <a:latin typeface="Franklin Gothic Book" panose="020B0503020102020204" pitchFamily="34" charset="0"/>
              </a:rPr>
              <a:pPr eaLnBrk="1" hangingPunct="1">
                <a:defRPr/>
              </a:pPr>
              <a:t>8</a:t>
            </a:fld>
            <a:endParaRPr lang="en-US" altLang="en-US">
              <a:latin typeface="Franklin Gothic Book" panose="020B0503020102020204" pitchFamily="34" charset="0"/>
            </a:endParaRPr>
          </a:p>
        </p:txBody>
      </p:sp>
      <p:pic>
        <p:nvPicPr>
          <p:cNvPr id="17412" name="Picture 5" descr="neuromuscular junction.gif">
            <a:extLst>
              <a:ext uri="{FF2B5EF4-FFF2-40B4-BE49-F238E27FC236}">
                <a16:creationId xmlns:a16="http://schemas.microsoft.com/office/drawing/2014/main" id="{5306C4F9-8234-3129-A2C0-889C8EDFDF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0"/>
            <a:ext cx="38862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videotutor_nmj_640x480_417437251739.jpg">
            <a:extLst>
              <a:ext uri="{FF2B5EF4-FFF2-40B4-BE49-F238E27FC236}">
                <a16:creationId xmlns:a16="http://schemas.microsoft.com/office/drawing/2014/main" id="{B069958C-B847-7993-F09C-6868C0D07D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073275"/>
            <a:ext cx="38862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7">
            <a:extLst>
              <a:ext uri="{FF2B5EF4-FFF2-40B4-BE49-F238E27FC236}">
                <a16:creationId xmlns:a16="http://schemas.microsoft.com/office/drawing/2014/main" id="{26CBCBC2-9A49-8F4C-200F-1EEA6D724BB9}"/>
              </a:ext>
            </a:extLst>
          </p:cNvPr>
          <p:cNvSpPr>
            <a:spLocks noChangeArrowheads="1"/>
          </p:cNvSpPr>
          <p:nvPr/>
        </p:nvSpPr>
        <p:spPr bwMode="auto">
          <a:xfrm>
            <a:off x="304800" y="5811838"/>
            <a:ext cx="6553200" cy="708025"/>
          </a:xfrm>
          <a:prstGeom prst="rect">
            <a:avLst/>
          </a:prstGeom>
          <a:noFill/>
          <a:ln>
            <a:noFill/>
          </a:ln>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fontAlgn="auto" hangingPunct="1">
              <a:spcBef>
                <a:spcPts val="0"/>
              </a:spcBef>
              <a:spcAft>
                <a:spcPts val="0"/>
              </a:spcAft>
              <a:defRPr/>
            </a:pPr>
            <a:r>
              <a:rPr lang="en-US" altLang="en-US" sz="2000" dirty="0">
                <a:latin typeface="+mn-lt"/>
              </a:rPr>
              <a:t>The shoulders of the folds are densely populated with </a:t>
            </a:r>
            <a:r>
              <a:rPr lang="en-US" altLang="en-US" sz="2000" dirty="0" err="1">
                <a:latin typeface="+mn-lt"/>
              </a:rPr>
              <a:t>AChRs</a:t>
            </a:r>
            <a:r>
              <a:rPr lang="en-US" altLang="en-US" sz="2000" dirty="0">
                <a:latin typeface="+mn-lt"/>
              </a:rPr>
              <a:t>, approximately 5 million of them in each junction.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EF9F3"/>
            </a:gs>
            <a:gs pos="74001">
              <a:srgbClr val="F6C791"/>
            </a:gs>
            <a:gs pos="83000">
              <a:srgbClr val="F6C791"/>
            </a:gs>
            <a:gs pos="100000">
              <a:srgbClr val="F9DAB6"/>
            </a:gs>
          </a:gsLst>
          <a:lin ang="5400000" scaled="1"/>
        </a:grad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08EBDBD-AEB8-F6AD-9275-FFDB0024BE52}"/>
              </a:ext>
            </a:extLst>
          </p:cNvPr>
          <p:cNvSpPr>
            <a:spLocks noGrp="1"/>
          </p:cNvSpPr>
          <p:nvPr>
            <p:ph type="title"/>
          </p:nvPr>
        </p:nvSpPr>
        <p:spPr/>
        <p:txBody>
          <a:bodyPr/>
          <a:lstStyle/>
          <a:p>
            <a:pPr fontAlgn="auto">
              <a:spcAft>
                <a:spcPts val="0"/>
              </a:spcAft>
              <a:defRPr/>
            </a:pPr>
            <a:r>
              <a:rPr lang="en-US" altLang="en-US">
                <a:solidFill>
                  <a:schemeClr val="tx1"/>
                </a:solidFill>
              </a:rPr>
              <a:t> </a:t>
            </a:r>
          </a:p>
        </p:txBody>
      </p:sp>
      <p:sp>
        <p:nvSpPr>
          <p:cNvPr id="18435" name="Content Placeholder 2">
            <a:extLst>
              <a:ext uri="{FF2B5EF4-FFF2-40B4-BE49-F238E27FC236}">
                <a16:creationId xmlns:a16="http://schemas.microsoft.com/office/drawing/2014/main" id="{5CAB3CB6-4706-3FE7-0B87-1397403AAD9B}"/>
              </a:ext>
            </a:extLst>
          </p:cNvPr>
          <p:cNvSpPr>
            <a:spLocks noGrp="1" noChangeArrowheads="1"/>
          </p:cNvSpPr>
          <p:nvPr>
            <p:ph idx="1"/>
          </p:nvPr>
        </p:nvSpPr>
        <p:spPr>
          <a:xfrm>
            <a:off x="822325" y="1676400"/>
            <a:ext cx="7521575" cy="3505200"/>
          </a:xfrm>
        </p:spPr>
        <p:txBody>
          <a:bodyPr/>
          <a:lstStyle/>
          <a:p>
            <a:r>
              <a:rPr lang="en-US" altLang="en-US">
                <a:solidFill>
                  <a:schemeClr val="tx1"/>
                </a:solidFill>
              </a:rPr>
              <a:t>Because all the muscle cells in a unit are excited by a single neuron, stimulation of the nerve electrically or by an action potential originating from the ventral horn or by any agonist, including depolarizing relaxants (e.g., succinylcholine), causes all muscle cells in the motor unit to contract synchronously.</a:t>
            </a:r>
          </a:p>
          <a:p>
            <a:r>
              <a:rPr lang="en-US" altLang="en-US">
                <a:solidFill>
                  <a:schemeClr val="tx1"/>
                </a:solidFill>
              </a:rPr>
              <a:t>Synchronous contraction of the cells in a motor unit is called </a:t>
            </a:r>
            <a:r>
              <a:rPr lang="en-US" altLang="en-US" i="1">
                <a:solidFill>
                  <a:schemeClr val="tx1"/>
                </a:solidFill>
              </a:rPr>
              <a:t>fasciculation and is often vigorous </a:t>
            </a:r>
            <a:r>
              <a:rPr lang="en-US" altLang="en-US">
                <a:solidFill>
                  <a:schemeClr val="tx1"/>
                </a:solidFill>
              </a:rPr>
              <a:t>enough to be observed through the  skin.</a:t>
            </a:r>
          </a:p>
          <a:p>
            <a:r>
              <a:rPr lang="en-US" altLang="en-US">
                <a:solidFill>
                  <a:schemeClr val="tx1"/>
                </a:solidFill>
              </a:rPr>
              <a:t>Although most adult  human muscles have only one neuromuscular junction per cell, an important exception is some of the cells in extra ocular muscles.</a:t>
            </a:r>
          </a:p>
          <a:p>
            <a:pPr>
              <a:buFont typeface="Wingdings 2" panose="05020102010507070707" pitchFamily="18" charset="2"/>
              <a:buNone/>
            </a:pPr>
            <a:endParaRPr lang="en-US" altLang="en-US">
              <a:solidFill>
                <a:schemeClr val="tx1"/>
              </a:solidFill>
            </a:endParaRPr>
          </a:p>
        </p:txBody>
      </p:sp>
      <p:sp>
        <p:nvSpPr>
          <p:cNvPr id="4" name="Slide Number Placeholder 3">
            <a:extLst>
              <a:ext uri="{FF2B5EF4-FFF2-40B4-BE49-F238E27FC236}">
                <a16:creationId xmlns:a16="http://schemas.microsoft.com/office/drawing/2014/main" id="{C1D5CC42-DE63-C04A-3399-A2A5C7EA66D6}"/>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67A40707-607F-4D71-8E86-1065474DEF42}" type="slidenum">
              <a:rPr lang="en-US" altLang="en-US">
                <a:latin typeface="Franklin Gothic Book" panose="020B0503020102020204" pitchFamily="34" charset="0"/>
              </a:rPr>
              <a:pPr eaLnBrk="1" hangingPunct="1">
                <a:defRPr/>
              </a:pPr>
              <a:t>9</a:t>
            </a:fld>
            <a:endParaRPr lang="en-US" altLang="en-US">
              <a:latin typeface="Franklin Gothic Book" panose="020B0503020102020204" pitchFamily="34" charset="0"/>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TM02900769[[fn=Retrospect]]</Template>
  <TotalTime>2213</TotalTime>
  <Words>2672</Words>
  <Application>Microsoft Office PowerPoint</Application>
  <PresentationFormat>On-screen Show (4:3)</PresentationFormat>
  <Paragraphs>204</Paragraphs>
  <Slides>37</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6" baseType="lpstr">
      <vt:lpstr>Calibri</vt:lpstr>
      <vt:lpstr>Arial</vt:lpstr>
      <vt:lpstr>Calibri Light</vt:lpstr>
      <vt:lpstr>Tahoma</vt:lpstr>
      <vt:lpstr>Arial Unicode MS</vt:lpstr>
      <vt:lpstr>Franklin Gothic Book</vt:lpstr>
      <vt:lpstr>Wingdings 2</vt:lpstr>
      <vt:lpstr>Retrospect</vt:lpstr>
      <vt:lpstr>Adobe Photoshop Image</vt:lpstr>
      <vt:lpstr>Neuromuscular Physiology</vt:lpstr>
      <vt:lpstr>History </vt:lpstr>
      <vt:lpstr>PowerPoint Presentation</vt:lpstr>
      <vt:lpstr>PowerPoint Presentation</vt:lpstr>
      <vt:lpstr>PowerPoint Presentation</vt:lpstr>
      <vt:lpstr>PowerPoint Presentation</vt:lpstr>
      <vt:lpstr>The Motor Neuron</vt:lpstr>
      <vt:lpstr>PowerPoint Presentation</vt:lpstr>
      <vt:lpstr> </vt:lpstr>
      <vt:lpstr>PowerPoint Presentation</vt:lpstr>
      <vt:lpstr>Quantal Theory </vt:lpstr>
      <vt:lpstr>PowerPoint Presentation</vt:lpstr>
      <vt:lpstr>Nerve action potential</vt:lpstr>
      <vt:lpstr>PowerPoint Presentation</vt:lpstr>
      <vt:lpstr>PowerPoint Presentation</vt:lpstr>
      <vt:lpstr>Synaptic vesicles and recycling</vt:lpstr>
      <vt:lpstr>PowerPoint Presentation</vt:lpstr>
      <vt:lpstr>Process of Exocytosis</vt:lpstr>
      <vt:lpstr>PowerPoint Presentation</vt:lpstr>
      <vt:lpstr>Acetylcholinesterase</vt:lpstr>
      <vt:lpstr>Acetyl cholinesterase</vt:lpstr>
      <vt:lpstr>PowerPoint Presentation</vt:lpstr>
      <vt:lpstr>Acetylcholine Receptors </vt:lpstr>
      <vt:lpstr>PowerPoint Presentation</vt:lpstr>
      <vt:lpstr>PowerPoint Presentation</vt:lpstr>
      <vt:lpstr>Synthesis And Stabilization of AchRs</vt:lpstr>
      <vt:lpstr>Electrophysiology Of Neurotransmission</vt:lpstr>
      <vt:lpstr>PowerPoint Presentation</vt:lpstr>
      <vt:lpstr>Classic actions of nondepolarizing muscle relaxants</vt:lpstr>
      <vt:lpstr>Classic Actions Of Depolarizing Muscle Relaxants</vt:lpstr>
      <vt:lpstr>Desensitization Block</vt:lpstr>
      <vt:lpstr>PowerPoint Presentation</vt:lpstr>
      <vt:lpstr>PowerPoint Presentation</vt:lpstr>
      <vt:lpstr>Channel Block</vt:lpstr>
      <vt:lpstr>PowerPoint Presentation</vt:lpstr>
      <vt:lpstr>Phase II Block</vt:lpstr>
      <vt:lpstr>Thank You…</vt:lpstr>
    </vt:vector>
  </TitlesOfParts>
  <Company>RAKMHSU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sharique</dc:creator>
  <cp:lastModifiedBy>Rajesh Patel</cp:lastModifiedBy>
  <cp:revision>149</cp:revision>
  <dcterms:created xsi:type="dcterms:W3CDTF">2007-10-16T10:55:42Z</dcterms:created>
  <dcterms:modified xsi:type="dcterms:W3CDTF">2024-04-22T19:49:20Z</dcterms:modified>
</cp:coreProperties>
</file>