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49"/>
  </p:notesMasterIdLst>
  <p:sldIdLst>
    <p:sldId id="30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  <p:sldId id="279" r:id="rId23"/>
    <p:sldId id="303" r:id="rId24"/>
    <p:sldId id="276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5" r:id="rId41"/>
    <p:sldId id="297" r:id="rId42"/>
    <p:sldId id="298" r:id="rId43"/>
    <p:sldId id="299" r:id="rId44"/>
    <p:sldId id="300" r:id="rId45"/>
    <p:sldId id="301" r:id="rId46"/>
    <p:sldId id="296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D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CFBA8-95E9-43E8-9A7E-1B59788E2E95}" type="datetimeFigureOut">
              <a:rPr lang="en-US" smtClean="0"/>
              <a:t>2/5/2018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8E105-4D02-4D5F-A02D-33F1DB04A1E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8E105-4D02-4D5F-A02D-33F1DB04A1E7}" type="slidenum">
              <a:rPr lang="en-IN" smtClean="0"/>
              <a:t>13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B7435-BA20-4BA5-9530-03DF984D6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921C9-75E1-43E4-A478-F953374B8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61F56-ECFF-4523-BB1B-B59D466AA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7E84A-1C10-42F0-9E47-4FA213AF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C592A-2716-4CF6-9881-96B64276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9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7B6B-367B-4FB0-8E41-41A549A7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36105-C63D-4F85-81B2-57A084538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D6AFE-73D4-42FD-BA35-7482256B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4E682-2FBC-4DA3-8A84-C91F896D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3715E-3061-4210-8D9E-CDAB5C437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1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28DF4C-0084-49AA-AAFD-D698F59E0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5EBF5-0F57-475C-B65B-B6825D833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13312-FDE1-4495-A6D1-1DA37C9B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4949F-770A-4B80-8CEF-F14FA5F0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8E804-E451-447E-82EB-52B925F0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E7429-61DD-48C5-B9A8-2EC7C2CE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9F928-0EB4-454B-B910-E16FB116B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FD12-23B5-4C64-92B4-00D6D3D2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F587-C357-47A2-8FFA-5EF7C080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14182-D379-47C4-AF4A-5754DD5DC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8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369E-7C8E-4192-848A-CBBD2794B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7D8FB-3812-44A5-A7E4-E221FC45F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6D8FE-38A1-49AB-BFCD-14D0FE22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86F47-6AA5-4249-B91B-D004BF85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D9B0B-086F-40F8-9224-C1D231F86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9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1C8E6-5C3D-4A34-880C-407E9056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9AEC-97D2-4EDB-8540-7E7C01B15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02384-B355-487B-90EB-4A7D4FB47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6CC15-8A58-4862-B6D8-E812FD95A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9BC5A-49D4-480A-8546-28FC0AC6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C4842-0236-4398-99F6-0D6E3FFB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5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D73C3-4EA6-4A3F-9240-8E67DCD3A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A584-CDFA-4741-A071-E9E812E41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928BB-58DA-4C2F-B2AF-C75D0355E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14DA5-548C-4F03-992E-95D7C8B9C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89E99F-0AED-41B3-8B68-E55046F02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F1CA25-27DB-4734-A4D6-0FB950A02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E0E2CA-4024-4242-87C9-57EC9939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7F51E-C403-4080-A5ED-83A7F6CF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5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9DDE6-D949-41ED-9B7B-6590BB01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3C37F-E3FA-4132-A8C7-03AE30EB1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5AF68-FB6F-43E3-8527-D96FD266D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E37AA-5AA5-45CE-8C14-9C71CF39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9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F582F-7139-4A69-AF5B-D1E98DC5C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6D2FAA-C027-44DD-84D3-49141381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DB0EE-C2BC-4468-AE15-72C9ABDF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F2ED-4F85-4E80-922F-F4919FFC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B1C18-C38E-4170-AD55-CFAABEC8D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E2068-9F97-4D1E-87A4-0CD35034B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46A35-2B1D-4175-8A29-B6760B8A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25393-7016-4C9D-9809-4E00A3FDF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DACBC-8D5F-4B60-A7C9-8A73479E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3C97E-99CC-4517-ADCC-8CD6E1222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11CC5D-26FE-484D-8CB3-5A2E4E283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513D7-D133-47D0-96F1-7E7E03DF9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A439E-5A7D-4F7B-B04F-DD1B3ADD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28DAF-B2A2-4C63-AC80-D02FBBFE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E62F6-7C1A-4E24-A983-084D49C6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3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FDB21-265D-4C46-ADA5-33E611200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D660D-BD49-4FA1-B270-D3B184ADB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22807-268C-4C61-B128-4AD49D216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57278-DEC6-41B3-8B1B-4190F09C5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FF1B5-6A02-45E0-A363-ED15D9A9D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0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5C0F4B-D4D2-4A0B-945E-3731E9F83850}"/>
              </a:ext>
            </a:extLst>
          </p:cNvPr>
          <p:cNvSpPr txBox="1"/>
          <p:nvPr/>
        </p:nvSpPr>
        <p:spPr>
          <a:xfrm>
            <a:off x="696897" y="313491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</a:t>
            </a:r>
          </a:p>
          <a:p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MBBSPPT.COM</a:t>
            </a:r>
          </a:p>
        </p:txBody>
      </p:sp>
      <p:pic>
        <p:nvPicPr>
          <p:cNvPr id="5" name="Picture 4" descr="Nutrition.gif">
            <a:extLst>
              <a:ext uri="{FF2B5EF4-FFF2-40B4-BE49-F238E27FC236}">
                <a16:creationId xmlns:a16="http://schemas.microsoft.com/office/drawing/2014/main" id="{0F48A579-BBBE-4315-AC4E-0A68F0E32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81200"/>
            <a:ext cx="47244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32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Fatty acids- saturated , monounsaturated, polyunsaturated.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Source –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source-ghee, butter, egg yolk, cheese etc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mustared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oil, nuts, vegetable oils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EFA- is a polyunsaturated fatty acid need in the diet.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omega-6 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linoleic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acid), omega—3           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linolenic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EFA – 3% of total energy requirement of the child.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EFA in various edible oils ( g/100g)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Oil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EFA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Linoleic</a:t>
                      </a:r>
                      <a:r>
                        <a:rPr lang="en-US" dirty="0"/>
                        <a:t>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Linolenic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Safflower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74.5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Soya bean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Sunflower</a:t>
                      </a:r>
                      <a:r>
                        <a:rPr lang="en-US" baseline="0" dirty="0"/>
                        <a:t>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trace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Ground nut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28.3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Coconut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Ghee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diet 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err="1"/>
              <a:t>Carb</a:t>
            </a:r>
            <a:r>
              <a:rPr lang="en-US" dirty="0"/>
              <a:t>.- 55%- 60% (1g=4kcal)</a:t>
            </a:r>
          </a:p>
          <a:p>
            <a:r>
              <a:rPr lang="en-US" dirty="0"/>
              <a:t>Fat- 30%- 35% (1g=9kcal)</a:t>
            </a:r>
          </a:p>
          <a:p>
            <a:r>
              <a:rPr lang="en-US" dirty="0"/>
              <a:t>Protein- 10%-15% (1g=4kcal)</a:t>
            </a:r>
          </a:p>
          <a:p>
            <a:r>
              <a:rPr lang="en-US" dirty="0"/>
              <a:t>Ratio of </a:t>
            </a:r>
            <a:r>
              <a:rPr lang="en-US" dirty="0" err="1"/>
              <a:t>prot</a:t>
            </a:r>
            <a:r>
              <a:rPr lang="en-US" dirty="0"/>
              <a:t>. derived from cereals to pulse should be 4:1</a:t>
            </a:r>
          </a:p>
          <a:p>
            <a:r>
              <a:rPr lang="en-US" dirty="0"/>
              <a:t>Minimum level of leafy &amp; other vegetables should not be less than 150g/day</a:t>
            </a:r>
          </a:p>
          <a:p>
            <a:r>
              <a:rPr lang="en-US" dirty="0">
                <a:solidFill>
                  <a:srgbClr val="C00000"/>
                </a:solidFill>
              </a:rPr>
              <a:t>Cereal </a:t>
            </a:r>
            <a:r>
              <a:rPr lang="en-US" dirty="0"/>
              <a:t>– </a:t>
            </a:r>
            <a:r>
              <a:rPr lang="en-US" dirty="0" err="1"/>
              <a:t>defecient</a:t>
            </a:r>
            <a:r>
              <a:rPr lang="en-US" dirty="0"/>
              <a:t> of lysine, </a:t>
            </a:r>
            <a:r>
              <a:rPr lang="en-US" dirty="0" err="1"/>
              <a:t>threonine</a:t>
            </a:r>
            <a:r>
              <a:rPr lang="en-US" dirty="0"/>
              <a:t> , tryptophan.</a:t>
            </a:r>
          </a:p>
          <a:p>
            <a:r>
              <a:rPr lang="en-US" dirty="0">
                <a:solidFill>
                  <a:srgbClr val="C00000"/>
                </a:solidFill>
              </a:rPr>
              <a:t>Pulses </a:t>
            </a:r>
            <a:r>
              <a:rPr lang="en-US" dirty="0"/>
              <a:t>rich in lysine &amp; </a:t>
            </a:r>
            <a:r>
              <a:rPr lang="en-US" dirty="0" err="1"/>
              <a:t>defecient</a:t>
            </a:r>
            <a:r>
              <a:rPr lang="en-US" dirty="0"/>
              <a:t> in </a:t>
            </a:r>
            <a:r>
              <a:rPr lang="en-US" dirty="0" err="1"/>
              <a:t>methionine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Calorie &amp; protein content of common food 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378920"/>
              </p:ext>
            </p:extLst>
          </p:nvPr>
        </p:nvGraphicFramePr>
        <p:xfrm>
          <a:off x="838200" y="990600"/>
          <a:ext cx="7467600" cy="5441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776">
                <a:tc>
                  <a:txBody>
                    <a:bodyPr/>
                    <a:lstStyle/>
                    <a:p>
                      <a:r>
                        <a:rPr lang="en-US" dirty="0"/>
                        <a:t>Food category</a:t>
                      </a:r>
                      <a:r>
                        <a:rPr lang="en-US" baseline="0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 stuff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Calorie</a:t>
                      </a:r>
                      <a:r>
                        <a:rPr lang="en-US" baseline="0" dirty="0"/>
                        <a:t> ( kcal)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Protein (g)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44">
                <a:tc>
                  <a:txBody>
                    <a:bodyPr/>
                    <a:lstStyle/>
                    <a:p>
                      <a:r>
                        <a:rPr lang="en-US" dirty="0"/>
                        <a:t>Cereals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Rice</a:t>
                      </a:r>
                      <a:r>
                        <a:rPr lang="en-US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325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52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Wheat 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341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Maize</a:t>
                      </a:r>
                      <a:r>
                        <a:rPr lang="en-US" baseline="0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Barley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9-11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cornflour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11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Bread (white)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slice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50-70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r>
                        <a:rPr lang="en-US" dirty="0"/>
                        <a:t>Pulses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Dhal 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372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P21, C60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Soya bean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432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43.2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Bengal gram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 gram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 gram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 dhal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 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347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P24, C55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r>
                        <a:rPr lang="en-US" dirty="0"/>
                        <a:t>Milk &amp; milk products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Breast milk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100ml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Cow milk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100ml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776">
                <a:tc>
                  <a:txBody>
                    <a:bodyPr/>
                    <a:lstStyle/>
                    <a:p>
                      <a:r>
                        <a:rPr lang="en-US" dirty="0"/>
                        <a:t>Fats &amp; oil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butter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52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Veg</a:t>
                      </a:r>
                      <a:r>
                        <a:rPr lang="en-US" baseline="0" dirty="0"/>
                        <a:t> oil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432214"/>
              </p:ext>
            </p:extLst>
          </p:nvPr>
        </p:nvGraphicFramePr>
        <p:xfrm>
          <a:off x="661670" y="533400"/>
          <a:ext cx="7820660" cy="5799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494">
                <a:tc>
                  <a:txBody>
                    <a:bodyPr/>
                    <a:lstStyle/>
                    <a:p>
                      <a:r>
                        <a:rPr lang="en-US" dirty="0"/>
                        <a:t>Food category</a:t>
                      </a:r>
                      <a:r>
                        <a:rPr lang="en-US" baseline="0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 stuff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Calorie</a:t>
                      </a:r>
                      <a:r>
                        <a:rPr lang="en-US" baseline="0" dirty="0"/>
                        <a:t> ( kcal)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Protein (g)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94">
                <a:tc>
                  <a:txBody>
                    <a:bodyPr/>
                    <a:lstStyle/>
                    <a:p>
                      <a:r>
                        <a:rPr lang="en-US" dirty="0"/>
                        <a:t>Nut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Coconut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494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Almond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94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Ground nut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562">
                <a:tc>
                  <a:txBody>
                    <a:bodyPr/>
                    <a:lstStyle/>
                    <a:p>
                      <a:r>
                        <a:rPr lang="en-US" dirty="0"/>
                        <a:t>Meat &amp; poultry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Egg 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66-80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163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Mutton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07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Chicken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41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Liver (goat)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014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Beef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6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18.7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263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Fish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100-300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20-60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078">
                <a:tc>
                  <a:txBody>
                    <a:bodyPr/>
                    <a:lstStyle/>
                    <a:p>
                      <a:r>
                        <a:rPr lang="en-US" dirty="0"/>
                        <a:t>Sugar 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  <a:r>
                        <a:rPr lang="en-US" dirty="0" err="1"/>
                        <a:t>tsf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C-4.2, F-0, P-0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7494">
                <a:tc>
                  <a:txBody>
                    <a:bodyPr/>
                    <a:lstStyle/>
                    <a:p>
                      <a:r>
                        <a:rPr lang="en-US" dirty="0" err="1"/>
                        <a:t>Rajma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C-60, F-1.3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100g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346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  <a:endParaRPr lang="en-IN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Malnutrition 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55927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Wt/age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Ht./age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Wt./ ht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&amp; interpretation- 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Wt. for age= wt. of the child/ wt. of normal child of same age X 100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15093"/>
              </p:ext>
            </p:extLst>
          </p:nvPr>
        </p:nvGraphicFramePr>
        <p:xfrm>
          <a:off x="1447800" y="4419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Indicator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Acute malnutrition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Chr. malnutrition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W/A (underweight)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H/A( stunting)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W/H ( wasting)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79" y="15240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Energy Malnutrition Iceberg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p13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3646" y="2057400"/>
            <a:ext cx="5086350" cy="3343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IAP Classification:-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557682"/>
              </p:ext>
            </p:extLst>
          </p:nvPr>
        </p:nvGraphicFramePr>
        <p:xfrm>
          <a:off x="1524000" y="114062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Nutrition</a:t>
                      </a:r>
                      <a:r>
                        <a:rPr lang="en-US" baseline="0" dirty="0"/>
                        <a:t> status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Wt. for age (%)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&gt;80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I PEM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71-80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Grade II PEM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61-70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Grade III PEM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51-60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Grade IV PEM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&lt;50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3716625"/>
            <a:ext cx="3810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Trust Classification</a:t>
            </a:r>
            <a:endParaRPr lang="en-I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5409"/>
              </p:ext>
            </p:extLst>
          </p:nvPr>
        </p:nvGraphicFramePr>
        <p:xfrm>
          <a:off x="1511424" y="4167025"/>
          <a:ext cx="61085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6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Wt. for 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Odema</a:t>
                      </a:r>
                      <a:r>
                        <a:rPr lang="en-US" dirty="0"/>
                        <a:t> present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Odema</a:t>
                      </a:r>
                      <a:r>
                        <a:rPr lang="en-US" dirty="0"/>
                        <a:t> absent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60 %- 80%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kwashiorkor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undernutrition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 60%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Marasmic</a:t>
                      </a:r>
                      <a:r>
                        <a:rPr lang="en-US" baseline="0" dirty="0"/>
                        <a:t> kwashiorkor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marasmus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68" y="98174"/>
            <a:ext cx="3581400" cy="609600"/>
          </a:xfrm>
        </p:spPr>
        <p:txBody>
          <a:bodyPr>
            <a:no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Gomez Classification</a:t>
            </a:r>
            <a:endParaRPr lang="en-I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587343"/>
              </p:ext>
            </p:extLst>
          </p:nvPr>
        </p:nvGraphicFramePr>
        <p:xfrm>
          <a:off x="604421" y="707774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Nutritional  status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Wt. for age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&gt;90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 degree PEM ( mild)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76-90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 degree</a:t>
                      </a:r>
                      <a:r>
                        <a:rPr lang="en-US" baseline="0" dirty="0"/>
                        <a:t> PEM ( moderate)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60-75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III degree ( severe)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&lt;60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2749638"/>
            <a:ext cx="244650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Classification </a:t>
            </a:r>
            <a:endParaRPr lang="en-I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66509"/>
              </p:ext>
            </p:extLst>
          </p:nvPr>
        </p:nvGraphicFramePr>
        <p:xfrm>
          <a:off x="609599" y="3352800"/>
          <a:ext cx="822442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1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1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 </a:t>
                      </a:r>
                      <a:r>
                        <a:rPr lang="en-US" dirty="0" err="1"/>
                        <a:t>undernutrition</a:t>
                      </a:r>
                      <a:r>
                        <a:rPr lang="en-US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Severe </a:t>
                      </a:r>
                      <a:r>
                        <a:rPr lang="en-US" dirty="0" err="1"/>
                        <a:t>undernutrition</a:t>
                      </a:r>
                      <a:r>
                        <a:rPr lang="en-US" dirty="0"/>
                        <a:t>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Symmetrical </a:t>
                      </a:r>
                      <a:r>
                        <a:rPr lang="en-US" dirty="0" err="1"/>
                        <a:t>odema</a:t>
                      </a:r>
                      <a:r>
                        <a:rPr lang="en-US" baseline="0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Wt. for ht.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 score or SD score between -2 &amp; -3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 score or SD score between &lt; -3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Ht. for 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Z score or SD score between -2 &amp; -3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Z score or SD score between &lt; -3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105400" cy="685800"/>
          </a:xfrm>
        </p:spPr>
        <p:txBody>
          <a:bodyPr>
            <a:norm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Waterlow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classification ( Ht. for age)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1"/>
          <a:ext cx="8229600" cy="19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r>
                        <a:rPr lang="en-US" dirty="0"/>
                        <a:t>Classification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Ht. for age (%)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&gt;95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degree stunting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90-95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degree stunting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85-89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degree stunting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&lt;85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92672" y="3083561"/>
            <a:ext cx="5034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Waterlow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classification ( Wt. for Ht.)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81000" y="3581400"/>
          <a:ext cx="8229600" cy="178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Classification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Ht. for age (%)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&gt;90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Mild</a:t>
                      </a:r>
                      <a:r>
                        <a:rPr lang="en-US" baseline="0" dirty="0"/>
                        <a:t> wasting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80-90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Moderate</a:t>
                      </a:r>
                      <a:r>
                        <a:rPr lang="en-US" baseline="0" dirty="0"/>
                        <a:t> wasting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70-79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Severe wasting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&lt;70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838200"/>
            <a:ext cx="8305800" cy="58213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Nutritions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constituents in the food which should be supplied in adequate amt. for optimal growth.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Classifications:</a:t>
            </a:r>
          </a:p>
          <a:p>
            <a:pPr>
              <a:buFont typeface="Wingdings" pitchFamily="2" charset="2"/>
              <a:buChar char="ü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Macronutrients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in large amt. by the body.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Fats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Micronutients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in small amt.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Vitamins &amp; minerals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independent criteria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7630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circumference (1-5yr)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Bangle test,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Shakir’s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tape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Skinfold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thickness (1-6yr)- biceps, triceps,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infrascapular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suprailiac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Harpenden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caliper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&gt;10 mm- normal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&lt;6mm- abnormal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Kanawati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index=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MAC( cm)/ head circumference (cm)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Singh’s index= wt.(kg)/ (ht. in cm)² X 100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Dugdale’s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index= wt. in kg/ (ht. in cm)₁∙₆ X 100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Ponderal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index= wt in g X 100/ ht. in cm₃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BMI= wt. in kg/ (ht. in m )²</a:t>
            </a:r>
          </a:p>
          <a:p>
            <a:pPr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905000"/>
            <a:ext cx="1752600" cy="2325565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057400"/>
            <a:ext cx="2404679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Kwashiorkor</a:t>
            </a: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21262" y="1372340"/>
            <a:ext cx="2276475" cy="4333618"/>
          </a:xfrm>
        </p:spPr>
      </p:pic>
      <p:pic>
        <p:nvPicPr>
          <p:cNvPr id="5" name="Picture 4" descr="tumblr_lvwddjPTQJ1qa8k45o1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71600"/>
            <a:ext cx="2514600" cy="4333618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1364202"/>
            <a:ext cx="2514600" cy="433361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4267200" cy="5668963"/>
          </a:xfrm>
        </p:spPr>
        <p:txBody>
          <a:bodyPr>
            <a:normAutofit/>
          </a:bodyPr>
          <a:lstStyle/>
          <a:p>
            <a:pPr>
              <a:buSzPct val="55000"/>
              <a:buFont typeface="Wingdings" panose="05000000000000000000" pitchFamily="2" charset="2"/>
              <a:buChar char="q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Manifestations:</a:t>
            </a:r>
          </a:p>
          <a:p>
            <a:pPr>
              <a:buSzPct val="55000"/>
              <a:buFont typeface="Wingdings" panose="05000000000000000000" pitchFamily="2" charset="2"/>
              <a:buChar char="q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Signs</a:t>
            </a:r>
          </a:p>
          <a:p>
            <a:pPr marL="742950" lvl="1" indent="-285750">
              <a:buSzPct val="55000"/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</a:p>
          <a:p>
            <a:pPr marL="742950" lvl="1" indent="-285750">
              <a:buSzPct val="55000"/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Muscle wasting</a:t>
            </a:r>
          </a:p>
          <a:p>
            <a:pPr marL="742950" lvl="1" indent="-285750">
              <a:buSzPct val="55000"/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Psychomotor changes</a:t>
            </a:r>
          </a:p>
          <a:p>
            <a:pPr>
              <a:buSzPct val="55000"/>
              <a:buFont typeface="Wingdings" panose="05000000000000000000" pitchFamily="2" charset="2"/>
              <a:buChar char="q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Signs</a:t>
            </a:r>
          </a:p>
          <a:p>
            <a:pPr marL="742950" lvl="1" indent="-285750">
              <a:buSzPct val="55000"/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Hair changes</a:t>
            </a:r>
          </a:p>
          <a:p>
            <a:pPr marL="742950" lvl="1" indent="-285750">
              <a:buSzPct val="55000"/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depigmentation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skin</a:t>
            </a:r>
          </a:p>
          <a:p>
            <a:pPr marL="742950" lvl="1" indent="-285750">
              <a:buSzPct val="55000"/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Moonface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55000"/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809478" y="1066800"/>
            <a:ext cx="3962400" cy="5029200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Occasional Signs:</a:t>
            </a:r>
          </a:p>
          <a:p>
            <a:pPr marL="838200" marR="0" lvl="1" indent="-3810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Flaky-paint rash</a:t>
            </a:r>
          </a:p>
          <a:p>
            <a:pPr marL="838200" marR="0" lvl="1" indent="-3810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Noma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200" marR="0" lvl="1" indent="-3810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Hepatomegaly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ü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Laboratory: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Decreased serum albumin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EEG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abnomalities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Iron &amp; folic acid deficiencies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5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Liver biopsy fatty or fibrosis may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584" y="791936"/>
            <a:ext cx="3457314" cy="2637064"/>
          </a:xfr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713268"/>
            <a:ext cx="3492825" cy="2971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75161" y="262908"/>
            <a:ext cx="3419398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Flaky-paint rash</a:t>
            </a:r>
          </a:p>
        </p:txBody>
      </p:sp>
      <p:sp>
        <p:nvSpPr>
          <p:cNvPr id="7" name="Rectangle 6"/>
          <p:cNvSpPr/>
          <p:nvPr/>
        </p:nvSpPr>
        <p:spPr>
          <a:xfrm>
            <a:off x="906691" y="245153"/>
            <a:ext cx="320040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5161" y="788633"/>
            <a:ext cx="2807757" cy="256416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Marasmus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pic0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1371600"/>
            <a:ext cx="3314700" cy="5148956"/>
          </a:xfrm>
        </p:spPr>
      </p:pic>
      <p:pic>
        <p:nvPicPr>
          <p:cNvPr id="5" name="Picture 4" descr="p56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5" y="1371601"/>
            <a:ext cx="3314700" cy="514895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625136" y="1265237"/>
            <a:ext cx="4267200" cy="559276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Wasting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Muscle wasting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retardation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changes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edema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Variable-subnormal temp, slow PR, good appetite, often w/diarrhea, etc.</a:t>
            </a:r>
          </a:p>
          <a:p>
            <a:pPr marL="533400" indent="-533400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892336" y="1135855"/>
            <a:ext cx="4267200" cy="5334000"/>
          </a:xfrm>
          <a:prstGeom prst="rect">
            <a:avLst/>
          </a:prstGeo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Data:</a:t>
            </a:r>
          </a:p>
          <a:p>
            <a:pPr marL="533400" indent="-5334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albumin N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Urinary urea/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Serum essential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index N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Anemia uncommon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deficiency present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Serum cholesterol low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Diminished enzyme activity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Bone growth delayed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Liver biopsy N or atrophic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925" y="152400"/>
            <a:ext cx="7886700" cy="132556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Thiamine, Riboflavin, Niacin, Pyridoxine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cofactors to enzymes in energy metabolism, hence, deficiencies show up in quickly growing tissues such as epithelium.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530441" y="1729095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symptoms for the group include: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Dermatitis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Glossitis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Cheilitis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647275" y="1729095"/>
            <a:ext cx="3962400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Nerve cells use lots of energy, so symptoms also show up in the nervous tissue: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Peripheral neuropathy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Mental confusion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Lack of motor coordination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Malaise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Thiamine (Vitamin B1) Deficiency Beriberi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forms: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 beriberi: generalized edema, acute cardiac symptoms and prompt response to thiamine administration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 beriberi: edema not present, condition similar to peripheral neuritis w/ neurological disorders present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Infantile beriberi divided into:</a:t>
            </a:r>
          </a:p>
          <a:p>
            <a:pPr marL="990600" lvl="1" indent="-533400">
              <a:lnSpc>
                <a:spcPct val="80000"/>
              </a:lnSpc>
              <a:buFontTx/>
              <a:buAutoNum type="alpha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cardiac - ages 2-4 months; sudden onset of cardiac such as cyanosis,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dyspnea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systolic murmur &amp; pulmonary edema w/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rales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80000"/>
              </a:lnSpc>
              <a:buFontTx/>
              <a:buAutoNum type="alpha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Aphonic - ages 5-7 months; insidious onset of hoarseness,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dysphonia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aphonia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80000"/>
              </a:lnSpc>
              <a:buFontTx/>
              <a:buAutoNum type="alphaL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Pseudomeningeal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ages 8-10 months; signs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meningeal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irritation apathy, drowsiness &amp; even unconsciousness.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Children: 10mg p. o. daily for several weeks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Adults 50mg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5636-0550x03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90700" y="304800"/>
            <a:ext cx="5562600" cy="5791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Riboflavin (Vitamin B2) Deficiency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as coenzyme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flavoprotein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in a. a., f. a. &amp; CHO metabolism &amp; cellular respiration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also by retinal eye pigments for light adaptation</a:t>
            </a:r>
          </a:p>
          <a:p>
            <a:pPr marL="609600" indent="-609600">
              <a:lnSpc>
                <a:spcPct val="90000"/>
              </a:lnSpc>
              <a:buClr>
                <a:schemeClr val="hlink"/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lesions of the lips, the most common of which are angular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stomatitis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cheilosis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Localized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seborrheic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dermatitis of the face may result such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nasolabial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seborrhea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dyssebacia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angular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palpebritis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Scrotal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vulvar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dermatosis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also occur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Ocular s/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photophobia, blurred vision, itching of the eyes,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lacrimation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corneal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vascularization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hlink"/>
              </a:buClr>
              <a:buFontTx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0400" indent="-660400">
              <a:lnSpc>
                <a:spcPct val="80000"/>
              </a:lnSpc>
              <a:spcBef>
                <a:spcPct val="10000"/>
              </a:spcBef>
              <a:buClr>
                <a:schemeClr val="hlink"/>
              </a:buClr>
              <a:buFontTx/>
              <a:buNone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</a:p>
          <a:p>
            <a:pPr marL="660400" indent="-660400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Riboflavin 2-5mg p. o. daily w/ increased B complex</a:t>
            </a:r>
          </a:p>
          <a:p>
            <a:pPr marL="660400" indent="-660400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Parenteral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administration 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relief not obtained</a:t>
            </a:r>
          </a:p>
          <a:p>
            <a:pPr marL="609600" indent="-609600">
              <a:lnSpc>
                <a:spcPct val="90000"/>
              </a:lnSpc>
              <a:buClr>
                <a:schemeClr val="hlink"/>
              </a:buClr>
              <a:buFontTx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basis of function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8867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yielding foods-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&amp; fats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Bodybuilding foods- proteins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Protective foods-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&amp; minerals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Recommended daily allowance (RDA)- nutrient intake considered adequate to meet the known nutrient needs of practically all healthy children in a particular age.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6826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Riboflavin Deficiency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2484007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524000"/>
            <a:ext cx="2743200" cy="2438400"/>
          </a:xfrm>
          <a:noFill/>
          <a:ln/>
        </p:spPr>
      </p:pic>
      <p:pic>
        <p:nvPicPr>
          <p:cNvPr id="5" name="Picture 20" descr="2703_f7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6373" y="1523999"/>
            <a:ext cx="2971800" cy="5105401"/>
          </a:xfrm>
          <a:prstGeom prst="rect">
            <a:avLst/>
          </a:prstGeom>
          <a:noFill/>
        </p:spPr>
      </p:pic>
      <p:pic>
        <p:nvPicPr>
          <p:cNvPr id="6" name="Picture 12" descr="Glossiti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57200" y="4038600"/>
            <a:ext cx="2743200" cy="2590800"/>
          </a:xfrm>
          <a:prstGeom prst="rect">
            <a:avLst/>
          </a:prstGeom>
          <a:noFill/>
          <a:ln/>
        </p:spPr>
      </p:pic>
      <p:pic>
        <p:nvPicPr>
          <p:cNvPr id="7" name="Picture 14" descr="45544554SEBORRHEIC_DERMATITI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629400" y="1523998"/>
            <a:ext cx="2514600" cy="2514601"/>
          </a:xfrm>
          <a:prstGeom prst="rect">
            <a:avLst/>
          </a:prstGeom>
          <a:noFill/>
          <a:ln/>
        </p:spPr>
      </p:pic>
      <p:pic>
        <p:nvPicPr>
          <p:cNvPr id="8" name="Picture 18" descr="seborrhe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629400" y="4114799"/>
            <a:ext cx="2514600" cy="2514601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992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Niacin (Vitamin B3) Deficiency Pellagra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91971" y="939383"/>
            <a:ext cx="8305800" cy="57150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Diets low in niacin &amp;/or tryptophan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Amino acid imbalance or as a result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malabsorption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corn consumption</a:t>
            </a:r>
          </a:p>
          <a:p>
            <a:pPr marL="533400" indent="-533400">
              <a:lnSpc>
                <a:spcPct val="80000"/>
              </a:lnSpc>
              <a:buClr>
                <a:schemeClr val="hlink"/>
              </a:buClr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 w/ anorexia, weakness, irritability, numbness &amp; dizziness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triad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dermatitis, diarrhea &amp; dementia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Dermatitis may develop insidiously to sunlight or heat</a:t>
            </a:r>
          </a:p>
          <a:p>
            <a:pPr marL="914400" lvl="1" indent="-457200">
              <a:lnSpc>
                <a:spcPct val="80000"/>
              </a:lnSpc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appears as symmetrical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erythema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80000"/>
              </a:lnSpc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Followed by drying, scaling &amp; pigmentation w/ vesicles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bullae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times</a:t>
            </a:r>
          </a:p>
          <a:p>
            <a:pPr marL="914400" lvl="1" indent="-457200">
              <a:lnSpc>
                <a:spcPct val="80000"/>
              </a:lnSpc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Predilection for back of hands, wrists, forearms (pellagrous glove), neck (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Casal’s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necklace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&amp; lower legs (pellagrous boot)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 s/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diarrhea,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stomatitis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glossitis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feces pale, foul milky, soapy or at times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steatorrheic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changes include depression, irritability, disorientation, insomnia &amp; delirium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25563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Niacin 50-300mg daily which may be taken for a long time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Skin lesions may be covered w/ soothing lotions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6" descr="pellagra_hand_face-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324992"/>
            <a:ext cx="3368040" cy="2590800"/>
          </a:xfrm>
          <a:noFill/>
          <a:ln/>
        </p:spPr>
      </p:pic>
      <p:pic>
        <p:nvPicPr>
          <p:cNvPr id="5" name="Picture 32" descr="wein-6-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24400" y="1295400"/>
            <a:ext cx="3962400" cy="5199185"/>
          </a:xfrm>
          <a:prstGeom prst="rect">
            <a:avLst/>
          </a:prstGeom>
          <a:noFill/>
          <a:ln/>
        </p:spPr>
      </p:pic>
      <p:pic>
        <p:nvPicPr>
          <p:cNvPr id="6" name="Picture 34" descr="Pellagra-Casals_necklace-Fig30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85800" y="4030460"/>
            <a:ext cx="3368040" cy="254496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itchFamily="34" charset="0"/>
              </a:rPr>
              <a:t>Pyridoxine (Vitamin B6) Deficiency</a:t>
            </a:r>
            <a:endParaRPr lang="en-IN" sz="32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5105400"/>
          </a:xfrm>
        </p:spPr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Functions: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B6 is involved in the synthesis and catabolism of amino acids, synthesis of neurotransmitters,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porphyrins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niacin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Plays important role in clinical conditions such as anemia,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hyperemesis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gravidarum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cardiac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decompensation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radiation effects, skin grafting, INH therapy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seborrheic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dermatitis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Etiology: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Losses from refining, processing, cooking &amp; storing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Malabsorptive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diseases such as celiac disease may contribute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antagonism might occur between INH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pyridoxal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phosphate at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457200"/>
            <a:ext cx="8305800" cy="566896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different types</a:t>
            </a:r>
          </a:p>
          <a:p>
            <a:pPr marL="990600" lvl="1" indent="-533400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Neuropathic, due to insufficient neurotransmitter synthesis, such as irritability, depression &amp; somnolence</a:t>
            </a:r>
          </a:p>
          <a:p>
            <a:pPr marL="990600" lvl="1" indent="-533400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Pellagrous, due to low endogenous niacin synthesis, such 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seborrheic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dermatitis,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intertrigo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angular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stomatitis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glossitis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Anemic, due to low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porphyrin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synthesis, such 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microcytic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anemia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lymphopenia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genetic diseases involving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pyridoxal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phosphate enzymes also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xanthurenic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aciduria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cystathioninuria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homocystinuria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Pyridoxine 100mg IM injection for seizures due to deficiency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w/ pyridoxine dependency should be given 2-10mg IM injection or 10-100mg oral vitamin B6 </a:t>
            </a:r>
          </a:p>
          <a:p>
            <a:pPr marL="609600" indent="-609600">
              <a:lnSpc>
                <a:spcPct val="90000"/>
              </a:lnSpc>
              <a:buClr>
                <a:schemeClr val="hlink"/>
              </a:buClr>
              <a:buFontTx/>
              <a:buAutoNum type="arabicPeriod" startAt="2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Rounded MT Bold" pitchFamily="34" charset="0"/>
              </a:rPr>
              <a:t>Folic Acid (Vitamin B9) Deficiency</a:t>
            </a:r>
            <a:endParaRPr lang="en-IN" sz="28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17063"/>
            <a:ext cx="41148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Functions: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for RBC &amp; DNA formation, cell multiplication esp. GI cells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Newly discovered functions:</a:t>
            </a:r>
          </a:p>
          <a:p>
            <a:pPr lvl="1">
              <a:lnSpc>
                <a:spcPct val="80000"/>
              </a:lnSpc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neural tube defects</a:t>
            </a:r>
          </a:p>
          <a:p>
            <a:pPr lvl="1">
              <a:lnSpc>
                <a:spcPct val="80000"/>
              </a:lnSpc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heart disease (reduces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homocysteine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levels)</a:t>
            </a:r>
          </a:p>
          <a:p>
            <a:pPr lvl="1">
              <a:lnSpc>
                <a:spcPct val="80000"/>
              </a:lnSpc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colon cancer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Etiology: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 incidence 4-7 months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Deficient dietary intake: goat’s milk deficient &amp; powdered milk poor source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797643" y="1066800"/>
            <a:ext cx="4191000" cy="502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Deficient absorption as in celiac disease, achlorhydria, anticonvulsant drugs, zinc deficiency &amp; bacterial overgrowth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Impaired metabolism w/ ascorbic acid deficiency, hypothyroidism, drugs like trimethoprim &amp; alcoholism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Increased requirement during rapid growth &amp; infection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Increased excretion/loss may occur subsequent to vitamin B12 deficiency &amp; chronic alcoholism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Increased destruction possible in cigarette smoking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378781"/>
            <a:ext cx="4191000" cy="6400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Megaloblastic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anemia w/ irritability, failure to gain wt &amp; chronic diarrhea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Thrombocytopenic hemorrhages advanced cases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Scurvy may be present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Findings: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macrocytic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folic acid &lt;3ng/ml, normal level=5-20ng/ml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RBC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levels indicator of chronic deficiency, normal level=150-600ng/ml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iron &amp; vitamin B12 normal or elevated 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847208" y="381000"/>
            <a:ext cx="4267200" cy="586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Tx/>
              <a:buFontTx/>
              <a:buAutoNum type="arabicPeriod" startAt="6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Formiminoglutamic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acid in urine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after oral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histidine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Tx/>
              <a:buFontTx/>
              <a:buAutoNum type="arabicPeriod" startAt="6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Serum LDH markedly high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Tx/>
              <a:buFontTx/>
              <a:buAutoNum type="arabicPeriod" startAt="6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Bone marrow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hypercellular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RDA: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20-50mcg/24 hrs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Parenteral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folic acid 2-5mg/24 hrs, response in 72 hrs, therapy for 3-4 wks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Transfusions only when anemia severe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Satisfactory responses even w/ low doses of 50mcg/24 hrs, have no effect on primary vitamin B12 deficiency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If pernicious anemia present, prolonged use of folic acid should be avoided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wein-2-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685800"/>
            <a:ext cx="6248400" cy="5491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Arial Rounded MT Bold" pitchFamily="34" charset="0"/>
              </a:rPr>
              <a:t>Cobalamine</a:t>
            </a:r>
            <a:r>
              <a:rPr lang="en-US" sz="2800" dirty="0">
                <a:latin typeface="Arial Rounded MT Bold" pitchFamily="34" charset="0"/>
              </a:rPr>
              <a:t> (Vitamin B12) Deficiency</a:t>
            </a:r>
            <a:endParaRPr lang="en-IN" sz="2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2429" y="838200"/>
            <a:ext cx="8305800" cy="57912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Vitamin B12 + glycoprotein (intrinsic factor) from parietal cells of gastric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terminal ileum absorption + intrinsic factor + Ca++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in reactions affecting production of methyl groups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Congenital Pernicious Anemia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Lack of secretion of intrinsic factor by stomach manifest at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months-10 years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uterine stores become exhausted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Inadequate intake or dietary deficiency rare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 vegetarian diet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commonly seen in kwashiorkor 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marasmus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Breast-fed infants whose mothers had deficient diets or pernicious anemia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 or inhibition of the B12-intrinsic factor complex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B12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malabsorption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from disease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 sites or other intestinal causes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2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762000"/>
            <a:ext cx="7886700" cy="55626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Manifestations: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Megaloblastic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anemia that becomes severe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Neurological includes ataxia,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paresthesias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hyporeflexia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Babinski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responses,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clonus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coma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Tongue smooth, red &amp; painful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Findings: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macrocytic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vitamin B12 &lt;100pg/ml but serum iron &amp; folic acid normal or elevated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LDH activity markedly increased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Urinary excess of methylmalonic acid, a reliable &amp; sensitive index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15000"/>
              </a:spcBef>
              <a:buNone/>
            </a:pPr>
            <a:r>
              <a:rPr lang="en-US" sz="2400" dirty="0">
                <a:solidFill>
                  <a:schemeClr val="tx2"/>
                </a:solidFill>
                <a:latin typeface="Arial Rounded MT Bold" pitchFamily="34" charset="0"/>
              </a:rPr>
              <a:t>RDA: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Infants 0.5 mcg/day</a:t>
            </a:r>
          </a:p>
          <a:p>
            <a:pPr marL="457200" indent="-457200">
              <a:spcBef>
                <a:spcPct val="1500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Older children &amp; adults 3mcg/day</a:t>
            </a:r>
          </a:p>
          <a:p>
            <a:pPr marL="457200" indent="-457200">
              <a:spcBef>
                <a:spcPct val="15000"/>
              </a:spcBef>
              <a:buNone/>
            </a:pPr>
            <a:r>
              <a:rPr lang="en-US" sz="2400" dirty="0">
                <a:solidFill>
                  <a:schemeClr val="tx2"/>
                </a:solidFill>
                <a:latin typeface="Arial Rounded MT Bold" pitchFamily="34" charset="0"/>
              </a:rPr>
              <a:t>Treatment:</a:t>
            </a:r>
          </a:p>
          <a:p>
            <a:pPr marL="457200" indent="-457200">
              <a:spcBef>
                <a:spcPct val="15000"/>
              </a:spcBef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Prompt hematological response w/ parenteral vitamin B12 1-5mcg/24hrs</a:t>
            </a:r>
          </a:p>
          <a:p>
            <a:pPr marL="457200" indent="-457200">
              <a:spcBef>
                <a:spcPct val="15000"/>
              </a:spcBef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neurological involvement 1mg IM daily for at least 2wks</a:t>
            </a:r>
          </a:p>
          <a:p>
            <a:pPr marL="457200" indent="-457200">
              <a:spcBef>
                <a:spcPct val="15000"/>
              </a:spcBef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Pernicious Anemia: Monthly vitamin B12 1mg IM necessary throughout patient’s life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Holliday- Segar formula for calculating the daily requirement of calories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1"/>
          <a:ext cx="8229600" cy="149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/>
                        <a:t>Wt. in kg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Daily req. of calories ( kcal/kg)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 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 +</a:t>
                      </a:r>
                      <a:r>
                        <a:rPr lang="en-US" baseline="0" dirty="0"/>
                        <a:t> 50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&gt; 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 + 20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048000"/>
          <a:ext cx="8153400" cy="3620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604">
                <a:tc>
                  <a:txBody>
                    <a:bodyPr/>
                    <a:lstStyle/>
                    <a:p>
                      <a:r>
                        <a:rPr lang="en-US" dirty="0"/>
                        <a:t>Age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Calories (kcal/kg/d)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Protein</a:t>
                      </a:r>
                      <a:r>
                        <a:rPr lang="en-US" baseline="0" dirty="0"/>
                        <a:t> (g/kg/d)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en-US" dirty="0"/>
                        <a:t>0-3</a:t>
                      </a:r>
                      <a:r>
                        <a:rPr lang="en-US" baseline="0" dirty="0"/>
                        <a:t> mo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en-US" dirty="0"/>
                        <a:t>4-6 mo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en-US" dirty="0"/>
                        <a:t>6-9mo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en-US" dirty="0"/>
                        <a:t>9-12mo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en-US" dirty="0"/>
                        <a:t>1 yr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en-US" dirty="0"/>
                        <a:t>2-3</a:t>
                      </a:r>
                      <a:r>
                        <a:rPr lang="en-US" baseline="0" dirty="0"/>
                        <a:t> yrs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en-US" dirty="0"/>
                        <a:t>4-6yrs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80-90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en-US" dirty="0"/>
                        <a:t>7-9 yrs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70- 80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en-US" dirty="0"/>
                        <a:t>10-12</a:t>
                      </a:r>
                      <a:r>
                        <a:rPr lang="en-US" baseline="0" dirty="0"/>
                        <a:t> yrs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60-70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2514600"/>
            <a:ext cx="701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		ICMR recommendations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Ascorbic Acid (Vitamin C) Deficiency Scurvy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686800" cy="6172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Functions:</a:t>
            </a: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Collagen is the major connective tissue in the body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hydroxyproline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found only in collagen, is formed from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requiring ascorbic acid</a:t>
            </a: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defective collagen formation,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endochondral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bone formation stops , intercellular substance is no longer formed</a:t>
            </a: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C is involved in hydroxylation reactions in the synthesis of steroids and epinephrine</a:t>
            </a: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Ascorbic acid also aids iron absorption by reducing it to ferrous state in the stomach, spares vitamin A, vitamin E and some B vitamins by protecting them from oxidation, and enhances the utilization of folic acid by aiding the conversion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tetrahydrofolate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Clr>
                <a:schemeClr val="hlink"/>
              </a:buClr>
              <a:buFontTx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Etiology:</a:t>
            </a: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common 6-24 months</a:t>
            </a: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develop in breastfed infant if mother’s diet deficient</a:t>
            </a:r>
          </a:p>
          <a:p>
            <a:pPr marL="609600" indent="-609600">
              <a:lnSpc>
                <a:spcPct val="8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Improper cooking practices produce significant nutrient losses &amp; faulty dietary habits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"/>
            <a:ext cx="8305800" cy="68580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Manifestations:</a:t>
            </a:r>
          </a:p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stages are vague symptoms of irritability, digestive disturbances &amp; anorexia</a:t>
            </a:r>
          </a:p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Mild vitamin C deficiency signs include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ecchymoses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corkscrew hairs and the formation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petechiae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to increased capillary fragility resulting from weakened collagen fibrils</a:t>
            </a:r>
          </a:p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deficiency results in decreased wound healing, osteoporosis, hemorrhaging, bleeding into the skin and friable bleeding gums with loosened teeth</a:t>
            </a:r>
          </a:p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presenting feature is an infant w/ painful, immobile legs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pseudoparalysis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edematous in “frog position” &amp; occasionally w/ mass</a:t>
            </a:r>
          </a:p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depression of sternum 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“rosary of scorbutic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beads at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costochondral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junction due to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subluxation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sternal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plate</a:t>
            </a:r>
          </a:p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Orbital or subdural hemorrhages,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hematuria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found</a:t>
            </a:r>
          </a:p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grade fever &amp; anemia usually present</a:t>
            </a:r>
          </a:p>
          <a:p>
            <a:pPr marL="533400" indent="-533400">
              <a:lnSpc>
                <a:spcPct val="80000"/>
              </a:lnSpc>
              <a:spcBef>
                <a:spcPct val="15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Impairment of growth &amp;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42118"/>
            <a:ext cx="8458200" cy="597376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Diagnosis: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vitamin C-deficient diet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picture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test</a:t>
            </a:r>
          </a:p>
          <a:p>
            <a:pPr marL="533400" indent="-533400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X-ray findings in the long bones: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prominent &amp; early change is simple knee atrophy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Shaft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trabeculae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cannot be distinguished giving “ground glass appearance”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Cortex reduced to “pencil-point thinness”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of well-calcified cartilage, white line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Fraenkel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seen as irregular &amp; thickened white line w/c</a:t>
            </a: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of rarefaction, a linear break in bone proximal &amp; parallel to white line under at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metaphysis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FontTx/>
              <a:buAutoNum type="alphaL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Calcifying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subperiosteal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hemorrhages cause bone to assume a dumb-bell or club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"/>
            <a:ext cx="8305800" cy="6400800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  <a:buClr>
                <a:schemeClr val="hlink"/>
              </a:buClr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Bleeding, swollen gums: Chronic gingivitis &amp; pyorrhea w/ pus &amp; respond to good dental hygiene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Pseudoparalysis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Syphilis negative x-ray; Poliomyelitis absent tenderness of extremities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Tenderness of limbs: RF age &gt;2 yrs;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Suppurative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arthritis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osteomyelitis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positive blood cultures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Bleeding manifestations: Blood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dyscracias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positive blood exams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“Rosary of scorbutic beads”: Rickets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"/>
            <a:ext cx="8382000" cy="5973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5000"/>
              </a:spcAft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Recovery rapid w/ adequate treatment &amp; permanent deformity rare</a:t>
            </a:r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ceases in a few days but swelling caused by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subperiosteal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hemorrhages may last several months</a:t>
            </a:r>
          </a:p>
          <a:p>
            <a:pPr>
              <a:lnSpc>
                <a:spcPct val="90000"/>
              </a:lnSpc>
              <a:spcAft>
                <a:spcPct val="5000"/>
              </a:spcAft>
              <a:buClr>
                <a:schemeClr val="hlink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ct val="5000"/>
              </a:spcAft>
              <a:buClr>
                <a:schemeClr val="hlink"/>
              </a:buClr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:</a:t>
            </a:r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minimum daily intake of 30mg is recommended by WHO for all age levels.</a:t>
            </a:r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infant should receive supplement starting 2nd week of life.</a:t>
            </a:r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Lactating mothers should have at least 50mg vitamin C daily. </a:t>
            </a:r>
          </a:p>
          <a:p>
            <a:pPr>
              <a:lnSpc>
                <a:spcPct val="90000"/>
              </a:lnSpc>
              <a:spcAft>
                <a:spcPct val="5000"/>
              </a:spcAft>
              <a:buFontTx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Guava &amp; papaya richer in vitamin C than citrus fruits, also in most green leafy vegetables, tomatoes &amp; fresh tubers but absent in cereals, most animal products &amp; canned milk.</a:t>
            </a:r>
          </a:p>
          <a:p>
            <a:pPr>
              <a:lnSpc>
                <a:spcPct val="90000"/>
              </a:lnSpc>
              <a:spcAft>
                <a:spcPct val="5000"/>
              </a:spcAft>
              <a:buClr>
                <a:schemeClr val="hlink"/>
              </a:buClr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 </a:t>
            </a:r>
          </a:p>
          <a:p>
            <a:pPr lvl="1">
              <a:lnSpc>
                <a:spcPct val="90000"/>
              </a:lnSpc>
              <a:spcAft>
                <a:spcPct val="5000"/>
              </a:spcAft>
              <a:buClr>
                <a:schemeClr val="hlink"/>
              </a:buClr>
              <a:buFontTx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Ascorbic acid 200-500mg daily or 100-150ml of fruit juice.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5" descr="petichi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" y="228600"/>
            <a:ext cx="4989689" cy="3200400"/>
          </a:xfrm>
          <a:noFill/>
          <a:ln/>
        </p:spPr>
      </p:pic>
      <p:pic>
        <p:nvPicPr>
          <p:cNvPr id="5" name="Picture 12" descr="mcgill_scurvy-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05400" y="381000"/>
            <a:ext cx="3778807" cy="5791200"/>
          </a:xfrm>
          <a:prstGeom prst="rect">
            <a:avLst/>
          </a:prstGeom>
          <a:noFill/>
          <a:ln/>
        </p:spPr>
      </p:pic>
      <p:pic>
        <p:nvPicPr>
          <p:cNvPr id="6" name="Picture 6" descr="petechia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3505200"/>
            <a:ext cx="4953000" cy="26670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ein-2-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3913" y="990600"/>
            <a:ext cx="3886200" cy="5257800"/>
          </a:xfrm>
          <a:noFill/>
          <a:ln/>
        </p:spPr>
      </p:pic>
      <p:pic>
        <p:nvPicPr>
          <p:cNvPr id="5" name="Picture 9" descr="scurv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77018" y="990600"/>
            <a:ext cx="3667125" cy="52578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59737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Arial Rounded MT Bold" pitchFamily="34" charset="0"/>
              </a:rPr>
              <a:t>   	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Be master of your habits,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they will master you………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j02796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4216" y="1676400"/>
            <a:ext cx="4286250" cy="3733800"/>
          </a:xfrm>
          <a:prstGeom prst="rect">
            <a:avLst/>
          </a:prstGeom>
          <a:noFill/>
          <a:ln/>
        </p:spPr>
      </p:pic>
      <p:pic>
        <p:nvPicPr>
          <p:cNvPr id="5" name="Picture 4" descr="j02889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51967" y="1905000"/>
            <a:ext cx="3992033" cy="3505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318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 – 55% of total calorie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Monosaccharides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glucose, fructose,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galactose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Disaccharides- lactose, maltose, sucrose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Polysaccharides- starch,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dextrins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glycogen, pectin</a:t>
            </a:r>
          </a:p>
          <a:p>
            <a:pPr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Glycaemic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index – effect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 the blood glucose levels.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GI- raise blood glucose rapidly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GI – raise blood glucose slowly hence less fluctuation on insulin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Dietary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non starch polysaccharides.,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any calories value, help in digestion.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cellulose,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lignins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pectins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518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Proteins –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aminoacids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non essential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essential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value (BV)- fraction of retained nitrogen compared to the absorbed nitrogen.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BV= retained nitrogen/ absorbed nitrogen X 100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efficiency ratio ( PER)- define a the gain in  wt. per unit wt.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consumed over a pd. of time.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511" y="0"/>
            <a:ext cx="9179511" cy="609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BV of various protein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782666"/>
              </p:ext>
            </p:extLst>
          </p:nvPr>
        </p:nvGraphicFramePr>
        <p:xfrm>
          <a:off x="381000" y="609600"/>
          <a:ext cx="8229600" cy="289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/>
                        <a:t>Source of </a:t>
                      </a:r>
                      <a:r>
                        <a:rPr lang="en-US" dirty="0" err="1"/>
                        <a:t>prot</a:t>
                      </a:r>
                      <a:r>
                        <a:rPr lang="en-US" dirty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BV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Egg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96-100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Cow milk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Rice</a:t>
                      </a:r>
                      <a:r>
                        <a:rPr lang="en-US" baseline="0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Fish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Wheat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Bengal gram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58944" y="3486175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PER</a:t>
            </a:r>
            <a:endParaRPr lang="en-IN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007579"/>
              </p:ext>
            </p:extLst>
          </p:nvPr>
        </p:nvGraphicFramePr>
        <p:xfrm>
          <a:off x="381000" y="3992909"/>
          <a:ext cx="8229600" cy="27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  <a:r>
                        <a:rPr lang="en-US" baseline="0" dirty="0"/>
                        <a:t> of </a:t>
                      </a:r>
                      <a:r>
                        <a:rPr lang="en-US" baseline="0" dirty="0" err="1"/>
                        <a:t>prot</a:t>
                      </a:r>
                      <a:r>
                        <a:rPr lang="en-US" baseline="0" dirty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/>
                        <a:t>Egg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/>
                        <a:t>Fish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/>
                        <a:t>Cow milk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Rice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/>
                        <a:t>Wheat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Bengal</a:t>
                      </a:r>
                      <a:r>
                        <a:rPr lang="en-US" baseline="0" dirty="0"/>
                        <a:t> gram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Digestibility Coefficient (DC) –amt. of absorbed nitrogen compared to nitrogen present in the food</a:t>
            </a:r>
          </a:p>
          <a:p>
            <a:r>
              <a:rPr lang="en-US" dirty="0"/>
              <a:t>DC= absorbed nitrogen/ food nitrogen X 100</a:t>
            </a:r>
          </a:p>
          <a:p>
            <a:pPr>
              <a:buNone/>
            </a:pPr>
            <a:r>
              <a:rPr lang="en-US" dirty="0"/>
              <a:t>Net </a:t>
            </a:r>
            <a:r>
              <a:rPr lang="en-US" dirty="0" err="1"/>
              <a:t>prot</a:t>
            </a:r>
            <a:r>
              <a:rPr lang="en-US" dirty="0"/>
              <a:t>. Utilization (NPU) – amt. of retained nitrogen to the nitrogen present in the food item. It the product of BV &amp; DC</a:t>
            </a:r>
          </a:p>
          <a:p>
            <a:r>
              <a:rPr lang="en-US" dirty="0"/>
              <a:t>NPU= retained nitrogen/ food nitrogen X100</a:t>
            </a:r>
          </a:p>
          <a:p>
            <a:r>
              <a:rPr lang="en-US" dirty="0"/>
              <a:t>NPU=  BV X  DC</a:t>
            </a:r>
          </a:p>
          <a:p>
            <a:endParaRPr lang="en-US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NPU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Source of Prot.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NPU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Egg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Cow milk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Rice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Meat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Fish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Bengal gram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Wheat </a:t>
                      </a:r>
                      <a:endParaRPr lang="en-IN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</a:t>
                      </a:r>
                      <a:endParaRPr lang="en-IN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2869</Words>
  <Application>Microsoft Office PowerPoint</Application>
  <PresentationFormat>On-screen Show (4:3)</PresentationFormat>
  <Paragraphs>635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Arial Rounded MT Bold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On basis of function</vt:lpstr>
      <vt:lpstr>Holliday- Segar formula for calculating the daily requirement of calories</vt:lpstr>
      <vt:lpstr>PowerPoint Presentation</vt:lpstr>
      <vt:lpstr>PowerPoint Presentation</vt:lpstr>
      <vt:lpstr>BV of various protein</vt:lpstr>
      <vt:lpstr>PowerPoint Presentation</vt:lpstr>
      <vt:lpstr>NPU</vt:lpstr>
      <vt:lpstr>PowerPoint Presentation</vt:lpstr>
      <vt:lpstr>EFA in various edible oils ( g/100g)</vt:lpstr>
      <vt:lpstr>Balanced diet </vt:lpstr>
      <vt:lpstr>Calorie &amp; protein content of common food </vt:lpstr>
      <vt:lpstr>PowerPoint Presentation</vt:lpstr>
      <vt:lpstr>Malnutrition </vt:lpstr>
      <vt:lpstr>Protein Energy Malnutrition Iceberg</vt:lpstr>
      <vt:lpstr>Classification </vt:lpstr>
      <vt:lpstr>Gomez Classification</vt:lpstr>
      <vt:lpstr>Waterlow classification ( Ht. for age)</vt:lpstr>
      <vt:lpstr>Age independent criteria</vt:lpstr>
      <vt:lpstr>Kwashiorkor </vt:lpstr>
      <vt:lpstr>PowerPoint Presentation</vt:lpstr>
      <vt:lpstr>PowerPoint Presentation</vt:lpstr>
      <vt:lpstr>Marasmus </vt:lpstr>
      <vt:lpstr>PowerPoint Presentation</vt:lpstr>
      <vt:lpstr>Thiamine, Riboflavin, Niacin, Pyridoxine  are cofactors to enzymes in energy metabolism, hence, deficiencies show up in quickly growing tissues such as epithelium.</vt:lpstr>
      <vt:lpstr>PowerPoint Presentation</vt:lpstr>
      <vt:lpstr>PowerPoint Presentation</vt:lpstr>
      <vt:lpstr>Riboflavin (Vitamin B2) Deficiency</vt:lpstr>
      <vt:lpstr>Riboflavin Deficiency</vt:lpstr>
      <vt:lpstr>Niacin (Vitamin B3) Deficiency Pellagra</vt:lpstr>
      <vt:lpstr>          Treatment  Niacin 50-300mg daily which may be taken for a long time Skin lesions may be covered w/ soothing lotions </vt:lpstr>
      <vt:lpstr>Pyridoxine (Vitamin B6) Deficiency</vt:lpstr>
      <vt:lpstr>PowerPoint Presentation</vt:lpstr>
      <vt:lpstr>Folic Acid (Vitamin B9) Deficiency</vt:lpstr>
      <vt:lpstr>PowerPoint Presentation</vt:lpstr>
      <vt:lpstr>PowerPoint Presentation</vt:lpstr>
      <vt:lpstr>Cobalamine (Vitamin B12) Deficiency</vt:lpstr>
      <vt:lpstr>PowerPoint Presentation</vt:lpstr>
      <vt:lpstr>Ascorbic Acid (Vitamin C) Deficiency Scurvy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stature</dc:title>
  <dc:creator>Dell</dc:creator>
  <cp:lastModifiedBy>Yogesh Kumar Singh</cp:lastModifiedBy>
  <cp:revision>188</cp:revision>
  <dcterms:created xsi:type="dcterms:W3CDTF">2006-08-16T00:00:00Z</dcterms:created>
  <dcterms:modified xsi:type="dcterms:W3CDTF">2018-02-05T09:20:33Z</dcterms:modified>
</cp:coreProperties>
</file>