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6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67600" cy="11430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chemeClr val="tx1"/>
                </a:solidFill>
                <a:latin typeface="Alegreya Sans SC" panose="00000500000000000000" pitchFamily="2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20271" y="1676400"/>
            <a:ext cx="7467600" cy="4873752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tx1"/>
                </a:solidFill>
                <a:latin typeface="Alegreya Sans SC" panose="00000500000000000000" pitchFamily="2" charset="0"/>
              </a:defRPr>
            </a:lvl1pPr>
            <a:lvl2pPr>
              <a:defRPr sz="2800" b="0">
                <a:solidFill>
                  <a:schemeClr val="tx1"/>
                </a:solidFill>
                <a:latin typeface="Alegreya Sans SC" panose="00000500000000000000" pitchFamily="2" charset="0"/>
              </a:defRPr>
            </a:lvl2pPr>
            <a:lvl3pPr>
              <a:defRPr sz="2800" b="0">
                <a:solidFill>
                  <a:schemeClr val="tx1"/>
                </a:solidFill>
                <a:latin typeface="Alegreya Sans SC" panose="00000500000000000000" pitchFamily="2" charset="0"/>
              </a:defRPr>
            </a:lvl3pPr>
            <a:lvl4pPr>
              <a:defRPr sz="2800" b="0">
                <a:solidFill>
                  <a:schemeClr val="tx1"/>
                </a:solidFill>
                <a:latin typeface="Alegreya Sans SC" panose="00000500000000000000" pitchFamily="2" charset="0"/>
              </a:defRPr>
            </a:lvl4pPr>
            <a:lvl5pPr>
              <a:defRPr sz="2800" b="0">
                <a:solidFill>
                  <a:schemeClr val="tx1"/>
                </a:solidFill>
                <a:latin typeface="Alegreya Sans SC" panose="00000500000000000000" pitchFamily="2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5C98CF-1022-46AB-B4AC-69F77FFBED84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DDDC6F-1D85-4A57-B8A7-8FA3B30741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in/imgres?imgurl=http://somalilandpost.net/wp-content/uploads/2011/08/Slide21.png&amp;imgrefurl=http://www.somalilandpost.net/caafimaad/maxaad-ka-taqaan-xannuunka-rubella-yaa-halis-u-ah-inuu-qaado-sidee-loola-tacaalaa/&amp;usg=__KyeWxCvKrU6q1oAnL3OYE1btLnU=&amp;h=310&amp;w=320&amp;sz=200&amp;hl=en&amp;start=12&amp;zoom=1&amp;tbnid=C6bu_06mHsW0OM:&amp;tbnh=114&amp;tbnw=118&amp;ei=BIOXUObhDoiMrgeK7oDABw&amp;prev=/search?q%3Dgerman%2Bmeasles%26um%3D1%26hl%3Den%26sa%3DN%26biw%3D1093%26bih%3D461%26tbm%3Disch&amp;um=1&amp;itbs=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6172200" cy="675162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chemeClr val="tx1"/>
                </a:solidFill>
                <a:latin typeface="Alegreya Sans SC" panose="00000500000000000000" pitchFamily="2" charset="0"/>
              </a:rPr>
              <a:t>OBSTETRIC CARE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  <a:latin typeface="Alegreya Sans SC" panose="00000500000000000000" pitchFamily="2" charset="0"/>
              </a:rPr>
              <a:t>BY MBBSPPT.COM</a:t>
            </a:r>
            <a:endParaRPr lang="en-US" sz="2200" dirty="0">
              <a:solidFill>
                <a:schemeClr val="tx1"/>
              </a:solidFill>
              <a:latin typeface="Alegreya Sans SC" panose="000005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305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legreya Sans SC" panose="00000500000000000000" pitchFamily="2" charset="0"/>
              </a:rPr>
              <a:t>(ix) PRENATAL GENETIC SCREENING</a:t>
            </a:r>
          </a:p>
          <a:p>
            <a:endParaRPr lang="en-US" sz="2400" dirty="0" smtClean="0">
              <a:latin typeface="Alegreya Sans SC" panose="00000500000000000000" pitchFamily="2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Alegreya Sans SC" panose="00000500000000000000" pitchFamily="2" charset="0"/>
              </a:rPr>
              <a:t>Includes screening for chromosomal abnormalities associated </a:t>
            </a:r>
            <a:r>
              <a:rPr lang="en-US" sz="2400" dirty="0" smtClean="0">
                <a:latin typeface="Alegreya Sans SC" panose="00000500000000000000" pitchFamily="2" charset="0"/>
              </a:rPr>
              <a:t>with </a:t>
            </a:r>
            <a:r>
              <a:rPr lang="en-US" sz="2400" dirty="0" smtClean="0">
                <a:latin typeface="Alegreya Sans SC" panose="00000500000000000000" pitchFamily="2" charset="0"/>
              </a:rPr>
              <a:t>serous birth </a:t>
            </a:r>
            <a:r>
              <a:rPr lang="en-US" sz="2400" dirty="0" smtClean="0">
                <a:latin typeface="Alegreya Sans SC" panose="00000500000000000000" pitchFamily="2" charset="0"/>
              </a:rPr>
              <a:t>defects.</a:t>
            </a:r>
            <a:endParaRPr lang="en-US" sz="2400" dirty="0" smtClean="0">
              <a:latin typeface="Alegreya Sans SC" panose="00000500000000000000" pitchFamily="2" charset="0"/>
            </a:endParaRPr>
          </a:p>
          <a:p>
            <a:pPr>
              <a:buFontTx/>
              <a:buChar char="-"/>
            </a:pPr>
            <a:r>
              <a:rPr lang="en-US" sz="2400" dirty="0">
                <a:latin typeface="Alegreya Sans SC" panose="00000500000000000000" pitchFamily="2" charset="0"/>
              </a:rPr>
              <a:t> </a:t>
            </a:r>
            <a:r>
              <a:rPr lang="en-US" sz="2400" dirty="0" smtClean="0">
                <a:latin typeface="Alegreya Sans SC" panose="00000500000000000000" pitchFamily="2" charset="0"/>
              </a:rPr>
              <a:t>screening for direct </a:t>
            </a:r>
            <a:r>
              <a:rPr lang="en-US" sz="2400" dirty="0" err="1" smtClean="0">
                <a:latin typeface="Alegreya Sans SC" panose="00000500000000000000" pitchFamily="2" charset="0"/>
              </a:rPr>
              <a:t>evidance</a:t>
            </a:r>
            <a:r>
              <a:rPr lang="en-US" sz="2400" dirty="0" smtClean="0">
                <a:latin typeface="Alegreya Sans SC" panose="00000500000000000000" pitchFamily="2" charset="0"/>
              </a:rPr>
              <a:t> of congenital structural </a:t>
            </a:r>
            <a:r>
              <a:rPr lang="en-US" sz="2400" dirty="0" smtClean="0">
                <a:latin typeface="Alegreya Sans SC" panose="00000500000000000000" pitchFamily="2" charset="0"/>
              </a:rPr>
              <a:t>anomalies.</a:t>
            </a:r>
            <a:endParaRPr lang="en-US" sz="2400" dirty="0" smtClean="0">
              <a:latin typeface="Alegreya Sans SC" panose="00000500000000000000" pitchFamily="2" charset="0"/>
            </a:endParaRPr>
          </a:p>
          <a:p>
            <a:pPr>
              <a:buFontTx/>
              <a:buChar char="-"/>
            </a:pPr>
            <a:r>
              <a:rPr lang="en-US" sz="2400" dirty="0">
                <a:latin typeface="Alegreya Sans SC" panose="00000500000000000000" pitchFamily="2" charset="0"/>
              </a:rPr>
              <a:t> </a:t>
            </a:r>
            <a:r>
              <a:rPr lang="en-US" sz="2400" dirty="0" smtClean="0">
                <a:latin typeface="Alegreya Sans SC" panose="00000500000000000000" pitchFamily="2" charset="0"/>
              </a:rPr>
              <a:t>screening for </a:t>
            </a:r>
            <a:r>
              <a:rPr lang="en-US" sz="2400" dirty="0" err="1" smtClean="0">
                <a:latin typeface="Alegreya Sans SC" panose="00000500000000000000" pitchFamily="2" charset="0"/>
              </a:rPr>
              <a:t>haemoglobinopathies</a:t>
            </a:r>
            <a:endParaRPr lang="en-US" sz="2400" dirty="0" smtClean="0">
              <a:latin typeface="Alegreya Sans SC" panose="00000500000000000000" pitchFamily="2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Alegreya Sans SC" panose="00000500000000000000" pitchFamily="2" charset="0"/>
              </a:rPr>
              <a:t>Other inherited conditions detectable by biochemical assay</a:t>
            </a:r>
          </a:p>
          <a:p>
            <a:pPr>
              <a:buFontTx/>
              <a:buChar char="-"/>
            </a:pPr>
            <a:r>
              <a:rPr lang="en-US" sz="2400" dirty="0">
                <a:latin typeface="Alegreya Sans SC" panose="00000500000000000000" pitchFamily="2" charset="0"/>
              </a:rPr>
              <a:t> </a:t>
            </a:r>
            <a:r>
              <a:rPr lang="en-US" sz="2400" dirty="0" smtClean="0">
                <a:latin typeface="Alegreya Sans SC" panose="00000500000000000000" pitchFamily="2" charset="0"/>
              </a:rPr>
              <a:t>specially in women above 35 yrs of age.</a:t>
            </a:r>
            <a:endParaRPr lang="en-US" sz="2400" dirty="0">
              <a:latin typeface="Alegreya Sans SC" panose="00000500000000000000" pitchFamily="2" charset="0"/>
            </a:endParaRPr>
          </a:p>
        </p:txBody>
      </p:sp>
      <p:pic>
        <p:nvPicPr>
          <p:cNvPr id="13314" name="Picture 2" descr="http://i.telegraph.co.uk/multimedia/archive/02242/foetus_2242150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86200"/>
            <a:ext cx="57150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6016391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Alegreya Sans SC" panose="00000500000000000000" pitchFamily="2" charset="0"/>
              </a:rPr>
              <a:t>MENTAL </a:t>
            </a:r>
            <a:r>
              <a:rPr lang="en-US" sz="4400" b="1" dirty="0" smtClean="0">
                <a:latin typeface="Alegreya Sans SC" panose="00000500000000000000" pitchFamily="2" charset="0"/>
              </a:rPr>
              <a:t>PREPARATION</a:t>
            </a:r>
          </a:p>
          <a:p>
            <a:r>
              <a:rPr lang="en-US" sz="2800" dirty="0">
                <a:latin typeface="Alegreya Sans SC" panose="00000500000000000000" pitchFamily="2" charset="0"/>
              </a:rPr>
              <a:t> </a:t>
            </a:r>
            <a:r>
              <a:rPr lang="en-US" sz="2800" dirty="0" smtClean="0">
                <a:latin typeface="Alegreya Sans SC" panose="00000500000000000000" pitchFamily="2" charset="0"/>
              </a:rPr>
              <a:t>- mother craft classes at MCH </a:t>
            </a:r>
            <a:r>
              <a:rPr lang="en-US" sz="2800" dirty="0" err="1" smtClean="0">
                <a:latin typeface="Alegreya Sans SC" panose="00000500000000000000" pitchFamily="2" charset="0"/>
              </a:rPr>
              <a:t>centres</a:t>
            </a:r>
            <a:endParaRPr lang="en-US" sz="2800" dirty="0" smtClean="0">
              <a:latin typeface="Alegreya Sans SC" panose="00000500000000000000" pitchFamily="2" charset="0"/>
            </a:endParaRPr>
          </a:p>
          <a:p>
            <a:endParaRPr lang="en-US" sz="2800" dirty="0">
              <a:latin typeface="Alegreya Sans SC" panose="00000500000000000000" pitchFamily="2" charset="0"/>
            </a:endParaRPr>
          </a:p>
          <a:p>
            <a:endParaRPr lang="en-US" sz="2800" dirty="0" smtClean="0">
              <a:latin typeface="Alegreya Sans SC" panose="00000500000000000000" pitchFamily="2" charset="0"/>
            </a:endParaRPr>
          </a:p>
          <a:p>
            <a:endParaRPr lang="en-US" sz="2800" dirty="0" smtClean="0">
              <a:latin typeface="Alegreya Sans SC" panose="00000500000000000000" pitchFamily="2" charset="0"/>
            </a:endParaRPr>
          </a:p>
          <a:p>
            <a:r>
              <a:rPr lang="en-US" sz="4400" b="1" dirty="0" smtClean="0">
                <a:latin typeface="Alegreya Sans SC" panose="00000500000000000000" pitchFamily="2" charset="0"/>
              </a:rPr>
              <a:t>FAMILY </a:t>
            </a:r>
            <a:r>
              <a:rPr lang="en-US" sz="4400" b="1" dirty="0" smtClean="0">
                <a:latin typeface="Alegreya Sans SC" panose="00000500000000000000" pitchFamily="2" charset="0"/>
              </a:rPr>
              <a:t>PLANNING</a:t>
            </a:r>
          </a:p>
          <a:p>
            <a:endParaRPr lang="en-US" sz="2800" dirty="0">
              <a:latin typeface="Alegreya Sans SC" panose="00000500000000000000" pitchFamily="2" charset="0"/>
            </a:endParaRPr>
          </a:p>
        </p:txBody>
      </p:sp>
      <p:pic>
        <p:nvPicPr>
          <p:cNvPr id="23554" name="Picture 2" descr="http://farm4.static.flickr.com/3183/2429040095_4168875dd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048000"/>
            <a:ext cx="2600325" cy="3714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33600" y="2895600"/>
            <a:ext cx="502270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 </a:t>
            </a:r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You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Alegreya Sans SC" panose="00000500000000000000" pitchFamily="2" charset="0"/>
              </a:rPr>
              <a:t>SPECIFIC </a:t>
            </a:r>
            <a:r>
              <a:rPr lang="en-US" sz="4400" b="1" dirty="0" smtClean="0">
                <a:latin typeface="Alegreya Sans SC" panose="00000500000000000000" pitchFamily="2" charset="0"/>
              </a:rPr>
              <a:t>HEALTH </a:t>
            </a:r>
            <a:r>
              <a:rPr lang="en-US" sz="4400" b="1" dirty="0" smtClean="0">
                <a:latin typeface="Alegreya Sans SC" panose="00000500000000000000" pitchFamily="2" charset="0"/>
              </a:rPr>
              <a:t>PROTECTION</a:t>
            </a:r>
            <a:endParaRPr lang="en-US" sz="4400" b="1" dirty="0">
              <a:latin typeface="Alegreya Sans SC" panose="000005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LcParenBoth"/>
            </a:pPr>
            <a:r>
              <a:rPr lang="en-US" sz="2400" b="1" dirty="0" smtClean="0">
                <a:latin typeface="Alegreya Sans SC" panose="00000500000000000000" pitchFamily="2" charset="0"/>
              </a:rPr>
              <a:t>ANEMIA </a:t>
            </a:r>
          </a:p>
          <a:p>
            <a:pPr marL="400050" indent="-400050"/>
            <a:r>
              <a:rPr lang="en-US" sz="2400" dirty="0" smtClean="0">
                <a:latin typeface="Alegreya Sans SC" panose="00000500000000000000" pitchFamily="2" charset="0"/>
              </a:rPr>
              <a:t>	- 50 to 60 % of women belonging to low socio-economic groups </a:t>
            </a:r>
          </a:p>
          <a:p>
            <a:pPr marL="400050" indent="-400050"/>
            <a:r>
              <a:rPr lang="en-US" sz="2400" dirty="0">
                <a:latin typeface="Alegreya Sans SC" panose="00000500000000000000" pitchFamily="2" charset="0"/>
              </a:rPr>
              <a:t> </a:t>
            </a:r>
            <a:r>
              <a:rPr lang="en-US" sz="2400" dirty="0" smtClean="0">
                <a:latin typeface="Alegreya Sans SC" panose="00000500000000000000" pitchFamily="2" charset="0"/>
              </a:rPr>
              <a:t>     </a:t>
            </a:r>
            <a:r>
              <a:rPr lang="en-US" sz="2400" dirty="0" smtClean="0">
                <a:latin typeface="Alegreya Sans SC" panose="00000500000000000000" pitchFamily="2" charset="0"/>
              </a:rPr>
              <a:t> are  </a:t>
            </a:r>
            <a:r>
              <a:rPr lang="en-US" sz="2400" dirty="0" err="1" smtClean="0">
                <a:latin typeface="Alegreya Sans SC" panose="00000500000000000000" pitchFamily="2" charset="0"/>
              </a:rPr>
              <a:t>anaemic</a:t>
            </a:r>
            <a:r>
              <a:rPr lang="en-US" sz="2400" dirty="0" smtClean="0">
                <a:latin typeface="Alegreya Sans SC" panose="00000500000000000000" pitchFamily="2" charset="0"/>
              </a:rPr>
              <a:t> in the last Trimester of pregnancy.</a:t>
            </a:r>
          </a:p>
          <a:p>
            <a:pPr marL="400050" indent="-400050"/>
            <a:r>
              <a:rPr lang="en-US" sz="2400" dirty="0">
                <a:latin typeface="Alegreya Sans SC" panose="00000500000000000000" pitchFamily="2" charset="0"/>
              </a:rPr>
              <a:t>	</a:t>
            </a:r>
            <a:r>
              <a:rPr lang="en-US" sz="2400" dirty="0" smtClean="0">
                <a:latin typeface="Alegreya Sans SC" panose="00000500000000000000" pitchFamily="2" charset="0"/>
              </a:rPr>
              <a:t>- most common type is iron and folic acid deficiency.</a:t>
            </a:r>
          </a:p>
          <a:p>
            <a:pPr marL="400050" indent="-400050"/>
            <a:r>
              <a:rPr lang="en-US" sz="2400" dirty="0">
                <a:latin typeface="Alegreya Sans SC" panose="00000500000000000000" pitchFamily="2" charset="0"/>
              </a:rPr>
              <a:t>	</a:t>
            </a:r>
            <a:r>
              <a:rPr lang="en-US" sz="2400" dirty="0" smtClean="0">
                <a:latin typeface="Alegreya Sans SC" panose="00000500000000000000" pitchFamily="2" charset="0"/>
              </a:rPr>
              <a:t>- it is associated with premature birth, postpartum </a:t>
            </a:r>
          </a:p>
          <a:p>
            <a:pPr marL="400050" indent="-400050"/>
            <a:r>
              <a:rPr lang="en-US" sz="2400" dirty="0">
                <a:latin typeface="Alegreya Sans SC" panose="00000500000000000000" pitchFamily="2" charset="0"/>
              </a:rPr>
              <a:t> </a:t>
            </a:r>
            <a:r>
              <a:rPr lang="en-US" sz="2400" dirty="0" smtClean="0">
                <a:latin typeface="Alegreya Sans SC" panose="00000500000000000000" pitchFamily="2" charset="0"/>
              </a:rPr>
              <a:t>       </a:t>
            </a:r>
            <a:r>
              <a:rPr lang="en-US" sz="2400" dirty="0" err="1" smtClean="0">
                <a:latin typeface="Alegreya Sans SC" panose="00000500000000000000" pitchFamily="2" charset="0"/>
              </a:rPr>
              <a:t>haemorrhage</a:t>
            </a:r>
            <a:r>
              <a:rPr lang="en-US" sz="2400" dirty="0" smtClean="0">
                <a:latin typeface="Alegreya Sans SC" panose="00000500000000000000" pitchFamily="2" charset="0"/>
              </a:rPr>
              <a:t>,  puerperal sepsis.</a:t>
            </a:r>
          </a:p>
          <a:p>
            <a:pPr marL="400050" indent="-400050"/>
            <a:r>
              <a:rPr lang="en-US" sz="2400" dirty="0" smtClean="0">
                <a:latin typeface="Alegreya Sans SC" panose="00000500000000000000" pitchFamily="2" charset="0"/>
              </a:rPr>
              <a:t>	- The Government has initiated a </a:t>
            </a:r>
            <a:r>
              <a:rPr lang="en-US" sz="2400" dirty="0" err="1" smtClean="0">
                <a:latin typeface="Alegreya Sans SC" panose="00000500000000000000" pitchFamily="2" charset="0"/>
              </a:rPr>
              <a:t>programme</a:t>
            </a:r>
            <a:r>
              <a:rPr lang="en-US" sz="2400" dirty="0" smtClean="0">
                <a:latin typeface="Alegreya Sans SC" panose="00000500000000000000" pitchFamily="2" charset="0"/>
              </a:rPr>
              <a:t> in which 100mg</a:t>
            </a:r>
          </a:p>
          <a:p>
            <a:pPr marL="400050" indent="-400050"/>
            <a:r>
              <a:rPr lang="en-US" sz="2400" dirty="0">
                <a:latin typeface="Alegreya Sans SC" panose="00000500000000000000" pitchFamily="2" charset="0"/>
              </a:rPr>
              <a:t> </a:t>
            </a:r>
            <a:r>
              <a:rPr lang="en-US" sz="2400" dirty="0" smtClean="0">
                <a:latin typeface="Alegreya Sans SC" panose="00000500000000000000" pitchFamily="2" charset="0"/>
              </a:rPr>
              <a:t>       of  elemental iron and 500 mcg of folic acid are distributed </a:t>
            </a:r>
          </a:p>
          <a:p>
            <a:pPr marL="400050" indent="-400050"/>
            <a:r>
              <a:rPr lang="en-US" sz="2400" dirty="0">
                <a:latin typeface="Alegreya Sans SC" panose="00000500000000000000" pitchFamily="2" charset="0"/>
              </a:rPr>
              <a:t> </a:t>
            </a:r>
            <a:r>
              <a:rPr lang="en-US" sz="2400" dirty="0" smtClean="0">
                <a:latin typeface="Alegreya Sans SC" panose="00000500000000000000" pitchFamily="2" charset="0"/>
              </a:rPr>
              <a:t>      </a:t>
            </a:r>
            <a:r>
              <a:rPr lang="en-US" sz="2400" dirty="0" smtClean="0">
                <a:latin typeface="Alegreya Sans SC" panose="00000500000000000000" pitchFamily="2" charset="0"/>
              </a:rPr>
              <a:t> daily </a:t>
            </a:r>
            <a:r>
              <a:rPr lang="en-US" sz="2400" dirty="0" smtClean="0">
                <a:latin typeface="Alegreya Sans SC" panose="00000500000000000000" pitchFamily="2" charset="0"/>
              </a:rPr>
              <a:t>to pregnant women in antenatal clinics, PHC etc</a:t>
            </a:r>
            <a:r>
              <a:rPr lang="en-US" sz="2400" dirty="0" smtClean="0">
                <a:latin typeface="Alegreya Sans SC" panose="00000500000000000000" pitchFamily="2" charset="0"/>
              </a:rPr>
              <a:t>.</a:t>
            </a:r>
            <a:endParaRPr lang="en-US" sz="2400" dirty="0" smtClean="0">
              <a:latin typeface="Alegreya Sans SC" panose="000005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848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legreya Sans SC" panose="00000500000000000000" pitchFamily="2" charset="0"/>
              </a:rPr>
              <a:t>(ii) OTHER NUTRITIONAL DEFICIENCIES</a:t>
            </a:r>
          </a:p>
          <a:p>
            <a:endParaRPr lang="en-US" sz="2800" b="1" dirty="0"/>
          </a:p>
          <a:p>
            <a:r>
              <a:rPr lang="en-US" sz="2400" dirty="0" smtClean="0"/>
              <a:t>Particularly </a:t>
            </a:r>
            <a:r>
              <a:rPr lang="en-US" sz="2400" dirty="0" smtClean="0"/>
              <a:t>protein, vitamin (</a:t>
            </a:r>
            <a:r>
              <a:rPr lang="en-US" sz="2400" dirty="0" err="1" smtClean="0"/>
              <a:t>vit</a:t>
            </a:r>
            <a:r>
              <a:rPr lang="en-US" sz="2400" dirty="0" smtClean="0"/>
              <a:t> A) , </a:t>
            </a:r>
            <a:r>
              <a:rPr lang="en-US" sz="2400" dirty="0" smtClean="0"/>
              <a:t>mineral deficiencies.</a:t>
            </a:r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 smtClean="0"/>
              <a:t>some MCH </a:t>
            </a:r>
            <a:r>
              <a:rPr lang="en-US" sz="2400" dirty="0" err="1" smtClean="0"/>
              <a:t>centres</a:t>
            </a:r>
            <a:r>
              <a:rPr lang="en-US" sz="2400" dirty="0" smtClean="0"/>
              <a:t> milk and </a:t>
            </a:r>
            <a:r>
              <a:rPr lang="en-US" sz="2400" dirty="0" err="1" smtClean="0"/>
              <a:t>vit</a:t>
            </a:r>
            <a:r>
              <a:rPr lang="en-US" sz="2400" dirty="0" smtClean="0"/>
              <a:t> A &amp; D capsules </a:t>
            </a:r>
            <a:r>
              <a:rPr lang="en-US" sz="2400" dirty="0" smtClean="0"/>
              <a:t>are supplied </a:t>
            </a:r>
            <a:r>
              <a:rPr lang="en-US" sz="2400" dirty="0" smtClean="0"/>
              <a:t>free of </a:t>
            </a:r>
            <a:r>
              <a:rPr lang="en-US" sz="2400" dirty="0" smtClean="0"/>
              <a:t>cost.</a:t>
            </a:r>
            <a:endParaRPr lang="en-US" sz="2400" dirty="0" smtClean="0"/>
          </a:p>
          <a:p>
            <a:r>
              <a:rPr lang="en-US" sz="2400" dirty="0"/>
              <a:t>	</a:t>
            </a:r>
          </a:p>
        </p:txBody>
      </p:sp>
      <p:pic>
        <p:nvPicPr>
          <p:cNvPr id="19458" name="Picture 2" descr="http://1.imimg.com/data/V/4/MY-1219307/carbonyl-iron-folic-acid-vit-b12-with-zinc-capsules-28ifol-c-29_10578509_250x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352800"/>
            <a:ext cx="2914650" cy="291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8305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legreya Sans SC" panose="00000500000000000000" pitchFamily="2" charset="0"/>
              </a:rPr>
              <a:t>(iii) TOXEMIAS OF </a:t>
            </a:r>
            <a:r>
              <a:rPr lang="en-US" sz="2800" b="1" dirty="0" smtClean="0">
                <a:latin typeface="Alegreya Sans SC" panose="00000500000000000000" pitchFamily="2" charset="0"/>
              </a:rPr>
              <a:t>PREGNANCY</a:t>
            </a:r>
          </a:p>
          <a:p>
            <a:endParaRPr lang="en-US" sz="2800" b="1" dirty="0" smtClean="0">
              <a:latin typeface="Alegreya Sans SC" panose="00000500000000000000" pitchFamily="2" charset="0"/>
            </a:endParaRPr>
          </a:p>
          <a:p>
            <a:r>
              <a:rPr lang="en-US" sz="2800" dirty="0" smtClean="0">
                <a:latin typeface="Alegreya Sans SC" panose="00000500000000000000" pitchFamily="2" charset="0"/>
              </a:rPr>
              <a:t>- </a:t>
            </a:r>
            <a:r>
              <a:rPr lang="en-US" sz="2800" dirty="0" smtClean="0">
                <a:latin typeface="Alegreya Sans SC" panose="00000500000000000000" pitchFamily="2" charset="0"/>
              </a:rPr>
              <a:t>presence of albumin in urine and increase in BP may</a:t>
            </a:r>
          </a:p>
          <a:p>
            <a:r>
              <a:rPr lang="en-US" sz="2800" dirty="0" smtClean="0">
                <a:latin typeface="Alegreya Sans SC" panose="00000500000000000000" pitchFamily="2" charset="0"/>
              </a:rPr>
              <a:t>indicate </a:t>
            </a:r>
            <a:r>
              <a:rPr lang="en-US" sz="2800" dirty="0" smtClean="0">
                <a:latin typeface="Alegreya Sans SC" panose="00000500000000000000" pitchFamily="2" charset="0"/>
              </a:rPr>
              <a:t>presence of toxemias of Pregnancy.</a:t>
            </a:r>
          </a:p>
          <a:p>
            <a:r>
              <a:rPr lang="en-US" sz="2800" dirty="0" smtClean="0">
                <a:latin typeface="Alegreya Sans SC" panose="00000500000000000000" pitchFamily="2" charset="0"/>
              </a:rPr>
              <a:t>- </a:t>
            </a:r>
            <a:r>
              <a:rPr lang="en-US" sz="2800" dirty="0" smtClean="0">
                <a:latin typeface="Alegreya Sans SC" panose="00000500000000000000" pitchFamily="2" charset="0"/>
              </a:rPr>
              <a:t>early detection and management are </a:t>
            </a:r>
            <a:r>
              <a:rPr lang="en-US" sz="2800" dirty="0" smtClean="0">
                <a:latin typeface="Alegreya Sans SC" panose="00000500000000000000" pitchFamily="2" charset="0"/>
              </a:rPr>
              <a:t>indicated.</a:t>
            </a:r>
            <a:endParaRPr lang="en-US" sz="2800" dirty="0" smtClean="0">
              <a:latin typeface="Alegreya Sans SC" panose="00000500000000000000" pitchFamily="2" charset="0"/>
            </a:endParaRPr>
          </a:p>
          <a:p>
            <a:endParaRPr lang="en-US" sz="2400" dirty="0" smtClean="0"/>
          </a:p>
          <a:p>
            <a:endParaRPr lang="en-US" dirty="0"/>
          </a:p>
        </p:txBody>
      </p:sp>
      <p:pic>
        <p:nvPicPr>
          <p:cNvPr id="18434" name="Picture 2" descr="http://www.icongrouponline.com/health/jacket/05978440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971800"/>
            <a:ext cx="2934415" cy="3799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7696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legreya Sans SC" panose="00000500000000000000" pitchFamily="2" charset="0"/>
              </a:rPr>
              <a:t>(iv) </a:t>
            </a:r>
            <a:r>
              <a:rPr lang="en-US" sz="2800" b="1" dirty="0" smtClean="0">
                <a:latin typeface="Alegreya Sans SC" panose="00000500000000000000" pitchFamily="2" charset="0"/>
              </a:rPr>
              <a:t>TETANUS</a:t>
            </a:r>
          </a:p>
          <a:p>
            <a:endParaRPr lang="en-US" sz="2800" b="1" dirty="0" smtClean="0">
              <a:latin typeface="Alegreya Sans SC" panose="00000500000000000000" pitchFamily="2" charset="0"/>
            </a:endParaRPr>
          </a:p>
          <a:p>
            <a:r>
              <a:rPr lang="en-US" sz="2800" dirty="0" smtClean="0">
                <a:latin typeface="Alegreya Sans SC" panose="00000500000000000000" pitchFamily="2" charset="0"/>
              </a:rPr>
              <a:t>- </a:t>
            </a:r>
            <a:r>
              <a:rPr lang="en-US" sz="2800" dirty="0" smtClean="0">
                <a:latin typeface="Alegreya Sans SC" panose="00000500000000000000" pitchFamily="2" charset="0"/>
              </a:rPr>
              <a:t>if the mother was not previously </a:t>
            </a:r>
            <a:r>
              <a:rPr lang="en-US" sz="2800" dirty="0" err="1" smtClean="0">
                <a:latin typeface="Alegreya Sans SC" panose="00000500000000000000" pitchFamily="2" charset="0"/>
              </a:rPr>
              <a:t>immunised</a:t>
            </a:r>
            <a:r>
              <a:rPr lang="en-US" sz="2800" dirty="0" smtClean="0">
                <a:latin typeface="Alegreya Sans SC" panose="00000500000000000000" pitchFamily="2" charset="0"/>
              </a:rPr>
              <a:t> ,2 doses of </a:t>
            </a:r>
            <a:r>
              <a:rPr lang="en-US" sz="2800" dirty="0" smtClean="0">
                <a:latin typeface="Alegreya Sans SC" panose="00000500000000000000" pitchFamily="2" charset="0"/>
              </a:rPr>
              <a:t>tetanus </a:t>
            </a:r>
            <a:r>
              <a:rPr lang="en-US" sz="2800" dirty="0" smtClean="0">
                <a:latin typeface="Alegreya Sans SC" panose="00000500000000000000" pitchFamily="2" charset="0"/>
              </a:rPr>
              <a:t>toxoid should be  Given at 16-20 and  10-24 weeks of </a:t>
            </a:r>
            <a:r>
              <a:rPr lang="en-US" sz="2800" dirty="0" smtClean="0">
                <a:latin typeface="Alegreya Sans SC" panose="00000500000000000000" pitchFamily="2" charset="0"/>
              </a:rPr>
              <a:t>Pregnancy.</a:t>
            </a:r>
          </a:p>
          <a:p>
            <a:r>
              <a:rPr lang="en-US" sz="2800" dirty="0" smtClean="0">
                <a:latin typeface="Alegreya Sans SC" panose="00000500000000000000" pitchFamily="2" charset="0"/>
              </a:rPr>
              <a:t>- </a:t>
            </a:r>
            <a:r>
              <a:rPr lang="en-US" sz="2800" dirty="0" smtClean="0">
                <a:latin typeface="Alegreya Sans SC" panose="00000500000000000000" pitchFamily="2" charset="0"/>
              </a:rPr>
              <a:t>the interval between the 2 should be </a:t>
            </a:r>
            <a:r>
              <a:rPr lang="en-US" sz="2800" dirty="0" err="1" smtClean="0">
                <a:latin typeface="Alegreya Sans SC" panose="00000500000000000000" pitchFamily="2" charset="0"/>
              </a:rPr>
              <a:t>atleast</a:t>
            </a:r>
            <a:r>
              <a:rPr lang="en-US" sz="2800" dirty="0" smtClean="0">
                <a:latin typeface="Alegreya Sans SC" panose="00000500000000000000" pitchFamily="2" charset="0"/>
              </a:rPr>
              <a:t> a month</a:t>
            </a:r>
          </a:p>
          <a:p>
            <a:r>
              <a:rPr lang="en-US" sz="2800" dirty="0" smtClean="0">
                <a:latin typeface="Alegreya Sans SC" panose="00000500000000000000" pitchFamily="2" charset="0"/>
              </a:rPr>
              <a:t>- </a:t>
            </a:r>
            <a:r>
              <a:rPr lang="en-US" sz="2800" dirty="0" smtClean="0">
                <a:latin typeface="Alegreya Sans SC" panose="00000500000000000000" pitchFamily="2" charset="0"/>
              </a:rPr>
              <a:t>second dose should preferably be given one month before </a:t>
            </a:r>
            <a:r>
              <a:rPr lang="en-US" sz="2800" dirty="0" smtClean="0">
                <a:latin typeface="Alegreya Sans SC" panose="00000500000000000000" pitchFamily="2" charset="0"/>
              </a:rPr>
              <a:t>EDD.</a:t>
            </a:r>
            <a:endParaRPr lang="en-US" sz="2800" dirty="0">
              <a:latin typeface="Alegreya Sans SC" panose="00000500000000000000" pitchFamily="2" charset="0"/>
            </a:endParaRPr>
          </a:p>
          <a:p>
            <a:r>
              <a:rPr lang="en-US" sz="2800" dirty="0" smtClean="0">
                <a:latin typeface="Alegreya Sans SC" panose="00000500000000000000" pitchFamily="2" charset="0"/>
              </a:rPr>
              <a:t>- if </a:t>
            </a:r>
            <a:r>
              <a:rPr lang="en-US" sz="2800" dirty="0" smtClean="0">
                <a:latin typeface="Alegreya Sans SC" panose="00000500000000000000" pitchFamily="2" charset="0"/>
              </a:rPr>
              <a:t>she is seen only in late pregnancy then </a:t>
            </a:r>
            <a:r>
              <a:rPr lang="en-US" sz="2800" dirty="0" err="1" smtClean="0">
                <a:latin typeface="Alegreya Sans SC" panose="00000500000000000000" pitchFamily="2" charset="0"/>
              </a:rPr>
              <a:t>atleast</a:t>
            </a:r>
            <a:r>
              <a:rPr lang="en-US" sz="2800" dirty="0" smtClean="0">
                <a:latin typeface="Alegreya Sans SC" panose="00000500000000000000" pitchFamily="2" charset="0"/>
              </a:rPr>
              <a:t> one </a:t>
            </a:r>
            <a:r>
              <a:rPr lang="en-US" sz="2800" dirty="0" smtClean="0">
                <a:latin typeface="Alegreya Sans SC" panose="00000500000000000000" pitchFamily="2" charset="0"/>
              </a:rPr>
              <a:t>dose should </a:t>
            </a:r>
            <a:r>
              <a:rPr lang="en-US" sz="2800" dirty="0" smtClean="0">
                <a:latin typeface="Alegreya Sans SC" panose="00000500000000000000" pitchFamily="2" charset="0"/>
              </a:rPr>
              <a:t>be </a:t>
            </a:r>
            <a:r>
              <a:rPr lang="en-US" sz="2800" dirty="0" smtClean="0">
                <a:latin typeface="Alegreya Sans SC" panose="00000500000000000000" pitchFamily="2" charset="0"/>
              </a:rPr>
              <a:t>given.</a:t>
            </a:r>
            <a:endParaRPr lang="en-US" sz="2800" dirty="0" smtClean="0">
              <a:latin typeface="Alegreya Sans SC" panose="00000500000000000000" pitchFamily="2" charset="0"/>
            </a:endParaRPr>
          </a:p>
          <a:p>
            <a:r>
              <a:rPr lang="en-US" sz="2800" dirty="0" smtClean="0">
                <a:latin typeface="Alegreya Sans SC" panose="00000500000000000000" pitchFamily="2" charset="0"/>
              </a:rPr>
              <a:t>- </a:t>
            </a:r>
            <a:r>
              <a:rPr lang="en-US" sz="2800" dirty="0" smtClean="0">
                <a:latin typeface="Alegreya Sans SC" panose="00000500000000000000" pitchFamily="2" charset="0"/>
              </a:rPr>
              <a:t>If she has been </a:t>
            </a:r>
            <a:r>
              <a:rPr lang="en-US" sz="2800" dirty="0" err="1" smtClean="0">
                <a:latin typeface="Alegreya Sans SC" panose="00000500000000000000" pitchFamily="2" charset="0"/>
              </a:rPr>
              <a:t>immunsed</a:t>
            </a:r>
            <a:r>
              <a:rPr lang="en-US" sz="2800" dirty="0" smtClean="0">
                <a:latin typeface="Alegreya Sans SC" panose="00000500000000000000" pitchFamily="2" charset="0"/>
              </a:rPr>
              <a:t> earlier only a booster dose will </a:t>
            </a:r>
          </a:p>
          <a:p>
            <a:r>
              <a:rPr lang="en-US" sz="2800" dirty="0" smtClean="0">
                <a:latin typeface="Alegreya Sans SC" panose="00000500000000000000" pitchFamily="2" charset="0"/>
              </a:rPr>
              <a:t>suffice </a:t>
            </a:r>
            <a:r>
              <a:rPr lang="en-US" sz="2800" dirty="0" smtClean="0">
                <a:latin typeface="Alegreya Sans SC" panose="00000500000000000000" pitchFamily="2" charset="0"/>
              </a:rPr>
              <a:t>and this booster will </a:t>
            </a:r>
            <a:r>
              <a:rPr lang="en-US" sz="2800" dirty="0" smtClean="0">
                <a:latin typeface="Alegreya Sans SC" panose="00000500000000000000" pitchFamily="2" charset="0"/>
              </a:rPr>
              <a:t>Provide </a:t>
            </a:r>
            <a:r>
              <a:rPr lang="en-US" sz="2800" dirty="0" smtClean="0">
                <a:latin typeface="Alegreya Sans SC" panose="00000500000000000000" pitchFamily="2" charset="0"/>
              </a:rPr>
              <a:t>cover of all her </a:t>
            </a:r>
            <a:r>
              <a:rPr lang="en-US" sz="2800" dirty="0" err="1" smtClean="0">
                <a:latin typeface="Alegreya Sans SC" panose="00000500000000000000" pitchFamily="2" charset="0"/>
              </a:rPr>
              <a:t>consequetive</a:t>
            </a:r>
            <a:r>
              <a:rPr lang="en-US" sz="2800" dirty="0" smtClean="0">
                <a:latin typeface="Alegreya Sans SC" panose="00000500000000000000" pitchFamily="2" charset="0"/>
              </a:rPr>
              <a:t> pregnancies for the next 5 </a:t>
            </a:r>
            <a:r>
              <a:rPr lang="en-US" sz="2800" dirty="0" smtClean="0">
                <a:latin typeface="Alegreya Sans SC" panose="00000500000000000000" pitchFamily="2" charset="0"/>
              </a:rPr>
              <a:t>yrs.</a:t>
            </a:r>
            <a:endParaRPr lang="en-US" sz="2800" dirty="0">
              <a:latin typeface="Alegreya Sans SC" panose="000005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9248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legreya Sans SC" panose="00000500000000000000" pitchFamily="2" charset="0"/>
              </a:rPr>
              <a:t>(v) SYPHILIS</a:t>
            </a:r>
          </a:p>
          <a:p>
            <a:r>
              <a:rPr lang="en-US" sz="2200" dirty="0">
                <a:latin typeface="Alegreya Sans SC" panose="00000500000000000000" pitchFamily="2" charset="0"/>
              </a:rPr>
              <a:t> </a:t>
            </a:r>
            <a:r>
              <a:rPr lang="en-US" sz="2200" dirty="0" smtClean="0">
                <a:latin typeface="Alegreya Sans SC" panose="00000500000000000000" pitchFamily="2" charset="0"/>
              </a:rPr>
              <a:t>- </a:t>
            </a:r>
            <a:r>
              <a:rPr lang="en-US" sz="2200" dirty="0" smtClean="0">
                <a:latin typeface="Alegreya Sans SC" panose="00000500000000000000" pitchFamily="2" charset="0"/>
              </a:rPr>
              <a:t>pregnancies in women with primary and secondary often </a:t>
            </a:r>
          </a:p>
          <a:p>
            <a:r>
              <a:rPr lang="en-US" sz="2200" dirty="0">
                <a:latin typeface="Alegreya Sans SC" panose="00000500000000000000" pitchFamily="2" charset="0"/>
              </a:rPr>
              <a:t> </a:t>
            </a:r>
            <a:r>
              <a:rPr lang="en-US" sz="2200" dirty="0" smtClean="0">
                <a:latin typeface="Alegreya Sans SC" panose="00000500000000000000" pitchFamily="2" charset="0"/>
              </a:rPr>
              <a:t>end </a:t>
            </a:r>
            <a:r>
              <a:rPr lang="en-US" sz="2200" dirty="0" smtClean="0">
                <a:latin typeface="Alegreya Sans SC" panose="00000500000000000000" pitchFamily="2" charset="0"/>
              </a:rPr>
              <a:t>in spontaneous abortion , still birth, perinatal </a:t>
            </a:r>
            <a:r>
              <a:rPr lang="en-US" sz="2200" dirty="0" smtClean="0">
                <a:latin typeface="Alegreya Sans SC" panose="00000500000000000000" pitchFamily="2" charset="0"/>
              </a:rPr>
              <a:t>death and congenital  syphilis</a:t>
            </a:r>
            <a:endParaRPr lang="en-US" sz="2200" dirty="0" smtClean="0">
              <a:latin typeface="Alegreya Sans SC" panose="00000500000000000000" pitchFamily="2" charset="0"/>
            </a:endParaRPr>
          </a:p>
          <a:p>
            <a:r>
              <a:rPr lang="en-US" sz="2200" dirty="0" smtClean="0">
                <a:latin typeface="Alegreya Sans SC" panose="00000500000000000000" pitchFamily="2" charset="0"/>
              </a:rPr>
              <a:t> </a:t>
            </a:r>
            <a:r>
              <a:rPr lang="en-US" sz="2200" dirty="0" smtClean="0">
                <a:latin typeface="Alegreya Sans SC" panose="00000500000000000000" pitchFamily="2" charset="0"/>
              </a:rPr>
              <a:t>- </a:t>
            </a:r>
            <a:r>
              <a:rPr lang="en-US" sz="2200" dirty="0" smtClean="0">
                <a:latin typeface="Alegreya Sans SC" panose="00000500000000000000" pitchFamily="2" charset="0"/>
              </a:rPr>
              <a:t>syphilitic infection is transferrable from mother to </a:t>
            </a:r>
            <a:r>
              <a:rPr lang="en-US" sz="2200" dirty="0" err="1" smtClean="0">
                <a:latin typeface="Alegreya Sans SC" panose="00000500000000000000" pitchFamily="2" charset="0"/>
              </a:rPr>
              <a:t>foetus</a:t>
            </a:r>
            <a:r>
              <a:rPr lang="en-US" sz="2200" dirty="0" smtClean="0">
                <a:latin typeface="Alegreya Sans SC" panose="00000500000000000000" pitchFamily="2" charset="0"/>
              </a:rPr>
              <a:t>.</a:t>
            </a:r>
          </a:p>
          <a:p>
            <a:r>
              <a:rPr lang="en-US" sz="2200" dirty="0">
                <a:latin typeface="Alegreya Sans SC" panose="00000500000000000000" pitchFamily="2" charset="0"/>
              </a:rPr>
              <a:t> </a:t>
            </a:r>
            <a:r>
              <a:rPr lang="en-US" sz="2200" dirty="0" smtClean="0">
                <a:latin typeface="Alegreya Sans SC" panose="00000500000000000000" pitchFamily="2" charset="0"/>
              </a:rPr>
              <a:t>- </a:t>
            </a:r>
            <a:r>
              <a:rPr lang="en-US" sz="2200" dirty="0" smtClean="0">
                <a:latin typeface="Alegreya Sans SC" panose="00000500000000000000" pitchFamily="2" charset="0"/>
              </a:rPr>
              <a:t>routine testing for syphilis is done inn ante-natal clinics </a:t>
            </a:r>
            <a:r>
              <a:rPr lang="en-US" sz="2200" dirty="0" smtClean="0">
                <a:latin typeface="Alegreya Sans SC" panose="00000500000000000000" pitchFamily="2" charset="0"/>
              </a:rPr>
              <a:t>since  </a:t>
            </a:r>
            <a:r>
              <a:rPr lang="en-US" sz="2200" dirty="0" smtClean="0">
                <a:latin typeface="Alegreya Sans SC" panose="00000500000000000000" pitchFamily="2" charset="0"/>
              </a:rPr>
              <a:t>the chances of </a:t>
            </a:r>
            <a:r>
              <a:rPr lang="en-US" sz="2200" dirty="0" err="1" smtClean="0">
                <a:latin typeface="Alegreya Sans SC" panose="00000500000000000000" pitchFamily="2" charset="0"/>
              </a:rPr>
              <a:t>foetus</a:t>
            </a:r>
            <a:r>
              <a:rPr lang="en-US" sz="2200" dirty="0" smtClean="0">
                <a:latin typeface="Alegreya Sans SC" panose="00000500000000000000" pitchFamily="2" charset="0"/>
              </a:rPr>
              <a:t> </a:t>
            </a:r>
            <a:r>
              <a:rPr lang="en-US" sz="2200" dirty="0" err="1" smtClean="0">
                <a:latin typeface="Alegreya Sans SC" panose="00000500000000000000" pitchFamily="2" charset="0"/>
              </a:rPr>
              <a:t>geting</a:t>
            </a:r>
            <a:r>
              <a:rPr lang="en-US" sz="2200" dirty="0" smtClean="0">
                <a:latin typeface="Alegreya Sans SC" panose="00000500000000000000" pitchFamily="2" charset="0"/>
              </a:rPr>
              <a:t> infected is more after </a:t>
            </a:r>
            <a:r>
              <a:rPr lang="en-US" sz="2200" dirty="0" smtClean="0">
                <a:latin typeface="Alegreya Sans SC" panose="00000500000000000000" pitchFamily="2" charset="0"/>
              </a:rPr>
              <a:t>the </a:t>
            </a:r>
            <a:r>
              <a:rPr lang="en-US" sz="2200" dirty="0" smtClean="0">
                <a:latin typeface="Alegreya Sans SC" panose="00000500000000000000" pitchFamily="2" charset="0"/>
              </a:rPr>
              <a:t>6</a:t>
            </a:r>
            <a:r>
              <a:rPr lang="en-US" sz="2200" baseline="30000" dirty="0" smtClean="0">
                <a:latin typeface="Alegreya Sans SC" panose="00000500000000000000" pitchFamily="2" charset="0"/>
              </a:rPr>
              <a:t>th</a:t>
            </a:r>
            <a:r>
              <a:rPr lang="en-US" sz="2200" dirty="0" smtClean="0">
                <a:latin typeface="Alegreya Sans SC" panose="00000500000000000000" pitchFamily="2" charset="0"/>
              </a:rPr>
              <a:t> month so testing should be </a:t>
            </a:r>
            <a:r>
              <a:rPr lang="en-US" sz="2200" dirty="0" smtClean="0">
                <a:latin typeface="Alegreya Sans SC" panose="00000500000000000000" pitchFamily="2" charset="0"/>
              </a:rPr>
              <a:t>Done </a:t>
            </a:r>
            <a:r>
              <a:rPr lang="en-US" sz="2200" dirty="0" smtClean="0">
                <a:latin typeface="Alegreya Sans SC" panose="00000500000000000000" pitchFamily="2" charset="0"/>
              </a:rPr>
              <a:t>both in early and late pregnancy.</a:t>
            </a:r>
          </a:p>
          <a:p>
            <a:pPr>
              <a:buFontTx/>
              <a:buChar char="-"/>
            </a:pPr>
            <a:r>
              <a:rPr lang="en-US" sz="2200" dirty="0" smtClean="0">
                <a:latin typeface="Alegreya Sans SC" panose="00000500000000000000" pitchFamily="2" charset="0"/>
              </a:rPr>
              <a:t>In case of infection : ten daily injections of </a:t>
            </a:r>
          </a:p>
          <a:p>
            <a:pPr>
              <a:buFontTx/>
              <a:buChar char="-"/>
            </a:pPr>
            <a:r>
              <a:rPr lang="en-US" sz="2200" dirty="0" smtClean="0">
                <a:latin typeface="Alegreya Sans SC" panose="00000500000000000000" pitchFamily="2" charset="0"/>
              </a:rPr>
              <a:t>procaine penicillin (600,000 units) </a:t>
            </a:r>
            <a:endParaRPr lang="en-US" sz="2200" dirty="0">
              <a:latin typeface="Alegreya Sans SC" panose="00000500000000000000" pitchFamily="2" charset="0"/>
            </a:endParaRPr>
          </a:p>
        </p:txBody>
      </p:sp>
      <p:pic>
        <p:nvPicPr>
          <p:cNvPr id="3" name="Picture 2" descr="http://www.stdinfo.org/wp-content/uploads/2011/10/what-is-syphil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4000499"/>
            <a:ext cx="4953000" cy="2857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1" y="609600"/>
            <a:ext cx="7924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legreya Sans SC" panose="00000500000000000000" pitchFamily="2" charset="0"/>
              </a:rPr>
              <a:t>(vi) GERMAN MEASLES</a:t>
            </a:r>
          </a:p>
          <a:p>
            <a:endParaRPr lang="en-US" sz="2800" dirty="0" smtClean="0"/>
          </a:p>
          <a:p>
            <a:pPr>
              <a:buFontTx/>
              <a:buChar char="-"/>
            </a:pPr>
            <a:r>
              <a:rPr lang="en-US" sz="2200" dirty="0" smtClean="0">
                <a:latin typeface="Alegreya Sans SC" panose="00000500000000000000" pitchFamily="2" charset="0"/>
              </a:rPr>
              <a:t>Rubella when contracted in the first 16 weeks of </a:t>
            </a:r>
            <a:r>
              <a:rPr lang="en-US" sz="2200" dirty="0" smtClean="0">
                <a:latin typeface="Alegreya Sans SC" panose="00000500000000000000" pitchFamily="2" charset="0"/>
              </a:rPr>
              <a:t>pregnancy often </a:t>
            </a:r>
            <a:r>
              <a:rPr lang="en-US" sz="2200" dirty="0" smtClean="0">
                <a:latin typeface="Alegreya Sans SC" panose="00000500000000000000" pitchFamily="2" charset="0"/>
              </a:rPr>
              <a:t>leads to </a:t>
            </a:r>
            <a:r>
              <a:rPr lang="en-US" sz="2200" dirty="0" err="1" smtClean="0">
                <a:latin typeface="Alegreya Sans SC" panose="00000500000000000000" pitchFamily="2" charset="0"/>
              </a:rPr>
              <a:t>foetal</a:t>
            </a:r>
            <a:r>
              <a:rPr lang="en-US" sz="2200" dirty="0" smtClean="0">
                <a:latin typeface="Alegreya Sans SC" panose="00000500000000000000" pitchFamily="2" charset="0"/>
              </a:rPr>
              <a:t> death Or death during first year of </a:t>
            </a:r>
            <a:r>
              <a:rPr lang="en-US" sz="2200" dirty="0" smtClean="0">
                <a:latin typeface="Alegreya Sans SC" panose="00000500000000000000" pitchFamily="2" charset="0"/>
              </a:rPr>
              <a:t>life.</a:t>
            </a:r>
            <a:endParaRPr lang="en-US" sz="2200" dirty="0" smtClean="0">
              <a:latin typeface="Alegreya Sans SC" panose="00000500000000000000" pitchFamily="2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latin typeface="Alegreya Sans SC" panose="00000500000000000000" pitchFamily="2" charset="0"/>
              </a:rPr>
              <a:t>Major defects : cataract, deafness and congenital heart disease</a:t>
            </a:r>
          </a:p>
          <a:p>
            <a:pPr>
              <a:buFontTx/>
              <a:buChar char="-"/>
            </a:pPr>
            <a:r>
              <a:rPr lang="en-US" sz="2200" dirty="0">
                <a:latin typeface="Alegreya Sans SC" panose="00000500000000000000" pitchFamily="2" charset="0"/>
              </a:rPr>
              <a:t> </a:t>
            </a:r>
            <a:r>
              <a:rPr lang="en-US" sz="2200" dirty="0" smtClean="0">
                <a:latin typeface="Alegreya Sans SC" panose="00000500000000000000" pitchFamily="2" charset="0"/>
              </a:rPr>
              <a:t>risk of malformations </a:t>
            </a:r>
            <a:r>
              <a:rPr lang="en-US" sz="2200" dirty="0" err="1" smtClean="0">
                <a:latin typeface="Alegreya Sans SC" panose="00000500000000000000" pitchFamily="2" charset="0"/>
              </a:rPr>
              <a:t>upto</a:t>
            </a:r>
            <a:r>
              <a:rPr lang="en-US" sz="2200" dirty="0" smtClean="0">
                <a:latin typeface="Alegreya Sans SC" panose="00000500000000000000" pitchFamily="2" charset="0"/>
              </a:rPr>
              <a:t> 20</a:t>
            </a:r>
            <a:r>
              <a:rPr lang="en-US" sz="2200" baseline="30000" dirty="0" smtClean="0">
                <a:latin typeface="Alegreya Sans SC" panose="00000500000000000000" pitchFamily="2" charset="0"/>
              </a:rPr>
              <a:t>th</a:t>
            </a:r>
            <a:r>
              <a:rPr lang="en-US" sz="2200" dirty="0" smtClean="0">
                <a:latin typeface="Alegreya Sans SC" panose="00000500000000000000" pitchFamily="2" charset="0"/>
              </a:rPr>
              <a:t> weeks</a:t>
            </a:r>
          </a:p>
          <a:p>
            <a:pPr>
              <a:buFontTx/>
              <a:buChar char="-"/>
            </a:pPr>
            <a:r>
              <a:rPr lang="en-US" sz="2200" dirty="0">
                <a:latin typeface="Alegreya Sans SC" panose="00000500000000000000" pitchFamily="2" charset="0"/>
              </a:rPr>
              <a:t> </a:t>
            </a:r>
            <a:r>
              <a:rPr lang="en-US" sz="2200" dirty="0" smtClean="0">
                <a:latin typeface="Alegreya Sans SC" panose="00000500000000000000" pitchFamily="2" charset="0"/>
              </a:rPr>
              <a:t>vaccination is advised in all women of child-bearing age</a:t>
            </a:r>
          </a:p>
          <a:p>
            <a:pPr>
              <a:buFontTx/>
              <a:buChar char="-"/>
            </a:pPr>
            <a:r>
              <a:rPr lang="en-US" sz="2200" dirty="0" smtClean="0">
                <a:latin typeface="Alegreya Sans SC" panose="00000500000000000000" pitchFamily="2" charset="0"/>
              </a:rPr>
              <a:t>Contraception should be maintained for eight weeks </a:t>
            </a:r>
            <a:r>
              <a:rPr lang="en-US" sz="2200" dirty="0" smtClean="0">
                <a:latin typeface="Alegreya Sans SC" panose="00000500000000000000" pitchFamily="2" charset="0"/>
              </a:rPr>
              <a:t>after vaccination.</a:t>
            </a:r>
            <a:endParaRPr lang="en-US" sz="2200" dirty="0">
              <a:latin typeface="Alegreya Sans SC" panose="00000500000000000000" pitchFamily="2" charset="0"/>
            </a:endParaRPr>
          </a:p>
        </p:txBody>
      </p:sp>
      <p:pic>
        <p:nvPicPr>
          <p:cNvPr id="16388" name="Picture 4" descr="http://t2.gstatic.com/images?q=tbn:ANd9GcQURPwsRiCP6Eu3IJ8LEj7erwsW5D4gb96K5XweCiw7sIyjZ9cTegm8JE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962400"/>
            <a:ext cx="3539624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792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legreya Sans SC" panose="00000500000000000000" pitchFamily="2" charset="0"/>
              </a:rPr>
              <a:t>(vii) </a:t>
            </a:r>
            <a:r>
              <a:rPr lang="en-US" sz="2800" b="1" dirty="0" err="1" smtClean="0">
                <a:latin typeface="Alegreya Sans SC" panose="00000500000000000000" pitchFamily="2" charset="0"/>
              </a:rPr>
              <a:t>Rh</a:t>
            </a:r>
            <a:r>
              <a:rPr lang="en-US" sz="2800" b="1" dirty="0" smtClean="0">
                <a:latin typeface="Alegreya Sans SC" panose="00000500000000000000" pitchFamily="2" charset="0"/>
              </a:rPr>
              <a:t> STATUS</a:t>
            </a:r>
          </a:p>
          <a:p>
            <a:endParaRPr lang="en-US" sz="2800" dirty="0" smtClean="0">
              <a:latin typeface="Alegreya Sans SC" panose="00000500000000000000" pitchFamily="2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Alegreya Sans SC" panose="00000500000000000000" pitchFamily="2" charset="0"/>
              </a:rPr>
              <a:t>If mother is Rh –</a:t>
            </a:r>
            <a:r>
              <a:rPr lang="en-US" sz="2800" dirty="0" err="1" smtClean="0">
                <a:latin typeface="Alegreya Sans SC" panose="00000500000000000000" pitchFamily="2" charset="0"/>
              </a:rPr>
              <a:t>ve</a:t>
            </a:r>
            <a:r>
              <a:rPr lang="en-US" sz="2800" dirty="0" smtClean="0">
                <a:latin typeface="Alegreya Sans SC" panose="00000500000000000000" pitchFamily="2" charset="0"/>
              </a:rPr>
              <a:t> and </a:t>
            </a:r>
            <a:r>
              <a:rPr lang="en-US" sz="2800" dirty="0" err="1" smtClean="0">
                <a:latin typeface="Alegreya Sans SC" panose="00000500000000000000" pitchFamily="2" charset="0"/>
              </a:rPr>
              <a:t>foetus</a:t>
            </a:r>
            <a:r>
              <a:rPr lang="en-US" sz="2800" dirty="0" smtClean="0">
                <a:latin typeface="Alegreya Sans SC" panose="00000500000000000000" pitchFamily="2" charset="0"/>
              </a:rPr>
              <a:t> is Rh +</a:t>
            </a:r>
            <a:r>
              <a:rPr lang="en-US" sz="2800" dirty="0" err="1" smtClean="0">
                <a:latin typeface="Alegreya Sans SC" panose="00000500000000000000" pitchFamily="2" charset="0"/>
              </a:rPr>
              <a:t>ve</a:t>
            </a:r>
            <a:r>
              <a:rPr lang="en-US" sz="2800" dirty="0" smtClean="0">
                <a:latin typeface="Alegreya Sans SC" panose="00000500000000000000" pitchFamily="2" charset="0"/>
              </a:rPr>
              <a:t> </a:t>
            </a:r>
            <a:r>
              <a:rPr lang="en-US" sz="2800" dirty="0" smtClean="0">
                <a:latin typeface="Alegreya Sans SC" panose="00000500000000000000" pitchFamily="2" charset="0"/>
              </a:rPr>
              <a:t>it provokes an immune </a:t>
            </a:r>
            <a:r>
              <a:rPr lang="en-US" sz="2800" dirty="0" smtClean="0">
                <a:latin typeface="Alegreya Sans SC" panose="00000500000000000000" pitchFamily="2" charset="0"/>
              </a:rPr>
              <a:t>response in her so she forms antibodies to Rh </a:t>
            </a:r>
            <a:r>
              <a:rPr lang="en-US" sz="2800" dirty="0" smtClean="0">
                <a:latin typeface="Alegreya Sans SC" panose="00000500000000000000" pitchFamily="2" charset="0"/>
              </a:rPr>
              <a:t>which can </a:t>
            </a:r>
            <a:r>
              <a:rPr lang="en-US" sz="2800" dirty="0" smtClean="0">
                <a:latin typeface="Alegreya Sans SC" panose="00000500000000000000" pitchFamily="2" charset="0"/>
              </a:rPr>
              <a:t>cross the </a:t>
            </a:r>
            <a:r>
              <a:rPr lang="en-US" sz="2800" dirty="0" err="1" smtClean="0">
                <a:latin typeface="Alegreya Sans SC" panose="00000500000000000000" pitchFamily="2" charset="0"/>
              </a:rPr>
              <a:t>placanta</a:t>
            </a:r>
            <a:r>
              <a:rPr lang="en-US" sz="2800" dirty="0" smtClean="0">
                <a:latin typeface="Alegreya Sans SC" panose="00000500000000000000" pitchFamily="2" charset="0"/>
              </a:rPr>
              <a:t> and lead to </a:t>
            </a:r>
            <a:r>
              <a:rPr lang="en-US" sz="2800" dirty="0" err="1" smtClean="0">
                <a:latin typeface="Alegreya Sans SC" panose="00000500000000000000" pitchFamily="2" charset="0"/>
              </a:rPr>
              <a:t>foetal</a:t>
            </a:r>
            <a:r>
              <a:rPr lang="en-US" sz="2800" dirty="0" smtClean="0">
                <a:latin typeface="Alegreya Sans SC" panose="00000500000000000000" pitchFamily="2" charset="0"/>
              </a:rPr>
              <a:t> </a:t>
            </a:r>
            <a:r>
              <a:rPr lang="en-US" sz="2800" dirty="0" err="1" smtClean="0">
                <a:latin typeface="Alegreya Sans SC" panose="00000500000000000000" pitchFamily="2" charset="0"/>
              </a:rPr>
              <a:t>haemolysis</a:t>
            </a:r>
            <a:r>
              <a:rPr lang="en-US" sz="2800" dirty="0" smtClean="0">
                <a:latin typeface="Alegreya Sans SC" panose="00000500000000000000" pitchFamily="2" charset="0"/>
              </a:rPr>
              <a:t>.</a:t>
            </a:r>
            <a:endParaRPr lang="en-US" sz="2800" dirty="0" smtClean="0">
              <a:latin typeface="Alegreya Sans SC" panose="00000500000000000000" pitchFamily="2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latin typeface="Alegreya Sans SC" panose="00000500000000000000" pitchFamily="2" charset="0"/>
              </a:rPr>
              <a:t>Isoimmunization</a:t>
            </a:r>
            <a:r>
              <a:rPr lang="en-US" sz="2800" dirty="0" smtClean="0">
                <a:latin typeface="Alegreya Sans SC" panose="00000500000000000000" pitchFamily="2" charset="0"/>
              </a:rPr>
              <a:t> occurs during </a:t>
            </a:r>
            <a:r>
              <a:rPr lang="en-US" sz="2800" dirty="0" err="1" smtClean="0">
                <a:latin typeface="Alegreya Sans SC" panose="00000500000000000000" pitchFamily="2" charset="0"/>
              </a:rPr>
              <a:t>labour</a:t>
            </a:r>
            <a:r>
              <a:rPr lang="en-US" sz="2800" dirty="0" smtClean="0">
                <a:latin typeface="Alegreya Sans SC" panose="00000500000000000000" pitchFamily="2" charset="0"/>
              </a:rPr>
              <a:t> so even if first child </a:t>
            </a:r>
            <a:r>
              <a:rPr lang="en-US" sz="2800" dirty="0" smtClean="0">
                <a:latin typeface="Alegreya Sans SC" panose="00000500000000000000" pitchFamily="2" charset="0"/>
              </a:rPr>
              <a:t>is </a:t>
            </a:r>
            <a:r>
              <a:rPr lang="en-US" sz="2800" dirty="0" err="1" smtClean="0">
                <a:latin typeface="Alegreya Sans SC" panose="00000500000000000000" pitchFamily="2" charset="0"/>
              </a:rPr>
              <a:t>uneffected</a:t>
            </a:r>
            <a:r>
              <a:rPr lang="en-US" sz="2800" dirty="0" smtClean="0">
                <a:latin typeface="Alegreya Sans SC" panose="00000500000000000000" pitchFamily="2" charset="0"/>
              </a:rPr>
              <a:t> the subsequent  Pregnancies will be </a:t>
            </a:r>
            <a:r>
              <a:rPr lang="en-US" sz="2800" dirty="0" smtClean="0">
                <a:latin typeface="Alegreya Sans SC" panose="00000500000000000000" pitchFamily="2" charset="0"/>
              </a:rPr>
              <a:t>harmed (hydrops </a:t>
            </a:r>
            <a:r>
              <a:rPr lang="en-US" sz="2800" dirty="0" err="1" smtClean="0">
                <a:latin typeface="Alegreya Sans SC" panose="00000500000000000000" pitchFamily="2" charset="0"/>
              </a:rPr>
              <a:t>foetalis</a:t>
            </a:r>
            <a:r>
              <a:rPr lang="en-US" sz="2800" dirty="0" smtClean="0">
                <a:latin typeface="Alegreya Sans SC" panose="00000500000000000000" pitchFamily="2" charset="0"/>
              </a:rPr>
              <a:t>, icterus gravis </a:t>
            </a:r>
            <a:r>
              <a:rPr lang="en-US" sz="2800" dirty="0" err="1" smtClean="0">
                <a:latin typeface="Alegreya Sans SC" panose="00000500000000000000" pitchFamily="2" charset="0"/>
              </a:rPr>
              <a:t>neonatorum</a:t>
            </a:r>
            <a:r>
              <a:rPr lang="en-US" sz="2800" dirty="0" smtClean="0">
                <a:latin typeface="Alegreya Sans SC" panose="00000500000000000000" pitchFamily="2" charset="0"/>
              </a:rPr>
              <a:t>).</a:t>
            </a:r>
            <a:endParaRPr lang="en-US" sz="2800" dirty="0">
              <a:latin typeface="Alegreya Sans SC" panose="000005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7620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legreya Sans SC" panose="00000500000000000000" pitchFamily="2" charset="0"/>
              </a:rPr>
              <a:t>(viii) HIV INFECTION</a:t>
            </a:r>
          </a:p>
          <a:p>
            <a:endParaRPr lang="en-US" sz="2400" dirty="0" smtClean="0">
              <a:latin typeface="Alegreya Sans SC" panose="00000500000000000000" pitchFamily="2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Alegreya Sans SC" panose="00000500000000000000" pitchFamily="2" charset="0"/>
              </a:rPr>
              <a:t>Through placenta, or during delivery, or during breast feeding</a:t>
            </a:r>
          </a:p>
          <a:p>
            <a:pPr>
              <a:buFontTx/>
              <a:buChar char="-"/>
            </a:pPr>
            <a:r>
              <a:rPr lang="en-US" sz="2400" dirty="0">
                <a:latin typeface="Alegreya Sans SC" panose="00000500000000000000" pitchFamily="2" charset="0"/>
              </a:rPr>
              <a:t> </a:t>
            </a:r>
            <a:r>
              <a:rPr lang="en-US" sz="2400" dirty="0" smtClean="0">
                <a:latin typeface="Alegreya Sans SC" panose="00000500000000000000" pitchFamily="2" charset="0"/>
              </a:rPr>
              <a:t>risk of infection is higher if mother is newly infected or has </a:t>
            </a:r>
            <a:r>
              <a:rPr lang="en-US" sz="2400" dirty="0" smtClean="0">
                <a:latin typeface="Alegreya Sans SC" panose="00000500000000000000" pitchFamily="2" charset="0"/>
              </a:rPr>
              <a:t>already </a:t>
            </a:r>
            <a:r>
              <a:rPr lang="en-US" sz="2400" dirty="0" smtClean="0">
                <a:latin typeface="Alegreya Sans SC" panose="00000500000000000000" pitchFamily="2" charset="0"/>
              </a:rPr>
              <a:t>developed AIDS</a:t>
            </a:r>
          </a:p>
          <a:p>
            <a:pPr>
              <a:buFontTx/>
              <a:buChar char="-"/>
            </a:pPr>
            <a:r>
              <a:rPr lang="en-US" sz="2400" dirty="0">
                <a:latin typeface="Alegreya Sans SC" panose="00000500000000000000" pitchFamily="2" charset="0"/>
              </a:rPr>
              <a:t> </a:t>
            </a:r>
            <a:r>
              <a:rPr lang="en-US" sz="2400" dirty="0" smtClean="0">
                <a:latin typeface="Alegreya Sans SC" panose="00000500000000000000" pitchFamily="2" charset="0"/>
              </a:rPr>
              <a:t>voluntary prenatal testing for HIV infection should be done. </a:t>
            </a:r>
            <a:r>
              <a:rPr lang="en-US" sz="2400" dirty="0" smtClean="0">
                <a:latin typeface="Alegreya Sans SC" panose="00000500000000000000" pitchFamily="2" charset="0"/>
              </a:rPr>
              <a:t>But </a:t>
            </a:r>
            <a:r>
              <a:rPr lang="en-US" sz="2400" dirty="0" smtClean="0">
                <a:latin typeface="Alegreya Sans SC" panose="00000500000000000000" pitchFamily="2" charset="0"/>
              </a:rPr>
              <a:t>screening should not be used As a substitute for primary </a:t>
            </a:r>
            <a:r>
              <a:rPr lang="en-US" sz="2400" dirty="0" smtClean="0">
                <a:latin typeface="Alegreya Sans SC" panose="00000500000000000000" pitchFamily="2" charset="0"/>
              </a:rPr>
              <a:t>prevention</a:t>
            </a:r>
            <a:r>
              <a:rPr lang="en-US" sz="2400" dirty="0" smtClean="0">
                <a:latin typeface="Alegreya Sans SC" panose="00000500000000000000" pitchFamily="2" charset="0"/>
              </a:rPr>
              <a:t>.</a:t>
            </a:r>
            <a:endParaRPr lang="en-US" sz="2400" dirty="0">
              <a:latin typeface="Alegreya Sans SC" panose="00000500000000000000" pitchFamily="2" charset="0"/>
            </a:endParaRPr>
          </a:p>
        </p:txBody>
      </p:sp>
      <p:pic>
        <p:nvPicPr>
          <p:cNvPr id="14338" name="Picture 2" descr="http://www.medindia.net/patients/patientinfo/images/AIDS-and-pregnan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810000"/>
            <a:ext cx="41148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1193</TotalTime>
  <Words>511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Alegreya Sans SC</vt:lpstr>
      <vt:lpstr>Century Schoolbook</vt:lpstr>
      <vt:lpstr>Wingdings</vt:lpstr>
      <vt:lpstr>Wingdings 2</vt:lpstr>
      <vt:lpstr>Oriel</vt:lpstr>
      <vt:lpstr>OBSTETRIC CARE BY MBBSPPT.COM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OBSTETRIC CARE</dc:title>
  <dc:creator>Administrator</dc:creator>
  <cp:lastModifiedBy>Mithilesh Patel</cp:lastModifiedBy>
  <cp:revision>14</cp:revision>
  <dcterms:created xsi:type="dcterms:W3CDTF">2012-11-04T13:56:40Z</dcterms:created>
  <dcterms:modified xsi:type="dcterms:W3CDTF">2017-05-20T04:47:23Z</dcterms:modified>
</cp:coreProperties>
</file>