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4" r:id="rId1"/>
  </p:sldMasterIdLst>
  <p:notesMasterIdLst>
    <p:notesMasterId r:id="rId47"/>
  </p:notesMasterIdLst>
  <p:sldIdLst>
    <p:sldId id="274" r:id="rId2"/>
    <p:sldId id="308" r:id="rId3"/>
    <p:sldId id="309" r:id="rId4"/>
    <p:sldId id="310" r:id="rId5"/>
    <p:sldId id="258" r:id="rId6"/>
    <p:sldId id="283" r:id="rId7"/>
    <p:sldId id="276" r:id="rId8"/>
    <p:sldId id="277" r:id="rId9"/>
    <p:sldId id="278" r:id="rId10"/>
    <p:sldId id="280" r:id="rId11"/>
    <p:sldId id="287" r:id="rId12"/>
    <p:sldId id="282" r:id="rId13"/>
    <p:sldId id="273" r:id="rId14"/>
    <p:sldId id="304" r:id="rId15"/>
    <p:sldId id="290" r:id="rId16"/>
    <p:sldId id="291" r:id="rId17"/>
    <p:sldId id="306" r:id="rId18"/>
    <p:sldId id="311" r:id="rId19"/>
    <p:sldId id="313" r:id="rId20"/>
    <p:sldId id="315" r:id="rId21"/>
    <p:sldId id="316" r:id="rId22"/>
    <p:sldId id="305" r:id="rId23"/>
    <p:sldId id="325" r:id="rId24"/>
    <p:sldId id="326" r:id="rId25"/>
    <p:sldId id="264" r:id="rId26"/>
    <p:sldId id="317" r:id="rId27"/>
    <p:sldId id="318" r:id="rId28"/>
    <p:sldId id="319" r:id="rId29"/>
    <p:sldId id="320" r:id="rId30"/>
    <p:sldId id="321" r:id="rId31"/>
    <p:sldId id="265" r:id="rId32"/>
    <p:sldId id="322" r:id="rId33"/>
    <p:sldId id="295" r:id="rId34"/>
    <p:sldId id="263" r:id="rId35"/>
    <p:sldId id="293" r:id="rId36"/>
    <p:sldId id="301" r:id="rId37"/>
    <p:sldId id="299" r:id="rId38"/>
    <p:sldId id="298" r:id="rId39"/>
    <p:sldId id="262" r:id="rId40"/>
    <p:sldId id="268" r:id="rId41"/>
    <p:sldId id="269" r:id="rId42"/>
    <p:sldId id="300" r:id="rId43"/>
    <p:sldId id="259" r:id="rId44"/>
    <p:sldId id="323" r:id="rId45"/>
    <p:sldId id="324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32D4D-99C7-4F63-8945-EA206759159E}" type="datetimeFigureOut">
              <a:rPr lang="en-AU" smtClean="0"/>
              <a:t>7/11/2024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BE03D-0F11-42B5-B2D0-24D7F45485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987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BE03D-0F11-42B5-B2D0-24D7F45485F3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7205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463C3D4-5C86-466B-993F-E70C157579BF}" type="slidenum">
              <a:rPr 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25</a:t>
            </a:fld>
            <a:endParaRPr 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9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9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46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AEA77E6-0225-4B56-812D-597230040F41}" type="slidenum">
              <a:rPr 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31</a:t>
            </a:fld>
            <a:endParaRPr 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2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668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B23BC64-0064-49D4-B171-9C5F3552DBAB}" type="slidenum">
              <a:rPr 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34</a:t>
            </a:fld>
            <a:endParaRPr 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7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508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BE03D-0F11-42B5-B2D0-24D7F45485F3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224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BE03D-0F11-42B5-B2D0-24D7F45485F3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52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BE03D-0F11-42B5-B2D0-24D7F45485F3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5364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BE03D-0F11-42B5-B2D0-24D7F45485F3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273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BE03D-0F11-42B5-B2D0-24D7F45485F3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2216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BE03D-0F11-42B5-B2D0-24D7F45485F3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6614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BE03D-0F11-42B5-B2D0-24D7F45485F3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3869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BE03D-0F11-42B5-B2D0-24D7F45485F3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4875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BE03D-0F11-42B5-B2D0-24D7F45485F3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834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41FEF74-71E2-4947-9C44-F2EE24062460}" type="datetime1">
              <a:rPr lang="en-AU" smtClean="0"/>
              <a:t>7/11/2024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79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B020-38C3-41A3-93D1-3B2C9695AA5F}" type="datetime1">
              <a:rPr lang="en-AU" smtClean="0"/>
              <a:t>7/11/2024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169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85CBD-8D04-4675-AFB6-B6BB6BB1EB45}" type="datetime1">
              <a:rPr lang="en-AU" smtClean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MBBSPPT.COM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86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01467689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34DDC-FDCA-4313-B8CE-45CF431C2F58}" type="datetime1">
              <a:rPr lang="en-AU" smtClean="0"/>
              <a:t>7/11/2024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863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EA5F-86D3-4BC9-A760-E5B795796D80}" type="datetime1">
              <a:rPr lang="en-AU" smtClean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MBBSPPT.COM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94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983DE-DFCE-4E70-A36F-1E39A2C18E0F}" type="datetime1">
              <a:rPr lang="en-AU" smtClean="0"/>
              <a:t>7/11/2024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4784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AA36-F7A9-4DA2-9DCB-72E6BD3B8049}" type="datetime1">
              <a:rPr lang="en-AU" smtClean="0"/>
              <a:t>7/11/2024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8700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818E-E27D-40D0-A798-611EB95606FC}" type="datetime1">
              <a:rPr lang="en-AU" smtClean="0"/>
              <a:t>7/11/2024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730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02FD-91F6-44A7-A347-58077CD6632C}" type="datetime1">
              <a:rPr lang="en-AU" smtClean="0"/>
              <a:t>7/11/2024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881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D9AF7-29B9-4BDC-9E38-800FAF3FD4F2}" type="datetime1">
              <a:rPr lang="en-AU" smtClean="0"/>
              <a:t>7/11/2024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972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753DB-335F-4567-9873-1BE7E0926652}" type="datetime1">
              <a:rPr lang="en-AU" smtClean="0"/>
              <a:t>7/11/2024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9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0A6D9A6C-B757-42A8-AC40-46908F80DF5C}" type="datetime1">
              <a:rPr lang="en-AU" smtClean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MBBSPPT.COM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2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</p:sldLayoutIdLst>
  <p:transition spd="med">
    <p:pull dir="r"/>
  </p:transition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Orthopaedic Implants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BY MBBSPPT.COM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59F82-E994-52F2-A026-F9CE5F1DD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47" y="329184"/>
            <a:ext cx="4200906" cy="420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05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Composition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90208-DB2D-86C1-A592-5E976A362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9BF87-1167-D4F9-BB83-3D65A086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10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75" y="1791855"/>
            <a:ext cx="4338119" cy="4516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07" y="1791855"/>
            <a:ext cx="3943350" cy="45167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3634" y="6318012"/>
            <a:ext cx="1022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	Modulus of elasticity- 12x 		 	 		 Modulus of elasticity- 6x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9070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Bioabsorbable Polymers</a:t>
            </a:r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Advantages: </a:t>
            </a:r>
          </a:p>
          <a:p>
            <a:pPr lvl="1"/>
            <a:r>
              <a:rPr lang="en-AU" sz="2000" dirty="0"/>
              <a:t>Adequate Stability For Healing And Then It Is Gradually Resorbed</a:t>
            </a:r>
          </a:p>
          <a:p>
            <a:pPr lvl="2"/>
            <a:r>
              <a:rPr lang="en-AU" sz="2000" dirty="0"/>
              <a:t>Limit Stress Shielding Of Bone And As They Degrade</a:t>
            </a:r>
          </a:p>
          <a:p>
            <a:pPr lvl="1"/>
            <a:r>
              <a:rPr lang="en-AU" sz="2000" dirty="0"/>
              <a:t>No Hardware Removal </a:t>
            </a:r>
          </a:p>
          <a:p>
            <a:pPr lvl="1"/>
            <a:r>
              <a:rPr lang="en-AU" sz="2000" dirty="0"/>
              <a:t>Radiography- Radiolucency</a:t>
            </a:r>
          </a:p>
          <a:p>
            <a:r>
              <a:rPr lang="en-AU" sz="2000" dirty="0">
                <a:solidFill>
                  <a:schemeClr val="accent1"/>
                </a:solidFill>
              </a:rPr>
              <a:t>Disadvantages: </a:t>
            </a:r>
          </a:p>
          <a:p>
            <a:pPr lvl="1"/>
            <a:r>
              <a:rPr lang="en-AU" sz="2000" dirty="0"/>
              <a:t>Soft Tissue Complications - </a:t>
            </a:r>
            <a:r>
              <a:rPr lang="fr-FR" sz="2000" dirty="0" err="1"/>
              <a:t>Sterile</a:t>
            </a:r>
            <a:r>
              <a:rPr lang="fr-FR" sz="2000" dirty="0"/>
              <a:t> Sinus Tract Formation, </a:t>
            </a:r>
            <a:r>
              <a:rPr lang="fr-FR" sz="2000" dirty="0" err="1"/>
              <a:t>Hypertrophic</a:t>
            </a:r>
            <a:r>
              <a:rPr lang="fr-FR" sz="2000" dirty="0"/>
              <a:t> </a:t>
            </a:r>
            <a:r>
              <a:rPr lang="en-AU" sz="2000" dirty="0"/>
              <a:t>Fibrous Encapsulation, And Osteolysis</a:t>
            </a:r>
          </a:p>
          <a:p>
            <a:pPr lvl="1"/>
            <a:r>
              <a:rPr lang="en-AU" sz="2000" dirty="0"/>
              <a:t>Use limited to Pediatric #, D/E radius, small bones of hand , ankle #</a:t>
            </a: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C3E3FE-A81E-43EB-B4A3-8D6E43FD7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1929E3-CC41-BE87-3544-EEDDAC38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4775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Bioabsorbable polymers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BC9BFF-1915-435E-E067-B1B419AF4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46359-B846-D20D-EEF9-506CE2EA2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12</a:t>
            </a:fld>
            <a:endParaRPr lang="en-AU"/>
          </a:p>
        </p:txBody>
      </p:sp>
      <p:pic>
        <p:nvPicPr>
          <p:cNvPr id="5122" name="Picture 2" descr="Image result for bioabsorbable screw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3481" r="2077" b="4269"/>
          <a:stretch/>
        </p:blipFill>
        <p:spPr bwMode="auto">
          <a:xfrm>
            <a:off x="2655454" y="1995054"/>
            <a:ext cx="6881091" cy="427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219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271969-3067-CE61-C072-11D0A3A8A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/>
              <a:t>Implant fatigue</a:t>
            </a:r>
            <a:endParaRPr lang="en-IN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062F40-0F2C-7ADA-69FD-BF86251E2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Fatigue fracture is a break of a metal caused by repetitive applications of loads below the yield strength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Fatigue strength is the maximal cyclic load that a metal can withstand without fracturing when subjected to a designated number of cycles, typically 5 or 10 million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Fatigue life is the number of cycles that a metal can withstand without breaking when subjected to a given cyclic load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F11C18-0733-2E79-9FDD-ECB3B5E5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20F3AE-A0C0-6DA5-C3BC-BE4BC0851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5300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3040" y="5418161"/>
            <a:ext cx="10358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AU" sz="2400" dirty="0"/>
          </a:p>
        </p:txBody>
      </p:sp>
      <p:pic>
        <p:nvPicPr>
          <p:cNvPr id="10242" name="Picture 2" descr="Image result for implant failure orthoped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4" y="895349"/>
            <a:ext cx="5192563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implant failure orthoped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95348"/>
            <a:ext cx="5427206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1AF765-3233-25EC-FD79-F54BB0CC8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832C2-BAF4-AC85-B64A-49D4CCB63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5366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6FB8F-D83A-5473-A7AD-ACF21AC6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800" dirty="0"/>
              <a:t>Implant Removal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87E0C-F852-24DA-99F2-4EBFB26F6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12264"/>
            <a:ext cx="10058400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>
                <a:solidFill>
                  <a:schemeClr val="accent1"/>
                </a:solidFill>
              </a:rPr>
              <a:t>Disadvantages:</a:t>
            </a:r>
          </a:p>
          <a:p>
            <a:pPr marL="617220" lvl="1" indent="-342900">
              <a:buFontTx/>
              <a:buChar char="-"/>
            </a:pPr>
            <a:r>
              <a:rPr lang="en-AU" sz="2000" dirty="0"/>
              <a:t>High Cost,</a:t>
            </a:r>
          </a:p>
          <a:p>
            <a:pPr marL="617220" lvl="1" indent="-342900">
              <a:buFontTx/>
              <a:buChar char="-"/>
            </a:pPr>
            <a:r>
              <a:rPr lang="en-AU" sz="2000" dirty="0"/>
              <a:t>2</a:t>
            </a:r>
            <a:r>
              <a:rPr lang="en-AU" sz="2000" baseline="30000" dirty="0"/>
              <a:t>nd</a:t>
            </a:r>
            <a:r>
              <a:rPr lang="en-AU" sz="2000" dirty="0"/>
              <a:t> Surgery- Sometimes with Complications, </a:t>
            </a:r>
          </a:p>
          <a:p>
            <a:pPr marL="617220" lvl="1" indent="-342900">
              <a:buFontTx/>
              <a:buChar char="-"/>
            </a:pPr>
            <a:r>
              <a:rPr lang="en-AU" sz="2000" dirty="0"/>
              <a:t>Carcinogenic Risk Between Metallic Implants and Tumours Has Been Established in Experimental Animals</a:t>
            </a:r>
          </a:p>
          <a:p>
            <a:pPr marL="0" indent="0">
              <a:buNone/>
            </a:pPr>
            <a:r>
              <a:rPr lang="en-AU" sz="2400" dirty="0">
                <a:solidFill>
                  <a:schemeClr val="accent1"/>
                </a:solidFill>
              </a:rPr>
              <a:t>Indications:</a:t>
            </a:r>
          </a:p>
          <a:p>
            <a:pPr marL="617220" lvl="1" indent="-342900">
              <a:buFontTx/>
              <a:buChar char="-"/>
            </a:pPr>
            <a:r>
              <a:rPr lang="en-AU" sz="2000" dirty="0"/>
              <a:t>Children </a:t>
            </a:r>
          </a:p>
          <a:p>
            <a:pPr marL="617220" lvl="1" indent="-342900">
              <a:buFontTx/>
              <a:buChar char="-"/>
            </a:pPr>
            <a:r>
              <a:rPr lang="en-AU" sz="2000" dirty="0"/>
              <a:t>Symptomatic Implants </a:t>
            </a:r>
          </a:p>
          <a:p>
            <a:pPr marL="617220" lvl="1" indent="-342900">
              <a:buFontTx/>
              <a:buChar char="-"/>
            </a:pPr>
            <a:r>
              <a:rPr lang="en-AU" sz="2000" dirty="0"/>
              <a:t>Plates in Lower Limb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EBA57-1E85-E244-26B1-B5293F07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0508B-6323-56A6-3EAA-ADC4F9D8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6110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75FDB-CEAF-7FC4-5C9F-9F486AE30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800" dirty="0"/>
              <a:t>Mixing of Implants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A895-CAD6-9FFB-4806-C06389715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>
                <a:solidFill>
                  <a:schemeClr val="accent1"/>
                </a:solidFill>
              </a:rPr>
              <a:t>Disadvantages:</a:t>
            </a:r>
          </a:p>
          <a:p>
            <a:pPr marL="617220" lvl="1" indent="-342900">
              <a:buFont typeface="+mj-lt"/>
              <a:buAutoNum type="alphaLcPeriod"/>
            </a:pPr>
            <a:r>
              <a:rPr lang="en-AU" sz="2000" dirty="0"/>
              <a:t>High Risk of Corrosion </a:t>
            </a:r>
          </a:p>
          <a:p>
            <a:pPr marL="617220" lvl="1" indent="-342900">
              <a:buFont typeface="+mj-lt"/>
              <a:buAutoNum type="alphaLcPeriod"/>
            </a:pPr>
            <a:r>
              <a:rPr lang="en-AU" sz="2000" dirty="0"/>
              <a:t>Jamming, Broken Drills and Taps, Gaps, Loose Fits and</a:t>
            </a:r>
          </a:p>
          <a:p>
            <a:pPr marL="617220" lvl="1" indent="-342900">
              <a:buFont typeface="+mj-lt"/>
              <a:buAutoNum type="alphaLcPeriod"/>
            </a:pPr>
            <a:r>
              <a:rPr lang="en-AU" sz="2000" dirty="0"/>
              <a:t>Loosening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03BDC-51CA-9FC4-A099-95CCD1C21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E07FA-5F88-FF86-B4DB-21ACA6856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9722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D770F-AC55-894A-9FE2-AED66CD23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/>
              <a:t>Implants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05688-EFB6-5EA5-8A93-10E60C694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000" dirty="0">
                <a:solidFill>
                  <a:schemeClr val="accent1"/>
                </a:solidFill>
                <a:latin typeface="Tw Cen MT (Body)"/>
              </a:rPr>
              <a:t>Wires: </a:t>
            </a:r>
            <a:r>
              <a:rPr lang="en-AU" sz="2000" dirty="0">
                <a:latin typeface="Tw Cen MT (Body)"/>
              </a:rPr>
              <a:t>Stainless Steel wire (SS-wire), Kirschner wire (K- wire)</a:t>
            </a:r>
          </a:p>
          <a:p>
            <a:r>
              <a:rPr lang="en-AU" sz="2000" dirty="0">
                <a:solidFill>
                  <a:schemeClr val="accent1"/>
                </a:solidFill>
                <a:latin typeface="Tw Cen MT (Body)"/>
              </a:rPr>
              <a:t>Pins: </a:t>
            </a:r>
            <a:r>
              <a:rPr lang="en-AU" sz="2000" dirty="0">
                <a:latin typeface="Tw Cen MT (Body)"/>
              </a:rPr>
              <a:t>Steinmann’s pin, Denham’s Pin, </a:t>
            </a:r>
            <a:r>
              <a:rPr lang="en-AU" sz="2000" dirty="0" err="1">
                <a:latin typeface="Tw Cen MT (Body)"/>
              </a:rPr>
              <a:t>Schanz</a:t>
            </a:r>
            <a:r>
              <a:rPr lang="en-AU" sz="2000" dirty="0">
                <a:latin typeface="Tw Cen MT (Body)"/>
              </a:rPr>
              <a:t> Pin</a:t>
            </a:r>
          </a:p>
          <a:p>
            <a:r>
              <a:rPr lang="en-AU" sz="2000" dirty="0">
                <a:solidFill>
                  <a:schemeClr val="accent1"/>
                </a:solidFill>
                <a:latin typeface="Tw Cen MT (Body)"/>
              </a:rPr>
              <a:t>Screws: </a:t>
            </a:r>
            <a:r>
              <a:rPr lang="en-AU" sz="2000" dirty="0">
                <a:latin typeface="Tw Cen MT (Body)"/>
              </a:rPr>
              <a:t>Cortical / Cancellous, Fully threaded / Partially threaded, Cannulated / Non-cannulated ,Self-tapping / non-tapping </a:t>
            </a:r>
          </a:p>
          <a:p>
            <a:r>
              <a:rPr lang="en-AU" sz="2000" dirty="0">
                <a:solidFill>
                  <a:schemeClr val="accent1"/>
                </a:solidFill>
                <a:latin typeface="Tw Cen MT (Body)"/>
              </a:rPr>
              <a:t>Plates: </a:t>
            </a:r>
            <a:r>
              <a:rPr lang="en-AU" sz="2000" dirty="0">
                <a:latin typeface="Tw Cen MT (Body)"/>
              </a:rPr>
              <a:t>Ordinary plate, DCP, LCDCP, LCP, 1/3rd Tubular Plate, Reconstruction Plate</a:t>
            </a:r>
          </a:p>
          <a:p>
            <a:r>
              <a:rPr lang="en-AU" sz="2000" dirty="0">
                <a:solidFill>
                  <a:schemeClr val="accent1"/>
                </a:solidFill>
                <a:latin typeface="Tw Cen MT (Body)"/>
              </a:rPr>
              <a:t>Barrel Plates: </a:t>
            </a:r>
            <a:r>
              <a:rPr lang="en-AU" sz="2000" dirty="0">
                <a:latin typeface="Tw Cen MT (Body)"/>
              </a:rPr>
              <a:t>Dynamic Hip Screw (DHS), Dynamic Condylar Screw (DCS)</a:t>
            </a:r>
          </a:p>
          <a:p>
            <a:r>
              <a:rPr lang="en-AU" sz="2000" dirty="0">
                <a:solidFill>
                  <a:schemeClr val="accent1"/>
                </a:solidFill>
                <a:latin typeface="Tw Cen MT (Body)"/>
              </a:rPr>
              <a:t>Nails: </a:t>
            </a:r>
            <a:r>
              <a:rPr lang="en-AU" sz="2000" dirty="0" err="1">
                <a:latin typeface="Tw Cen MT (Body)"/>
              </a:rPr>
              <a:t>Kuntscher’s</a:t>
            </a:r>
            <a:r>
              <a:rPr lang="en-AU" sz="2000" dirty="0">
                <a:latin typeface="Tw Cen MT (Body)"/>
              </a:rPr>
              <a:t> Nail (K-Nail), Intramedullary Interlocking Nail (IM-ILN) IM-ILN for Femur IM-ILN for Tibia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D7F3C-6FF6-891D-D4F7-B90ADBBF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9FB58-B357-C56E-AB22-BCD4DF92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7743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06" y="140052"/>
            <a:ext cx="8911988" cy="65778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92682-1C9B-C25E-9AA0-9C4920C8F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6000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15"/>
          <a:stretch/>
        </p:blipFill>
        <p:spPr>
          <a:xfrm>
            <a:off x="9335525" y="288268"/>
            <a:ext cx="2664949" cy="61824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41552CC-565E-1E9C-2765-8FA6CC68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Screw</a:t>
            </a:r>
            <a:endParaRPr lang="en-IN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B9643A-E338-379D-3E6C-F683CB94D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2286000"/>
            <a:ext cx="8120062" cy="4022725"/>
          </a:xfrm>
        </p:spPr>
        <p:txBody>
          <a:bodyPr/>
          <a:lstStyle/>
          <a:p>
            <a:r>
              <a:rPr lang="en-US" dirty="0"/>
              <a:t>A screw is a simple machine that converts a small applied rotational force (torque) into a large linear compressive force to keep the two fragments together.</a:t>
            </a:r>
          </a:p>
          <a:p>
            <a:r>
              <a:rPr lang="en-US" dirty="0"/>
              <a:t>It works on the principle of an inclined plane. Although it looks simple, its design involves a lot of engineering. </a:t>
            </a:r>
          </a:p>
          <a:p>
            <a:r>
              <a:rPr lang="en-US" dirty="0"/>
              <a:t>It has four parts: head, shaft, thread and tip. </a:t>
            </a:r>
            <a:endParaRPr lang="en-A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E759F-5517-256D-6ED9-4B44F4D5C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AD7D2-1038-8C26-988F-B99F618F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0842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28075-AFF3-4220-0779-C9BF91214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Implant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47AEE-063F-F9E3-B9BC-21CE9F827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/>
              <a:t>An implant is a medical device manufactured to replace a missing biological structure, support a damaged biological structure, or enhance an existing biological structure. It is placed (or planted) inside human body. </a:t>
            </a:r>
            <a:endParaRPr lang="en-US" altLang="zh-CN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AF2CF-A0D4-6877-7BF2-CB2428CB4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DD9CB-8F98-9FA5-D25C-28028C7D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8811949"/>
      </p:ext>
    </p:extLst>
  </p:cSld>
  <p:clrMapOvr>
    <a:masterClrMapping/>
  </p:clrMapOvr>
  <p:transition spd="med"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13" y="76694"/>
            <a:ext cx="5300973" cy="670461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4BD8CC-8D4D-F528-3CCE-48D5F37C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4CE67E-1405-A013-549B-37004AD5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72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61" y="40323"/>
            <a:ext cx="4708477" cy="677735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F528CD-48A1-C4F7-D84A-EFC1E6C26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6109D-EABE-12B5-FBC7-575D6CB5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7856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41775F-4B56-8EB5-3C94-885129367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Screw instruments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F3BB54-D482-459A-C580-E90BAC51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Drill Bit: Makes Hole In The Bone </a:t>
            </a:r>
          </a:p>
          <a:p>
            <a:r>
              <a:rPr lang="en-US" dirty="0"/>
              <a:t>Drill Sleeve: Protects Soft Tissues Around </a:t>
            </a:r>
          </a:p>
          <a:p>
            <a:r>
              <a:rPr lang="en-US" dirty="0"/>
              <a:t>Depth Gauge: Measures Desired Length </a:t>
            </a:r>
          </a:p>
          <a:p>
            <a:r>
              <a:rPr lang="en-US" dirty="0"/>
              <a:t>Bone Tap: Cuts Threads On The Walls Of Hole </a:t>
            </a:r>
          </a:p>
          <a:p>
            <a:r>
              <a:rPr lang="en-US" dirty="0"/>
              <a:t>Screw Driver: To Insert Screw </a:t>
            </a:r>
            <a:endParaRPr lang="en-I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43CE92-EF22-4D30-53D2-D97931BF1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B3F9F-1B1F-45B5-596C-3C3F0246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4456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50" y="618722"/>
            <a:ext cx="6486099" cy="562055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7257B-5B9F-2534-76A7-4F283F6FF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85B70-592E-8E40-4A32-799BCE2D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3346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43" y="1081087"/>
            <a:ext cx="7343775" cy="4695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752" y="5892975"/>
            <a:ext cx="1191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Single Slot (A); Cruciate (B);1 Phillips (C); Recessed Hexagonal (D);torx-6 </a:t>
            </a:r>
            <a:r>
              <a:rPr lang="en-AU" sz="2400" dirty="0" err="1"/>
              <a:t>Stardrive</a:t>
            </a:r>
            <a:endParaRPr lang="en-AU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45F04-E6F2-7684-A713-36AFEA37C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8EC5B-E26E-9D66-1F19-5D08A6BB5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5550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668" name="Rectangle 4"/>
          <p:cNvSpPr>
            <a:spLocks noChangeArrowheads="1"/>
          </p:cNvSpPr>
          <p:nvPr/>
        </p:nvSpPr>
        <p:spPr bwMode="auto">
          <a:xfrm>
            <a:off x="3614739" y="111126"/>
            <a:ext cx="19970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4800" b="1" dirty="0">
                <a:solidFill>
                  <a:srgbClr val="FFFFFF"/>
                </a:solidFill>
              </a:rPr>
              <a:t>Plates</a:t>
            </a:r>
            <a:endParaRPr lang="de-DE" sz="4800" dirty="0">
              <a:solidFill>
                <a:srgbClr val="FFFFFF"/>
              </a:solidFill>
            </a:endParaRPr>
          </a:p>
        </p:txBody>
      </p:sp>
      <p:sp>
        <p:nvSpPr>
          <p:cNvPr id="1393669" name="Rectangle 5"/>
          <p:cNvSpPr>
            <a:spLocks noChangeArrowheads="1"/>
          </p:cNvSpPr>
          <p:nvPr/>
        </p:nvSpPr>
        <p:spPr bwMode="auto">
          <a:xfrm>
            <a:off x="3614739" y="980797"/>
            <a:ext cx="7584104" cy="489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dirty="0">
                <a:solidFill>
                  <a:schemeClr val="tx1"/>
                </a:solidFill>
                <a:latin typeface="Tw Cen MT (Body)"/>
              </a:rPr>
              <a:t>Form 	</a:t>
            </a:r>
            <a:r>
              <a:rPr lang="en-US" sz="2000" dirty="0">
                <a:solidFill>
                  <a:schemeClr val="tx1"/>
                </a:solidFill>
                <a:latin typeface="Tw Cen MT (Body)"/>
              </a:rPr>
              <a:t>standard plates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000" dirty="0">
                <a:solidFill>
                  <a:schemeClr val="tx1"/>
                </a:solidFill>
                <a:latin typeface="Tw Cen MT (Body)"/>
              </a:rPr>
              <a:t> 			</a:t>
            </a:r>
            <a:r>
              <a:rPr lang="en-US" sz="2000" dirty="0" err="1">
                <a:solidFill>
                  <a:schemeClr val="tx1"/>
                </a:solidFill>
                <a:latin typeface="Tw Cen MT (Body)"/>
              </a:rPr>
              <a:t>preshaped</a:t>
            </a:r>
            <a:r>
              <a:rPr lang="en-US" sz="2000" dirty="0">
                <a:solidFill>
                  <a:schemeClr val="tx1"/>
                </a:solidFill>
                <a:latin typeface="Tw Cen MT (Body)"/>
              </a:rPr>
              <a:t> plates (Anatomical plates)</a:t>
            </a:r>
          </a:p>
          <a:p>
            <a:pPr marL="457200" lvl="1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dirty="0">
                <a:solidFill>
                  <a:schemeClr val="tx1"/>
                </a:solidFill>
                <a:latin typeface="Tw Cen MT (Body)"/>
              </a:rPr>
              <a:t>Size	</a:t>
            </a:r>
            <a:r>
              <a:rPr lang="en-US" sz="2000" dirty="0">
                <a:solidFill>
                  <a:schemeClr val="tx1"/>
                </a:solidFill>
                <a:latin typeface="Tw Cen MT (Body)"/>
              </a:rPr>
              <a:t>standard </a:t>
            </a:r>
            <a:r>
              <a:rPr lang="en-US" sz="1600" dirty="0">
                <a:solidFill>
                  <a:schemeClr val="tx1"/>
                </a:solidFill>
                <a:latin typeface="Tw Cen MT (Body)"/>
              </a:rPr>
              <a:t>(4.5 mm)</a:t>
            </a:r>
          </a:p>
          <a:p>
            <a:pPr lvl="1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000" dirty="0">
                <a:solidFill>
                  <a:schemeClr val="tx1"/>
                </a:solidFill>
                <a:latin typeface="Tw Cen MT (Body)"/>
              </a:rPr>
              <a:t>			small fragment </a:t>
            </a:r>
            <a:r>
              <a:rPr lang="en-US" sz="1600" dirty="0">
                <a:solidFill>
                  <a:schemeClr val="tx1"/>
                </a:solidFill>
                <a:latin typeface="Tw Cen MT (Body)"/>
              </a:rPr>
              <a:t>(3.5 mm)</a:t>
            </a:r>
          </a:p>
          <a:p>
            <a:pPr lvl="1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000" dirty="0">
                <a:solidFill>
                  <a:schemeClr val="tx1"/>
                </a:solidFill>
                <a:latin typeface="Tw Cen MT (Body)"/>
              </a:rPr>
              <a:t>			mini </a:t>
            </a:r>
            <a:r>
              <a:rPr lang="en-US" sz="1600" dirty="0">
                <a:solidFill>
                  <a:schemeClr val="tx1"/>
                </a:solidFill>
                <a:latin typeface="Tw Cen MT (Body)"/>
              </a:rPr>
              <a:t>(1–2.7 mm)</a:t>
            </a:r>
          </a:p>
          <a:p>
            <a:pPr lvl="1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dirty="0">
                <a:solidFill>
                  <a:schemeClr val="tx1"/>
                </a:solidFill>
                <a:latin typeface="Tw Cen MT (Body)"/>
              </a:rPr>
              <a:t>Holes 	</a:t>
            </a:r>
            <a:r>
              <a:rPr lang="en-US" sz="2000" dirty="0">
                <a:solidFill>
                  <a:schemeClr val="tx1"/>
                </a:solidFill>
                <a:latin typeface="Tw Cen MT (Body)"/>
              </a:rPr>
              <a:t>round hole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000" dirty="0">
                <a:solidFill>
                  <a:schemeClr val="tx1"/>
                </a:solidFill>
                <a:latin typeface="Tw Cen MT (Body)"/>
              </a:rPr>
              <a:t>			dynamic compression hole (DCP) </a:t>
            </a:r>
          </a:p>
          <a:p>
            <a:pPr lv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000" dirty="0">
                <a:solidFill>
                  <a:schemeClr val="tx1"/>
                </a:solidFill>
                <a:latin typeface="Tw Cen MT (Body)"/>
              </a:rPr>
              <a:t> 			threaded hole (locking hole)</a:t>
            </a:r>
          </a:p>
          <a:p>
            <a:pPr lv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000" dirty="0">
                <a:solidFill>
                  <a:schemeClr val="tx1"/>
                </a:solidFill>
                <a:latin typeface="Tw Cen MT (Body)"/>
              </a:rPr>
              <a:t> 			combination hole</a:t>
            </a:r>
          </a:p>
          <a:p>
            <a:pPr lvl="1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000" dirty="0">
                <a:solidFill>
                  <a:schemeClr val="tx1"/>
                </a:solidFill>
                <a:latin typeface="Tw Cen MT (Body)"/>
              </a:rPr>
              <a:t>Others: 	Broad / Narrow </a:t>
            </a:r>
          </a:p>
          <a:p>
            <a:pPr lvl="1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000" dirty="0">
                <a:solidFill>
                  <a:schemeClr val="tx1"/>
                </a:solidFill>
                <a:latin typeface="Tw Cen MT (Body)"/>
              </a:rPr>
              <a:t>			1/3 TP</a:t>
            </a:r>
          </a:p>
          <a:p>
            <a:pPr lvl="1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000" dirty="0">
                <a:solidFill>
                  <a:schemeClr val="tx1"/>
                </a:solidFill>
                <a:latin typeface="Tw Cen MT (Body)"/>
              </a:rPr>
              <a:t>			DCP/ LCDCP/ LCLCP/ Combi</a:t>
            </a:r>
          </a:p>
        </p:txBody>
      </p:sp>
      <p:pic>
        <p:nvPicPr>
          <p:cNvPr id="1393674" name="Picture 10"/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1440" r="9956" b="2034"/>
          <a:stretch>
            <a:fillRect/>
          </a:stretch>
        </p:blipFill>
        <p:spPr bwMode="auto">
          <a:xfrm>
            <a:off x="1719962" y="980797"/>
            <a:ext cx="5048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93675" name="Picture 11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9" t="23685" r="50615" b="24303"/>
          <a:stretch>
            <a:fillRect/>
          </a:stretch>
        </p:blipFill>
        <p:spPr bwMode="auto">
          <a:xfrm>
            <a:off x="2596261" y="980797"/>
            <a:ext cx="42068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27857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9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9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471488"/>
            <a:ext cx="7524750" cy="5457825"/>
          </a:xfrm>
        </p:spPr>
      </p:pic>
    </p:spTree>
    <p:extLst>
      <p:ext uri="{BB962C8B-B14F-4D97-AF65-F5344CB8AC3E}">
        <p14:creationId xmlns:p14="http://schemas.microsoft.com/office/powerpoint/2010/main" val="2898597758"/>
      </p:ext>
    </p:extLst>
  </p:cSld>
  <p:clrMapOvr>
    <a:masterClrMapping/>
  </p:clrMapOvr>
  <p:transition spd="med">
    <p:pull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404813"/>
            <a:ext cx="7677150" cy="5591175"/>
          </a:xfrm>
        </p:spPr>
      </p:pic>
    </p:spTree>
    <p:extLst>
      <p:ext uri="{BB962C8B-B14F-4D97-AF65-F5344CB8AC3E}">
        <p14:creationId xmlns:p14="http://schemas.microsoft.com/office/powerpoint/2010/main" val="1789124789"/>
      </p:ext>
    </p:extLst>
  </p:cSld>
  <p:clrMapOvr>
    <a:masterClrMapping/>
  </p:clrMapOvr>
  <p:transition spd="med">
    <p:pull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2" y="657225"/>
            <a:ext cx="7229475" cy="5086350"/>
          </a:xfrm>
        </p:spPr>
      </p:pic>
    </p:spTree>
    <p:extLst>
      <p:ext uri="{BB962C8B-B14F-4D97-AF65-F5344CB8AC3E}">
        <p14:creationId xmlns:p14="http://schemas.microsoft.com/office/powerpoint/2010/main" val="2987055485"/>
      </p:ext>
    </p:extLst>
  </p:cSld>
  <p:clrMapOvr>
    <a:masterClrMapping/>
  </p:clrMapOvr>
  <p:transition spd="med">
    <p:pull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7" y="504825"/>
            <a:ext cx="9877425" cy="5391150"/>
          </a:xfrm>
        </p:spPr>
      </p:pic>
    </p:spTree>
    <p:extLst>
      <p:ext uri="{BB962C8B-B14F-4D97-AF65-F5344CB8AC3E}">
        <p14:creationId xmlns:p14="http://schemas.microsoft.com/office/powerpoint/2010/main" val="10394139"/>
      </p:ext>
    </p:extLst>
  </p:cSld>
  <p:clrMapOvr>
    <a:masterClrMapping/>
  </p:clrMapOvr>
  <p:transition spd="med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147" name="Rectangle 3"/>
          <p:cNvSpPr>
            <a:spLocks noChangeArrowheads="1"/>
          </p:cNvSpPr>
          <p:nvPr/>
        </p:nvSpPr>
        <p:spPr bwMode="auto">
          <a:xfrm>
            <a:off x="2566989" y="188913"/>
            <a:ext cx="53292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3600" b="1" dirty="0">
                <a:solidFill>
                  <a:srgbClr val="FFFFFF"/>
                </a:solidFill>
                <a:ea typeface="宋体" charset="0"/>
                <a:cs typeface="宋体" charset="0"/>
              </a:rPr>
              <a:t>Implant requirements</a:t>
            </a:r>
            <a:endParaRPr lang="en-US" altLang="zh-CN" sz="2800" b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A41AF-58B4-0BCF-4BB0-8E152984D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400" dirty="0"/>
              <a:t>It must be biocompatible (able to function in vivo without eliciting detrimental local or systemic responses),</a:t>
            </a:r>
          </a:p>
          <a:p>
            <a:r>
              <a:rPr lang="en-AU" sz="2400" dirty="0"/>
              <a:t>It should be resistant to corrosion and degradation (able to withstand the in vivo environment), and </a:t>
            </a:r>
          </a:p>
          <a:p>
            <a:r>
              <a:rPr lang="en-AU" sz="2400" dirty="0"/>
              <a:t>It should be desirably strong and stiff enough to withstand the forces imposed upon it (mechanical and wear properties).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8BCE3F-E000-1B16-47CB-F2F4EFE3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EAFCA2-F738-3C9C-BCC7-C9DF704F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0845257"/>
      </p:ext>
    </p:extLst>
  </p:cSld>
  <p:clrMapOvr>
    <a:masterClrMapping/>
  </p:clrMapOvr>
  <p:transition spd="med">
    <p:pull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561975"/>
            <a:ext cx="9839325" cy="5276850"/>
          </a:xfrm>
        </p:spPr>
      </p:pic>
    </p:spTree>
    <p:extLst>
      <p:ext uri="{BB962C8B-B14F-4D97-AF65-F5344CB8AC3E}">
        <p14:creationId xmlns:p14="http://schemas.microsoft.com/office/powerpoint/2010/main" val="1064866091"/>
      </p:ext>
    </p:extLst>
  </p:cSld>
  <p:clrMapOvr>
    <a:masterClrMapping/>
  </p:clrMapOvr>
  <p:transition spd="med">
    <p:pull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437" name="Rectangle 5"/>
          <p:cNvSpPr>
            <a:spLocks noChangeArrowheads="1"/>
          </p:cNvSpPr>
          <p:nvPr/>
        </p:nvSpPr>
        <p:spPr bwMode="auto">
          <a:xfrm>
            <a:off x="2566988" y="1849438"/>
            <a:ext cx="71628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>
              <a:solidFill>
                <a:srgbClr val="FFFF00"/>
              </a:solidFill>
            </a:endParaRPr>
          </a:p>
        </p:txBody>
      </p:sp>
      <p:pic>
        <p:nvPicPr>
          <p:cNvPr id="1426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844676"/>
            <a:ext cx="7162800" cy="457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264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846264"/>
            <a:ext cx="7162800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2644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844676"/>
            <a:ext cx="7162800" cy="457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2644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846264"/>
            <a:ext cx="7162800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2644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846264"/>
            <a:ext cx="7162800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2644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844676"/>
            <a:ext cx="7162800" cy="457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2644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844676"/>
            <a:ext cx="7162800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26450" name="Rectangle 18"/>
          <p:cNvSpPr>
            <a:spLocks noChangeArrowheads="1"/>
          </p:cNvSpPr>
          <p:nvPr/>
        </p:nvSpPr>
        <p:spPr bwMode="auto">
          <a:xfrm>
            <a:off x="1774826" y="2708275"/>
            <a:ext cx="1462901" cy="369332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800" dirty="0">
                <a:solidFill>
                  <a:srgbClr val="FFFFFF"/>
                </a:solidFill>
              </a:rPr>
              <a:t> DCP – Hole</a:t>
            </a:r>
          </a:p>
        </p:txBody>
      </p:sp>
      <p:sp>
        <p:nvSpPr>
          <p:cNvPr id="1426451" name="Line 19"/>
          <p:cNvSpPr>
            <a:spLocks noChangeShapeType="1"/>
          </p:cNvSpPr>
          <p:nvPr/>
        </p:nvSpPr>
        <p:spPr bwMode="auto">
          <a:xfrm>
            <a:off x="2566988" y="2997201"/>
            <a:ext cx="2089150" cy="1368425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>
              <a:solidFill>
                <a:srgbClr val="FFFF00"/>
              </a:solidFill>
            </a:endParaRPr>
          </a:p>
        </p:txBody>
      </p:sp>
      <p:sp>
        <p:nvSpPr>
          <p:cNvPr id="1426452" name="Rectangle 20"/>
          <p:cNvSpPr>
            <a:spLocks noChangeArrowheads="1"/>
          </p:cNvSpPr>
          <p:nvPr/>
        </p:nvSpPr>
        <p:spPr bwMode="auto">
          <a:xfrm>
            <a:off x="8918653" y="1643826"/>
            <a:ext cx="1346651" cy="369332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>
                <a:solidFill>
                  <a:srgbClr val="FFFFFF"/>
                </a:solidFill>
              </a:rPr>
              <a:t>Locking Hole</a:t>
            </a:r>
          </a:p>
        </p:txBody>
      </p:sp>
      <p:sp>
        <p:nvSpPr>
          <p:cNvPr id="1426453" name="Line 21"/>
          <p:cNvSpPr>
            <a:spLocks noChangeShapeType="1"/>
          </p:cNvSpPr>
          <p:nvPr/>
        </p:nvSpPr>
        <p:spPr bwMode="auto">
          <a:xfrm rot="5882766">
            <a:off x="7583488" y="1544638"/>
            <a:ext cx="1512888" cy="2036763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>
              <a:solidFill>
                <a:srgbClr val="FFFF00"/>
              </a:solidFill>
            </a:endParaRPr>
          </a:p>
        </p:txBody>
      </p:sp>
      <p:sp>
        <p:nvSpPr>
          <p:cNvPr id="1426454" name="Rectangle 22"/>
          <p:cNvSpPr>
            <a:spLocks noChangeArrowheads="1"/>
          </p:cNvSpPr>
          <p:nvPr/>
        </p:nvSpPr>
        <p:spPr bwMode="auto">
          <a:xfrm>
            <a:off x="1716089" y="260350"/>
            <a:ext cx="57697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b="1" dirty="0">
                <a:solidFill>
                  <a:srgbClr val="FFFFFF"/>
                </a:solidFill>
              </a:rPr>
              <a:t>Locking Compression Plate (LCP)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0123F-9833-3CB7-CFB0-4F2FD443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combination hole</a:t>
            </a:r>
          </a:p>
        </p:txBody>
      </p:sp>
    </p:spTree>
    <p:extLst>
      <p:ext uri="{BB962C8B-B14F-4D97-AF65-F5344CB8AC3E}">
        <p14:creationId xmlns:p14="http://schemas.microsoft.com/office/powerpoint/2010/main" val="380209753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42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42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2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6437" grpId="0" animBg="1"/>
      <p:bldP spid="1426452" grpId="0" animBg="1"/>
      <p:bldP spid="14264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33388"/>
            <a:ext cx="9601200" cy="5534025"/>
          </a:xfrm>
        </p:spPr>
      </p:pic>
    </p:spTree>
    <p:extLst>
      <p:ext uri="{BB962C8B-B14F-4D97-AF65-F5344CB8AC3E}">
        <p14:creationId xmlns:p14="http://schemas.microsoft.com/office/powerpoint/2010/main" val="799969606"/>
      </p:ext>
    </p:extLst>
  </p:cSld>
  <p:clrMapOvr>
    <a:masterClrMapping/>
  </p:clrMapOvr>
  <p:transition spd="med">
    <p:pull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>
                <a:solidFill>
                  <a:schemeClr val="accent3"/>
                </a:solidFill>
              </a:rPr>
              <a:t>Function:</a:t>
            </a:r>
          </a:p>
          <a:p>
            <a:r>
              <a:rPr lang="en-AU" dirty="0"/>
              <a:t>1. Neutralization plates</a:t>
            </a:r>
          </a:p>
          <a:p>
            <a:r>
              <a:rPr lang="en-AU" dirty="0"/>
              <a:t>2. Compression plates</a:t>
            </a:r>
          </a:p>
          <a:p>
            <a:r>
              <a:rPr lang="en-AU" dirty="0"/>
              <a:t>3. Buttress plates</a:t>
            </a:r>
          </a:p>
          <a:p>
            <a:r>
              <a:rPr lang="en-AU" dirty="0"/>
              <a:t>4. Condylar plates</a:t>
            </a:r>
          </a:p>
        </p:txBody>
      </p:sp>
    </p:spTree>
    <p:extLst>
      <p:ext uri="{BB962C8B-B14F-4D97-AF65-F5344CB8AC3E}">
        <p14:creationId xmlns:p14="http://schemas.microsoft.com/office/powerpoint/2010/main" val="3895548847"/>
      </p:ext>
    </p:extLst>
  </p:cSld>
  <p:clrMapOvr>
    <a:masterClrMapping/>
  </p:clrMapOvr>
  <p:transition spd="med">
    <p:pull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95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6" y="3405187"/>
            <a:ext cx="42830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" b="13420"/>
          <a:stretch>
            <a:fillRect/>
          </a:stretch>
        </p:blipFill>
        <p:spPr bwMode="auto">
          <a:xfrm>
            <a:off x="1847850" y="812801"/>
            <a:ext cx="4248150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5940" name="Rectangle 4"/>
          <p:cNvSpPr>
            <a:spLocks noChangeArrowheads="1"/>
          </p:cNvSpPr>
          <p:nvPr/>
        </p:nvSpPr>
        <p:spPr bwMode="auto">
          <a:xfrm>
            <a:off x="9541193" y="925958"/>
            <a:ext cx="9144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/>
          </a:p>
        </p:txBody>
      </p:sp>
      <p:sp>
        <p:nvSpPr>
          <p:cNvPr id="1575945" name="Text Box 9"/>
          <p:cNvSpPr txBox="1">
            <a:spLocks noChangeArrowheads="1"/>
          </p:cNvSpPr>
          <p:nvPr/>
        </p:nvSpPr>
        <p:spPr bwMode="auto">
          <a:xfrm>
            <a:off x="7180263" y="897319"/>
            <a:ext cx="4356100" cy="262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/>
              <a:t>AO - Principles </a:t>
            </a:r>
            <a:r>
              <a:rPr lang="en-US" sz="2800" b="1" dirty="0">
                <a:solidFill>
                  <a:schemeClr val="bg1"/>
                </a:solidFill>
              </a:rPr>
              <a:t>1958</a:t>
            </a:r>
            <a:endParaRPr lang="en-US" sz="2000" dirty="0">
              <a:solidFill>
                <a:schemeClr val="bg1"/>
              </a:solidFill>
            </a:endParaRPr>
          </a:p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/>
              <a:t>Anatomical reduction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/>
              <a:t>Stable internal fixation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/>
              <a:t>Preservation of blood supply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/>
              <a:t>Early active motion</a:t>
            </a:r>
          </a:p>
          <a:p>
            <a:pPr lvl="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/>
              <a:t>		</a:t>
            </a:r>
            <a:endParaRPr lang="en-US" sz="2800" dirty="0"/>
          </a:p>
        </p:txBody>
      </p:sp>
      <p:sp>
        <p:nvSpPr>
          <p:cNvPr id="1575946" name="Rectangle 10"/>
          <p:cNvSpPr>
            <a:spLocks noChangeArrowheads="1"/>
          </p:cNvSpPr>
          <p:nvPr/>
        </p:nvSpPr>
        <p:spPr bwMode="auto">
          <a:xfrm>
            <a:off x="9474137" y="3700018"/>
            <a:ext cx="904937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/>
          </a:p>
        </p:txBody>
      </p:sp>
      <p:sp>
        <p:nvSpPr>
          <p:cNvPr id="1575947" name="Rectangle 11"/>
          <p:cNvSpPr>
            <a:spLocks noChangeArrowheads="1"/>
          </p:cNvSpPr>
          <p:nvPr/>
        </p:nvSpPr>
        <p:spPr bwMode="auto">
          <a:xfrm>
            <a:off x="7032075" y="3674237"/>
            <a:ext cx="4356100" cy="225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/>
              <a:t> AO - Principles </a:t>
            </a:r>
            <a:r>
              <a:rPr lang="en-US" sz="2800" b="1" dirty="0">
                <a:solidFill>
                  <a:schemeClr val="bg1"/>
                </a:solidFill>
              </a:rPr>
              <a:t>2018</a:t>
            </a:r>
            <a:endParaRPr lang="en-US" sz="2000" dirty="0">
              <a:solidFill>
                <a:schemeClr val="bg1"/>
              </a:solidFill>
            </a:endParaRPr>
          </a:p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/>
              <a:t> </a:t>
            </a:r>
            <a:r>
              <a:rPr lang="en-US" sz="2400" dirty="0"/>
              <a:t>Adequate reduction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/>
              <a:t> Adequate stability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/>
              <a:t> Preservation of blood supply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/>
              <a:t> Early active motion</a:t>
            </a:r>
          </a:p>
        </p:txBody>
      </p:sp>
      <p:pic>
        <p:nvPicPr>
          <p:cNvPr id="157594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29000"/>
            <a:ext cx="4267200" cy="2786062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594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 b="3894"/>
          <a:stretch>
            <a:fillRect/>
          </a:stretch>
        </p:blipFill>
        <p:spPr bwMode="auto">
          <a:xfrm>
            <a:off x="1828800" y="814387"/>
            <a:ext cx="4268788" cy="23749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981169-9DCB-D436-D0C5-FE01B2B94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4C33DE-EDC7-F8D9-CAEC-2A7F49B2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638271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5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7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75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57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7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5946" grpId="0" animBg="1"/>
      <p:bldP spid="15759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519D-053B-6545-969F-B8D8FB608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/>
              <a:t>Interfragmentary compression 	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C9230-578D-81C6-3E87-9CA5AC322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000" dirty="0"/>
              <a:t>Danis of Belgium was the first surgeon to report the use of interfragmentary compression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D0253-6F1F-8D36-ED6E-EB3BB691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0E3D9-6FAD-10B7-F5E2-9D525577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6825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37" y="528638"/>
            <a:ext cx="5267325" cy="5343525"/>
          </a:xfrm>
        </p:spPr>
      </p:pic>
    </p:spTree>
    <p:extLst>
      <p:ext uri="{BB962C8B-B14F-4D97-AF65-F5344CB8AC3E}">
        <p14:creationId xmlns:p14="http://schemas.microsoft.com/office/powerpoint/2010/main" val="52346043"/>
      </p:ext>
    </p:extLst>
  </p:cSld>
  <p:clrMapOvr>
    <a:masterClrMapping/>
  </p:clrMapOvr>
  <p:transition spd="med">
    <p:pull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29" y="1152525"/>
            <a:ext cx="4974071" cy="45529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80655"/>
            <a:ext cx="5154757" cy="477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28109"/>
      </p:ext>
    </p:extLst>
  </p:cSld>
  <p:clrMapOvr>
    <a:masterClrMapping/>
  </p:clrMapOvr>
  <p:transition spd="med">
    <p:pull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312" y="919162"/>
            <a:ext cx="3771900" cy="501967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1" y="919162"/>
            <a:ext cx="6047221" cy="5019675"/>
          </a:xfrm>
        </p:spPr>
      </p:pic>
    </p:spTree>
    <p:extLst>
      <p:ext uri="{BB962C8B-B14F-4D97-AF65-F5344CB8AC3E}">
        <p14:creationId xmlns:p14="http://schemas.microsoft.com/office/powerpoint/2010/main" val="2774638116"/>
      </p:ext>
    </p:extLst>
  </p:cSld>
  <p:clrMapOvr>
    <a:masterClrMapping/>
  </p:clrMapOvr>
  <p:transition spd="med">
    <p:pull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12618A6-0404-C6A1-B423-05FDF719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Gerhard </a:t>
            </a:r>
            <a:r>
              <a:rPr lang="en-IN" dirty="0" err="1"/>
              <a:t>Kuentscher</a:t>
            </a:r>
            <a:r>
              <a:rPr lang="en-IN" dirty="0"/>
              <a:t> 1900 - 1972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B975B5-BB98-9D55-C9B0-FBCB87AED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We are the </a:t>
            </a:r>
            <a:r>
              <a:rPr lang="en-US" sz="2000" dirty="0" err="1"/>
              <a:t>nailors</a:t>
            </a:r>
            <a:r>
              <a:rPr lang="en-US" sz="2000" dirty="0"/>
              <a:t> from </a:t>
            </a:r>
            <a:r>
              <a:rPr lang="en-US" sz="2000" dirty="0" err="1"/>
              <a:t>Hesterberge</a:t>
            </a:r>
            <a:r>
              <a:rPr lang="en-US" sz="2000" dirty="0"/>
              <a:t>,</a:t>
            </a:r>
          </a:p>
          <a:p>
            <a:r>
              <a:rPr lang="en-US" sz="2000" dirty="0"/>
              <a:t>We nail everything whether big or small.</a:t>
            </a:r>
          </a:p>
          <a:p>
            <a:r>
              <a:rPr lang="en-US" sz="2000" dirty="0"/>
              <a:t>We nail humerus, we nail forearm,</a:t>
            </a:r>
          </a:p>
          <a:p>
            <a:r>
              <a:rPr lang="en-US" sz="2000" dirty="0"/>
              <a:t>We even nail the most deformed leg.</a:t>
            </a:r>
          </a:p>
          <a:p>
            <a:r>
              <a:rPr lang="en-US" sz="2000" dirty="0"/>
              <a:t>It’s a pity, its such a pity</a:t>
            </a:r>
          </a:p>
          <a:p>
            <a:r>
              <a:rPr lang="en-US" sz="2000" dirty="0"/>
              <a:t>That not everyone is breaking his leg</a:t>
            </a:r>
          </a:p>
          <a:p>
            <a:r>
              <a:rPr lang="en-US" sz="2000" dirty="0"/>
              <a:t>Because folks, how nice would be life</a:t>
            </a:r>
          </a:p>
          <a:p>
            <a:r>
              <a:rPr lang="en-US" sz="2000" dirty="0"/>
              <a:t>Everyone could be nailed one time.</a:t>
            </a:r>
            <a:endParaRPr lang="en-IN" sz="2000" dirty="0"/>
          </a:p>
        </p:txBody>
      </p:sp>
      <p:pic>
        <p:nvPicPr>
          <p:cNvPr id="12290" name="Picture 3" descr="DSC00005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15999" r="42238" b="30501"/>
          <a:stretch>
            <a:fillRect/>
          </a:stretch>
        </p:blipFill>
        <p:spPr bwMode="auto">
          <a:xfrm>
            <a:off x="7424738" y="2170112"/>
            <a:ext cx="3743134" cy="361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0196" name="Rectangle 4"/>
          <p:cNvSpPr>
            <a:spLocks noChangeArrowheads="1"/>
          </p:cNvSpPr>
          <p:nvPr/>
        </p:nvSpPr>
        <p:spPr bwMode="auto">
          <a:xfrm>
            <a:off x="2208561" y="6245222"/>
            <a:ext cx="7774878" cy="612778"/>
          </a:xfrm>
          <a:prstGeom prst="rect">
            <a:avLst/>
          </a:prstGeom>
          <a:solidFill>
            <a:srgbClr val="F8F80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>
              <a:solidFill>
                <a:srgbClr val="FFFF00"/>
              </a:solidFill>
            </a:endParaRPr>
          </a:p>
        </p:txBody>
      </p:sp>
      <p:sp>
        <p:nvSpPr>
          <p:cNvPr id="1800197" name="Rectangle 5"/>
          <p:cNvSpPr>
            <a:spLocks noChangeArrowheads="1"/>
          </p:cNvSpPr>
          <p:nvPr/>
        </p:nvSpPr>
        <p:spPr bwMode="auto">
          <a:xfrm>
            <a:off x="3549408" y="6272210"/>
            <a:ext cx="50931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/>
              <a:t>Intramedullary Nailing</a:t>
            </a:r>
          </a:p>
        </p:txBody>
      </p:sp>
    </p:spTree>
    <p:extLst>
      <p:ext uri="{BB962C8B-B14F-4D97-AF65-F5344CB8AC3E}">
        <p14:creationId xmlns:p14="http://schemas.microsoft.com/office/powerpoint/2010/main" val="424234589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0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80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0196" grpId="0" animBg="1"/>
      <p:bldP spid="18001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147" name="Rectangle 3"/>
          <p:cNvSpPr>
            <a:spLocks noChangeArrowheads="1"/>
          </p:cNvSpPr>
          <p:nvPr/>
        </p:nvSpPr>
        <p:spPr bwMode="auto">
          <a:xfrm>
            <a:off x="2566989" y="188913"/>
            <a:ext cx="53292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3600" b="1" dirty="0">
                <a:solidFill>
                  <a:srgbClr val="FFFFFF"/>
                </a:solidFill>
                <a:ea typeface="宋体" charset="0"/>
                <a:cs typeface="宋体" charset="0"/>
              </a:rPr>
              <a:t>Implant Materials</a:t>
            </a:r>
            <a:endParaRPr lang="en-US" altLang="zh-CN" sz="2800" b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7E7CF-B23F-1D98-A526-EA244AE73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400" dirty="0"/>
              <a:t>Orthopaedic implants are either metallic or non-metallic.</a:t>
            </a:r>
          </a:p>
          <a:p>
            <a:r>
              <a:rPr lang="en-AU" sz="2400" dirty="0">
                <a:solidFill>
                  <a:schemeClr val="accent1"/>
                </a:solidFill>
              </a:rPr>
              <a:t>Metallic: </a:t>
            </a:r>
            <a:r>
              <a:rPr lang="en-AU" sz="2400" dirty="0"/>
              <a:t>Stainless Steel 316L , Titanium, Cobalt Chrome alloy </a:t>
            </a:r>
          </a:p>
          <a:p>
            <a:r>
              <a:rPr lang="en-AU" sz="2400" dirty="0">
                <a:solidFill>
                  <a:schemeClr val="accent1"/>
                </a:solidFill>
              </a:rPr>
              <a:t>Non-Metallic: </a:t>
            </a:r>
            <a:r>
              <a:rPr lang="en-AU" sz="2400" dirty="0"/>
              <a:t>Alumina, Silica, High molecular weight polyethylene[HMWPE], Bone Cement or Polymethyl methacrylate (PMMA)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2A6F60-99BC-105C-EE14-B1D9C4321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5E4C75-4ABB-BEE1-4AC2-C80BC71B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9748644"/>
      </p:ext>
    </p:extLst>
  </p:cSld>
  <p:clrMapOvr>
    <a:masterClrMapping/>
  </p:clrMapOvr>
  <p:transition spd="med">
    <p:pull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0796E-A530-B49B-5CA5-1EF395EF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Nails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43D4D-94AC-151D-1E70-5C9B1EB1E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ea typeface="宋体" charset="0"/>
                <a:cs typeface="宋体" charset="0"/>
              </a:rPr>
              <a:t> Minimal Invasive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ea typeface="宋体" charset="0"/>
                <a:cs typeface="宋体" charset="0"/>
              </a:rPr>
              <a:t> For All Long Bones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ea typeface="宋体" charset="0"/>
                <a:cs typeface="宋体" charset="0"/>
              </a:rPr>
              <a:t> Retrograde / Antegrade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ea typeface="宋体" charset="0"/>
                <a:cs typeface="宋体" charset="0"/>
              </a:rPr>
              <a:t> All Are Cannulated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ea typeface="宋体" charset="0"/>
                <a:cs typeface="宋体" charset="0"/>
              </a:rPr>
              <a:t> All Are To Interlock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ea typeface="宋体" charset="0"/>
                <a:cs typeface="宋体" charset="0"/>
              </a:rPr>
              <a:t> Many Are Angle Stable Locking Nails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ea typeface="宋体" charset="0"/>
                <a:cs typeface="宋体" charset="0"/>
              </a:rPr>
              <a:t> Some Are Coated (Antibiotics)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2D13B-8188-9FC7-5177-B91FD3402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95CB6-C80C-9272-B74F-5DFC71F6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0450032"/>
      </p:ext>
    </p:extLst>
  </p:cSld>
  <p:clrMapOvr>
    <a:masterClrMapping/>
  </p:clrMapOvr>
  <p:transition spd="med">
    <p:pull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ADF281-6A45-31F2-7511-35465597D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 nails</a:t>
            </a:r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86C71-1BB1-A16B-1BB0-5FFAAAC37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FB4F84-093D-2483-B33E-3E59F8420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pPr/>
              <a:t>41</a:t>
            </a:fld>
            <a:endParaRPr lang="en-AU"/>
          </a:p>
        </p:txBody>
      </p:sp>
      <p:sp>
        <p:nvSpPr>
          <p:cNvPr id="1587212" name="IAFrame_IAPict0001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2159001" y="1195388"/>
            <a:ext cx="7921625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>
              <a:solidFill>
                <a:srgbClr val="FFFF00"/>
              </a:solidFill>
            </a:endParaRPr>
          </a:p>
        </p:txBody>
      </p:sp>
      <p:pic>
        <p:nvPicPr>
          <p:cNvPr id="31747" name="Picture 13" descr="titel_RAFN_O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6" y="1762270"/>
            <a:ext cx="338772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5" descr="Tibial_Nail_05_Fly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9" r="31245"/>
          <a:stretch>
            <a:fillRect/>
          </a:stretch>
        </p:blipFill>
        <p:spPr bwMode="auto">
          <a:xfrm>
            <a:off x="1530350" y="1765446"/>
            <a:ext cx="1519238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6" descr="Titel_Expert Humer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5"/>
          <a:stretch>
            <a:fillRect/>
          </a:stretch>
        </p:blipFill>
        <p:spPr bwMode="auto">
          <a:xfrm>
            <a:off x="6191251" y="1760682"/>
            <a:ext cx="2917825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17" name="Rectangle 17"/>
          <p:cNvSpPr>
            <a:spLocks noChangeArrowheads="1"/>
          </p:cNvSpPr>
          <p:nvPr/>
        </p:nvSpPr>
        <p:spPr bwMode="auto">
          <a:xfrm>
            <a:off x="1847850" y="5932632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/>
                </a:solidFill>
              </a:rPr>
              <a:t>Tibia</a:t>
            </a:r>
          </a:p>
        </p:txBody>
      </p:sp>
      <p:sp>
        <p:nvSpPr>
          <p:cNvPr id="1587218" name="Rectangle 18"/>
          <p:cNvSpPr>
            <a:spLocks noChangeArrowheads="1"/>
          </p:cNvSpPr>
          <p:nvPr/>
        </p:nvSpPr>
        <p:spPr bwMode="auto">
          <a:xfrm>
            <a:off x="4205288" y="5958032"/>
            <a:ext cx="1065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66"/>
                </a:solidFill>
              </a:rPr>
              <a:t>Femur</a:t>
            </a:r>
          </a:p>
        </p:txBody>
      </p:sp>
      <p:sp>
        <p:nvSpPr>
          <p:cNvPr id="1587219" name="Rectangle 19"/>
          <p:cNvSpPr>
            <a:spLocks noChangeArrowheads="1"/>
          </p:cNvSpPr>
          <p:nvPr/>
        </p:nvSpPr>
        <p:spPr bwMode="auto">
          <a:xfrm>
            <a:off x="7283450" y="5932632"/>
            <a:ext cx="142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66"/>
                </a:solidFill>
              </a:rPr>
              <a:t>Humerus</a:t>
            </a:r>
          </a:p>
        </p:txBody>
      </p:sp>
      <p:pic>
        <p:nvPicPr>
          <p:cNvPr id="31753" name="Picture 22" descr="de_pic_t2-sga-1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13"/>
          <a:stretch>
            <a:fillRect/>
          </a:stretch>
        </p:blipFill>
        <p:spPr bwMode="auto">
          <a:xfrm>
            <a:off x="9120188" y="1760682"/>
            <a:ext cx="15478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4" name="Rectangle 24"/>
          <p:cNvSpPr>
            <a:spLocks noChangeArrowheads="1"/>
          </p:cNvSpPr>
          <p:nvPr/>
        </p:nvSpPr>
        <p:spPr bwMode="auto">
          <a:xfrm>
            <a:off x="9412288" y="5937395"/>
            <a:ext cx="9207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/>
                </a:solidFill>
              </a:rPr>
              <a:t>ankle</a:t>
            </a:r>
          </a:p>
        </p:txBody>
      </p:sp>
    </p:spTree>
    <p:extLst>
      <p:ext uri="{BB962C8B-B14F-4D97-AF65-F5344CB8AC3E}">
        <p14:creationId xmlns:p14="http://schemas.microsoft.com/office/powerpoint/2010/main" val="2510011787"/>
      </p:ext>
    </p:extLst>
  </p:cSld>
  <p:clrMapOvr>
    <a:masterClrMapping/>
  </p:clrMapOvr>
  <p:transition spd="med">
    <p:pull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471488"/>
            <a:ext cx="7419975" cy="5457825"/>
          </a:xfrm>
        </p:spPr>
      </p:pic>
    </p:spTree>
    <p:extLst>
      <p:ext uri="{BB962C8B-B14F-4D97-AF65-F5344CB8AC3E}">
        <p14:creationId xmlns:p14="http://schemas.microsoft.com/office/powerpoint/2010/main" val="2788222710"/>
      </p:ext>
    </p:extLst>
  </p:cSld>
  <p:clrMapOvr>
    <a:masterClrMapping/>
  </p:clrMapOvr>
  <p:transition spd="med">
    <p:pull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87" y="0"/>
            <a:ext cx="904222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17EE9-52B7-DEB6-0F54-AAB7EBA7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137895"/>
      </p:ext>
    </p:extLst>
  </p:cSld>
  <p:clrMapOvr>
    <a:masterClrMapping/>
  </p:clrMapOvr>
  <p:transition spd="med">
    <p:pull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44" y="-9397"/>
            <a:ext cx="8604512" cy="6867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44" y="3791256"/>
            <a:ext cx="3998793" cy="3066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37" y="4433951"/>
            <a:ext cx="4172519" cy="172907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AA940-A5B8-6624-6A6B-88AEBFFC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0763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5630" y="3013501"/>
            <a:ext cx="5240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/>
              <a:t>Thank You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1EE0C-34EC-4044-382D-755791A85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1CD7B-842F-2AEC-16F6-D4FC5A420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248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147" name="Rectangle 3"/>
          <p:cNvSpPr>
            <a:spLocks noChangeArrowheads="1"/>
          </p:cNvSpPr>
          <p:nvPr/>
        </p:nvSpPr>
        <p:spPr bwMode="auto">
          <a:xfrm>
            <a:off x="2566989" y="188913"/>
            <a:ext cx="70683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3600" b="1" dirty="0">
                <a:solidFill>
                  <a:srgbClr val="FFFFFF"/>
                </a:solidFill>
                <a:ea typeface="宋体" charset="0"/>
                <a:cs typeface="宋体" charset="0"/>
              </a:rPr>
              <a:t>Historical Implant Materials</a:t>
            </a:r>
            <a:endParaRPr lang="en-US" altLang="zh-CN" sz="2800" b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DE324E-F4FC-8C1C-C39E-A30CF5280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 Ivory</a:t>
            </a:r>
          </a:p>
          <a:p>
            <a:r>
              <a:rPr lang="en-US" altLang="zh-CN" dirty="0"/>
              <a:t> Bone</a:t>
            </a:r>
          </a:p>
          <a:p>
            <a:r>
              <a:rPr lang="en-US" altLang="zh-CN" dirty="0"/>
              <a:t> Metal</a:t>
            </a:r>
            <a:endParaRPr lang="en-AU" dirty="0"/>
          </a:p>
          <a:p>
            <a:r>
              <a:rPr lang="en-AU" dirty="0"/>
              <a:t>- Gold, silver, lead, aluminium: too weak</a:t>
            </a:r>
          </a:p>
          <a:p>
            <a:r>
              <a:rPr lang="en-AU" dirty="0"/>
              <a:t>- Iron, steel, copper, nickel, zinc: adverse response</a:t>
            </a:r>
            <a:endParaRPr lang="en-US" altLang="zh-C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258C71-5278-601A-12EB-6087D050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4FDAB-6AB6-B130-B2C8-11F9927D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7987430"/>
      </p:ext>
    </p:extLst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147" name="Rectangle 3"/>
          <p:cNvSpPr>
            <a:spLocks noChangeArrowheads="1"/>
          </p:cNvSpPr>
          <p:nvPr/>
        </p:nvSpPr>
        <p:spPr bwMode="auto">
          <a:xfrm>
            <a:off x="2566989" y="188913"/>
            <a:ext cx="53292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3600" b="1" dirty="0">
                <a:solidFill>
                  <a:srgbClr val="FFFFFF"/>
                </a:solidFill>
                <a:ea typeface="宋体" charset="0"/>
                <a:cs typeface="宋体" charset="0"/>
              </a:rPr>
              <a:t>Implant Materials</a:t>
            </a:r>
            <a:endParaRPr lang="en-US" altLang="zh-CN" sz="2800" b="1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61" y="317156"/>
            <a:ext cx="7931477" cy="622368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48B06E-1D3E-F05E-821E-D3D8F7E03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7D670-E496-77A2-BCE3-F430491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7814696"/>
      </p:ext>
    </p:extLst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Methods of Metal Working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Forging is the process of heating the metal and hammering it to shape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Casting consist of heating the metal to molten state and pouring it to a </a:t>
            </a:r>
            <a:r>
              <a:rPr lang="en-US" sz="2000" dirty="0" err="1"/>
              <a:t>mould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Rolling and Drawing: </a:t>
            </a:r>
            <a:r>
              <a:rPr lang="en-US" sz="2000" dirty="0"/>
              <a:t>rolling between rollers and drawing through a hole in a hardened plate are used to form bar and wire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Cold working is a finishing process employed after the metal has been shaped by hot forging but the work is performed below the recrystallization temperature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Annealing is heating to about half the melting point followed by controlled cooling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Case hardening is the process that cause the outside surface of the rod to be harder than the inner core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Geometric features like holes or grooves require machining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3B788C-602F-1CC7-4998-5869BF8A6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34DC6E-E87D-0B85-D55A-32DD2A73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2247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Surface Treatment</a:t>
            </a:r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Polishing and passivation: polishing removes scratches which could act as local stress risers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Passivation process produces a protective oxide layer such that corrosion is prevented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It involves immersion of the material in a strong nitric acid solution for a specified time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It dissolves embedded iron particles left by machine working and generates a thin transparent but dense oxide film on the surface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Stainless steel forms chromium oxide; titanium forms dioxide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Passivation can be damaged by cold working, scratching and other mechanical trauma</a:t>
            </a:r>
          </a:p>
          <a:p>
            <a:r>
              <a:rPr lang="en-US" sz="2000" dirty="0"/>
              <a:t>Nitriding or allowing the surface to react with ammonia or potassium cyanate is used to harden the surface of titanium implants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8AC425-4D9E-67B2-C579-A505F477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AF18AF-1880-D25D-7054-C6969DF7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7048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Corrosion</a:t>
            </a:r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Corrosion is the gradual degradation of metal by electrochemical attack</a:t>
            </a:r>
          </a:p>
          <a:p>
            <a:r>
              <a:rPr lang="en-US" sz="2000" dirty="0"/>
              <a:t>It weakens the implanted metal, changes the surface of the metal and releases metal ions into the body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Types: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Galvanic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Crevice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Pitting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Fretting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Stress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Intergranular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Ion release corrosion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91F5EF-F945-F989-1DF9-DDC918B0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MBBSPPT.COM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0CD675-3990-BE78-87F2-9747604B1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9FCA-E85E-4DF9-B312-868F8406EEA2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04428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IMAGEROTATE" val="0"/>
  <p:tag name="TAGIMAGEMEASUREMENT" val="1"/>
  <p:tag name="TAGIMAGESOURCE" val="\\Aomlib\ImagesAO\AOI-img\img-ila\ila08001_12000\Ila_10653.jpg"/>
  <p:tag name="TAGIMAGEARCHIVE" val="\\Aomlib\DbAO\AOI-mdb\mdb-ila\AOI-ila.iaa"/>
  <p:tag name="TAGIMAGETABLE" val="Image"/>
  <p:tag name="TAGIMAGEID" val="1072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6112</TotalTime>
  <Words>1292</Words>
  <Application>Microsoft Office PowerPoint</Application>
  <PresentationFormat>Widescreen</PresentationFormat>
  <Paragraphs>223</Paragraphs>
  <Slides>45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ＭＳ Ｐゴシック</vt:lpstr>
      <vt:lpstr>宋体</vt:lpstr>
      <vt:lpstr>Tw Cen MT (Body)</vt:lpstr>
      <vt:lpstr>Arial</vt:lpstr>
      <vt:lpstr>Calibri</vt:lpstr>
      <vt:lpstr>Times New Roman</vt:lpstr>
      <vt:lpstr>Tw Cen MT</vt:lpstr>
      <vt:lpstr>Tw Cen MT Condensed</vt:lpstr>
      <vt:lpstr>Wingdings 3</vt:lpstr>
      <vt:lpstr>Integral</vt:lpstr>
      <vt:lpstr>Orthopaedic Implants </vt:lpstr>
      <vt:lpstr>Implant</vt:lpstr>
      <vt:lpstr>PowerPoint Presentation</vt:lpstr>
      <vt:lpstr>PowerPoint Presentation</vt:lpstr>
      <vt:lpstr>PowerPoint Presentation</vt:lpstr>
      <vt:lpstr>PowerPoint Presentation</vt:lpstr>
      <vt:lpstr>Methods of Metal Working</vt:lpstr>
      <vt:lpstr>Surface Treatment</vt:lpstr>
      <vt:lpstr>Corrosion</vt:lpstr>
      <vt:lpstr>Composition</vt:lpstr>
      <vt:lpstr>Bioabsorbable Polymers</vt:lpstr>
      <vt:lpstr>Bioabsorbable polymers </vt:lpstr>
      <vt:lpstr>Implant fatigue</vt:lpstr>
      <vt:lpstr>PowerPoint Presentation</vt:lpstr>
      <vt:lpstr>Implant Removal </vt:lpstr>
      <vt:lpstr>Mixing of Implants</vt:lpstr>
      <vt:lpstr>Implants</vt:lpstr>
      <vt:lpstr>PowerPoint Presentation</vt:lpstr>
      <vt:lpstr>Screw</vt:lpstr>
      <vt:lpstr>PowerPoint Presentation</vt:lpstr>
      <vt:lpstr>PowerPoint Presentation</vt:lpstr>
      <vt:lpstr>Screw instruments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combination hole</vt:lpstr>
      <vt:lpstr>PowerPoint Presentation</vt:lpstr>
      <vt:lpstr>PowerPoint Presentation</vt:lpstr>
      <vt:lpstr>PowerPoint Presentation</vt:lpstr>
      <vt:lpstr>Interfragmentary compression  </vt:lpstr>
      <vt:lpstr>PowerPoint Presentation</vt:lpstr>
      <vt:lpstr>PowerPoint Presentation</vt:lpstr>
      <vt:lpstr>PowerPoint Presentation</vt:lpstr>
      <vt:lpstr>Gerhard Kuentscher 1900 - 1972</vt:lpstr>
      <vt:lpstr>Nails</vt:lpstr>
      <vt:lpstr>IM nails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Ashik Rj</dc:creator>
  <cp:lastModifiedBy>Rajesh Patel</cp:lastModifiedBy>
  <cp:revision>65</cp:revision>
  <dcterms:created xsi:type="dcterms:W3CDTF">2018-06-23T18:29:11Z</dcterms:created>
  <dcterms:modified xsi:type="dcterms:W3CDTF">2024-11-07T17:06:55Z</dcterms:modified>
</cp:coreProperties>
</file>