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03" r:id="rId3"/>
    <p:sldId id="260" r:id="rId4"/>
    <p:sldId id="257" r:id="rId5"/>
    <p:sldId id="258"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4" r:id="rId19"/>
    <p:sldId id="286" r:id="rId20"/>
    <p:sldId id="275" r:id="rId21"/>
    <p:sldId id="276" r:id="rId22"/>
    <p:sldId id="277" r:id="rId23"/>
    <p:sldId id="279" r:id="rId24"/>
    <p:sldId id="280" r:id="rId25"/>
    <p:sldId id="281" r:id="rId26"/>
    <p:sldId id="285" r:id="rId27"/>
    <p:sldId id="302" r:id="rId28"/>
    <p:sldId id="282" r:id="rId29"/>
    <p:sldId id="283" r:id="rId30"/>
    <p:sldId id="284" r:id="rId31"/>
    <p:sldId id="289" r:id="rId32"/>
    <p:sldId id="304" r:id="rId33"/>
    <p:sldId id="291" r:id="rId34"/>
    <p:sldId id="299" r:id="rId35"/>
    <p:sldId id="292" r:id="rId36"/>
    <p:sldId id="293" r:id="rId37"/>
    <p:sldId id="294" r:id="rId38"/>
    <p:sldId id="295" r:id="rId39"/>
    <p:sldId id="296" r:id="rId40"/>
    <p:sldId id="297" r:id="rId41"/>
    <p:sldId id="298" r:id="rId42"/>
    <p:sldId id="305"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66" d="100"/>
          <a:sy n="66" d="100"/>
        </p:scale>
        <p:origin x="560" y="32"/>
      </p:cViewPr>
      <p:guideLst>
        <p:guide orient="horz" pos="2160"/>
        <p:guide pos="2880"/>
      </p:guideLst>
    </p:cSldViewPr>
  </p:slideViewPr>
  <p:outlineViewPr>
    <p:cViewPr>
      <p:scale>
        <a:sx n="33" d="100"/>
        <a:sy n="33" d="100"/>
      </p:scale>
      <p:origin x="0" y="31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C77DAFF-CC1F-4897-94F9-F90E72564B91}" type="datetimeFigureOut">
              <a:rPr lang="en-US"/>
              <a:pPr>
                <a:defRPr/>
              </a:pPr>
              <a:t>5/17/2017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46E1588-9182-490D-9A99-0D5E1954F3D3}" type="slidenum">
              <a:rPr lang="en-US" altLang="en-US"/>
              <a:pPr>
                <a:defRPr/>
              </a:pPr>
              <a:t>‹#›</a:t>
            </a:fld>
            <a:endParaRPr lang="en-US" altLang="en-US"/>
          </a:p>
        </p:txBody>
      </p:sp>
    </p:spTree>
    <p:extLst>
      <p:ext uri="{BB962C8B-B14F-4D97-AF65-F5344CB8AC3E}">
        <p14:creationId xmlns:p14="http://schemas.microsoft.com/office/powerpoint/2010/main" val="2014601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1613493-B959-4BCB-B48C-90D6F1217E3F}" type="datetimeFigureOut">
              <a:rPr lang="en-US"/>
              <a:pPr>
                <a:defRPr/>
              </a:pPr>
              <a:t>5/17/2017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839150-6CEA-492A-BFAB-F445F9CC0111}" type="slidenum">
              <a:rPr lang="en-US" altLang="en-US"/>
              <a:pPr>
                <a:defRPr/>
              </a:pPr>
              <a:t>‹#›</a:t>
            </a:fld>
            <a:endParaRPr lang="en-US" altLang="en-US"/>
          </a:p>
        </p:txBody>
      </p:sp>
    </p:spTree>
    <p:extLst>
      <p:ext uri="{BB962C8B-B14F-4D97-AF65-F5344CB8AC3E}">
        <p14:creationId xmlns:p14="http://schemas.microsoft.com/office/powerpoint/2010/main" val="133577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83AAAA-52CB-4984-9282-F4EEBB268876}" type="datetimeFigureOut">
              <a:rPr lang="en-US"/>
              <a:pPr>
                <a:defRPr/>
              </a:pPr>
              <a:t>5/17/2017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036802-F115-4A2C-8BCB-8E316C3CFDDD}" type="slidenum">
              <a:rPr lang="en-US" altLang="en-US"/>
              <a:pPr>
                <a:defRPr/>
              </a:pPr>
              <a:t>‹#›</a:t>
            </a:fld>
            <a:endParaRPr lang="en-US" altLang="en-US"/>
          </a:p>
        </p:txBody>
      </p:sp>
    </p:spTree>
    <p:extLst>
      <p:ext uri="{BB962C8B-B14F-4D97-AF65-F5344CB8AC3E}">
        <p14:creationId xmlns:p14="http://schemas.microsoft.com/office/powerpoint/2010/main" val="381944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2DEE5B-35F3-4B3B-B566-5551927EC958}" type="datetimeFigureOut">
              <a:rPr lang="en-US"/>
              <a:pPr>
                <a:defRPr/>
              </a:pPr>
              <a:t>5/17/2017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5A2E1E-CE65-4AC7-80F4-056B4929CD5E}" type="slidenum">
              <a:rPr lang="en-US" altLang="en-US"/>
              <a:pPr>
                <a:defRPr/>
              </a:pPr>
              <a:t>‹#›</a:t>
            </a:fld>
            <a:endParaRPr lang="en-US" altLang="en-US"/>
          </a:p>
        </p:txBody>
      </p:sp>
    </p:spTree>
    <p:extLst>
      <p:ext uri="{BB962C8B-B14F-4D97-AF65-F5344CB8AC3E}">
        <p14:creationId xmlns:p14="http://schemas.microsoft.com/office/powerpoint/2010/main" val="934797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339AAACA-3AC4-4AFD-B297-3387EE3C89E9}" type="slidenum">
              <a:rPr lang="en-US" altLang="en-US"/>
              <a:pPr>
                <a:defRPr/>
              </a:pPr>
              <a:t>‹#›</a:t>
            </a:fld>
            <a:endParaRPr lang="en-US" altLang="en-US"/>
          </a:p>
        </p:txBody>
      </p:sp>
    </p:spTree>
    <p:extLst>
      <p:ext uri="{BB962C8B-B14F-4D97-AF65-F5344CB8AC3E}">
        <p14:creationId xmlns:p14="http://schemas.microsoft.com/office/powerpoint/2010/main" val="4094890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600200"/>
            <a:ext cx="4038600" cy="4525963"/>
          </a:xfrm>
        </p:spPr>
        <p:txBody>
          <a:bodyPr rtlCol="0">
            <a:normAutofit/>
          </a:bodyPr>
          <a:lstStyle/>
          <a:p>
            <a:pPr lvl="0"/>
            <a:endParaRPr lang="en-US" noProof="0"/>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4D906F17-8805-4135-B1AC-FEEBDBF1D5BE}" type="slidenum">
              <a:rPr lang="en-US" altLang="en-US"/>
              <a:pPr>
                <a:defRPr/>
              </a:pPr>
              <a:t>‹#›</a:t>
            </a:fld>
            <a:endParaRPr lang="en-US" altLang="en-US"/>
          </a:p>
        </p:txBody>
      </p:sp>
    </p:spTree>
    <p:extLst>
      <p:ext uri="{BB962C8B-B14F-4D97-AF65-F5344CB8AC3E}">
        <p14:creationId xmlns:p14="http://schemas.microsoft.com/office/powerpoint/2010/main" val="226246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AB2DE3-2C59-40AA-8928-EBCB460A1129}" type="datetimeFigureOut">
              <a:rPr lang="en-US"/>
              <a:pPr>
                <a:defRPr/>
              </a:pPr>
              <a:t>5/17/2017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51EC3-7E73-414E-BDF3-69915FBC3AAA}" type="slidenum">
              <a:rPr lang="en-US" altLang="en-US"/>
              <a:pPr>
                <a:defRPr/>
              </a:pPr>
              <a:t>‹#›</a:t>
            </a:fld>
            <a:endParaRPr lang="en-US" altLang="en-US"/>
          </a:p>
        </p:txBody>
      </p:sp>
    </p:spTree>
    <p:extLst>
      <p:ext uri="{BB962C8B-B14F-4D97-AF65-F5344CB8AC3E}">
        <p14:creationId xmlns:p14="http://schemas.microsoft.com/office/powerpoint/2010/main" val="71761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46BB388-8752-485A-B6B6-04067C700D50}" type="datetimeFigureOut">
              <a:rPr lang="en-US"/>
              <a:pPr>
                <a:defRPr/>
              </a:pPr>
              <a:t>5/17/2017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EB7584-5B7D-4687-BEE5-316EE50701A8}" type="slidenum">
              <a:rPr lang="en-US" altLang="en-US"/>
              <a:pPr>
                <a:defRPr/>
              </a:pPr>
              <a:t>‹#›</a:t>
            </a:fld>
            <a:endParaRPr lang="en-US" altLang="en-US"/>
          </a:p>
        </p:txBody>
      </p:sp>
    </p:spTree>
    <p:extLst>
      <p:ext uri="{BB962C8B-B14F-4D97-AF65-F5344CB8AC3E}">
        <p14:creationId xmlns:p14="http://schemas.microsoft.com/office/powerpoint/2010/main" val="257537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F7C9968-9604-4169-86BA-897F5A731F8F}" type="datetimeFigureOut">
              <a:rPr lang="en-US"/>
              <a:pPr>
                <a:defRPr/>
              </a:pPr>
              <a:t>5/17/2017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F67F8C-7F33-4BC4-8E25-32363156D89A}" type="slidenum">
              <a:rPr lang="en-US" altLang="en-US"/>
              <a:pPr>
                <a:defRPr/>
              </a:pPr>
              <a:t>‹#›</a:t>
            </a:fld>
            <a:endParaRPr lang="en-US" altLang="en-US"/>
          </a:p>
        </p:txBody>
      </p:sp>
    </p:spTree>
    <p:extLst>
      <p:ext uri="{BB962C8B-B14F-4D97-AF65-F5344CB8AC3E}">
        <p14:creationId xmlns:p14="http://schemas.microsoft.com/office/powerpoint/2010/main" val="2545404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8A5DDCD-DAC0-4EAB-AB41-5A2294074730}" type="datetimeFigureOut">
              <a:rPr lang="en-US"/>
              <a:pPr>
                <a:defRPr/>
              </a:pPr>
              <a:t>5/17/2017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48D2FED-C04C-4BE4-8CDD-C5EFCC614E1E}" type="slidenum">
              <a:rPr lang="en-US" altLang="en-US"/>
              <a:pPr>
                <a:defRPr/>
              </a:pPr>
              <a:t>‹#›</a:t>
            </a:fld>
            <a:endParaRPr lang="en-US" altLang="en-US"/>
          </a:p>
        </p:txBody>
      </p:sp>
    </p:spTree>
    <p:extLst>
      <p:ext uri="{BB962C8B-B14F-4D97-AF65-F5344CB8AC3E}">
        <p14:creationId xmlns:p14="http://schemas.microsoft.com/office/powerpoint/2010/main" val="2865540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A7CBB5F-47EB-4766-8D82-B540AAE841E7}" type="datetimeFigureOut">
              <a:rPr lang="en-US"/>
              <a:pPr>
                <a:defRPr/>
              </a:pPr>
              <a:t>5/17/2017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D56284-B45B-4AE6-A0BF-3E8BBB98E6D3}" type="slidenum">
              <a:rPr lang="en-US" altLang="en-US"/>
              <a:pPr>
                <a:defRPr/>
              </a:pPr>
              <a:t>‹#›</a:t>
            </a:fld>
            <a:endParaRPr lang="en-US" altLang="en-US"/>
          </a:p>
        </p:txBody>
      </p:sp>
    </p:spTree>
    <p:extLst>
      <p:ext uri="{BB962C8B-B14F-4D97-AF65-F5344CB8AC3E}">
        <p14:creationId xmlns:p14="http://schemas.microsoft.com/office/powerpoint/2010/main" val="836941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67CDF3-446D-41FF-BE3B-24F214626338}" type="datetimeFigureOut">
              <a:rPr lang="en-US"/>
              <a:pPr>
                <a:defRPr/>
              </a:pPr>
              <a:t>5/17/2017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36361CB-061E-4C4E-8F3F-C3CCF7CE6009}" type="slidenum">
              <a:rPr lang="en-US" altLang="en-US"/>
              <a:pPr>
                <a:defRPr/>
              </a:pPr>
              <a:t>‹#›</a:t>
            </a:fld>
            <a:endParaRPr lang="en-US" altLang="en-US"/>
          </a:p>
        </p:txBody>
      </p:sp>
    </p:spTree>
    <p:extLst>
      <p:ext uri="{BB962C8B-B14F-4D97-AF65-F5344CB8AC3E}">
        <p14:creationId xmlns:p14="http://schemas.microsoft.com/office/powerpoint/2010/main" val="270501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04958CA-17E6-49E2-9427-AFDAF3FF2CFA}" type="datetimeFigureOut">
              <a:rPr lang="en-US"/>
              <a:pPr>
                <a:defRPr/>
              </a:pPr>
              <a:t>5/17/2017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6CB0D8-CB1E-4046-9926-647A4E6C2238}" type="slidenum">
              <a:rPr lang="en-US" altLang="en-US"/>
              <a:pPr>
                <a:defRPr/>
              </a:pPr>
              <a:t>‹#›</a:t>
            </a:fld>
            <a:endParaRPr lang="en-US" altLang="en-US"/>
          </a:p>
        </p:txBody>
      </p:sp>
    </p:spTree>
    <p:extLst>
      <p:ext uri="{BB962C8B-B14F-4D97-AF65-F5344CB8AC3E}">
        <p14:creationId xmlns:p14="http://schemas.microsoft.com/office/powerpoint/2010/main" val="150401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567B01-5867-4578-BE1D-3D3EBB290EE6}" type="datetimeFigureOut">
              <a:rPr lang="en-US"/>
              <a:pPr>
                <a:defRPr/>
              </a:pPr>
              <a:t>5/17/2017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FE6870-C45F-483C-A30D-CE7819564942}" type="slidenum">
              <a:rPr lang="en-US" altLang="en-US"/>
              <a:pPr>
                <a:defRPr/>
              </a:pPr>
              <a:t>‹#›</a:t>
            </a:fld>
            <a:endParaRPr lang="en-US" altLang="en-US"/>
          </a:p>
        </p:txBody>
      </p:sp>
    </p:spTree>
    <p:extLst>
      <p:ext uri="{BB962C8B-B14F-4D97-AF65-F5344CB8AC3E}">
        <p14:creationId xmlns:p14="http://schemas.microsoft.com/office/powerpoint/2010/main" val="1462963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alphaModFix amt="48000"/>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1D89A78-30E6-4FDD-BCE6-D47E1AB0F193}" type="datetimeFigureOut">
              <a:rPr lang="en-US"/>
              <a:pPr>
                <a:defRPr/>
              </a:pPr>
              <a:t>5/17/2017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C0ADEA8B-7106-4EE5-AD09-91E18A454A2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alphaModFix amt="48000"/>
            <a:lum/>
          </a:blip>
          <a:srcRect/>
          <a:stretch>
            <a:fillRect/>
          </a:stretch>
        </a:blipFill>
        <a:effectLst/>
      </p:bgPr>
    </p:bg>
    <p:spTree>
      <p:nvGrpSpPr>
        <p:cNvPr id="1" name=""/>
        <p:cNvGrpSpPr/>
        <p:nvPr/>
      </p:nvGrpSpPr>
      <p:grpSpPr>
        <a:xfrm>
          <a:off x="0" y="0"/>
          <a:ext cx="0" cy="0"/>
          <a:chOff x="0" y="0"/>
          <a:chExt cx="0" cy="0"/>
        </a:xfrm>
      </p:grpSpPr>
      <p:pic>
        <p:nvPicPr>
          <p:cNvPr id="16387" name="Picture 8" descr="http://t3.gstatic.com/images?q=tbn:ANd9GcRozt8qNYW2a2Hm1INe2Hzg_SlMbv0OPGcEXDLMlIaNFU47SlB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itle 1"/>
          <p:cNvSpPr>
            <a:spLocks noGrp="1"/>
          </p:cNvSpPr>
          <p:nvPr>
            <p:ph type="ctrTitle"/>
          </p:nvPr>
        </p:nvSpPr>
        <p:spPr>
          <a:xfrm>
            <a:off x="533400" y="381000"/>
            <a:ext cx="7772400" cy="1146175"/>
          </a:xfrm>
        </p:spPr>
        <p:txBody>
          <a:bodyPr/>
          <a:lstStyle/>
          <a:p>
            <a:pPr algn="l"/>
            <a:r>
              <a:rPr lang="en-GB" altLang="en-US" sz="4800" b="1" dirty="0" smtClean="0">
                <a:latin typeface="Alegreya Sans SC" panose="00000500000000000000" pitchFamily="2" charset="0"/>
              </a:rPr>
              <a:t>OVERVIEW </a:t>
            </a:r>
            <a:r>
              <a:rPr lang="en-GB" altLang="en-US" sz="4800" b="1" dirty="0" smtClean="0">
                <a:latin typeface="Alegreya Sans SC" panose="00000500000000000000" pitchFamily="2" charset="0"/>
              </a:rPr>
              <a:t>OF CHD &amp; VSD</a:t>
            </a:r>
            <a:r>
              <a:rPr lang="en-GB" altLang="en-US" sz="5400" b="1" dirty="0" smtClean="0">
                <a:latin typeface="Alegreya Sans SC" panose="00000500000000000000" pitchFamily="2" charset="0"/>
              </a:rPr>
              <a:t/>
            </a:r>
            <a:br>
              <a:rPr lang="en-GB" altLang="en-US" sz="5400" b="1" dirty="0" smtClean="0">
                <a:latin typeface="Alegreya Sans SC" panose="00000500000000000000" pitchFamily="2" charset="0"/>
              </a:rPr>
            </a:br>
            <a:r>
              <a:rPr lang="en-GB" altLang="en-US" sz="1800" b="1" dirty="0" smtClean="0">
                <a:latin typeface="Alegreya Sans SC" panose="00000500000000000000" pitchFamily="2" charset="0"/>
              </a:rPr>
              <a:t>BY MBBSPPT.COM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0" y="228600"/>
            <a:ext cx="9144000" cy="1782762"/>
          </a:xfrm>
        </p:spPr>
        <p:txBody>
          <a:bodyPr/>
          <a:lstStyle/>
          <a:p>
            <a:pPr eaLnBrk="1" hangingPunct="1"/>
            <a:r>
              <a:rPr lang="en-GB" altLang="en-US" b="1" dirty="0" smtClean="0">
                <a:latin typeface="Alegreya Sans SC" panose="00000500000000000000" pitchFamily="2" charset="0"/>
              </a:rPr>
              <a:t>24 Hours to 2 weeks = </a:t>
            </a:r>
            <a:br>
              <a:rPr lang="en-GB" altLang="en-US" b="1" dirty="0" smtClean="0">
                <a:latin typeface="Alegreya Sans SC" panose="00000500000000000000" pitchFamily="2" charset="0"/>
              </a:rPr>
            </a:br>
            <a:r>
              <a:rPr lang="en-GB" altLang="en-US" b="1" dirty="0" smtClean="0">
                <a:latin typeface="Alegreya Sans SC" panose="00000500000000000000" pitchFamily="2" charset="0"/>
              </a:rPr>
              <a:t> 3 types of “</a:t>
            </a:r>
            <a:r>
              <a:rPr lang="en-GB" altLang="en-US" b="1" u="sng" dirty="0" smtClean="0">
                <a:latin typeface="Alegreya Sans SC" panose="00000500000000000000" pitchFamily="2" charset="0"/>
              </a:rPr>
              <a:t>Ductal Dependent</a:t>
            </a:r>
            <a:r>
              <a:rPr lang="en-GB" altLang="en-US" b="1" dirty="0" smtClean="0">
                <a:latin typeface="Alegreya Sans SC" panose="00000500000000000000" pitchFamily="2" charset="0"/>
              </a:rPr>
              <a:t>” Lesions</a:t>
            </a:r>
          </a:p>
        </p:txBody>
      </p:sp>
      <p:sp>
        <p:nvSpPr>
          <p:cNvPr id="25603" name="Rectangle 1027"/>
          <p:cNvSpPr>
            <a:spLocks noGrp="1" noChangeArrowheads="1"/>
          </p:cNvSpPr>
          <p:nvPr>
            <p:ph type="body" idx="1"/>
          </p:nvPr>
        </p:nvSpPr>
        <p:spPr>
          <a:xfrm>
            <a:off x="1066800" y="1905000"/>
            <a:ext cx="6977063" cy="2895600"/>
          </a:xfrm>
        </p:spPr>
        <p:txBody>
          <a:bodyPr/>
          <a:lstStyle/>
          <a:p>
            <a:pPr eaLnBrk="1" hangingPunct="1"/>
            <a:r>
              <a:rPr lang="en-GB" altLang="en-US" sz="2800" dirty="0" smtClean="0">
                <a:latin typeface="Alegreya Sans SC" panose="00000500000000000000" pitchFamily="2" charset="0"/>
              </a:rPr>
              <a:t>Depend on patent duct for either	</a:t>
            </a:r>
          </a:p>
          <a:p>
            <a:pPr lvl="1" eaLnBrk="1" hangingPunct="1"/>
            <a:r>
              <a:rPr lang="en-GB" altLang="en-US" b="1" dirty="0" smtClean="0">
                <a:latin typeface="Alegreya Sans SC" panose="00000500000000000000" pitchFamily="2" charset="0"/>
              </a:rPr>
              <a:t>pulmonary blood flow,</a:t>
            </a:r>
            <a:endParaRPr lang="en-GB" altLang="en-US" dirty="0" smtClean="0">
              <a:latin typeface="Alegreya Sans SC" panose="00000500000000000000" pitchFamily="2" charset="0"/>
            </a:endParaRPr>
          </a:p>
          <a:p>
            <a:pPr lvl="1" eaLnBrk="1" hangingPunct="1"/>
            <a:r>
              <a:rPr lang="en-GB" altLang="en-US" b="1" dirty="0" smtClean="0">
                <a:latin typeface="Alegreya Sans SC" panose="00000500000000000000" pitchFamily="2" charset="0"/>
              </a:rPr>
              <a:t>systemic blood flow, or</a:t>
            </a:r>
          </a:p>
          <a:p>
            <a:pPr lvl="1" eaLnBrk="1" hangingPunct="1"/>
            <a:r>
              <a:rPr lang="en-GB" altLang="en-US" b="1" dirty="0" smtClean="0">
                <a:latin typeface="Alegreya Sans SC" panose="00000500000000000000" pitchFamily="2" charset="0"/>
              </a:rPr>
              <a:t>mixing of systemic and pulmonary blood</a:t>
            </a:r>
            <a:endParaRPr lang="en-GB" altLang="en-US" dirty="0" smtClean="0">
              <a:latin typeface="Alegreya Sans SC" panose="00000500000000000000" pitchFamily="2" charset="0"/>
            </a:endParaRPr>
          </a:p>
        </p:txBody>
      </p:sp>
      <p:pic>
        <p:nvPicPr>
          <p:cNvPr id="25604"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295400" y="2002539"/>
            <a:ext cx="6975475" cy="4114800"/>
          </a:xfrm>
        </p:spPr>
        <p:txBody>
          <a:bodyPr rtlCol="0">
            <a:noAutofit/>
          </a:bodyPr>
          <a:lstStyle/>
          <a:p>
            <a:pPr eaLnBrk="1" fontAlgn="auto" hangingPunct="1">
              <a:spcAft>
                <a:spcPts val="0"/>
              </a:spcAft>
              <a:defRPr/>
            </a:pPr>
            <a:r>
              <a:rPr lang="en-GB" sz="2800" b="1" dirty="0">
                <a:latin typeface="Alegreya Sans SC" panose="00000500000000000000" pitchFamily="2" charset="0"/>
              </a:rPr>
              <a:t>CXR helps in diagnosis</a:t>
            </a:r>
          </a:p>
          <a:p>
            <a:pPr lvl="1" eaLnBrk="1" fontAlgn="auto" hangingPunct="1">
              <a:spcAft>
                <a:spcPts val="0"/>
              </a:spcAft>
              <a:buClr>
                <a:schemeClr val="tx1"/>
              </a:buClr>
              <a:buFontTx/>
              <a:buChar char="-"/>
              <a:defRPr/>
            </a:pPr>
            <a:r>
              <a:rPr lang="en-GB" b="1" dirty="0">
                <a:latin typeface="Alegreya Sans SC" panose="00000500000000000000" pitchFamily="2" charset="0"/>
              </a:rPr>
              <a:t> </a:t>
            </a:r>
            <a:r>
              <a:rPr lang="en-GB" b="1" dirty="0" err="1">
                <a:latin typeface="Alegreya Sans SC" panose="00000500000000000000" pitchFamily="2" charset="0"/>
              </a:rPr>
              <a:t>oligaemic</a:t>
            </a:r>
            <a:r>
              <a:rPr lang="en-GB" b="1" dirty="0">
                <a:latin typeface="Alegreya Sans SC" panose="00000500000000000000" pitchFamily="2" charset="0"/>
              </a:rPr>
              <a:t> </a:t>
            </a:r>
            <a:r>
              <a:rPr lang="en-GB" b="1" dirty="0" err="1">
                <a:latin typeface="Alegreya Sans SC" panose="00000500000000000000" pitchFamily="2" charset="0"/>
              </a:rPr>
              <a:t>lungfields</a:t>
            </a:r>
            <a:endParaRPr lang="en-GB" b="1" dirty="0">
              <a:latin typeface="Alegreya Sans SC" panose="00000500000000000000" pitchFamily="2" charset="0"/>
            </a:endParaRPr>
          </a:p>
          <a:p>
            <a:pPr lvl="2" eaLnBrk="1" fontAlgn="auto" hangingPunct="1">
              <a:spcAft>
                <a:spcPts val="0"/>
              </a:spcAft>
              <a:buFont typeface="Monotype Sorts" pitchFamily="2" charset="2"/>
              <a:buChar char="ä"/>
              <a:defRPr/>
            </a:pPr>
            <a:r>
              <a:rPr lang="en-GB" sz="2800" b="1" dirty="0">
                <a:latin typeface="Alegreya Sans SC" panose="00000500000000000000" pitchFamily="2" charset="0"/>
              </a:rPr>
              <a:t> PS,  pulmonary </a:t>
            </a:r>
            <a:r>
              <a:rPr lang="en-GB" sz="2800" b="1" dirty="0" err="1">
                <a:latin typeface="Alegreya Sans SC" panose="00000500000000000000" pitchFamily="2" charset="0"/>
              </a:rPr>
              <a:t>atresia</a:t>
            </a:r>
            <a:r>
              <a:rPr lang="en-GB" sz="2800" b="1" dirty="0">
                <a:latin typeface="Alegreya Sans SC" panose="00000500000000000000" pitchFamily="2" charset="0"/>
              </a:rPr>
              <a:t> etc</a:t>
            </a:r>
          </a:p>
          <a:p>
            <a:pPr lvl="1" eaLnBrk="1" fontAlgn="auto" hangingPunct="1">
              <a:spcAft>
                <a:spcPts val="0"/>
              </a:spcAft>
              <a:buClr>
                <a:schemeClr val="tx1"/>
              </a:buClr>
              <a:buFontTx/>
              <a:buChar char="-"/>
              <a:defRPr/>
            </a:pPr>
            <a:r>
              <a:rPr lang="en-GB" b="1" dirty="0">
                <a:latin typeface="Alegreya Sans SC" panose="00000500000000000000" pitchFamily="2" charset="0"/>
              </a:rPr>
              <a:t> plethoric </a:t>
            </a:r>
            <a:r>
              <a:rPr lang="en-GB" b="1" dirty="0" err="1">
                <a:latin typeface="Alegreya Sans SC" panose="00000500000000000000" pitchFamily="2" charset="0"/>
              </a:rPr>
              <a:t>lungfields</a:t>
            </a:r>
            <a:endParaRPr lang="en-GB" b="1" dirty="0">
              <a:latin typeface="Alegreya Sans SC" panose="00000500000000000000" pitchFamily="2" charset="0"/>
            </a:endParaRPr>
          </a:p>
          <a:p>
            <a:pPr lvl="2" eaLnBrk="1" fontAlgn="auto" hangingPunct="1">
              <a:spcAft>
                <a:spcPts val="0"/>
              </a:spcAft>
              <a:buFont typeface="Monotype Sorts" pitchFamily="2" charset="2"/>
              <a:buChar char="ä"/>
              <a:defRPr/>
            </a:pPr>
            <a:r>
              <a:rPr lang="en-GB" sz="2800" b="1" dirty="0">
                <a:latin typeface="Alegreya Sans SC" panose="00000500000000000000" pitchFamily="2" charset="0"/>
              </a:rPr>
              <a:t>  TGA</a:t>
            </a:r>
          </a:p>
          <a:p>
            <a:pPr lvl="1" eaLnBrk="1" fontAlgn="auto" hangingPunct="1">
              <a:spcAft>
                <a:spcPts val="0"/>
              </a:spcAft>
              <a:buClr>
                <a:schemeClr val="tx1"/>
              </a:buClr>
              <a:buFontTx/>
              <a:buChar char="-"/>
              <a:defRPr/>
            </a:pPr>
            <a:r>
              <a:rPr lang="en-GB" b="1" dirty="0">
                <a:latin typeface="Alegreya Sans SC" panose="00000500000000000000" pitchFamily="2" charset="0"/>
              </a:rPr>
              <a:t> congestion </a:t>
            </a:r>
          </a:p>
          <a:p>
            <a:pPr lvl="2" eaLnBrk="1" fontAlgn="auto" hangingPunct="1">
              <a:spcAft>
                <a:spcPts val="0"/>
              </a:spcAft>
              <a:buFont typeface="Monotype Sorts" pitchFamily="2" charset="2"/>
              <a:buChar char="ä"/>
              <a:defRPr/>
            </a:pPr>
            <a:r>
              <a:rPr lang="en-GB" sz="2800" b="1" dirty="0">
                <a:latin typeface="Alegreya Sans SC" panose="00000500000000000000" pitchFamily="2" charset="0"/>
              </a:rPr>
              <a:t>  TAPVD</a:t>
            </a:r>
          </a:p>
          <a:p>
            <a:pPr lvl="1" eaLnBrk="1" fontAlgn="auto" hangingPunct="1">
              <a:spcAft>
                <a:spcPts val="0"/>
              </a:spcAft>
              <a:buClr>
                <a:schemeClr val="tx1"/>
              </a:buClr>
              <a:buFontTx/>
              <a:buChar char="-"/>
              <a:defRPr/>
            </a:pPr>
            <a:r>
              <a:rPr lang="en-GB" b="1" dirty="0">
                <a:latin typeface="Alegreya Sans SC" panose="00000500000000000000" pitchFamily="2" charset="0"/>
              </a:rPr>
              <a:t> massive </a:t>
            </a:r>
            <a:r>
              <a:rPr lang="en-GB" b="1" dirty="0" err="1">
                <a:latin typeface="Alegreya Sans SC" panose="00000500000000000000" pitchFamily="2" charset="0"/>
              </a:rPr>
              <a:t>cardiomegaly</a:t>
            </a:r>
            <a:endParaRPr lang="en-GB" b="1" dirty="0">
              <a:latin typeface="Alegreya Sans SC" panose="00000500000000000000" pitchFamily="2" charset="0"/>
            </a:endParaRPr>
          </a:p>
          <a:p>
            <a:pPr lvl="2" eaLnBrk="1" fontAlgn="auto" hangingPunct="1">
              <a:spcAft>
                <a:spcPts val="0"/>
              </a:spcAft>
              <a:buFont typeface="Monotype Sorts" pitchFamily="2" charset="2"/>
              <a:buChar char="ä"/>
              <a:defRPr/>
            </a:pPr>
            <a:r>
              <a:rPr lang="en-GB" sz="2800" b="1" dirty="0">
                <a:latin typeface="Alegreya Sans SC" panose="00000500000000000000" pitchFamily="2" charset="0"/>
              </a:rPr>
              <a:t>  </a:t>
            </a:r>
            <a:r>
              <a:rPr lang="en-GB" sz="2800" b="1" dirty="0" err="1">
                <a:latin typeface="Alegreya Sans SC" panose="00000500000000000000" pitchFamily="2" charset="0"/>
              </a:rPr>
              <a:t>Ebstein’s</a:t>
            </a:r>
            <a:endParaRPr lang="en-GB" sz="2800" b="1" dirty="0">
              <a:latin typeface="Alegreya Sans SC" panose="00000500000000000000" pitchFamily="2" charset="0"/>
            </a:endParaRPr>
          </a:p>
        </p:txBody>
      </p:sp>
      <p:pic>
        <p:nvPicPr>
          <p:cNvPr id="26628"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26"/>
          <p:cNvSpPr>
            <a:spLocks noGrp="1" noChangeArrowheads="1"/>
          </p:cNvSpPr>
          <p:nvPr>
            <p:ph type="title"/>
          </p:nvPr>
        </p:nvSpPr>
        <p:spPr>
          <a:xfrm>
            <a:off x="0" y="228600"/>
            <a:ext cx="9144000" cy="1782762"/>
          </a:xfrm>
        </p:spPr>
        <p:txBody>
          <a:bodyPr/>
          <a:lstStyle/>
          <a:p>
            <a:pPr eaLnBrk="1" hangingPunct="1"/>
            <a:r>
              <a:rPr lang="en-GB" altLang="en-US" b="1" dirty="0" smtClean="0">
                <a:latin typeface="Alegreya Sans SC" panose="00000500000000000000" pitchFamily="2" charset="0"/>
              </a:rPr>
              <a:t>24 Hours to 2 weeks = </a:t>
            </a:r>
            <a:br>
              <a:rPr lang="en-GB" altLang="en-US" b="1" dirty="0" smtClean="0">
                <a:latin typeface="Alegreya Sans SC" panose="00000500000000000000" pitchFamily="2" charset="0"/>
              </a:rPr>
            </a:br>
            <a:r>
              <a:rPr lang="en-GB" altLang="en-US" b="1" dirty="0" smtClean="0">
                <a:latin typeface="Alegreya Sans SC" panose="00000500000000000000" pitchFamily="2" charset="0"/>
              </a:rPr>
              <a:t> 3 types of “</a:t>
            </a:r>
            <a:r>
              <a:rPr lang="en-GB" altLang="en-US" b="1" u="sng" dirty="0" smtClean="0">
                <a:latin typeface="Alegreya Sans SC" panose="00000500000000000000" pitchFamily="2" charset="0"/>
              </a:rPr>
              <a:t>Ductal Dependent</a:t>
            </a:r>
            <a:r>
              <a:rPr lang="en-GB" altLang="en-US" b="1" dirty="0" smtClean="0">
                <a:latin typeface="Alegreya Sans SC" panose="00000500000000000000" pitchFamily="2" charset="0"/>
              </a:rPr>
              <a:t>” Lesions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1219200" y="1905000"/>
            <a:ext cx="6977063" cy="4114800"/>
          </a:xfrm>
        </p:spPr>
        <p:txBody>
          <a:bodyPr/>
          <a:lstStyle/>
          <a:p>
            <a:pPr eaLnBrk="1" hangingPunct="1"/>
            <a:r>
              <a:rPr lang="en-GB" altLang="en-US" sz="2800" dirty="0" smtClean="0">
                <a:latin typeface="Alegreya Sans SC" panose="00000500000000000000" pitchFamily="2" charset="0"/>
              </a:rPr>
              <a:t>Heart failure is due to left heart obstruction </a:t>
            </a:r>
            <a:r>
              <a:rPr lang="en-GB" altLang="en-US" sz="2800" u="sng" dirty="0" smtClean="0">
                <a:latin typeface="Alegreya Sans SC" panose="00000500000000000000" pitchFamily="2" charset="0"/>
              </a:rPr>
              <a:t>NOT</a:t>
            </a:r>
            <a:r>
              <a:rPr lang="en-GB" altLang="en-US" sz="2800" dirty="0" smtClean="0">
                <a:latin typeface="Alegreya Sans SC" panose="00000500000000000000" pitchFamily="2" charset="0"/>
              </a:rPr>
              <a:t> L-R shunts at this age! </a:t>
            </a:r>
            <a:r>
              <a:rPr lang="en-GB" altLang="en-US" sz="2800" dirty="0" err="1" smtClean="0">
                <a:latin typeface="Alegreya Sans SC" panose="00000500000000000000" pitchFamily="2" charset="0"/>
              </a:rPr>
              <a:t>eg</a:t>
            </a:r>
            <a:r>
              <a:rPr lang="en-GB" altLang="en-US" sz="2800" dirty="0" smtClean="0">
                <a:latin typeface="Alegreya Sans SC" panose="00000500000000000000" pitchFamily="2" charset="0"/>
              </a:rPr>
              <a:t>.</a:t>
            </a:r>
          </a:p>
          <a:p>
            <a:pPr lvl="1" eaLnBrk="1" hangingPunct="1"/>
            <a:r>
              <a:rPr lang="en-GB" altLang="en-US" dirty="0" err="1" smtClean="0">
                <a:latin typeface="Alegreya Sans SC" panose="00000500000000000000" pitchFamily="2" charset="0"/>
              </a:rPr>
              <a:t>Coarctation</a:t>
            </a:r>
            <a:endParaRPr lang="en-GB" altLang="en-US" dirty="0" smtClean="0">
              <a:latin typeface="Alegreya Sans SC" panose="00000500000000000000" pitchFamily="2" charset="0"/>
            </a:endParaRPr>
          </a:p>
          <a:p>
            <a:pPr lvl="1" eaLnBrk="1" hangingPunct="1"/>
            <a:r>
              <a:rPr lang="en-GB" altLang="en-US" dirty="0" smtClean="0">
                <a:latin typeface="Alegreya Sans SC" panose="00000500000000000000" pitchFamily="2" charset="0"/>
              </a:rPr>
              <a:t>Critical Aortic stenosis</a:t>
            </a:r>
          </a:p>
          <a:p>
            <a:pPr lvl="1" eaLnBrk="1" hangingPunct="1"/>
            <a:r>
              <a:rPr lang="en-GB" altLang="en-US" dirty="0" err="1" smtClean="0">
                <a:latin typeface="Alegreya Sans SC" panose="00000500000000000000" pitchFamily="2" charset="0"/>
              </a:rPr>
              <a:t>Hypoplastic</a:t>
            </a:r>
            <a:r>
              <a:rPr lang="en-GB" altLang="en-US" dirty="0" smtClean="0">
                <a:latin typeface="Alegreya Sans SC" panose="00000500000000000000" pitchFamily="2" charset="0"/>
              </a:rPr>
              <a:t> left heart</a:t>
            </a:r>
          </a:p>
          <a:p>
            <a:pPr lvl="1" eaLnBrk="1" hangingPunct="1"/>
            <a:r>
              <a:rPr lang="en-GB" altLang="en-US" dirty="0" smtClean="0">
                <a:latin typeface="Alegreya Sans SC" panose="00000500000000000000" pitchFamily="2" charset="0"/>
              </a:rPr>
              <a:t>Mitral stenosis (rare)</a:t>
            </a:r>
          </a:p>
          <a:p>
            <a:pPr lvl="1" eaLnBrk="1" hangingPunct="1"/>
            <a:endParaRPr lang="en-GB" altLang="en-US" dirty="0" smtClean="0">
              <a:latin typeface="Alegreya Sans SC" panose="00000500000000000000" pitchFamily="2" charset="0"/>
            </a:endParaRPr>
          </a:p>
        </p:txBody>
      </p:sp>
      <p:pic>
        <p:nvPicPr>
          <p:cNvPr id="27652"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26"/>
          <p:cNvSpPr>
            <a:spLocks noGrp="1" noChangeArrowheads="1"/>
          </p:cNvSpPr>
          <p:nvPr>
            <p:ph type="title"/>
          </p:nvPr>
        </p:nvSpPr>
        <p:spPr>
          <a:xfrm>
            <a:off x="0" y="228600"/>
            <a:ext cx="9144000" cy="1782762"/>
          </a:xfrm>
        </p:spPr>
        <p:txBody>
          <a:bodyPr/>
          <a:lstStyle/>
          <a:p>
            <a:pPr eaLnBrk="1" hangingPunct="1"/>
            <a:r>
              <a:rPr lang="en-GB" altLang="en-US" b="1" dirty="0" smtClean="0">
                <a:latin typeface="Alegreya Sans SC" panose="00000500000000000000" pitchFamily="2" charset="0"/>
              </a:rPr>
              <a:t>24 Hours to 2 weeks = </a:t>
            </a:r>
            <a:br>
              <a:rPr lang="en-GB" altLang="en-US" b="1" dirty="0" smtClean="0">
                <a:latin typeface="Alegreya Sans SC" panose="00000500000000000000" pitchFamily="2" charset="0"/>
              </a:rPr>
            </a:br>
            <a:r>
              <a:rPr lang="en-GB" altLang="en-US" b="1" dirty="0" smtClean="0">
                <a:latin typeface="Alegreya Sans SC" panose="00000500000000000000" pitchFamily="2" charset="0"/>
              </a:rPr>
              <a:t> 3 types of “</a:t>
            </a:r>
            <a:r>
              <a:rPr lang="en-GB" altLang="en-US" b="1" u="sng" dirty="0" smtClean="0">
                <a:latin typeface="Alegreya Sans SC" panose="00000500000000000000" pitchFamily="2" charset="0"/>
              </a:rPr>
              <a:t>Ductal Dependent</a:t>
            </a:r>
            <a:r>
              <a:rPr lang="en-GB" altLang="en-US" b="1" dirty="0" smtClean="0">
                <a:latin typeface="Alegreya Sans SC" panose="00000500000000000000" pitchFamily="2" charset="0"/>
              </a:rPr>
              <a:t>” Lesions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1143000"/>
          </a:xfrm>
        </p:spPr>
        <p:txBody>
          <a:bodyPr rtlCol="0">
            <a:noAutofit/>
          </a:bodyPr>
          <a:lstStyle/>
          <a:p>
            <a:pPr eaLnBrk="1" fontAlgn="auto" hangingPunct="1">
              <a:spcAft>
                <a:spcPts val="0"/>
              </a:spcAft>
              <a:defRPr/>
            </a:pPr>
            <a:r>
              <a:rPr lang="en-GB" b="1" dirty="0">
                <a:latin typeface="Alegreya Sans SC" panose="00000500000000000000" pitchFamily="2" charset="0"/>
              </a:rPr>
              <a:t>Cyanotic infant- a lung problem or a heart problem?</a:t>
            </a:r>
          </a:p>
        </p:txBody>
      </p:sp>
      <p:sp>
        <p:nvSpPr>
          <p:cNvPr id="28675" name="Rectangle 3"/>
          <p:cNvSpPr>
            <a:spLocks noGrp="1" noChangeArrowheads="1"/>
          </p:cNvSpPr>
          <p:nvPr>
            <p:ph type="body" idx="1"/>
          </p:nvPr>
        </p:nvSpPr>
        <p:spPr>
          <a:xfrm>
            <a:off x="646113" y="1787525"/>
            <a:ext cx="8229600" cy="4525963"/>
          </a:xfrm>
        </p:spPr>
        <p:txBody>
          <a:bodyPr/>
          <a:lstStyle/>
          <a:p>
            <a:pPr eaLnBrk="1" hangingPunct="1"/>
            <a:r>
              <a:rPr lang="en-GB" altLang="en-US" sz="2800" dirty="0" smtClean="0">
                <a:latin typeface="Alegreya Sans SC" panose="00000500000000000000" pitchFamily="2" charset="0"/>
              </a:rPr>
              <a:t>Investigations- suggests </a:t>
            </a:r>
            <a:r>
              <a:rPr lang="en-GB" altLang="en-US" sz="2800" u="sng" dirty="0" smtClean="0">
                <a:latin typeface="Alegreya Sans SC" panose="00000500000000000000" pitchFamily="2" charset="0"/>
              </a:rPr>
              <a:t>heart</a:t>
            </a:r>
            <a:r>
              <a:rPr lang="en-GB" altLang="en-US" sz="2800" dirty="0" smtClean="0">
                <a:latin typeface="Alegreya Sans SC" panose="00000500000000000000" pitchFamily="2" charset="0"/>
              </a:rPr>
              <a:t> if:</a:t>
            </a:r>
          </a:p>
          <a:p>
            <a:pPr lvl="1" eaLnBrk="1" hangingPunct="1">
              <a:buClr>
                <a:schemeClr val="tx1"/>
              </a:buClr>
              <a:buFontTx/>
              <a:buChar char="-"/>
            </a:pPr>
            <a:r>
              <a:rPr lang="en-GB" altLang="en-US" dirty="0" smtClean="0">
                <a:latin typeface="Alegreya Sans SC" panose="00000500000000000000" pitchFamily="2" charset="0"/>
              </a:rPr>
              <a:t>CXR- clear lung fields and</a:t>
            </a:r>
          </a:p>
          <a:p>
            <a:pPr lvl="1" eaLnBrk="1" hangingPunct="1">
              <a:buClr>
                <a:schemeClr val="tx1"/>
              </a:buClr>
              <a:buFontTx/>
              <a:buChar char="-"/>
            </a:pPr>
            <a:r>
              <a:rPr lang="en-GB" altLang="en-US" dirty="0" smtClean="0">
                <a:latin typeface="Alegreya Sans SC" panose="00000500000000000000" pitchFamily="2" charset="0"/>
              </a:rPr>
              <a:t>ECG- normal and</a:t>
            </a:r>
          </a:p>
          <a:p>
            <a:pPr lvl="1" eaLnBrk="1" hangingPunct="1">
              <a:buClr>
                <a:schemeClr val="tx1"/>
              </a:buClr>
              <a:buFontTx/>
              <a:buChar char="-"/>
            </a:pPr>
            <a:r>
              <a:rPr lang="en-GB" altLang="en-US" dirty="0" err="1" smtClean="0">
                <a:latin typeface="Alegreya Sans SC" panose="00000500000000000000" pitchFamily="2" charset="0"/>
              </a:rPr>
              <a:t>Hyperoxia</a:t>
            </a:r>
            <a:r>
              <a:rPr lang="en-GB" altLang="en-US" dirty="0" smtClean="0">
                <a:latin typeface="Alegreya Sans SC" panose="00000500000000000000" pitchFamily="2" charset="0"/>
              </a:rPr>
              <a:t> test normal: rules out CCHD</a:t>
            </a:r>
          </a:p>
          <a:p>
            <a:pPr lvl="1" eaLnBrk="1" hangingPunct="1">
              <a:buClr>
                <a:schemeClr val="tx1"/>
              </a:buClr>
              <a:buFontTx/>
              <a:buChar char="-"/>
            </a:pPr>
            <a:r>
              <a:rPr lang="en-GB" altLang="en-US" dirty="0" smtClean="0">
                <a:latin typeface="Alegreya Sans SC" panose="00000500000000000000" pitchFamily="2" charset="0"/>
              </a:rPr>
              <a:t>(Echocardiogram is the definitive test)</a:t>
            </a:r>
          </a:p>
          <a:p>
            <a:pPr eaLnBrk="1" hangingPunct="1"/>
            <a:endParaRPr lang="en-GB" altLang="en-US" sz="2800" dirty="0" smtClean="0">
              <a:latin typeface="Alegreya Sans SC" panose="00000500000000000000" pitchFamily="2" charset="0"/>
            </a:endParaRPr>
          </a:p>
        </p:txBody>
      </p:sp>
      <p:pic>
        <p:nvPicPr>
          <p:cNvPr id="28676"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304800"/>
            <a:ext cx="7772400" cy="1143000"/>
          </a:xfrm>
        </p:spPr>
        <p:txBody>
          <a:bodyPr/>
          <a:lstStyle/>
          <a:p>
            <a:pPr eaLnBrk="1" hangingPunct="1"/>
            <a:r>
              <a:rPr lang="en-US" altLang="en-US" b="1" dirty="0" smtClean="0">
                <a:latin typeface="Alegreya Sans SC" panose="00000500000000000000" pitchFamily="2" charset="0"/>
              </a:rPr>
              <a:t>HYPEROXIA TEST</a:t>
            </a:r>
          </a:p>
        </p:txBody>
      </p:sp>
      <p:sp>
        <p:nvSpPr>
          <p:cNvPr id="27651" name="Rectangle 3"/>
          <p:cNvSpPr>
            <a:spLocks noGrp="1" noChangeArrowheads="1"/>
          </p:cNvSpPr>
          <p:nvPr>
            <p:ph type="body" idx="1"/>
          </p:nvPr>
        </p:nvSpPr>
        <p:spPr>
          <a:xfrm>
            <a:off x="990600" y="1562100"/>
            <a:ext cx="7772400" cy="4114800"/>
          </a:xfrm>
        </p:spPr>
        <p:txBody>
          <a:bodyPr rtlCol="0">
            <a:noAutofit/>
          </a:bodyPr>
          <a:lstStyle/>
          <a:p>
            <a:pPr eaLnBrk="1" fontAlgn="auto" hangingPunct="1">
              <a:spcAft>
                <a:spcPts val="0"/>
              </a:spcAft>
              <a:defRPr/>
            </a:pPr>
            <a:r>
              <a:rPr lang="en-US" sz="2800" dirty="0">
                <a:latin typeface="Alegreya Sans SC" panose="00000500000000000000" pitchFamily="2" charset="0"/>
              </a:rPr>
              <a:t>For all neonates with suspected critical congenital heart disease.</a:t>
            </a:r>
          </a:p>
          <a:p>
            <a:pPr eaLnBrk="1" fontAlgn="auto" hangingPunct="1">
              <a:spcAft>
                <a:spcPts val="0"/>
              </a:spcAft>
              <a:defRPr/>
            </a:pPr>
            <a:r>
              <a:rPr lang="en-US" sz="2800" dirty="0">
                <a:latin typeface="Alegreya Sans SC" panose="00000500000000000000" pitchFamily="2" charset="0"/>
              </a:rPr>
              <a:t>Method: </a:t>
            </a:r>
          </a:p>
          <a:p>
            <a:pPr lvl="1" eaLnBrk="1" fontAlgn="auto" hangingPunct="1">
              <a:spcAft>
                <a:spcPts val="0"/>
              </a:spcAft>
              <a:defRPr/>
            </a:pPr>
            <a:r>
              <a:rPr lang="en-US" dirty="0">
                <a:latin typeface="Alegreya Sans SC" panose="00000500000000000000" pitchFamily="2" charset="0"/>
              </a:rPr>
              <a:t>Patient breathes 100% oxygen </a:t>
            </a:r>
          </a:p>
          <a:p>
            <a:pPr lvl="1" eaLnBrk="1" fontAlgn="auto" hangingPunct="1">
              <a:spcAft>
                <a:spcPts val="0"/>
              </a:spcAft>
              <a:defRPr/>
            </a:pPr>
            <a:r>
              <a:rPr lang="en-US" dirty="0">
                <a:latin typeface="Alegreya Sans SC" panose="00000500000000000000" pitchFamily="2" charset="0"/>
              </a:rPr>
              <a:t>pO2 of &gt;250 mm Hg in both upper and lower limb :</a:t>
            </a:r>
            <a:r>
              <a:rPr lang="en-US" u="sng" dirty="0">
                <a:latin typeface="Alegreya Sans SC" panose="00000500000000000000" pitchFamily="2" charset="0"/>
              </a:rPr>
              <a:t>Passed </a:t>
            </a:r>
            <a:r>
              <a:rPr lang="en-US" u="sng" dirty="0" err="1">
                <a:latin typeface="Alegreya Sans SC" panose="00000500000000000000" pitchFamily="2" charset="0"/>
              </a:rPr>
              <a:t>Hyperoxia</a:t>
            </a:r>
            <a:r>
              <a:rPr lang="en-US" u="sng" dirty="0">
                <a:latin typeface="Alegreya Sans SC" panose="00000500000000000000" pitchFamily="2" charset="0"/>
              </a:rPr>
              <a:t> test</a:t>
            </a:r>
            <a:r>
              <a:rPr lang="en-US" dirty="0">
                <a:latin typeface="Alegreya Sans SC" panose="00000500000000000000" pitchFamily="2" charset="0"/>
              </a:rPr>
              <a:t>.</a:t>
            </a:r>
          </a:p>
          <a:p>
            <a:pPr lvl="1" eaLnBrk="1" fontAlgn="auto" hangingPunct="1">
              <a:spcAft>
                <a:spcPts val="0"/>
              </a:spcAft>
              <a:defRPr/>
            </a:pPr>
            <a:r>
              <a:rPr lang="en-US" dirty="0">
                <a:latin typeface="Alegreya Sans SC" panose="00000500000000000000" pitchFamily="2" charset="0"/>
              </a:rPr>
              <a:t>pO2 &lt;100 mm Hg in absence of clear cut lung disease : </a:t>
            </a:r>
            <a:r>
              <a:rPr lang="en-US" u="sng" dirty="0">
                <a:latin typeface="Alegreya Sans SC" panose="00000500000000000000" pitchFamily="2" charset="0"/>
              </a:rPr>
              <a:t>Failed </a:t>
            </a:r>
            <a:r>
              <a:rPr lang="en-US" u="sng" dirty="0" err="1">
                <a:latin typeface="Alegreya Sans SC" panose="00000500000000000000" pitchFamily="2" charset="0"/>
              </a:rPr>
              <a:t>hyperoxia</a:t>
            </a:r>
            <a:r>
              <a:rPr lang="en-US" u="sng" dirty="0">
                <a:latin typeface="Alegreya Sans SC" panose="00000500000000000000" pitchFamily="2" charset="0"/>
              </a:rPr>
              <a:t> test</a:t>
            </a:r>
            <a:r>
              <a:rPr lang="en-US" dirty="0">
                <a:latin typeface="Alegreya Sans SC" panose="00000500000000000000" pitchFamily="2" charset="0"/>
              </a:rPr>
              <a:t>.</a:t>
            </a:r>
          </a:p>
          <a:p>
            <a:pPr lvl="1" eaLnBrk="1" fontAlgn="auto" hangingPunct="1">
              <a:spcAft>
                <a:spcPts val="0"/>
              </a:spcAft>
              <a:defRPr/>
            </a:pPr>
            <a:r>
              <a:rPr lang="en-US" dirty="0">
                <a:latin typeface="Alegreya Sans SC" panose="00000500000000000000" pitchFamily="2" charset="0"/>
              </a:rPr>
              <a:t>pO2 between 100 and 250 : structural heart disease with complete cardiac mixing.</a:t>
            </a:r>
          </a:p>
        </p:txBody>
      </p:sp>
      <p:pic>
        <p:nvPicPr>
          <p:cNvPr id="29700"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609600"/>
            <a:ext cx="8229600" cy="1143000"/>
          </a:xfrm>
        </p:spPr>
        <p:txBody>
          <a:bodyPr rtlCol="0">
            <a:noAutofit/>
          </a:bodyPr>
          <a:lstStyle/>
          <a:p>
            <a:pPr eaLnBrk="1" fontAlgn="auto" hangingPunct="1">
              <a:spcAft>
                <a:spcPts val="0"/>
              </a:spcAft>
              <a:defRPr/>
            </a:pPr>
            <a:r>
              <a:rPr lang="en-GB" b="1" dirty="0">
                <a:latin typeface="Alegreya Sans SC" panose="00000500000000000000" pitchFamily="2" charset="0"/>
              </a:rPr>
              <a:t>Symptoms of cardiac failure in the infant</a:t>
            </a:r>
          </a:p>
        </p:txBody>
      </p:sp>
      <p:sp>
        <p:nvSpPr>
          <p:cNvPr id="30723" name="Rectangle 3"/>
          <p:cNvSpPr>
            <a:spLocks noGrp="1" noChangeArrowheads="1"/>
          </p:cNvSpPr>
          <p:nvPr>
            <p:ph type="body" idx="1"/>
          </p:nvPr>
        </p:nvSpPr>
        <p:spPr>
          <a:xfrm>
            <a:off x="1371600" y="2246296"/>
            <a:ext cx="4256087" cy="4114800"/>
          </a:xfrm>
        </p:spPr>
        <p:txBody>
          <a:bodyPr/>
          <a:lstStyle/>
          <a:p>
            <a:pPr eaLnBrk="1" hangingPunct="1"/>
            <a:r>
              <a:rPr lang="en-GB" altLang="en-US" sz="2800" dirty="0" smtClean="0">
                <a:latin typeface="Alegreya Sans SC" panose="00000500000000000000" pitchFamily="2" charset="0"/>
              </a:rPr>
              <a:t>Poor feeding/ sweating during feeding</a:t>
            </a:r>
          </a:p>
          <a:p>
            <a:pPr eaLnBrk="1" hangingPunct="1"/>
            <a:r>
              <a:rPr lang="en-GB" altLang="en-US" sz="2800" dirty="0" smtClean="0">
                <a:latin typeface="Alegreya Sans SC" panose="00000500000000000000" pitchFamily="2" charset="0"/>
              </a:rPr>
              <a:t>Irritability</a:t>
            </a:r>
          </a:p>
          <a:p>
            <a:pPr eaLnBrk="1" hangingPunct="1"/>
            <a:r>
              <a:rPr lang="en-GB" altLang="en-US" sz="2800" dirty="0" smtClean="0">
                <a:latin typeface="Alegreya Sans SC" panose="00000500000000000000" pitchFamily="2" charset="0"/>
              </a:rPr>
              <a:t>Failure to thrive</a:t>
            </a:r>
          </a:p>
          <a:p>
            <a:pPr eaLnBrk="1" hangingPunct="1"/>
            <a:r>
              <a:rPr lang="en-GB" altLang="en-US" sz="2800" dirty="0" smtClean="0">
                <a:latin typeface="Alegreya Sans SC" panose="00000500000000000000" pitchFamily="2" charset="0"/>
              </a:rPr>
              <a:t>Fatigue</a:t>
            </a:r>
          </a:p>
        </p:txBody>
      </p:sp>
      <p:pic>
        <p:nvPicPr>
          <p:cNvPr id="30724"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685800"/>
            <a:ext cx="8229600" cy="1143000"/>
          </a:xfrm>
        </p:spPr>
        <p:txBody>
          <a:bodyPr/>
          <a:lstStyle/>
          <a:p>
            <a:pPr eaLnBrk="1" hangingPunct="1"/>
            <a:r>
              <a:rPr lang="en-GB" altLang="en-US" b="1" dirty="0" smtClean="0">
                <a:latin typeface="Alegreya Sans SC" panose="00000500000000000000" pitchFamily="2" charset="0"/>
              </a:rPr>
              <a:t>Signs of cardiac failure in the infant</a:t>
            </a:r>
          </a:p>
        </p:txBody>
      </p:sp>
      <p:sp>
        <p:nvSpPr>
          <p:cNvPr id="31747" name="Rectangle 3"/>
          <p:cNvSpPr>
            <a:spLocks noGrp="1" noChangeArrowheads="1"/>
          </p:cNvSpPr>
          <p:nvPr>
            <p:ph type="body" idx="1"/>
          </p:nvPr>
        </p:nvSpPr>
        <p:spPr>
          <a:xfrm>
            <a:off x="1524000" y="2438400"/>
            <a:ext cx="4189413" cy="4191000"/>
          </a:xfrm>
        </p:spPr>
        <p:txBody>
          <a:bodyPr/>
          <a:lstStyle/>
          <a:p>
            <a:pPr eaLnBrk="1" hangingPunct="1"/>
            <a:r>
              <a:rPr lang="en-GB" altLang="en-US" sz="2800" dirty="0" err="1" smtClean="0">
                <a:latin typeface="Alegreya Sans SC" panose="00000500000000000000" pitchFamily="2" charset="0"/>
              </a:rPr>
              <a:t>Tachypnoea</a:t>
            </a:r>
            <a:endParaRPr lang="en-GB" altLang="en-US" sz="2800" dirty="0" smtClean="0">
              <a:latin typeface="Alegreya Sans SC" panose="00000500000000000000" pitchFamily="2" charset="0"/>
            </a:endParaRPr>
          </a:p>
          <a:p>
            <a:pPr eaLnBrk="1" hangingPunct="1"/>
            <a:r>
              <a:rPr lang="en-GB" altLang="en-US" sz="2800" dirty="0" smtClean="0">
                <a:latin typeface="Alegreya Sans SC" panose="00000500000000000000" pitchFamily="2" charset="0"/>
              </a:rPr>
              <a:t>Tachycardia</a:t>
            </a:r>
          </a:p>
          <a:p>
            <a:pPr eaLnBrk="1" hangingPunct="1"/>
            <a:r>
              <a:rPr lang="en-GB" altLang="en-US" sz="2800" dirty="0" err="1" smtClean="0">
                <a:latin typeface="Alegreya Sans SC" panose="00000500000000000000" pitchFamily="2" charset="0"/>
              </a:rPr>
              <a:t>Hepatomegally</a:t>
            </a:r>
            <a:endParaRPr lang="en-GB" altLang="en-US" sz="2800" dirty="0" smtClean="0">
              <a:latin typeface="Alegreya Sans SC" panose="00000500000000000000" pitchFamily="2" charset="0"/>
            </a:endParaRPr>
          </a:p>
        </p:txBody>
      </p:sp>
      <p:pic>
        <p:nvPicPr>
          <p:cNvPr id="31748"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81000"/>
            <a:ext cx="8229600" cy="1143000"/>
          </a:xfrm>
        </p:spPr>
        <p:txBody>
          <a:bodyPr rtlCol="0">
            <a:noAutofit/>
          </a:bodyPr>
          <a:lstStyle/>
          <a:p>
            <a:pPr eaLnBrk="1" fontAlgn="auto" hangingPunct="1">
              <a:spcAft>
                <a:spcPts val="0"/>
              </a:spcAft>
              <a:defRPr/>
            </a:pPr>
            <a:r>
              <a:rPr lang="en-US" dirty="0">
                <a:effectLst>
                  <a:outerShdw blurRad="38100" dist="38100" dir="2700000" algn="tl">
                    <a:srgbClr val="000000"/>
                  </a:outerShdw>
                </a:effectLst>
                <a:latin typeface="Alegreya Sans SC" panose="00000500000000000000" pitchFamily="2" charset="0"/>
              </a:rPr>
              <a:t>LEFT  to RIGHT  shunts</a:t>
            </a:r>
            <a:br>
              <a:rPr lang="en-US" dirty="0">
                <a:effectLst>
                  <a:outerShdw blurRad="38100" dist="38100" dir="2700000" algn="tl">
                    <a:srgbClr val="000000"/>
                  </a:outerShdw>
                </a:effectLst>
                <a:latin typeface="Alegreya Sans SC" panose="00000500000000000000" pitchFamily="2" charset="0"/>
              </a:rPr>
            </a:br>
            <a:r>
              <a:rPr lang="en-US" dirty="0">
                <a:effectLst>
                  <a:outerShdw blurRad="38100" dist="38100" dir="2700000" algn="tl">
                    <a:srgbClr val="000000"/>
                  </a:outerShdw>
                </a:effectLst>
                <a:latin typeface="Alegreya Sans SC" panose="00000500000000000000" pitchFamily="2" charset="0"/>
              </a:rPr>
              <a:t>(</a:t>
            </a:r>
            <a:r>
              <a:rPr lang="en-US" dirty="0" err="1">
                <a:effectLst>
                  <a:outerShdw blurRad="38100" dist="38100" dir="2700000" algn="tl">
                    <a:srgbClr val="000000"/>
                  </a:outerShdw>
                </a:effectLst>
                <a:latin typeface="Alegreya Sans SC" panose="00000500000000000000" pitchFamily="2" charset="0"/>
              </a:rPr>
              <a:t>acyanotic</a:t>
            </a:r>
            <a:r>
              <a:rPr lang="en-US" dirty="0">
                <a:effectLst>
                  <a:outerShdw blurRad="38100" dist="38100" dir="2700000" algn="tl">
                    <a:srgbClr val="000000"/>
                  </a:outerShdw>
                </a:effectLst>
                <a:latin typeface="Alegreya Sans SC" panose="00000500000000000000" pitchFamily="2" charset="0"/>
              </a:rPr>
              <a:t> heart disease)</a:t>
            </a:r>
            <a:endParaRPr lang="en-US" dirty="0">
              <a:latin typeface="Alegreya Sans SC" panose="00000500000000000000" pitchFamily="2" charset="0"/>
            </a:endParaRPr>
          </a:p>
        </p:txBody>
      </p:sp>
      <p:sp>
        <p:nvSpPr>
          <p:cNvPr id="3" name="Content Placeholder 2"/>
          <p:cNvSpPr>
            <a:spLocks noGrp="1"/>
          </p:cNvSpPr>
          <p:nvPr>
            <p:ph idx="1"/>
          </p:nvPr>
        </p:nvSpPr>
        <p:spPr>
          <a:xfrm>
            <a:off x="685800" y="1871663"/>
            <a:ext cx="7772400" cy="4525962"/>
          </a:xfrm>
        </p:spPr>
        <p:txBody>
          <a:bodyPr rtlCol="0">
            <a:normAutofit/>
          </a:bodyPr>
          <a:lstStyle/>
          <a:p>
            <a:pPr eaLnBrk="1" fontAlgn="auto" hangingPunct="1">
              <a:lnSpc>
                <a:spcPct val="90000"/>
              </a:lnSpc>
              <a:spcAft>
                <a:spcPts val="0"/>
              </a:spcAft>
              <a:defRPr/>
            </a:pPr>
            <a:r>
              <a:rPr lang="en-US" sz="2800" dirty="0">
                <a:latin typeface="Alegreya Sans SC" panose="00000500000000000000" pitchFamily="2" charset="0"/>
              </a:rPr>
              <a:t>Frequent chest infections (6-8 attacks first year of life)</a:t>
            </a:r>
          </a:p>
          <a:p>
            <a:pPr eaLnBrk="1" fontAlgn="auto" hangingPunct="1">
              <a:lnSpc>
                <a:spcPct val="90000"/>
              </a:lnSpc>
              <a:spcAft>
                <a:spcPts val="0"/>
              </a:spcAft>
              <a:defRPr/>
            </a:pPr>
            <a:r>
              <a:rPr lang="en-US" sz="2800" dirty="0">
                <a:latin typeface="Alegreya Sans SC" panose="00000500000000000000" pitchFamily="2" charset="0"/>
              </a:rPr>
              <a:t>Tendency for increased sweating with related their tendency for developing CCF</a:t>
            </a:r>
          </a:p>
          <a:p>
            <a:pPr eaLnBrk="1" fontAlgn="auto" hangingPunct="1">
              <a:lnSpc>
                <a:spcPct val="90000"/>
              </a:lnSpc>
              <a:spcAft>
                <a:spcPts val="0"/>
              </a:spcAft>
              <a:defRPr/>
            </a:pPr>
            <a:r>
              <a:rPr lang="en-US" sz="2800" dirty="0" err="1">
                <a:latin typeface="Alegreya Sans SC" panose="00000500000000000000" pitchFamily="2" charset="0"/>
              </a:rPr>
              <a:t>Precordial</a:t>
            </a:r>
            <a:r>
              <a:rPr lang="en-US" sz="2800" dirty="0">
                <a:latin typeface="Alegreya Sans SC" panose="00000500000000000000" pitchFamily="2" charset="0"/>
              </a:rPr>
              <a:t> bulge</a:t>
            </a:r>
          </a:p>
          <a:p>
            <a:pPr eaLnBrk="1" fontAlgn="auto" hangingPunct="1">
              <a:lnSpc>
                <a:spcPct val="90000"/>
              </a:lnSpc>
              <a:spcAft>
                <a:spcPts val="0"/>
              </a:spcAft>
              <a:defRPr/>
            </a:pPr>
            <a:r>
              <a:rPr lang="en-US" sz="2800" dirty="0">
                <a:latin typeface="Alegreya Sans SC" panose="00000500000000000000" pitchFamily="2" charset="0"/>
              </a:rPr>
              <a:t>Hyperkinetic  </a:t>
            </a:r>
            <a:r>
              <a:rPr lang="en-US" sz="2800" dirty="0" err="1">
                <a:latin typeface="Alegreya Sans SC" panose="00000500000000000000" pitchFamily="2" charset="0"/>
              </a:rPr>
              <a:t>precordium</a:t>
            </a:r>
            <a:r>
              <a:rPr lang="en-US" sz="2800" dirty="0">
                <a:latin typeface="Alegreya Sans SC" panose="00000500000000000000" pitchFamily="2" charset="0"/>
              </a:rPr>
              <a:t> </a:t>
            </a:r>
          </a:p>
          <a:p>
            <a:pPr eaLnBrk="1" fontAlgn="auto" hangingPunct="1">
              <a:lnSpc>
                <a:spcPct val="90000"/>
              </a:lnSpc>
              <a:spcAft>
                <a:spcPts val="0"/>
              </a:spcAft>
              <a:defRPr/>
            </a:pPr>
            <a:r>
              <a:rPr lang="en-US" sz="2800" dirty="0">
                <a:latin typeface="Alegreya Sans SC" panose="00000500000000000000" pitchFamily="2" charset="0"/>
              </a:rPr>
              <a:t>Tricuspid /mitral MDM</a:t>
            </a:r>
          </a:p>
          <a:p>
            <a:pPr eaLnBrk="1" fontAlgn="auto" hangingPunct="1">
              <a:lnSpc>
                <a:spcPct val="90000"/>
              </a:lnSpc>
              <a:spcAft>
                <a:spcPts val="0"/>
              </a:spcAft>
              <a:defRPr/>
            </a:pPr>
            <a:r>
              <a:rPr lang="en-US" sz="2800" dirty="0">
                <a:latin typeface="Alegreya Sans SC" panose="00000500000000000000" pitchFamily="2" charset="0"/>
              </a:rPr>
              <a:t>X-ray   plethoric +cardiomegaly</a:t>
            </a:r>
          </a:p>
          <a:p>
            <a:pPr eaLnBrk="1" fontAlgn="auto" hangingPunct="1">
              <a:lnSpc>
                <a:spcPct val="90000"/>
              </a:lnSpc>
              <a:spcAft>
                <a:spcPts val="0"/>
              </a:spcAft>
              <a:defRPr/>
            </a:pPr>
            <a:r>
              <a:rPr lang="en-US" sz="2800" b="1" dirty="0">
                <a:latin typeface="Alegreya Sans SC" panose="00000500000000000000" pitchFamily="2" charset="0"/>
              </a:rPr>
              <a:t>VSD,ASD, PDA, </a:t>
            </a:r>
            <a:r>
              <a:rPr lang="en-US" sz="2800" b="1" dirty="0" err="1">
                <a:latin typeface="Alegreya Sans SC" panose="00000500000000000000" pitchFamily="2" charset="0"/>
              </a:rPr>
              <a:t>AVcanal</a:t>
            </a:r>
            <a:endParaRPr lang="en-US" sz="2800" b="1" dirty="0">
              <a:latin typeface="Alegreya Sans SC" panose="00000500000000000000" pitchFamily="2" charset="0"/>
            </a:endParaRPr>
          </a:p>
          <a:p>
            <a:pPr eaLnBrk="1" fontAlgn="auto" hangingPunct="1">
              <a:spcAft>
                <a:spcPts val="0"/>
              </a:spcAft>
              <a:defRPr/>
            </a:pPr>
            <a:endParaRPr lang="en-US" sz="2800" dirty="0">
              <a:latin typeface="Alegreya Sans SC" panose="00000500000000000000" pitchFamily="2" charset="0"/>
            </a:endParaRPr>
          </a:p>
        </p:txBody>
      </p:sp>
      <p:pic>
        <p:nvPicPr>
          <p:cNvPr id="32772"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8" descr="http://t3.gstatic.com/images?q=tbn:ANd9GcRozt8qNYW2a2Hm1INe2Hzg_SlMbv0OPGcEXDLMlIaNFU47SlB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858000"/>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rtlCol="0">
            <a:normAutofit fontScale="92500"/>
          </a:bodyPr>
          <a:lstStyle/>
          <a:p>
            <a:pPr eaLnBrk="1" fontAlgn="auto" hangingPunct="1">
              <a:lnSpc>
                <a:spcPct val="90000"/>
              </a:lnSpc>
              <a:spcAft>
                <a:spcPts val="0"/>
              </a:spcAft>
              <a:defRPr/>
            </a:pPr>
            <a:r>
              <a:rPr lang="en-US" u="sng" dirty="0">
                <a:latin typeface="Alegreya Sans SC" panose="00000500000000000000" pitchFamily="2" charset="0"/>
              </a:rPr>
              <a:t>increased </a:t>
            </a:r>
            <a:r>
              <a:rPr lang="en-US" u="sng" dirty="0" err="1">
                <a:latin typeface="Alegreya Sans SC" panose="00000500000000000000" pitchFamily="2" charset="0"/>
              </a:rPr>
              <a:t>pulm</a:t>
            </a:r>
            <a:r>
              <a:rPr lang="en-US" u="sng" dirty="0">
                <a:latin typeface="Alegreya Sans SC" panose="00000500000000000000" pitchFamily="2" charset="0"/>
              </a:rPr>
              <a:t>. blood flow</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mildly cyanotic</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CCF</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FTT</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plethoric lung fields</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cardiomegaly</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a:t>
            </a:r>
            <a:r>
              <a:rPr lang="en-US" dirty="0" err="1">
                <a:latin typeface="Alegreya Sans SC" panose="00000500000000000000" pitchFamily="2" charset="0"/>
              </a:rPr>
              <a:t>TGA,singlventricle</a:t>
            </a:r>
            <a:r>
              <a:rPr lang="en-US" dirty="0">
                <a:latin typeface="Alegreya Sans SC" panose="00000500000000000000" pitchFamily="2" charset="0"/>
              </a:rPr>
              <a:t>, TAPVR w/o obstruction</a:t>
            </a:r>
          </a:p>
        </p:txBody>
      </p:sp>
      <p:sp>
        <p:nvSpPr>
          <p:cNvPr id="4" name="Content Placeholder 3"/>
          <p:cNvSpPr>
            <a:spLocks noGrp="1"/>
          </p:cNvSpPr>
          <p:nvPr>
            <p:ph sz="half" idx="2"/>
          </p:nvPr>
        </p:nvSpPr>
        <p:spPr/>
        <p:txBody>
          <a:bodyPr rtlCol="0">
            <a:noAutofit/>
          </a:bodyPr>
          <a:lstStyle/>
          <a:p>
            <a:pPr eaLnBrk="1" fontAlgn="auto" hangingPunct="1">
              <a:lnSpc>
                <a:spcPct val="90000"/>
              </a:lnSpc>
              <a:spcAft>
                <a:spcPts val="0"/>
              </a:spcAft>
              <a:defRPr/>
            </a:pPr>
            <a:r>
              <a:rPr lang="en-US" u="sng" dirty="0">
                <a:latin typeface="Alegreya Sans SC" panose="00000500000000000000" pitchFamily="2" charset="0"/>
              </a:rPr>
              <a:t>decreased </a:t>
            </a:r>
            <a:r>
              <a:rPr lang="en-US" u="sng" dirty="0" err="1">
                <a:latin typeface="Alegreya Sans SC" panose="00000500000000000000" pitchFamily="2" charset="0"/>
              </a:rPr>
              <a:t>pulm.blood</a:t>
            </a:r>
            <a:r>
              <a:rPr lang="en-US" u="sng" dirty="0">
                <a:latin typeface="Alegreya Sans SC" panose="00000500000000000000" pitchFamily="2" charset="0"/>
              </a:rPr>
              <a:t> flow</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mod. to severe cyanosis</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ESM, delayed and diminished  P2 (PS)</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in PH ,accentuated &amp; palpable P2,ESM</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a:t>
            </a:r>
            <a:r>
              <a:rPr lang="en-US" dirty="0" err="1">
                <a:latin typeface="Alegreya Sans SC" panose="00000500000000000000" pitchFamily="2" charset="0"/>
              </a:rPr>
              <a:t>oligemic</a:t>
            </a:r>
            <a:r>
              <a:rPr lang="en-US" dirty="0">
                <a:latin typeface="Alegreya Sans SC" panose="00000500000000000000" pitchFamily="2" charset="0"/>
              </a:rPr>
              <a:t> lung fields </a:t>
            </a:r>
          </a:p>
          <a:p>
            <a:pPr eaLnBrk="1" fontAlgn="auto" hangingPunct="1">
              <a:lnSpc>
                <a:spcPct val="90000"/>
              </a:lnSpc>
              <a:spcAft>
                <a:spcPts val="0"/>
              </a:spcAft>
              <a:buFont typeface="Wingdings" pitchFamily="2" charset="2"/>
              <a:buNone/>
              <a:defRPr/>
            </a:pPr>
            <a:r>
              <a:rPr lang="en-US" dirty="0">
                <a:latin typeface="Alegreya Sans SC" panose="00000500000000000000" pitchFamily="2" charset="0"/>
              </a:rPr>
              <a:t>  * </a:t>
            </a:r>
            <a:r>
              <a:rPr lang="en-US" dirty="0" err="1">
                <a:latin typeface="Alegreya Sans SC" panose="00000500000000000000" pitchFamily="2" charset="0"/>
              </a:rPr>
              <a:t>TOF,PA,TA,total</a:t>
            </a:r>
            <a:r>
              <a:rPr lang="en-US" dirty="0">
                <a:latin typeface="Alegreya Sans SC" panose="00000500000000000000" pitchFamily="2" charset="0"/>
              </a:rPr>
              <a:t> anomalous </a:t>
            </a:r>
            <a:r>
              <a:rPr lang="en-US" dirty="0" err="1">
                <a:latin typeface="Alegreya Sans SC" panose="00000500000000000000" pitchFamily="2" charset="0"/>
              </a:rPr>
              <a:t>pulm</a:t>
            </a:r>
            <a:r>
              <a:rPr lang="en-US" dirty="0">
                <a:latin typeface="Alegreya Sans SC" panose="00000500000000000000" pitchFamily="2" charset="0"/>
              </a:rPr>
              <a:t>. return with  obstruction</a:t>
            </a:r>
          </a:p>
          <a:p>
            <a:pPr eaLnBrk="1" fontAlgn="auto" hangingPunct="1">
              <a:spcAft>
                <a:spcPts val="0"/>
              </a:spcAft>
              <a:defRPr/>
            </a:pPr>
            <a:endParaRPr lang="en-US" dirty="0">
              <a:latin typeface="Alegreya Sans SC" panose="00000500000000000000" pitchFamily="2" charset="0"/>
            </a:endParaRPr>
          </a:p>
        </p:txBody>
      </p:sp>
      <p:pic>
        <p:nvPicPr>
          <p:cNvPr id="33797"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95300" y="381000"/>
            <a:ext cx="8229600" cy="1143000"/>
          </a:xfrm>
        </p:spPr>
        <p:txBody>
          <a:bodyPr rtlCol="0">
            <a:noAutofit/>
          </a:bodyPr>
          <a:lstStyle/>
          <a:p>
            <a:pPr eaLnBrk="1" fontAlgn="auto" hangingPunct="1">
              <a:spcAft>
                <a:spcPts val="0"/>
              </a:spcAft>
              <a:defRPr/>
            </a:pPr>
            <a:r>
              <a:rPr lang="en-US" dirty="0" smtClean="0">
                <a:effectLst>
                  <a:outerShdw blurRad="38100" dist="38100" dir="2700000" algn="tl">
                    <a:srgbClr val="000000"/>
                  </a:outerShdw>
                </a:effectLst>
                <a:latin typeface="Alegreya Sans SC" panose="00000500000000000000" pitchFamily="2" charset="0"/>
              </a:rPr>
              <a:t>RIGHT  </a:t>
            </a:r>
            <a:r>
              <a:rPr lang="en-US" dirty="0">
                <a:effectLst>
                  <a:outerShdw blurRad="38100" dist="38100" dir="2700000" algn="tl">
                    <a:srgbClr val="000000"/>
                  </a:outerShdw>
                </a:effectLst>
                <a:latin typeface="Alegreya Sans SC" panose="00000500000000000000" pitchFamily="2" charset="0"/>
              </a:rPr>
              <a:t>to </a:t>
            </a:r>
            <a:r>
              <a:rPr lang="en-US" dirty="0" smtClean="0">
                <a:effectLst>
                  <a:outerShdw blurRad="38100" dist="38100" dir="2700000" algn="tl">
                    <a:srgbClr val="000000"/>
                  </a:outerShdw>
                </a:effectLst>
                <a:latin typeface="Alegreya Sans SC" panose="00000500000000000000" pitchFamily="2" charset="0"/>
              </a:rPr>
              <a:t>LEFT  </a:t>
            </a:r>
            <a:r>
              <a:rPr lang="en-US" dirty="0">
                <a:effectLst>
                  <a:outerShdw blurRad="38100" dist="38100" dir="2700000" algn="tl">
                    <a:srgbClr val="000000"/>
                  </a:outerShdw>
                </a:effectLst>
                <a:latin typeface="Alegreya Sans SC" panose="00000500000000000000" pitchFamily="2" charset="0"/>
              </a:rPr>
              <a:t>shunts</a:t>
            </a:r>
            <a:br>
              <a:rPr lang="en-US" dirty="0">
                <a:effectLst>
                  <a:outerShdw blurRad="38100" dist="38100" dir="2700000" algn="tl">
                    <a:srgbClr val="000000"/>
                  </a:outerShdw>
                </a:effectLst>
                <a:latin typeface="Alegreya Sans SC" panose="00000500000000000000" pitchFamily="2" charset="0"/>
              </a:rPr>
            </a:br>
            <a:r>
              <a:rPr lang="en-US" dirty="0" smtClean="0">
                <a:effectLst>
                  <a:outerShdw blurRad="38100" dist="38100" dir="2700000" algn="tl">
                    <a:srgbClr val="000000"/>
                  </a:outerShdw>
                </a:effectLst>
                <a:latin typeface="Alegreya Sans SC" panose="00000500000000000000" pitchFamily="2" charset="0"/>
              </a:rPr>
              <a:t>(cyanotic </a:t>
            </a:r>
            <a:r>
              <a:rPr lang="en-US" dirty="0">
                <a:effectLst>
                  <a:outerShdw blurRad="38100" dist="38100" dir="2700000" algn="tl">
                    <a:srgbClr val="000000"/>
                  </a:outerShdw>
                </a:effectLst>
                <a:latin typeface="Alegreya Sans SC" panose="00000500000000000000" pitchFamily="2" charset="0"/>
              </a:rPr>
              <a:t>heart disease)</a:t>
            </a:r>
            <a:endParaRPr lang="en-US" dirty="0">
              <a:latin typeface="Alegreya Sans SC" panose="00000500000000000000" pitchFamily="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Cyanotic CHD (R </a:t>
            </a:r>
            <a:r>
              <a:rPr lang="en-US" altLang="en-US" b="1" dirty="0" smtClean="0">
                <a:latin typeface="Alegreya Sans SC" panose="00000500000000000000" pitchFamily="2" charset="0"/>
                <a:sym typeface="Symbol" panose="05050102010706020507" pitchFamily="18" charset="2"/>
              </a:rPr>
              <a:t>L)</a:t>
            </a:r>
          </a:p>
        </p:txBody>
      </p:sp>
      <p:sp>
        <p:nvSpPr>
          <p:cNvPr id="34819" name="Rectangle 3"/>
          <p:cNvSpPr>
            <a:spLocks noGrp="1" noChangeArrowheads="1"/>
          </p:cNvSpPr>
          <p:nvPr>
            <p:ph type="body" idx="1"/>
          </p:nvPr>
        </p:nvSpPr>
        <p:spPr/>
        <p:txBody>
          <a:bodyPr/>
          <a:lstStyle/>
          <a:p>
            <a:pPr eaLnBrk="1" hangingPunct="1">
              <a:lnSpc>
                <a:spcPct val="90000"/>
              </a:lnSpc>
            </a:pPr>
            <a:r>
              <a:rPr lang="en-US" altLang="en-US" sz="2800" b="1" dirty="0" smtClean="0">
                <a:latin typeface="Alegreya Sans SC" panose="00000500000000000000" pitchFamily="2" charset="0"/>
              </a:rPr>
              <a:t>T</a:t>
            </a:r>
            <a:r>
              <a:rPr lang="en-US" altLang="en-US" sz="2800" dirty="0" smtClean="0">
                <a:latin typeface="Alegreya Sans SC" panose="00000500000000000000" pitchFamily="2" charset="0"/>
              </a:rPr>
              <a:t>etralogy of </a:t>
            </a:r>
            <a:r>
              <a:rPr lang="en-US" altLang="en-US" sz="2800" dirty="0" err="1" smtClean="0">
                <a:latin typeface="Alegreya Sans SC" panose="00000500000000000000" pitchFamily="2" charset="0"/>
              </a:rPr>
              <a:t>Fallot</a:t>
            </a:r>
            <a:r>
              <a:rPr lang="en-US" altLang="en-US" sz="2800" dirty="0" smtClean="0">
                <a:latin typeface="Alegreya Sans SC" panose="00000500000000000000" pitchFamily="2" charset="0"/>
              </a:rPr>
              <a:t> (TOF)</a:t>
            </a:r>
          </a:p>
          <a:p>
            <a:pPr eaLnBrk="1" hangingPunct="1">
              <a:lnSpc>
                <a:spcPct val="90000"/>
              </a:lnSpc>
            </a:pPr>
            <a:r>
              <a:rPr lang="en-US" altLang="en-US" sz="2800" b="1" dirty="0" smtClean="0">
                <a:latin typeface="Alegreya Sans SC" panose="00000500000000000000" pitchFamily="2" charset="0"/>
              </a:rPr>
              <a:t>T</a:t>
            </a:r>
            <a:r>
              <a:rPr lang="en-US" altLang="en-US" sz="2800" dirty="0" smtClean="0">
                <a:latin typeface="Alegreya Sans SC" panose="00000500000000000000" pitchFamily="2" charset="0"/>
              </a:rPr>
              <a:t>ricuspid atresia (TA)</a:t>
            </a:r>
          </a:p>
          <a:p>
            <a:pPr eaLnBrk="1" hangingPunct="1">
              <a:lnSpc>
                <a:spcPct val="90000"/>
              </a:lnSpc>
            </a:pPr>
            <a:r>
              <a:rPr lang="en-US" altLang="en-US" sz="2800" b="1" dirty="0" smtClean="0">
                <a:latin typeface="Alegreya Sans SC" panose="00000500000000000000" pitchFamily="2" charset="0"/>
              </a:rPr>
              <a:t>T</a:t>
            </a:r>
            <a:r>
              <a:rPr lang="en-US" altLang="en-US" sz="2800" dirty="0" smtClean="0">
                <a:latin typeface="Alegreya Sans SC" panose="00000500000000000000" pitchFamily="2" charset="0"/>
              </a:rPr>
              <a:t>otal anomalous pulmonary venous return (TAPVR)</a:t>
            </a:r>
          </a:p>
          <a:p>
            <a:pPr eaLnBrk="1" hangingPunct="1">
              <a:lnSpc>
                <a:spcPct val="90000"/>
              </a:lnSpc>
            </a:pPr>
            <a:r>
              <a:rPr lang="en-US" altLang="en-US" sz="2800" b="1" dirty="0" smtClean="0">
                <a:latin typeface="Alegreya Sans SC" panose="00000500000000000000" pitchFamily="2" charset="0"/>
              </a:rPr>
              <a:t>T</a:t>
            </a:r>
            <a:r>
              <a:rPr lang="en-US" altLang="en-US" sz="2800" dirty="0" smtClean="0">
                <a:latin typeface="Alegreya Sans SC" panose="00000500000000000000" pitchFamily="2" charset="0"/>
              </a:rPr>
              <a:t>runcus arteriosus</a:t>
            </a:r>
          </a:p>
          <a:p>
            <a:pPr eaLnBrk="1" hangingPunct="1">
              <a:lnSpc>
                <a:spcPct val="90000"/>
              </a:lnSpc>
            </a:pPr>
            <a:r>
              <a:rPr lang="en-US" altLang="en-US" sz="2800" b="1" dirty="0" smtClean="0">
                <a:latin typeface="Alegreya Sans SC" panose="00000500000000000000" pitchFamily="2" charset="0"/>
              </a:rPr>
              <a:t>T</a:t>
            </a:r>
            <a:r>
              <a:rPr lang="en-US" altLang="en-US" sz="2800" dirty="0" smtClean="0">
                <a:latin typeface="Alegreya Sans SC" panose="00000500000000000000" pitchFamily="2" charset="0"/>
              </a:rPr>
              <a:t>ransposition of the great vessels</a:t>
            </a:r>
          </a:p>
          <a:p>
            <a:pPr eaLnBrk="1" hangingPunct="1">
              <a:lnSpc>
                <a:spcPct val="90000"/>
              </a:lnSpc>
            </a:pPr>
            <a:r>
              <a:rPr lang="en-US" altLang="en-US" sz="2800" b="1" dirty="0" err="1" smtClean="0">
                <a:latin typeface="Alegreya Sans SC" panose="00000500000000000000" pitchFamily="2" charset="0"/>
              </a:rPr>
              <a:t>H</a:t>
            </a:r>
            <a:r>
              <a:rPr lang="en-US" altLang="en-US" sz="2800" dirty="0" err="1" smtClean="0">
                <a:latin typeface="Alegreya Sans SC" panose="00000500000000000000" pitchFamily="2" charset="0"/>
              </a:rPr>
              <a:t>ypoplastic</a:t>
            </a:r>
            <a:r>
              <a:rPr lang="en-US" altLang="en-US" sz="2800" dirty="0" smtClean="0">
                <a:latin typeface="Alegreya Sans SC" panose="00000500000000000000" pitchFamily="2" charset="0"/>
              </a:rPr>
              <a:t> left heart syndrome (HLH)</a:t>
            </a:r>
          </a:p>
          <a:p>
            <a:pPr eaLnBrk="1" hangingPunct="1">
              <a:lnSpc>
                <a:spcPct val="90000"/>
              </a:lnSpc>
            </a:pPr>
            <a:r>
              <a:rPr lang="en-US" altLang="en-US" sz="2800" dirty="0" smtClean="0">
                <a:latin typeface="Alegreya Sans SC" panose="00000500000000000000" pitchFamily="2" charset="0"/>
              </a:rPr>
              <a:t>Pulmonary atresia (PA) / critical PS</a:t>
            </a:r>
          </a:p>
          <a:p>
            <a:pPr eaLnBrk="1" hangingPunct="1">
              <a:lnSpc>
                <a:spcPct val="90000"/>
              </a:lnSpc>
            </a:pPr>
            <a:r>
              <a:rPr lang="en-US" altLang="en-US" sz="2800" dirty="0" smtClean="0">
                <a:latin typeface="Alegreya Sans SC" panose="00000500000000000000" pitchFamily="2" charset="0"/>
              </a:rPr>
              <a:t>Double outlet right ventricle (DORV)</a:t>
            </a:r>
          </a:p>
        </p:txBody>
      </p:sp>
      <p:pic>
        <p:nvPicPr>
          <p:cNvPr id="34820"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b="1" dirty="0" smtClean="0">
                <a:latin typeface="Alegreya Sans SC" panose="00000500000000000000" pitchFamily="2" charset="0"/>
              </a:rPr>
              <a:t>Objective</a:t>
            </a:r>
          </a:p>
        </p:txBody>
      </p:sp>
      <p:sp>
        <p:nvSpPr>
          <p:cNvPr id="17411" name="Content Placeholder 2"/>
          <p:cNvSpPr>
            <a:spLocks noGrp="1"/>
          </p:cNvSpPr>
          <p:nvPr>
            <p:ph idx="1"/>
          </p:nvPr>
        </p:nvSpPr>
        <p:spPr/>
        <p:txBody>
          <a:bodyPr/>
          <a:lstStyle/>
          <a:p>
            <a:r>
              <a:rPr lang="en-US" altLang="en-US" sz="2800" dirty="0" smtClean="0">
                <a:latin typeface="Alegreya Sans SC" panose="00000500000000000000" pitchFamily="2" charset="0"/>
              </a:rPr>
              <a:t>Classification of CHD</a:t>
            </a:r>
          </a:p>
          <a:p>
            <a:r>
              <a:rPr lang="en-US" altLang="en-US" sz="2800" dirty="0" smtClean="0">
                <a:latin typeface="Alegreya Sans SC" panose="00000500000000000000" pitchFamily="2" charset="0"/>
              </a:rPr>
              <a:t>Presentation of CHD according to various age group</a:t>
            </a:r>
          </a:p>
          <a:p>
            <a:r>
              <a:rPr lang="en-US" altLang="en-US" sz="2800" dirty="0" smtClean="0">
                <a:latin typeface="Alegreya Sans SC" panose="00000500000000000000" pitchFamily="2" charset="0"/>
              </a:rPr>
              <a:t>Signs and symptoms of CHD</a:t>
            </a:r>
          </a:p>
          <a:p>
            <a:r>
              <a:rPr lang="en-US" altLang="en-US" sz="2800" dirty="0" smtClean="0">
                <a:latin typeface="Alegreya Sans SC" panose="00000500000000000000" pitchFamily="2" charset="0"/>
              </a:rPr>
              <a:t>Diagnostic criteria </a:t>
            </a:r>
          </a:p>
          <a:p>
            <a:r>
              <a:rPr lang="en-US" altLang="en-US" sz="2800" dirty="0" smtClean="0">
                <a:latin typeface="Alegreya Sans SC" panose="00000500000000000000" pitchFamily="2" charset="0"/>
              </a:rPr>
              <a:t> VSD  hemodynamics, clinical features ,treatment, complications and prognosis</a:t>
            </a:r>
          </a:p>
          <a:p>
            <a:endParaRPr lang="en-US" altLang="en-US" sz="2800" dirty="0" smtClean="0">
              <a:latin typeface="Alegreya Sans SC" panose="00000500000000000000"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28700" y="209550"/>
            <a:ext cx="7543800" cy="838200"/>
          </a:xfrm>
        </p:spPr>
        <p:txBody>
          <a:bodyPr rtlCol="0">
            <a:normAutofit/>
          </a:bodyPr>
          <a:lstStyle/>
          <a:p>
            <a:pPr eaLnBrk="1" fontAlgn="auto" hangingPunct="1">
              <a:spcAft>
                <a:spcPts val="0"/>
              </a:spcAft>
              <a:defRPr/>
            </a:pPr>
            <a:r>
              <a:rPr lang="en-US" b="1" dirty="0">
                <a:latin typeface="Alegreya Sans SC" panose="00000500000000000000" pitchFamily="2" charset="0"/>
              </a:rPr>
              <a:t>Obstructive  lesions</a:t>
            </a:r>
          </a:p>
        </p:txBody>
      </p:sp>
      <p:sp>
        <p:nvSpPr>
          <p:cNvPr id="35843" name="Rectangle 3"/>
          <p:cNvSpPr>
            <a:spLocks noGrp="1" noChangeArrowheads="1"/>
          </p:cNvSpPr>
          <p:nvPr>
            <p:ph type="body" idx="1"/>
          </p:nvPr>
        </p:nvSpPr>
        <p:spPr>
          <a:xfrm>
            <a:off x="-457200" y="1262063"/>
            <a:ext cx="8458200" cy="1143000"/>
          </a:xfrm>
        </p:spPr>
        <p:txBody>
          <a:bodyPr/>
          <a:lstStyle/>
          <a:p>
            <a:pPr lvl="4" eaLnBrk="1" hangingPunct="1">
              <a:buClr>
                <a:schemeClr val="tx1"/>
              </a:buClr>
            </a:pPr>
            <a:r>
              <a:rPr lang="en-US" altLang="en-US" sz="2800" dirty="0" smtClean="0">
                <a:solidFill>
                  <a:srgbClr val="FF0000"/>
                </a:solidFill>
                <a:latin typeface="Alegreya Sans SC" panose="00000500000000000000" pitchFamily="2" charset="0"/>
              </a:rPr>
              <a:t>absence of  frequent chest infections</a:t>
            </a:r>
          </a:p>
          <a:p>
            <a:pPr lvl="4" eaLnBrk="1" hangingPunct="1">
              <a:buClr>
                <a:schemeClr val="tx1"/>
              </a:buClr>
            </a:pPr>
            <a:r>
              <a:rPr lang="en-US" altLang="en-US" sz="2800" dirty="0" err="1" smtClean="0">
                <a:solidFill>
                  <a:srgbClr val="FF0000"/>
                </a:solidFill>
                <a:latin typeface="Alegreya Sans SC" panose="00000500000000000000" pitchFamily="2" charset="0"/>
              </a:rPr>
              <a:t>absense</a:t>
            </a:r>
            <a:r>
              <a:rPr lang="en-US" altLang="en-US" sz="2800" dirty="0" smtClean="0">
                <a:solidFill>
                  <a:srgbClr val="FF0000"/>
                </a:solidFill>
                <a:latin typeface="Alegreya Sans SC" panose="00000500000000000000" pitchFamily="2" charset="0"/>
              </a:rPr>
              <a:t> of  cyanosis</a:t>
            </a:r>
          </a:p>
          <a:p>
            <a:pPr lvl="4" eaLnBrk="1" hangingPunct="1">
              <a:buClr>
                <a:schemeClr val="tx1"/>
              </a:buClr>
            </a:pPr>
            <a:endParaRPr lang="en-US" altLang="en-US" sz="2800" dirty="0" smtClean="0">
              <a:latin typeface="Alegreya Sans SC" panose="00000500000000000000" pitchFamily="2" charset="0"/>
            </a:endParaRPr>
          </a:p>
        </p:txBody>
      </p:sp>
      <p:sp>
        <p:nvSpPr>
          <p:cNvPr id="35844" name="Rectangle 6"/>
          <p:cNvSpPr>
            <a:spLocks noChangeArrowheads="1"/>
          </p:cNvSpPr>
          <p:nvPr/>
        </p:nvSpPr>
        <p:spPr bwMode="auto">
          <a:xfrm>
            <a:off x="663575" y="3224213"/>
            <a:ext cx="1463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Char char="•"/>
            </a:pPr>
            <a:r>
              <a:rPr lang="en-US" altLang="en-US" sz="1800"/>
              <a:t>             </a:t>
            </a:r>
          </a:p>
        </p:txBody>
      </p:sp>
      <p:sp>
        <p:nvSpPr>
          <p:cNvPr id="35845" name="Rectangle 9"/>
          <p:cNvSpPr>
            <a:spLocks noChangeArrowheads="1"/>
          </p:cNvSpPr>
          <p:nvPr/>
        </p:nvSpPr>
        <p:spPr bwMode="auto">
          <a:xfrm>
            <a:off x="-457200" y="2286000"/>
            <a:ext cx="9601200"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a:spcBef>
                <a:spcPct val="20000"/>
              </a:spcBef>
              <a:buFont typeface="Arial" panose="020B0604020202020204" pitchFamily="34" charset="0"/>
              <a:buChar char="»"/>
              <a:defRPr sz="2000">
                <a:solidFill>
                  <a:schemeClr val="tx1"/>
                </a:solidFill>
                <a:latin typeface="Calibri" panose="020F0502020204030204" pitchFamily="34" charset="0"/>
              </a:defRPr>
            </a:lvl5pPr>
            <a:lvl6pPr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4" eaLnBrk="1" hangingPunct="1">
              <a:lnSpc>
                <a:spcPct val="90000"/>
              </a:lnSpc>
              <a:spcBef>
                <a:spcPct val="50000"/>
              </a:spcBef>
              <a:buFontTx/>
              <a:buChar char="•"/>
            </a:pPr>
            <a:r>
              <a:rPr lang="en-US" altLang="en-US" sz="2800" dirty="0">
                <a:latin typeface="Alegreya Sans SC" panose="00000500000000000000" pitchFamily="2" charset="0"/>
              </a:rPr>
              <a:t> absence of  precordial bulge</a:t>
            </a:r>
          </a:p>
          <a:p>
            <a:pPr lvl="4" eaLnBrk="1" hangingPunct="1">
              <a:lnSpc>
                <a:spcPct val="90000"/>
              </a:lnSpc>
              <a:spcBef>
                <a:spcPct val="50000"/>
              </a:spcBef>
              <a:buFontTx/>
              <a:buChar char="•"/>
            </a:pPr>
            <a:r>
              <a:rPr lang="en-US" altLang="en-US" sz="2800" dirty="0">
                <a:latin typeface="Alegreya Sans SC" panose="00000500000000000000" pitchFamily="2" charset="0"/>
              </a:rPr>
              <a:t> presence of forcible &amp;heaving cardiac impulse</a:t>
            </a:r>
          </a:p>
          <a:p>
            <a:pPr lvl="4" eaLnBrk="1" hangingPunct="1">
              <a:lnSpc>
                <a:spcPct val="90000"/>
              </a:lnSpc>
              <a:spcBef>
                <a:spcPct val="50000"/>
              </a:spcBef>
              <a:buFontTx/>
              <a:buChar char="•"/>
            </a:pPr>
            <a:r>
              <a:rPr lang="en-US" altLang="en-US" sz="2800" dirty="0">
                <a:latin typeface="Alegreya Sans SC" panose="00000500000000000000" pitchFamily="2" charset="0"/>
              </a:rPr>
              <a:t> systolic thrill +ESM  &amp; delayed corresponding  </a:t>
            </a:r>
            <a:r>
              <a:rPr lang="en-US" altLang="en-US" sz="2800" dirty="0" smtClean="0">
                <a:latin typeface="Alegreya Sans SC" panose="00000500000000000000" pitchFamily="2" charset="0"/>
              </a:rPr>
              <a:t>S2   </a:t>
            </a:r>
            <a:endParaRPr lang="en-US" altLang="en-US" sz="2800" dirty="0">
              <a:latin typeface="Alegreya Sans SC" panose="00000500000000000000" pitchFamily="2" charset="0"/>
            </a:endParaRPr>
          </a:p>
          <a:p>
            <a:pPr lvl="4" eaLnBrk="1" hangingPunct="1">
              <a:lnSpc>
                <a:spcPct val="90000"/>
              </a:lnSpc>
              <a:spcBef>
                <a:spcPct val="50000"/>
              </a:spcBef>
              <a:buFontTx/>
              <a:buChar char="•"/>
            </a:pPr>
            <a:r>
              <a:rPr lang="en-US" altLang="en-US" sz="2800" dirty="0">
                <a:latin typeface="Alegreya Sans SC" panose="00000500000000000000" pitchFamily="2" charset="0"/>
              </a:rPr>
              <a:t>ECG shows obstructive lesions</a:t>
            </a:r>
          </a:p>
          <a:p>
            <a:pPr lvl="4" eaLnBrk="1" hangingPunct="1">
              <a:lnSpc>
                <a:spcPct val="90000"/>
              </a:lnSpc>
              <a:spcBef>
                <a:spcPct val="50000"/>
              </a:spcBef>
              <a:buFontTx/>
              <a:buChar char="•"/>
            </a:pPr>
            <a:r>
              <a:rPr lang="en-US" altLang="en-US" sz="2800" dirty="0">
                <a:latin typeface="Alegreya Sans SC" panose="00000500000000000000" pitchFamily="2" charset="0"/>
              </a:rPr>
              <a:t>X-ray normal sized heart &amp; </a:t>
            </a:r>
            <a:r>
              <a:rPr lang="en-US" altLang="en-US" sz="2800" dirty="0" err="1">
                <a:latin typeface="Alegreya Sans SC" panose="00000500000000000000" pitchFamily="2" charset="0"/>
              </a:rPr>
              <a:t>pulm</a:t>
            </a:r>
            <a:r>
              <a:rPr lang="en-US" altLang="en-US" sz="2800" dirty="0">
                <a:latin typeface="Alegreya Sans SC" panose="00000500000000000000" pitchFamily="2" charset="0"/>
              </a:rPr>
              <a:t>. Vasculature</a:t>
            </a:r>
          </a:p>
          <a:p>
            <a:pPr lvl="4" eaLnBrk="1" hangingPunct="1">
              <a:lnSpc>
                <a:spcPct val="90000"/>
              </a:lnSpc>
              <a:spcBef>
                <a:spcPct val="50000"/>
              </a:spcBef>
              <a:buFontTx/>
              <a:buChar char="•"/>
            </a:pPr>
            <a:r>
              <a:rPr lang="en-US" altLang="en-US" sz="2800" dirty="0" err="1">
                <a:latin typeface="Alegreya Sans SC" panose="00000500000000000000" pitchFamily="2" charset="0"/>
              </a:rPr>
              <a:t>pulm.stenosis</a:t>
            </a:r>
            <a:r>
              <a:rPr lang="en-US" altLang="en-US" sz="2800" dirty="0">
                <a:latin typeface="Alegreya Sans SC" panose="00000500000000000000" pitchFamily="2" charset="0"/>
              </a:rPr>
              <a:t>(</a:t>
            </a:r>
            <a:r>
              <a:rPr lang="en-US" altLang="en-US" sz="2800" dirty="0" err="1">
                <a:latin typeface="Alegreya Sans SC" panose="00000500000000000000" pitchFamily="2" charset="0"/>
              </a:rPr>
              <a:t>rt</a:t>
            </a:r>
            <a:r>
              <a:rPr lang="en-US" altLang="en-US" sz="2800" dirty="0">
                <a:latin typeface="Alegreya Sans SC" panose="00000500000000000000" pitchFamily="2" charset="0"/>
              </a:rPr>
              <a:t> side) &amp; aortic </a:t>
            </a:r>
            <a:r>
              <a:rPr lang="en-US" altLang="en-US" sz="2800" dirty="0" err="1">
                <a:latin typeface="Alegreya Sans SC" panose="00000500000000000000" pitchFamily="2" charset="0"/>
              </a:rPr>
              <a:t>stenosis,coarctation</a:t>
            </a:r>
            <a:r>
              <a:rPr lang="en-US" altLang="en-US" sz="2800" dirty="0">
                <a:latin typeface="Alegreya Sans SC" panose="00000500000000000000" pitchFamily="2" charset="0"/>
              </a:rPr>
              <a:t> of aorta(</a:t>
            </a:r>
            <a:r>
              <a:rPr lang="en-US" altLang="en-US" sz="2800" dirty="0" err="1">
                <a:latin typeface="Alegreya Sans SC" panose="00000500000000000000" pitchFamily="2" charset="0"/>
              </a:rPr>
              <a:t>lt</a:t>
            </a:r>
            <a:r>
              <a:rPr lang="en-US" altLang="en-US" sz="2800" dirty="0">
                <a:latin typeface="Alegreya Sans SC" panose="00000500000000000000" pitchFamily="2" charset="0"/>
              </a:rPr>
              <a:t> side)</a:t>
            </a:r>
          </a:p>
        </p:txBody>
      </p:sp>
      <p:pic>
        <p:nvPicPr>
          <p:cNvPr id="35846"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EVALUATION</a:t>
            </a:r>
          </a:p>
        </p:txBody>
      </p:sp>
      <p:sp>
        <p:nvSpPr>
          <p:cNvPr id="36867" name="Rectangle 3"/>
          <p:cNvSpPr>
            <a:spLocks noGrp="1" noChangeArrowheads="1"/>
          </p:cNvSpPr>
          <p:nvPr>
            <p:ph type="body" idx="1"/>
          </p:nvPr>
        </p:nvSpPr>
        <p:spPr/>
        <p:txBody>
          <a:bodyPr/>
          <a:lstStyle/>
          <a:p>
            <a:pPr eaLnBrk="1" hangingPunct="1"/>
            <a:r>
              <a:rPr lang="en-US" altLang="en-US" sz="2800" dirty="0" smtClean="0">
                <a:latin typeface="Alegreya Sans SC" panose="00000500000000000000" pitchFamily="2" charset="0"/>
              </a:rPr>
              <a:t>Presence / absence of cyanosis</a:t>
            </a:r>
          </a:p>
          <a:p>
            <a:pPr eaLnBrk="1" hangingPunct="1"/>
            <a:r>
              <a:rPr lang="en-US" altLang="en-US" sz="2800" dirty="0" smtClean="0">
                <a:latin typeface="Alegreya Sans SC" panose="00000500000000000000" pitchFamily="2" charset="0"/>
              </a:rPr>
              <a:t>CXR : increased , </a:t>
            </a:r>
            <a:r>
              <a:rPr lang="en-US" altLang="en-US" sz="2800" dirty="0" err="1" smtClean="0">
                <a:latin typeface="Alegreya Sans SC" panose="00000500000000000000" pitchFamily="2" charset="0"/>
              </a:rPr>
              <a:t>normaAl</a:t>
            </a:r>
            <a:r>
              <a:rPr lang="en-US" altLang="en-US" sz="2800" dirty="0" smtClean="0">
                <a:latin typeface="Alegreya Sans SC" panose="00000500000000000000" pitchFamily="2" charset="0"/>
              </a:rPr>
              <a:t>, decreased pulmonary vascular markings</a:t>
            </a:r>
          </a:p>
          <a:p>
            <a:pPr eaLnBrk="1" hangingPunct="1"/>
            <a:r>
              <a:rPr lang="en-US" altLang="en-US" sz="2800" dirty="0" smtClean="0">
                <a:latin typeface="Alegreya Sans SC" panose="00000500000000000000" pitchFamily="2" charset="0"/>
              </a:rPr>
              <a:t>ECG: Left, right or biventricular hypertrophy.</a:t>
            </a:r>
          </a:p>
          <a:p>
            <a:pPr eaLnBrk="1" hangingPunct="1"/>
            <a:endParaRPr lang="en-US" altLang="en-US" sz="2800" dirty="0" smtClean="0">
              <a:latin typeface="Alegreya Sans SC" panose="00000500000000000000" pitchFamily="2" charset="0"/>
            </a:endParaRPr>
          </a:p>
          <a:p>
            <a:pPr eaLnBrk="1" hangingPunct="1"/>
            <a:r>
              <a:rPr lang="en-US" altLang="en-US" sz="2800" dirty="0" smtClean="0">
                <a:latin typeface="Alegreya Sans SC" panose="00000500000000000000" pitchFamily="2" charset="0"/>
              </a:rPr>
              <a:t>Echo/ Cardiac Cath.</a:t>
            </a:r>
          </a:p>
        </p:txBody>
      </p:sp>
      <p:sp>
        <p:nvSpPr>
          <p:cNvPr id="36868" name="Line 4"/>
          <p:cNvSpPr>
            <a:spLocks noChangeShapeType="1"/>
          </p:cNvSpPr>
          <p:nvPr/>
        </p:nvSpPr>
        <p:spPr bwMode="auto">
          <a:xfrm flipH="1">
            <a:off x="4114800" y="3886200"/>
            <a:ext cx="46038"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pic>
        <p:nvPicPr>
          <p:cNvPr id="36869"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a:latin typeface="Alegreya Sans SC" panose="00000500000000000000" pitchFamily="2" charset="0"/>
              </a:rPr>
              <a:t>NADA’S  CRITERIA</a:t>
            </a:r>
          </a:p>
        </p:txBody>
      </p:sp>
      <p:sp>
        <p:nvSpPr>
          <p:cNvPr id="3" name="Content Placeholder 2"/>
          <p:cNvSpPr>
            <a:spLocks noGrp="1"/>
          </p:cNvSpPr>
          <p:nvPr>
            <p:ph sz="half" idx="1"/>
          </p:nvPr>
        </p:nvSpPr>
        <p:spPr/>
        <p:txBody>
          <a:bodyPr rtlCol="0">
            <a:normAutofit/>
          </a:bodyPr>
          <a:lstStyle/>
          <a:p>
            <a:pPr eaLnBrk="1" fontAlgn="auto" hangingPunct="1">
              <a:lnSpc>
                <a:spcPct val="90000"/>
              </a:lnSpc>
              <a:spcAft>
                <a:spcPts val="0"/>
              </a:spcAft>
              <a:buFont typeface="Wingdings" pitchFamily="2" charset="2"/>
              <a:buNone/>
              <a:defRPr/>
            </a:pPr>
            <a:r>
              <a:rPr lang="en-US" b="1" i="1" u="sng" dirty="0">
                <a:effectLst>
                  <a:outerShdw blurRad="38100" dist="38100" dir="2700000" algn="tl">
                    <a:srgbClr val="FFFFFF"/>
                  </a:outerShdw>
                </a:effectLst>
                <a:latin typeface="Alegreya Sans SC" panose="00000500000000000000" pitchFamily="2" charset="0"/>
              </a:rPr>
              <a:t>MAJOR</a:t>
            </a:r>
          </a:p>
          <a:p>
            <a:pPr eaLnBrk="1" fontAlgn="auto" hangingPunct="1">
              <a:lnSpc>
                <a:spcPct val="90000"/>
              </a:lnSpc>
              <a:spcAft>
                <a:spcPts val="0"/>
              </a:spcAft>
              <a:buFontTx/>
              <a:buChar char="•"/>
              <a:defRPr/>
            </a:pPr>
            <a:r>
              <a:rPr lang="en-US" dirty="0">
                <a:latin typeface="Alegreya Sans SC" panose="00000500000000000000" pitchFamily="2" charset="0"/>
              </a:rPr>
              <a:t>systolic murmur </a:t>
            </a:r>
            <a:r>
              <a:rPr lang="en-US" dirty="0" err="1">
                <a:latin typeface="Alegreya Sans SC" panose="00000500000000000000" pitchFamily="2" charset="0"/>
              </a:rPr>
              <a:t>gr</a:t>
            </a:r>
            <a:r>
              <a:rPr lang="en-US" dirty="0">
                <a:latin typeface="Alegreya Sans SC" panose="00000500000000000000" pitchFamily="2" charset="0"/>
              </a:rPr>
              <a:t> III or more</a:t>
            </a:r>
          </a:p>
          <a:p>
            <a:pPr eaLnBrk="1" fontAlgn="auto" hangingPunct="1">
              <a:lnSpc>
                <a:spcPct val="90000"/>
              </a:lnSpc>
              <a:spcAft>
                <a:spcPts val="0"/>
              </a:spcAft>
              <a:buFontTx/>
              <a:buChar char="•"/>
              <a:defRPr/>
            </a:pPr>
            <a:r>
              <a:rPr lang="en-US" dirty="0">
                <a:latin typeface="Alegreya Sans SC" panose="00000500000000000000" pitchFamily="2" charset="0"/>
              </a:rPr>
              <a:t>diastolic murmur</a:t>
            </a:r>
          </a:p>
          <a:p>
            <a:pPr eaLnBrk="1" fontAlgn="auto" hangingPunct="1">
              <a:lnSpc>
                <a:spcPct val="90000"/>
              </a:lnSpc>
              <a:spcAft>
                <a:spcPts val="0"/>
              </a:spcAft>
              <a:buFontTx/>
              <a:buChar char="•"/>
              <a:defRPr/>
            </a:pPr>
            <a:r>
              <a:rPr lang="en-US" dirty="0">
                <a:latin typeface="Alegreya Sans SC" panose="00000500000000000000" pitchFamily="2" charset="0"/>
              </a:rPr>
              <a:t>cyanosis</a:t>
            </a:r>
          </a:p>
          <a:p>
            <a:pPr eaLnBrk="1" fontAlgn="auto" hangingPunct="1">
              <a:lnSpc>
                <a:spcPct val="90000"/>
              </a:lnSpc>
              <a:spcAft>
                <a:spcPts val="0"/>
              </a:spcAft>
              <a:buFontTx/>
              <a:buChar char="•"/>
              <a:defRPr/>
            </a:pPr>
            <a:r>
              <a:rPr lang="en-US" dirty="0" err="1">
                <a:latin typeface="Alegreya Sans SC" panose="00000500000000000000" pitchFamily="2" charset="0"/>
              </a:rPr>
              <a:t>ccf</a:t>
            </a:r>
            <a:r>
              <a:rPr lang="en-US" dirty="0">
                <a:latin typeface="Alegreya Sans SC" panose="00000500000000000000" pitchFamily="2" charset="0"/>
              </a:rPr>
              <a:t>                                                                    one major  &amp;two minor are essential</a:t>
            </a:r>
          </a:p>
          <a:p>
            <a:pPr eaLnBrk="1" fontAlgn="auto" hangingPunct="1">
              <a:spcAft>
                <a:spcPts val="0"/>
              </a:spcAft>
              <a:defRPr/>
            </a:pPr>
            <a:endParaRPr lang="en-US" dirty="0">
              <a:latin typeface="Alegreya Sans SC" panose="00000500000000000000" pitchFamily="2" charset="0"/>
            </a:endParaRPr>
          </a:p>
        </p:txBody>
      </p:sp>
      <p:sp>
        <p:nvSpPr>
          <p:cNvPr id="4" name="Content Placeholder 3"/>
          <p:cNvSpPr>
            <a:spLocks noGrp="1"/>
          </p:cNvSpPr>
          <p:nvPr>
            <p:ph sz="half" idx="2"/>
          </p:nvPr>
        </p:nvSpPr>
        <p:spPr/>
        <p:txBody>
          <a:bodyPr rtlCol="0">
            <a:normAutofit/>
          </a:bodyPr>
          <a:lstStyle/>
          <a:p>
            <a:pPr eaLnBrk="1" fontAlgn="auto" hangingPunct="1">
              <a:spcAft>
                <a:spcPts val="0"/>
              </a:spcAft>
              <a:buFont typeface="Wingdings" pitchFamily="2" charset="2"/>
              <a:buNone/>
              <a:defRPr/>
            </a:pPr>
            <a:r>
              <a:rPr lang="en-US" b="1" i="1" u="sng" dirty="0">
                <a:effectLst>
                  <a:outerShdw blurRad="38100" dist="38100" dir="2700000" algn="tl">
                    <a:srgbClr val="FFFFFF"/>
                  </a:outerShdw>
                </a:effectLst>
                <a:latin typeface="Alegreya Sans SC" panose="00000500000000000000" pitchFamily="2" charset="0"/>
              </a:rPr>
              <a:t>MINOR</a:t>
            </a:r>
            <a:r>
              <a:rPr lang="en-US" dirty="0">
                <a:latin typeface="Alegreya Sans SC" panose="00000500000000000000" pitchFamily="2" charset="0"/>
              </a:rPr>
              <a:t> </a:t>
            </a:r>
          </a:p>
          <a:p>
            <a:pPr eaLnBrk="1" fontAlgn="auto" hangingPunct="1">
              <a:spcAft>
                <a:spcPts val="0"/>
              </a:spcAft>
              <a:buFontTx/>
              <a:buChar char="•"/>
              <a:defRPr/>
            </a:pPr>
            <a:r>
              <a:rPr lang="en-US" dirty="0">
                <a:latin typeface="Alegreya Sans SC" panose="00000500000000000000" pitchFamily="2" charset="0"/>
              </a:rPr>
              <a:t>systolic murmur less than </a:t>
            </a:r>
            <a:r>
              <a:rPr lang="en-US" dirty="0" err="1">
                <a:latin typeface="Alegreya Sans SC" panose="00000500000000000000" pitchFamily="2" charset="0"/>
              </a:rPr>
              <a:t>gr</a:t>
            </a:r>
            <a:r>
              <a:rPr lang="en-US" dirty="0">
                <a:latin typeface="Alegreya Sans SC" panose="00000500000000000000" pitchFamily="2" charset="0"/>
              </a:rPr>
              <a:t> III</a:t>
            </a:r>
          </a:p>
          <a:p>
            <a:pPr eaLnBrk="1" fontAlgn="auto" hangingPunct="1">
              <a:spcAft>
                <a:spcPts val="0"/>
              </a:spcAft>
              <a:buFontTx/>
              <a:buChar char="•"/>
              <a:defRPr/>
            </a:pPr>
            <a:r>
              <a:rPr lang="en-US" dirty="0">
                <a:latin typeface="Alegreya Sans SC" panose="00000500000000000000" pitchFamily="2" charset="0"/>
              </a:rPr>
              <a:t>abnormal S2</a:t>
            </a:r>
          </a:p>
          <a:p>
            <a:pPr eaLnBrk="1" fontAlgn="auto" hangingPunct="1">
              <a:spcAft>
                <a:spcPts val="0"/>
              </a:spcAft>
              <a:buFontTx/>
              <a:buChar char="•"/>
              <a:defRPr/>
            </a:pPr>
            <a:r>
              <a:rPr lang="en-US" dirty="0">
                <a:latin typeface="Alegreya Sans SC" panose="00000500000000000000" pitchFamily="2" charset="0"/>
              </a:rPr>
              <a:t>abnormal ECG</a:t>
            </a:r>
          </a:p>
          <a:p>
            <a:pPr eaLnBrk="1" fontAlgn="auto" hangingPunct="1">
              <a:spcAft>
                <a:spcPts val="0"/>
              </a:spcAft>
              <a:buFontTx/>
              <a:buChar char="•"/>
              <a:defRPr/>
            </a:pPr>
            <a:r>
              <a:rPr lang="en-US" dirty="0">
                <a:latin typeface="Alegreya Sans SC" panose="00000500000000000000" pitchFamily="2" charset="0"/>
              </a:rPr>
              <a:t>abnormal X-ray</a:t>
            </a:r>
          </a:p>
          <a:p>
            <a:pPr eaLnBrk="1" fontAlgn="auto" hangingPunct="1">
              <a:spcAft>
                <a:spcPts val="0"/>
              </a:spcAft>
              <a:buFontTx/>
              <a:buChar char="•"/>
              <a:defRPr/>
            </a:pPr>
            <a:r>
              <a:rPr lang="en-US" dirty="0">
                <a:latin typeface="Alegreya Sans SC" panose="00000500000000000000" pitchFamily="2" charset="0"/>
              </a:rPr>
              <a:t>abnormal BP</a:t>
            </a:r>
          </a:p>
          <a:p>
            <a:pPr eaLnBrk="1" fontAlgn="auto" hangingPunct="1">
              <a:spcAft>
                <a:spcPts val="0"/>
              </a:spcAft>
              <a:defRPr/>
            </a:pPr>
            <a:endParaRPr lang="en-US" dirty="0">
              <a:latin typeface="Alegreya Sans SC" panose="00000500000000000000" pitchFamily="2" charset="0"/>
            </a:endParaRPr>
          </a:p>
        </p:txBody>
      </p:sp>
      <p:pic>
        <p:nvPicPr>
          <p:cNvPr id="37893"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Ventricular Septal Defect</a:t>
            </a:r>
          </a:p>
        </p:txBody>
      </p:sp>
      <p:sp>
        <p:nvSpPr>
          <p:cNvPr id="38915" name="Rectangle 3"/>
          <p:cNvSpPr>
            <a:spLocks noGrp="1" noChangeArrowheads="1"/>
          </p:cNvSpPr>
          <p:nvPr>
            <p:ph type="body" sz="half" idx="1"/>
          </p:nvPr>
        </p:nvSpPr>
        <p:spPr>
          <a:xfrm>
            <a:off x="217488" y="1417638"/>
            <a:ext cx="6107112" cy="4114800"/>
          </a:xfrm>
        </p:spPr>
        <p:txBody>
          <a:bodyPr/>
          <a:lstStyle/>
          <a:p>
            <a:pPr eaLnBrk="1" hangingPunct="1"/>
            <a:r>
              <a:rPr lang="en-US" altLang="en-US" sz="2800" dirty="0" smtClean="0">
                <a:latin typeface="Alegreya Sans SC" panose="00000500000000000000" pitchFamily="2" charset="0"/>
              </a:rPr>
              <a:t>Henri Roger was the first man to describe a ventricular septal defect, in 1879 he wrote: </a:t>
            </a:r>
          </a:p>
          <a:p>
            <a:pPr eaLnBrk="1" hangingPunct="1">
              <a:buFontTx/>
              <a:buNone/>
            </a:pPr>
            <a:r>
              <a:rPr lang="en-US" altLang="en-US" sz="2800" dirty="0" smtClean="0">
                <a:latin typeface="Alegreya Sans SC" panose="00000500000000000000" pitchFamily="2" charset="0"/>
              </a:rPr>
              <a:t>	</a:t>
            </a:r>
            <a:r>
              <a:rPr lang="en-US" altLang="en-US" sz="2400" dirty="0" smtClean="0">
                <a:latin typeface="Alegreya Sans SC" panose="00000500000000000000" pitchFamily="2" charset="0"/>
              </a:rPr>
              <a:t>“</a:t>
            </a:r>
            <a:r>
              <a:rPr lang="en-US" altLang="en-US" sz="2400" i="1" dirty="0" smtClean="0">
                <a:latin typeface="Alegreya Sans SC" panose="00000500000000000000" pitchFamily="2" charset="0"/>
              </a:rPr>
              <a:t>A developmental defect of the heart occurs from which cyanosis does not ensue in spite of the fact that a communication exists between the cavities of the two ventricles and in spite of the fact that the admixture of venous blood and arterial blood occurs. This congenital defect, which is even compatible with long life, is a simple one. It comprises a defect in the interventricular septum”</a:t>
            </a:r>
          </a:p>
        </p:txBody>
      </p:sp>
      <p:pic>
        <p:nvPicPr>
          <p:cNvPr id="38916" name="Picture 4" descr="Ro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524000"/>
            <a:ext cx="2863056"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8" descr="http://t3.gstatic.com/images?q=tbn:ANd9GcRozt8qNYW2a2Hm1INe2Hzg_SlMbv0OPGcEXDLMlIaNFU47SlB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114300"/>
            <a:ext cx="7772400" cy="1143000"/>
          </a:xfrm>
        </p:spPr>
        <p:txBody>
          <a:bodyPr/>
          <a:lstStyle/>
          <a:p>
            <a:pPr eaLnBrk="1" hangingPunct="1"/>
            <a:r>
              <a:rPr lang="en-US" altLang="en-US" b="1" dirty="0" smtClean="0">
                <a:latin typeface="Alegreya Sans SC" panose="00000500000000000000" pitchFamily="2" charset="0"/>
              </a:rPr>
              <a:t>VSD</a:t>
            </a:r>
            <a:r>
              <a:rPr lang="en-US" altLang="en-US" dirty="0" smtClean="0">
                <a:latin typeface="Alegreya Sans SC" panose="00000500000000000000" pitchFamily="2" charset="0"/>
              </a:rPr>
              <a:t> </a:t>
            </a:r>
          </a:p>
        </p:txBody>
      </p:sp>
      <p:sp>
        <p:nvSpPr>
          <p:cNvPr id="6147" name="Rectangle 3"/>
          <p:cNvSpPr>
            <a:spLocks noGrp="1" noChangeArrowheads="1"/>
          </p:cNvSpPr>
          <p:nvPr>
            <p:ph type="body" idx="1"/>
          </p:nvPr>
        </p:nvSpPr>
        <p:spPr>
          <a:xfrm>
            <a:off x="1143000" y="1371600"/>
            <a:ext cx="7772400" cy="4114800"/>
          </a:xfrm>
        </p:spPr>
        <p:txBody>
          <a:bodyPr rtlCol="0">
            <a:normAutofit/>
          </a:bodyPr>
          <a:lstStyle/>
          <a:p>
            <a:pPr eaLnBrk="1" fontAlgn="auto" hangingPunct="1">
              <a:spcAft>
                <a:spcPts val="0"/>
              </a:spcAft>
              <a:defRPr/>
            </a:pPr>
            <a:r>
              <a:rPr lang="en-US" sz="2800" dirty="0">
                <a:latin typeface="Alegreya Sans SC" panose="00000500000000000000" pitchFamily="2" charset="0"/>
              </a:rPr>
              <a:t>Communication between two ventricles.</a:t>
            </a:r>
          </a:p>
          <a:p>
            <a:pPr eaLnBrk="1" fontAlgn="auto" hangingPunct="1">
              <a:spcAft>
                <a:spcPts val="0"/>
              </a:spcAft>
              <a:defRPr/>
            </a:pPr>
            <a:r>
              <a:rPr lang="en-US" sz="2800" b="1" dirty="0">
                <a:latin typeface="Alegreya Sans SC" panose="00000500000000000000" pitchFamily="2" charset="0"/>
              </a:rPr>
              <a:t>Sites:</a:t>
            </a:r>
            <a:r>
              <a:rPr lang="en-US" sz="2800" dirty="0">
                <a:latin typeface="Alegreya Sans SC" panose="00000500000000000000" pitchFamily="2" charset="0"/>
              </a:rPr>
              <a:t> Membranous 90%, muscular, multiple.</a:t>
            </a:r>
          </a:p>
          <a:p>
            <a:pPr eaLnBrk="1" fontAlgn="auto" hangingPunct="1">
              <a:spcAft>
                <a:spcPts val="0"/>
              </a:spcAft>
              <a:defRPr/>
            </a:pPr>
            <a:r>
              <a:rPr lang="en-US" sz="2800" dirty="0">
                <a:latin typeface="Alegreya Sans SC" panose="00000500000000000000" pitchFamily="2" charset="0"/>
              </a:rPr>
              <a:t>27% of all heart disease.</a:t>
            </a:r>
          </a:p>
          <a:p>
            <a:pPr eaLnBrk="1" fontAlgn="auto" hangingPunct="1">
              <a:spcAft>
                <a:spcPts val="0"/>
              </a:spcAft>
              <a:defRPr/>
            </a:pPr>
            <a:r>
              <a:rPr lang="en-US" sz="2800" b="1" dirty="0" err="1">
                <a:latin typeface="Alegreya Sans SC" panose="00000500000000000000" pitchFamily="2" charset="0"/>
              </a:rPr>
              <a:t>Hemodynamics</a:t>
            </a:r>
            <a:r>
              <a:rPr lang="en-US" sz="2800" b="1" dirty="0">
                <a:latin typeface="Alegreya Sans SC" panose="00000500000000000000" pitchFamily="2" charset="0"/>
              </a:rPr>
              <a:t>:</a:t>
            </a:r>
            <a:endParaRPr lang="en-US" sz="2800" dirty="0">
              <a:latin typeface="Alegreya Sans SC" panose="00000500000000000000" pitchFamily="2" charset="0"/>
            </a:endParaRPr>
          </a:p>
          <a:p>
            <a:pPr lvl="1" eaLnBrk="1" fontAlgn="auto" hangingPunct="1">
              <a:spcAft>
                <a:spcPts val="0"/>
              </a:spcAft>
              <a:defRPr/>
            </a:pPr>
            <a:r>
              <a:rPr lang="en-US" dirty="0">
                <a:latin typeface="Alegreya Sans SC" panose="00000500000000000000" pitchFamily="2" charset="0"/>
              </a:rPr>
              <a:t>L to R shunt</a:t>
            </a:r>
          </a:p>
          <a:p>
            <a:pPr lvl="1" eaLnBrk="1" fontAlgn="auto" hangingPunct="1">
              <a:spcAft>
                <a:spcPts val="0"/>
              </a:spcAft>
              <a:defRPr/>
            </a:pPr>
            <a:r>
              <a:rPr lang="en-US" dirty="0">
                <a:latin typeface="Alegreya Sans SC" panose="00000500000000000000" pitchFamily="2" charset="0"/>
              </a:rPr>
              <a:t>LV to RV to PA to Lungs to PV to LA to LV</a:t>
            </a:r>
          </a:p>
          <a:p>
            <a:pPr marL="914400" lvl="2" indent="0" eaLnBrk="1" fontAlgn="auto" hangingPunct="1">
              <a:spcAft>
                <a:spcPts val="0"/>
              </a:spcAft>
              <a:buNone/>
              <a:defRPr/>
            </a:pPr>
            <a:r>
              <a:rPr lang="en-US" sz="2800" b="1" dirty="0">
                <a:latin typeface="Alegreya Sans SC" panose="00000500000000000000" pitchFamily="2" charset="0"/>
              </a:rPr>
              <a:t>M1		M2		</a:t>
            </a:r>
            <a:r>
              <a:rPr lang="en-US" sz="2800" b="1" dirty="0" smtClean="0">
                <a:latin typeface="Alegreya Sans SC" panose="00000500000000000000" pitchFamily="2" charset="0"/>
              </a:rPr>
              <a:t>M3</a:t>
            </a:r>
            <a:r>
              <a:rPr lang="en-US" sz="2800" b="1" dirty="0">
                <a:latin typeface="Alegreya Sans SC" panose="00000500000000000000" pitchFamily="2" charset="0"/>
              </a:rPr>
              <a:t>.</a:t>
            </a:r>
          </a:p>
          <a:p>
            <a:pPr lvl="2" eaLnBrk="1" fontAlgn="auto" hangingPunct="1">
              <a:spcAft>
                <a:spcPts val="0"/>
              </a:spcAft>
              <a:defRPr/>
            </a:pPr>
            <a:endParaRPr lang="en-US" sz="2800" dirty="0">
              <a:latin typeface="Alegreya Sans SC" panose="00000500000000000000" pitchFamily="2" charset="0"/>
            </a:endParaRPr>
          </a:p>
        </p:txBody>
      </p:sp>
      <p:pic>
        <p:nvPicPr>
          <p:cNvPr id="39940"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MURMURS</a:t>
            </a:r>
          </a:p>
        </p:txBody>
      </p:sp>
      <p:sp>
        <p:nvSpPr>
          <p:cNvPr id="40963" name="Rectangle 3"/>
          <p:cNvSpPr>
            <a:spLocks noGrp="1" noChangeArrowheads="1"/>
          </p:cNvSpPr>
          <p:nvPr>
            <p:ph type="body" idx="1"/>
          </p:nvPr>
        </p:nvSpPr>
        <p:spPr/>
        <p:txBody>
          <a:bodyPr/>
          <a:lstStyle/>
          <a:p>
            <a:pPr eaLnBrk="1" hangingPunct="1"/>
            <a:r>
              <a:rPr lang="en-US" altLang="en-US" sz="2800" dirty="0" smtClean="0">
                <a:latin typeface="Alegreya Sans SC" panose="00000500000000000000" pitchFamily="2" charset="0"/>
              </a:rPr>
              <a:t>M1: </a:t>
            </a:r>
            <a:r>
              <a:rPr lang="en-US" altLang="en-US" sz="2800" dirty="0" err="1" smtClean="0">
                <a:latin typeface="Alegreya Sans SC" panose="00000500000000000000" pitchFamily="2" charset="0"/>
              </a:rPr>
              <a:t>Pansystolic</a:t>
            </a:r>
            <a:r>
              <a:rPr lang="en-US" altLang="en-US" sz="2800" dirty="0" smtClean="0">
                <a:latin typeface="Alegreya Sans SC" panose="00000500000000000000" pitchFamily="2" charset="0"/>
              </a:rPr>
              <a:t> murmur with thrill</a:t>
            </a:r>
          </a:p>
          <a:p>
            <a:pPr eaLnBrk="1" hangingPunct="1"/>
            <a:r>
              <a:rPr lang="en-US" altLang="en-US" sz="2800" dirty="0" smtClean="0">
                <a:latin typeface="Alegreya Sans SC" panose="00000500000000000000" pitchFamily="2" charset="0"/>
              </a:rPr>
              <a:t>M2: Ejection systolic murmur</a:t>
            </a:r>
          </a:p>
          <a:p>
            <a:pPr eaLnBrk="1" hangingPunct="1"/>
            <a:r>
              <a:rPr lang="en-US" altLang="en-US" sz="2800" dirty="0" smtClean="0">
                <a:latin typeface="Alegreya Sans SC" panose="00000500000000000000" pitchFamily="2" charset="0"/>
              </a:rPr>
              <a:t>M3: Mid diastolic murmur at apex directly proportional to the size of the shunt.</a:t>
            </a:r>
          </a:p>
          <a:p>
            <a:pPr eaLnBrk="1" hangingPunct="1"/>
            <a:r>
              <a:rPr lang="en-US" altLang="en-US" sz="2800" dirty="0" smtClean="0">
                <a:latin typeface="Alegreya Sans SC" panose="00000500000000000000" pitchFamily="2" charset="0"/>
              </a:rPr>
              <a:t>S2 : Widely split varies with respiration.</a:t>
            </a:r>
          </a:p>
        </p:txBody>
      </p:sp>
      <p:pic>
        <p:nvPicPr>
          <p:cNvPr id="40964"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28600"/>
            <a:ext cx="8229600" cy="1143000"/>
          </a:xfrm>
        </p:spPr>
        <p:txBody>
          <a:bodyPr/>
          <a:lstStyle/>
          <a:p>
            <a:pPr eaLnBrk="1" hangingPunct="1"/>
            <a:r>
              <a:rPr lang="en-US" altLang="en-US" b="1" dirty="0" smtClean="0">
                <a:latin typeface="Alegreya Sans SC" panose="00000500000000000000" pitchFamily="2" charset="0"/>
              </a:rPr>
              <a:t>Hemodynamics</a:t>
            </a:r>
          </a:p>
        </p:txBody>
      </p:sp>
      <p:sp>
        <p:nvSpPr>
          <p:cNvPr id="41987" name="Content Placeholder 2"/>
          <p:cNvSpPr>
            <a:spLocks noGrp="1"/>
          </p:cNvSpPr>
          <p:nvPr>
            <p:ph idx="1"/>
          </p:nvPr>
        </p:nvSpPr>
        <p:spPr>
          <a:xfrm>
            <a:off x="784058" y="1371600"/>
            <a:ext cx="7575884" cy="4525963"/>
          </a:xfrm>
        </p:spPr>
        <p:txBody>
          <a:bodyPr/>
          <a:lstStyle/>
          <a:p>
            <a:pPr eaLnBrk="1" hangingPunct="1"/>
            <a:r>
              <a:rPr lang="en-US" altLang="en-US" sz="2800" dirty="0" smtClean="0">
                <a:latin typeface="Alegreya Sans SC" panose="00000500000000000000" pitchFamily="2" charset="0"/>
              </a:rPr>
              <a:t>Magnitude of shunt depends on the size of defect &amp;PVR</a:t>
            </a:r>
          </a:p>
          <a:p>
            <a:pPr eaLnBrk="1" hangingPunct="1"/>
            <a:r>
              <a:rPr lang="en-US" altLang="en-US" sz="2800" dirty="0" smtClean="0">
                <a:latin typeface="Alegreya Sans SC" panose="00000500000000000000" pitchFamily="2" charset="0"/>
              </a:rPr>
              <a:t>4 anatomic-physiologic group</a:t>
            </a:r>
          </a:p>
          <a:p>
            <a:pPr eaLnBrk="1" hangingPunct="1">
              <a:buFont typeface="Arial" panose="020B0604020202020204" pitchFamily="34" charset="0"/>
              <a:buNone/>
            </a:pPr>
            <a:r>
              <a:rPr lang="en-US" altLang="en-US" sz="2800" dirty="0" smtClean="0">
                <a:latin typeface="Alegreya Sans SC" panose="00000500000000000000" pitchFamily="2" charset="0"/>
              </a:rPr>
              <a:t>-Small VSD with normal PVR</a:t>
            </a:r>
          </a:p>
          <a:p>
            <a:pPr eaLnBrk="1" hangingPunct="1">
              <a:buFont typeface="Arial" panose="020B0604020202020204" pitchFamily="34" charset="0"/>
              <a:buNone/>
            </a:pPr>
            <a:r>
              <a:rPr lang="en-US" altLang="en-US" sz="2800" dirty="0" smtClean="0">
                <a:latin typeface="Alegreya Sans SC" panose="00000500000000000000" pitchFamily="2" charset="0"/>
              </a:rPr>
              <a:t>-Moderated VSD with variable PVR</a:t>
            </a:r>
          </a:p>
          <a:p>
            <a:pPr eaLnBrk="1" hangingPunct="1">
              <a:buFont typeface="Arial" panose="020B0604020202020204" pitchFamily="34" charset="0"/>
              <a:buNone/>
            </a:pPr>
            <a:r>
              <a:rPr lang="en-US" altLang="en-US" sz="2800" dirty="0" smtClean="0">
                <a:latin typeface="Alegreya Sans SC" panose="00000500000000000000" pitchFamily="2" charset="0"/>
              </a:rPr>
              <a:t>-Large VSD with moderated elevation of PVR (hyperkinetic PHT)</a:t>
            </a:r>
          </a:p>
          <a:p>
            <a:pPr eaLnBrk="1" hangingPunct="1">
              <a:buFont typeface="Arial" panose="020B0604020202020204" pitchFamily="34" charset="0"/>
              <a:buNone/>
            </a:pPr>
            <a:r>
              <a:rPr lang="en-US" altLang="en-US" sz="2800" dirty="0" smtClean="0">
                <a:latin typeface="Alegreya Sans SC" panose="00000500000000000000" pitchFamily="2" charset="0"/>
              </a:rPr>
              <a:t>-Large VSD with marked elevation of PVR</a:t>
            </a:r>
          </a:p>
        </p:txBody>
      </p:sp>
      <p:pic>
        <p:nvPicPr>
          <p:cNvPr id="41988"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3010" name="Object 7"/>
          <p:cNvGraphicFramePr>
            <a:graphicFrameLocks noChangeAspect="1"/>
          </p:cNvGraphicFramePr>
          <p:nvPr/>
        </p:nvGraphicFramePr>
        <p:xfrm>
          <a:off x="1828800" y="0"/>
          <a:ext cx="5981700" cy="6858000"/>
        </p:xfrm>
        <a:graphic>
          <a:graphicData uri="http://schemas.openxmlformats.org/presentationml/2006/ole">
            <mc:AlternateContent xmlns:mc="http://schemas.openxmlformats.org/markup-compatibility/2006">
              <mc:Choice xmlns:v="urn:schemas-microsoft-com:vml" Requires="v">
                <p:oleObj spid="_x0000_s43012" name="Photo Editor Photo" r:id="rId3" imgW="2857899" imgH="3277057" progId="">
                  <p:embed/>
                </p:oleObj>
              </mc:Choice>
              <mc:Fallback>
                <p:oleObj name="Photo Editor Photo" r:id="rId3" imgW="2857899" imgH="3277057"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0"/>
                        <a:ext cx="59817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Ventricular Septum: embryology</a:t>
            </a:r>
          </a:p>
        </p:txBody>
      </p:sp>
      <p:sp>
        <p:nvSpPr>
          <p:cNvPr id="44035" name="Rectangle 3"/>
          <p:cNvSpPr>
            <a:spLocks noGrp="1" noChangeArrowheads="1"/>
          </p:cNvSpPr>
          <p:nvPr>
            <p:ph type="body" sz="half" idx="1"/>
          </p:nvPr>
        </p:nvSpPr>
        <p:spPr>
          <a:xfrm>
            <a:off x="86519" y="1302619"/>
            <a:ext cx="4191000" cy="4114800"/>
          </a:xfrm>
        </p:spPr>
        <p:txBody>
          <a:bodyPr/>
          <a:lstStyle/>
          <a:p>
            <a:pPr eaLnBrk="1" hangingPunct="1"/>
            <a:r>
              <a:rPr lang="en-US" altLang="en-US" sz="2800" dirty="0" smtClean="0">
                <a:latin typeface="Alegreya Sans SC" panose="00000500000000000000" pitchFamily="2" charset="0"/>
              </a:rPr>
              <a:t>Partitioning begins as a muscular ridge near the apex</a:t>
            </a:r>
          </a:p>
          <a:p>
            <a:pPr eaLnBrk="1" hangingPunct="1"/>
            <a:r>
              <a:rPr lang="en-US" altLang="en-US" sz="2800" dirty="0" smtClean="0">
                <a:latin typeface="Alegreya Sans SC" panose="00000500000000000000" pitchFamily="2" charset="0"/>
              </a:rPr>
              <a:t>Ridge undergoes active growth which forms the muscular </a:t>
            </a:r>
            <a:r>
              <a:rPr lang="en-US" altLang="en-US" sz="2800" dirty="0" err="1" smtClean="0">
                <a:latin typeface="Alegreya Sans SC" panose="00000500000000000000" pitchFamily="2" charset="0"/>
              </a:rPr>
              <a:t>septAum</a:t>
            </a:r>
            <a:r>
              <a:rPr lang="en-US" altLang="en-US" sz="2800" dirty="0" smtClean="0">
                <a:latin typeface="Alegreya Sans SC" panose="00000500000000000000" pitchFamily="2" charset="0"/>
              </a:rPr>
              <a:t> (inlet, trabecular, and outlet)</a:t>
            </a:r>
          </a:p>
          <a:p>
            <a:pPr eaLnBrk="1" hangingPunct="1"/>
            <a:r>
              <a:rPr lang="en-US" altLang="en-US" sz="2800" dirty="0" smtClean="0">
                <a:latin typeface="Alegreya Sans SC" panose="00000500000000000000" pitchFamily="2" charset="0"/>
              </a:rPr>
              <a:t>Concomitantly endocardial cushions fuse and the two regions meet </a:t>
            </a:r>
          </a:p>
        </p:txBody>
      </p:sp>
      <p:grpSp>
        <p:nvGrpSpPr>
          <p:cNvPr id="44036" name="Group 4"/>
          <p:cNvGrpSpPr>
            <a:grpSpLocks/>
          </p:cNvGrpSpPr>
          <p:nvPr/>
        </p:nvGrpSpPr>
        <p:grpSpPr bwMode="auto">
          <a:xfrm>
            <a:off x="4111625" y="2057400"/>
            <a:ext cx="5032375" cy="4114800"/>
            <a:chOff x="2590" y="1296"/>
            <a:chExt cx="3170" cy="2592"/>
          </a:xfrm>
        </p:grpSpPr>
        <p:pic>
          <p:nvPicPr>
            <p:cNvPr id="44038" name="Picture 5" descr="BR290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 y="1296"/>
              <a:ext cx="3170" cy="2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9" name="Line 6"/>
            <p:cNvSpPr>
              <a:spLocks noChangeShapeType="1"/>
            </p:cNvSpPr>
            <p:nvPr/>
          </p:nvSpPr>
          <p:spPr bwMode="auto">
            <a:xfrm flipH="1">
              <a:off x="3024" y="3072"/>
              <a:ext cx="384" cy="432"/>
            </a:xfrm>
            <a:prstGeom prst="line">
              <a:avLst/>
            </a:prstGeom>
            <a:noFill/>
            <a:ln w="9525">
              <a:solidFill>
                <a:schemeClr val="bg1"/>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GB"/>
            </a:p>
          </p:txBody>
        </p:sp>
        <p:sp>
          <p:nvSpPr>
            <p:cNvPr id="44040" name="Text Box 7"/>
            <p:cNvSpPr txBox="1">
              <a:spLocks noChangeArrowheads="1"/>
            </p:cNvSpPr>
            <p:nvPr/>
          </p:nvSpPr>
          <p:spPr bwMode="auto">
            <a:xfrm>
              <a:off x="2678" y="3428"/>
              <a:ext cx="4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solidFill>
                    <a:schemeClr val="bg1"/>
                  </a:solidFill>
                  <a:latin typeface="Tahoma" panose="020B0604030504040204" pitchFamily="34" charset="0"/>
                </a:rPr>
                <a:t>Inlet</a:t>
              </a:r>
            </a:p>
          </p:txBody>
        </p:sp>
        <p:sp>
          <p:nvSpPr>
            <p:cNvPr id="44041" name="Text Box 8"/>
            <p:cNvSpPr txBox="1">
              <a:spLocks noChangeArrowheads="1"/>
            </p:cNvSpPr>
            <p:nvPr/>
          </p:nvSpPr>
          <p:spPr bwMode="auto">
            <a:xfrm>
              <a:off x="3446" y="3620"/>
              <a:ext cx="79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solidFill>
                    <a:schemeClr val="bg1"/>
                  </a:solidFill>
                  <a:latin typeface="Tahoma" panose="020B0604030504040204" pitchFamily="34" charset="0"/>
                </a:rPr>
                <a:t>Trabecular</a:t>
              </a:r>
            </a:p>
          </p:txBody>
        </p:sp>
        <p:sp>
          <p:nvSpPr>
            <p:cNvPr id="44042" name="Text Box 9"/>
            <p:cNvSpPr txBox="1">
              <a:spLocks noChangeArrowheads="1"/>
            </p:cNvSpPr>
            <p:nvPr/>
          </p:nvSpPr>
          <p:spPr bwMode="auto">
            <a:xfrm>
              <a:off x="3936" y="1968"/>
              <a:ext cx="5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solidFill>
                    <a:schemeClr val="bg1"/>
                  </a:solidFill>
                  <a:latin typeface="Tahoma" panose="020B0604030504040204" pitchFamily="34" charset="0"/>
                </a:rPr>
                <a:t>Outlet</a:t>
              </a:r>
            </a:p>
          </p:txBody>
        </p:sp>
        <p:sp>
          <p:nvSpPr>
            <p:cNvPr id="44043" name="Line 10"/>
            <p:cNvSpPr>
              <a:spLocks noChangeShapeType="1"/>
            </p:cNvSpPr>
            <p:nvPr/>
          </p:nvSpPr>
          <p:spPr bwMode="auto">
            <a:xfrm flipV="1">
              <a:off x="3792" y="2160"/>
              <a:ext cx="336" cy="336"/>
            </a:xfrm>
            <a:prstGeom prst="line">
              <a:avLst/>
            </a:prstGeom>
            <a:noFill/>
            <a:ln w="9525">
              <a:solidFill>
                <a:schemeClr val="bg1"/>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GB"/>
            </a:p>
          </p:txBody>
        </p:sp>
        <p:sp>
          <p:nvSpPr>
            <p:cNvPr id="44044" name="Line 11"/>
            <p:cNvSpPr>
              <a:spLocks noChangeShapeType="1"/>
            </p:cNvSpPr>
            <p:nvPr/>
          </p:nvSpPr>
          <p:spPr bwMode="auto">
            <a:xfrm flipH="1" flipV="1">
              <a:off x="3696" y="3168"/>
              <a:ext cx="96" cy="480"/>
            </a:xfrm>
            <a:prstGeom prst="line">
              <a:avLst/>
            </a:prstGeom>
            <a:noFill/>
            <a:ln w="9525">
              <a:solidFill>
                <a:schemeClr val="bg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grpSp>
      <p:pic>
        <p:nvPicPr>
          <p:cNvPr id="44037" name="Picture 8" descr="http://t3.gstatic.com/images?q=tbn:ANd9GcRozt8qNYW2a2Hm1INe2Hzg_SlMbv0OPGcEXDLMlIaNFU47SlB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b="1" dirty="0" smtClean="0">
                <a:latin typeface="Alegreya Sans SC" panose="00000500000000000000" pitchFamily="2" charset="0"/>
              </a:rPr>
              <a:t>Classification </a:t>
            </a:r>
          </a:p>
        </p:txBody>
      </p:sp>
      <p:sp>
        <p:nvSpPr>
          <p:cNvPr id="45059" name="Content Placeholder 2"/>
          <p:cNvSpPr>
            <a:spLocks noGrp="1"/>
          </p:cNvSpPr>
          <p:nvPr>
            <p:ph idx="1"/>
          </p:nvPr>
        </p:nvSpPr>
        <p:spPr/>
        <p:txBody>
          <a:bodyPr/>
          <a:lstStyle/>
          <a:p>
            <a:pPr eaLnBrk="1" hangingPunct="1">
              <a:buFont typeface="Arial" panose="020B0604020202020204" pitchFamily="34" charset="0"/>
              <a:buNone/>
            </a:pPr>
            <a:r>
              <a:rPr lang="en-US" altLang="en-US" sz="2800" dirty="0" smtClean="0">
                <a:latin typeface="Alegreya Sans SC" panose="00000500000000000000" pitchFamily="2" charset="0"/>
              </a:rPr>
              <a:t>1</a:t>
            </a:r>
            <a:r>
              <a:rPr lang="en-US" altLang="en-US" sz="2800" dirty="0" smtClean="0">
                <a:solidFill>
                  <a:srgbClr val="FF0000"/>
                </a:solidFill>
                <a:latin typeface="Alegreya Sans SC" panose="00000500000000000000" pitchFamily="2" charset="0"/>
              </a:rPr>
              <a:t>.According to number</a:t>
            </a:r>
          </a:p>
          <a:p>
            <a:pPr lvl="1" eaLnBrk="1" hangingPunct="1">
              <a:buFont typeface="Arial" panose="020B0604020202020204" pitchFamily="34" charset="0"/>
              <a:buNone/>
            </a:pPr>
            <a:r>
              <a:rPr lang="en-US" altLang="en-US" dirty="0" smtClean="0">
                <a:latin typeface="Alegreya Sans SC" panose="00000500000000000000" pitchFamily="2" charset="0"/>
              </a:rPr>
              <a:t>-Isolated single defect</a:t>
            </a:r>
          </a:p>
          <a:p>
            <a:pPr lvl="1" eaLnBrk="1" hangingPunct="1">
              <a:buFont typeface="Arial" panose="020B0604020202020204" pitchFamily="34" charset="0"/>
              <a:buNone/>
            </a:pPr>
            <a:r>
              <a:rPr lang="en-US" altLang="en-US" dirty="0" smtClean="0">
                <a:latin typeface="Alegreya Sans SC" panose="00000500000000000000" pitchFamily="2" charset="0"/>
              </a:rPr>
              <a:t>-Multiple (Swiss-chess type)</a:t>
            </a:r>
          </a:p>
          <a:p>
            <a:pPr eaLnBrk="1" hangingPunct="1">
              <a:buFont typeface="Arial" panose="020B0604020202020204" pitchFamily="34" charset="0"/>
              <a:buNone/>
            </a:pPr>
            <a:r>
              <a:rPr lang="en-US" altLang="en-US" sz="2800" dirty="0" smtClean="0">
                <a:latin typeface="Alegreya Sans SC" panose="00000500000000000000" pitchFamily="2" charset="0"/>
              </a:rPr>
              <a:t>2. </a:t>
            </a:r>
            <a:r>
              <a:rPr lang="en-US" altLang="en-US" sz="2800" dirty="0" smtClean="0">
                <a:solidFill>
                  <a:srgbClr val="FF0000"/>
                </a:solidFill>
                <a:latin typeface="Alegreya Sans SC" panose="00000500000000000000" pitchFamily="2" charset="0"/>
              </a:rPr>
              <a:t>According to size</a:t>
            </a:r>
          </a:p>
          <a:p>
            <a:pPr lvl="1" eaLnBrk="1" hangingPunct="1">
              <a:buFont typeface="Arial" panose="020B0604020202020204" pitchFamily="34" charset="0"/>
              <a:buNone/>
            </a:pPr>
            <a:r>
              <a:rPr lang="en-US" altLang="en-US" dirty="0" smtClean="0">
                <a:latin typeface="Alegreya Sans SC" panose="00000500000000000000" pitchFamily="2" charset="0"/>
              </a:rPr>
              <a:t>- Small- &lt;0.5cm2/m2-known as  </a:t>
            </a:r>
            <a:r>
              <a:rPr lang="en-US" altLang="en-US" dirty="0" err="1" smtClean="0">
                <a:latin typeface="Alegreya Sans SC" panose="00000500000000000000" pitchFamily="2" charset="0"/>
              </a:rPr>
              <a:t>maladie</a:t>
            </a:r>
            <a:r>
              <a:rPr lang="en-US" altLang="en-US" dirty="0" smtClean="0">
                <a:latin typeface="Alegreya Sans SC" panose="00000500000000000000" pitchFamily="2" charset="0"/>
              </a:rPr>
              <a:t> de Roger</a:t>
            </a:r>
          </a:p>
          <a:p>
            <a:pPr lvl="1" eaLnBrk="1" hangingPunct="1">
              <a:buFont typeface="Arial" panose="020B0604020202020204" pitchFamily="34" charset="0"/>
              <a:buNone/>
            </a:pPr>
            <a:r>
              <a:rPr lang="en-US" altLang="en-US" dirty="0" smtClean="0">
                <a:latin typeface="Alegreya Sans SC" panose="00000500000000000000" pitchFamily="2" charset="0"/>
              </a:rPr>
              <a:t>-Moderate- 0.5-1cm2/m2</a:t>
            </a:r>
          </a:p>
          <a:p>
            <a:pPr lvl="1" eaLnBrk="1" hangingPunct="1">
              <a:buFont typeface="Arial" panose="020B0604020202020204" pitchFamily="34" charset="0"/>
              <a:buNone/>
            </a:pPr>
            <a:r>
              <a:rPr lang="en-US" altLang="en-US" dirty="0" smtClean="0">
                <a:latin typeface="Alegreya Sans SC" panose="00000500000000000000" pitchFamily="2" charset="0"/>
              </a:rPr>
              <a:t>-Large -&gt;1cm2/m2</a:t>
            </a:r>
          </a:p>
        </p:txBody>
      </p:sp>
      <p:pic>
        <p:nvPicPr>
          <p:cNvPr id="45060"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b="1" dirty="0" smtClean="0">
                <a:latin typeface="Alegreya Sans SC" panose="00000500000000000000" pitchFamily="2" charset="0"/>
              </a:rPr>
              <a:t>Introduction</a:t>
            </a:r>
          </a:p>
        </p:txBody>
      </p:sp>
      <p:sp>
        <p:nvSpPr>
          <p:cNvPr id="18435" name="Content Placeholder 2"/>
          <p:cNvSpPr>
            <a:spLocks noGrp="1"/>
          </p:cNvSpPr>
          <p:nvPr>
            <p:ph idx="1"/>
          </p:nvPr>
        </p:nvSpPr>
        <p:spPr>
          <a:xfrm>
            <a:off x="977766" y="1600200"/>
            <a:ext cx="7010400" cy="4525963"/>
          </a:xfrm>
        </p:spPr>
        <p:txBody>
          <a:bodyPr/>
          <a:lstStyle/>
          <a:p>
            <a:pPr eaLnBrk="1" hangingPunct="1"/>
            <a:r>
              <a:rPr lang="en-GB" altLang="en-US" sz="2800" dirty="0" smtClean="0">
                <a:latin typeface="Alegreya Sans SC" panose="00000500000000000000" pitchFamily="2" charset="0"/>
              </a:rPr>
              <a:t>Commonest group of life threatening anomalies</a:t>
            </a:r>
          </a:p>
          <a:p>
            <a:pPr eaLnBrk="1" hangingPunct="1"/>
            <a:r>
              <a:rPr lang="en-US" altLang="en-US" sz="2800" dirty="0" smtClean="0">
                <a:latin typeface="Alegreya Sans SC" panose="00000500000000000000" pitchFamily="2" charset="0"/>
              </a:rPr>
              <a:t>The majority of congenital anomalies of the heart are present 6wks after conception &amp; most anomalies compatible with 6mths of intrauterine life permit live offspring at term</a:t>
            </a:r>
          </a:p>
        </p:txBody>
      </p:sp>
      <p:pic>
        <p:nvPicPr>
          <p:cNvPr id="18436"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b="1" dirty="0" smtClean="0">
                <a:latin typeface="Alegreya Sans SC" panose="00000500000000000000" pitchFamily="2" charset="0"/>
              </a:rPr>
              <a:t>Classification continued…..</a:t>
            </a:r>
          </a:p>
        </p:txBody>
      </p:sp>
      <p:sp>
        <p:nvSpPr>
          <p:cNvPr id="46083" name="Content Placeholder 2"/>
          <p:cNvSpPr>
            <a:spLocks noGrp="1"/>
          </p:cNvSpPr>
          <p:nvPr>
            <p:ph idx="1"/>
          </p:nvPr>
        </p:nvSpPr>
        <p:spPr/>
        <p:txBody>
          <a:bodyPr/>
          <a:lstStyle/>
          <a:p>
            <a:pPr eaLnBrk="1" hangingPunct="1">
              <a:buFont typeface="Arial" panose="020B0604020202020204" pitchFamily="34" charset="0"/>
              <a:buNone/>
            </a:pPr>
            <a:r>
              <a:rPr lang="en-US" altLang="en-US" sz="2800" dirty="0" smtClean="0">
                <a:latin typeface="Alegreya Sans SC" panose="00000500000000000000" pitchFamily="2" charset="0"/>
              </a:rPr>
              <a:t>3. </a:t>
            </a:r>
            <a:r>
              <a:rPr lang="en-US" altLang="en-US" sz="2800" dirty="0" smtClean="0">
                <a:solidFill>
                  <a:srgbClr val="FF0000"/>
                </a:solidFill>
                <a:latin typeface="Alegreya Sans SC" panose="00000500000000000000" pitchFamily="2" charset="0"/>
              </a:rPr>
              <a:t>According to site</a:t>
            </a:r>
          </a:p>
          <a:p>
            <a:pPr eaLnBrk="1" hangingPunct="1">
              <a:buFont typeface="Arial" panose="020B0604020202020204" pitchFamily="34" charset="0"/>
              <a:buNone/>
            </a:pPr>
            <a:r>
              <a:rPr lang="en-US" altLang="en-US" sz="2800" dirty="0" smtClean="0">
                <a:latin typeface="Alegreya Sans SC" panose="00000500000000000000" pitchFamily="2" charset="0"/>
              </a:rPr>
              <a:t>-</a:t>
            </a:r>
            <a:r>
              <a:rPr lang="en-US" altLang="en-US" sz="2800" dirty="0" err="1" smtClean="0">
                <a:latin typeface="Alegreya Sans SC" panose="00000500000000000000" pitchFamily="2" charset="0"/>
              </a:rPr>
              <a:t>Supracristal</a:t>
            </a:r>
            <a:r>
              <a:rPr lang="en-US" altLang="en-US" sz="2800" dirty="0" smtClean="0">
                <a:latin typeface="Alegreya Sans SC" panose="00000500000000000000" pitchFamily="2" charset="0"/>
              </a:rPr>
              <a:t> or </a:t>
            </a:r>
            <a:r>
              <a:rPr lang="en-US" altLang="en-US" sz="2800" dirty="0" err="1" smtClean="0">
                <a:latin typeface="Alegreya Sans SC" panose="00000500000000000000" pitchFamily="2" charset="0"/>
              </a:rPr>
              <a:t>subaortic</a:t>
            </a:r>
            <a:endParaRPr lang="en-US" altLang="en-US" sz="2800" dirty="0" smtClean="0">
              <a:latin typeface="Alegreya Sans SC" panose="00000500000000000000" pitchFamily="2" charset="0"/>
            </a:endParaRPr>
          </a:p>
          <a:p>
            <a:pPr eaLnBrk="1" hangingPunct="1">
              <a:buFont typeface="Arial" panose="020B0604020202020204" pitchFamily="34" charset="0"/>
              <a:buNone/>
            </a:pPr>
            <a:r>
              <a:rPr lang="en-US" altLang="en-US" sz="2800" dirty="0" smtClean="0">
                <a:latin typeface="Alegreya Sans SC" panose="00000500000000000000" pitchFamily="2" charset="0"/>
              </a:rPr>
              <a:t>-</a:t>
            </a:r>
            <a:r>
              <a:rPr lang="en-US" altLang="en-US" sz="2800" dirty="0" err="1" smtClean="0">
                <a:latin typeface="Alegreya Sans SC" panose="00000500000000000000" pitchFamily="2" charset="0"/>
              </a:rPr>
              <a:t>Infracristal</a:t>
            </a:r>
            <a:endParaRPr lang="en-US" altLang="en-US" sz="2800" dirty="0" smtClean="0">
              <a:latin typeface="Alegreya Sans SC" panose="00000500000000000000" pitchFamily="2" charset="0"/>
            </a:endParaRPr>
          </a:p>
          <a:p>
            <a:pPr lvl="1" eaLnBrk="1" hangingPunct="1"/>
            <a:r>
              <a:rPr lang="en-US" altLang="en-US" dirty="0" smtClean="0">
                <a:latin typeface="Alegreya Sans SC" panose="00000500000000000000" pitchFamily="2" charset="0"/>
              </a:rPr>
              <a:t> Membranous &amp; </a:t>
            </a:r>
            <a:r>
              <a:rPr lang="en-US" altLang="en-US" dirty="0" err="1" smtClean="0">
                <a:latin typeface="Alegreya Sans SC" panose="00000500000000000000" pitchFamily="2" charset="0"/>
              </a:rPr>
              <a:t>perimembranous</a:t>
            </a:r>
            <a:r>
              <a:rPr lang="en-US" altLang="en-US" dirty="0" smtClean="0">
                <a:latin typeface="Alegreya Sans SC" panose="00000500000000000000" pitchFamily="2" charset="0"/>
              </a:rPr>
              <a:t> (90% cases)</a:t>
            </a:r>
          </a:p>
          <a:p>
            <a:pPr lvl="1" eaLnBrk="1" hangingPunct="1"/>
            <a:r>
              <a:rPr lang="en-US" altLang="en-US" dirty="0" smtClean="0">
                <a:latin typeface="Alegreya Sans SC" panose="00000500000000000000" pitchFamily="2" charset="0"/>
              </a:rPr>
              <a:t> Muscular defect(10% cases)</a:t>
            </a:r>
          </a:p>
          <a:p>
            <a:pPr eaLnBrk="1" hangingPunct="1">
              <a:buFont typeface="Arial" panose="020B0604020202020204" pitchFamily="34" charset="0"/>
              <a:buNone/>
            </a:pPr>
            <a:r>
              <a:rPr lang="en-US" altLang="en-US" sz="2800" dirty="0" smtClean="0">
                <a:latin typeface="Alegreya Sans SC" panose="00000500000000000000" pitchFamily="2" charset="0"/>
              </a:rPr>
              <a:t>4</a:t>
            </a:r>
            <a:r>
              <a:rPr lang="en-US" altLang="en-US" sz="2800" dirty="0" smtClean="0">
                <a:solidFill>
                  <a:srgbClr val="FF0000"/>
                </a:solidFill>
                <a:latin typeface="Alegreya Sans SC" panose="00000500000000000000" pitchFamily="2" charset="0"/>
              </a:rPr>
              <a:t>.According to flow in VSD</a:t>
            </a:r>
          </a:p>
          <a:p>
            <a:pPr lvl="1" eaLnBrk="1" hangingPunct="1">
              <a:buFont typeface="Arial" panose="020B0604020202020204" pitchFamily="34" charset="0"/>
              <a:buNone/>
            </a:pPr>
            <a:r>
              <a:rPr lang="en-US" altLang="en-US" dirty="0" smtClean="0">
                <a:latin typeface="Alegreya Sans SC" panose="00000500000000000000" pitchFamily="2" charset="0"/>
              </a:rPr>
              <a:t>-Restrictive (&lt;0.5cm2/m2)</a:t>
            </a:r>
          </a:p>
          <a:p>
            <a:pPr lvl="1" eaLnBrk="1" hangingPunct="1">
              <a:buFont typeface="Arial" panose="020B0604020202020204" pitchFamily="34" charset="0"/>
              <a:buNone/>
            </a:pPr>
            <a:r>
              <a:rPr lang="en-US" altLang="en-US" dirty="0" smtClean="0">
                <a:latin typeface="Alegreya Sans SC" panose="00000500000000000000" pitchFamily="2" charset="0"/>
              </a:rPr>
              <a:t>-Non-</a:t>
            </a:r>
            <a:r>
              <a:rPr lang="en-US" altLang="en-US" dirty="0" err="1" smtClean="0">
                <a:latin typeface="Alegreya Sans SC" panose="00000500000000000000" pitchFamily="2" charset="0"/>
              </a:rPr>
              <a:t>restricetive</a:t>
            </a:r>
            <a:r>
              <a:rPr lang="en-US" altLang="en-US" dirty="0" smtClean="0">
                <a:latin typeface="Alegreya Sans SC" panose="00000500000000000000" pitchFamily="2" charset="0"/>
              </a:rPr>
              <a:t> (&gt;1cm2/m2)</a:t>
            </a:r>
          </a:p>
        </p:txBody>
      </p:sp>
      <p:pic>
        <p:nvPicPr>
          <p:cNvPr id="46084"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CLINICAL FEATURES</a:t>
            </a:r>
          </a:p>
        </p:txBody>
      </p:sp>
      <p:sp>
        <p:nvSpPr>
          <p:cNvPr id="47107" name="Rectangle 3"/>
          <p:cNvSpPr>
            <a:spLocks noGrp="1" noChangeArrowheads="1"/>
          </p:cNvSpPr>
          <p:nvPr>
            <p:ph type="body" idx="1"/>
          </p:nvPr>
        </p:nvSpPr>
        <p:spPr/>
        <p:txBody>
          <a:bodyPr/>
          <a:lstStyle/>
          <a:p>
            <a:pPr eaLnBrk="1" hangingPunct="1"/>
            <a:r>
              <a:rPr lang="en-US" altLang="en-US" sz="2800" b="1" u="sng" dirty="0" smtClean="0">
                <a:latin typeface="Alegreya Sans SC" panose="00000500000000000000" pitchFamily="2" charset="0"/>
              </a:rPr>
              <a:t>Small VSD </a:t>
            </a:r>
            <a:r>
              <a:rPr lang="en-US" altLang="en-US" sz="2800" dirty="0" smtClean="0">
                <a:latin typeface="Alegreya Sans SC" panose="00000500000000000000" pitchFamily="2" charset="0"/>
              </a:rPr>
              <a:t>– asymptomatic, normal growth</a:t>
            </a:r>
          </a:p>
          <a:p>
            <a:pPr eaLnBrk="1" hangingPunct="1"/>
            <a:r>
              <a:rPr lang="en-US" altLang="en-US" sz="2800" b="1" u="sng" dirty="0" smtClean="0">
                <a:latin typeface="Alegreya Sans SC" panose="00000500000000000000" pitchFamily="2" charset="0"/>
              </a:rPr>
              <a:t>Moderate to large VSD</a:t>
            </a:r>
          </a:p>
          <a:p>
            <a:pPr lvl="1" eaLnBrk="1" hangingPunct="1">
              <a:buFont typeface="Arial" panose="020B0604020202020204" pitchFamily="34" charset="0"/>
              <a:buNone/>
            </a:pPr>
            <a:r>
              <a:rPr lang="en-US" altLang="en-US" dirty="0" smtClean="0">
                <a:solidFill>
                  <a:srgbClr val="FF0000"/>
                </a:solidFill>
                <a:latin typeface="Alegreya Sans SC" panose="00000500000000000000" pitchFamily="2" charset="0"/>
              </a:rPr>
              <a:t>    CCF at 6-10 weeks ( fall in PVR), </a:t>
            </a:r>
            <a:r>
              <a:rPr lang="en-US" altLang="en-US" dirty="0" smtClean="0">
                <a:latin typeface="Alegreya Sans SC" panose="00000500000000000000" pitchFamily="2" charset="0"/>
              </a:rPr>
              <a:t>Recurrent chest infections,, poor growth, </a:t>
            </a:r>
            <a:r>
              <a:rPr lang="en-US" altLang="en-US" dirty="0" err="1" smtClean="0">
                <a:latin typeface="Alegreya Sans SC" panose="00000500000000000000" pitchFamily="2" charset="0"/>
              </a:rPr>
              <a:t>Dyspnoea</a:t>
            </a:r>
            <a:r>
              <a:rPr lang="en-US" altLang="en-US" dirty="0" smtClean="0">
                <a:latin typeface="Alegreya Sans SC" panose="00000500000000000000" pitchFamily="2" charset="0"/>
              </a:rPr>
              <a:t> on exertion</a:t>
            </a:r>
          </a:p>
          <a:p>
            <a:pPr eaLnBrk="1" hangingPunct="1"/>
            <a:r>
              <a:rPr lang="en-US" altLang="en-US" sz="2800" b="1" u="sng" dirty="0" smtClean="0">
                <a:latin typeface="Alegreya Sans SC" panose="00000500000000000000" pitchFamily="2" charset="0"/>
              </a:rPr>
              <a:t>Large VSD with marked PHT (reversal of shunt-</a:t>
            </a:r>
            <a:r>
              <a:rPr lang="en-US" altLang="en-US" sz="2800" b="1" u="sng" dirty="0" err="1" smtClean="0">
                <a:latin typeface="Alegreya Sans SC" panose="00000500000000000000" pitchFamily="2" charset="0"/>
              </a:rPr>
              <a:t>Eisenmenger</a:t>
            </a:r>
            <a:r>
              <a:rPr lang="en-US" altLang="en-US" sz="2800" b="1" u="sng" dirty="0" smtClean="0">
                <a:latin typeface="Alegreya Sans SC" panose="00000500000000000000" pitchFamily="2" charset="0"/>
              </a:rPr>
              <a:t>’ syndrome</a:t>
            </a:r>
            <a:r>
              <a:rPr lang="en-US" altLang="en-US" sz="2800" dirty="0" smtClean="0">
                <a:latin typeface="Alegreya Sans SC" panose="00000500000000000000" pitchFamily="2" charset="0"/>
              </a:rPr>
              <a:t>)</a:t>
            </a:r>
          </a:p>
          <a:p>
            <a:pPr lvl="1" eaLnBrk="1" hangingPunct="1">
              <a:buFont typeface="Arial" panose="020B0604020202020204" pitchFamily="34" charset="0"/>
              <a:buNone/>
            </a:pPr>
            <a:r>
              <a:rPr lang="en-US" altLang="en-US" dirty="0" smtClean="0">
                <a:latin typeface="Alegreya Sans SC" panose="00000500000000000000" pitchFamily="2" charset="0"/>
              </a:rPr>
              <a:t>    2</a:t>
            </a:r>
            <a:r>
              <a:rPr lang="en-US" altLang="en-US" baseline="30000" dirty="0" smtClean="0">
                <a:latin typeface="Alegreya Sans SC" panose="00000500000000000000" pitchFamily="2" charset="0"/>
              </a:rPr>
              <a:t>nd</a:t>
            </a:r>
            <a:r>
              <a:rPr lang="en-US" altLang="en-US" dirty="0" smtClean="0">
                <a:latin typeface="Alegreya Sans SC" panose="00000500000000000000" pitchFamily="2" charset="0"/>
              </a:rPr>
              <a:t> decade, </a:t>
            </a:r>
            <a:r>
              <a:rPr lang="en-US" altLang="en-US" dirty="0" err="1" smtClean="0">
                <a:latin typeface="Alegreya Sans SC" panose="00000500000000000000" pitchFamily="2" charset="0"/>
              </a:rPr>
              <a:t>cynosis,clubbing,polycythemia</a:t>
            </a:r>
            <a:endParaRPr lang="en-US" altLang="en-US" dirty="0" smtClean="0">
              <a:latin typeface="Alegreya Sans SC" panose="00000500000000000000" pitchFamily="2" charset="0"/>
            </a:endParaRPr>
          </a:p>
          <a:p>
            <a:pPr eaLnBrk="1" hangingPunct="1">
              <a:buFont typeface="Arial" panose="020B0604020202020204" pitchFamily="34" charset="0"/>
              <a:buNone/>
            </a:pPr>
            <a:endParaRPr lang="en-US" altLang="en-US" sz="2800" dirty="0" smtClean="0">
              <a:latin typeface="Alegreya Sans SC" panose="00000500000000000000" pitchFamily="2" charset="0"/>
            </a:endParaRPr>
          </a:p>
        </p:txBody>
      </p:sp>
      <p:pic>
        <p:nvPicPr>
          <p:cNvPr id="47108"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228600"/>
            <a:ext cx="7772400" cy="1143000"/>
          </a:xfrm>
        </p:spPr>
        <p:txBody>
          <a:bodyPr/>
          <a:lstStyle/>
          <a:p>
            <a:r>
              <a:rPr lang="en-US" altLang="en-US" b="1" dirty="0" smtClean="0">
                <a:latin typeface="Alegreya Sans SC" panose="00000500000000000000" pitchFamily="2" charset="0"/>
              </a:rPr>
              <a:t>EXAMINATION</a:t>
            </a:r>
            <a:endParaRPr lang="en-US" altLang="en-US" dirty="0" smtClean="0">
              <a:latin typeface="Alegreya Sans SC" panose="00000500000000000000" pitchFamily="2" charset="0"/>
            </a:endParaRPr>
          </a:p>
        </p:txBody>
      </p:sp>
      <p:sp>
        <p:nvSpPr>
          <p:cNvPr id="48131" name="Rectangle 3"/>
          <p:cNvSpPr>
            <a:spLocks noGrp="1" noChangeArrowheads="1"/>
          </p:cNvSpPr>
          <p:nvPr>
            <p:ph type="body" idx="1"/>
          </p:nvPr>
        </p:nvSpPr>
        <p:spPr>
          <a:xfrm>
            <a:off x="838200" y="1371600"/>
            <a:ext cx="7772400" cy="4114800"/>
          </a:xfrm>
        </p:spPr>
        <p:txBody>
          <a:bodyPr/>
          <a:lstStyle/>
          <a:p>
            <a:r>
              <a:rPr lang="en-US" altLang="en-US" sz="2800" dirty="0" smtClean="0">
                <a:latin typeface="Alegreya Sans SC" panose="00000500000000000000" pitchFamily="2" charset="0"/>
              </a:rPr>
              <a:t>Wide pulse pressure</a:t>
            </a:r>
          </a:p>
          <a:p>
            <a:r>
              <a:rPr lang="en-US" altLang="en-US" sz="2800" dirty="0" smtClean="0">
                <a:latin typeface="Alegreya Sans SC" panose="00000500000000000000" pitchFamily="2" charset="0"/>
              </a:rPr>
              <a:t>Hyperkinetic precordium</a:t>
            </a:r>
          </a:p>
          <a:p>
            <a:r>
              <a:rPr lang="en-US" altLang="en-US" sz="2800" dirty="0" smtClean="0">
                <a:latin typeface="Alegreya Sans SC" panose="00000500000000000000" pitchFamily="2" charset="0"/>
              </a:rPr>
              <a:t>Apex LV type</a:t>
            </a:r>
          </a:p>
          <a:p>
            <a:r>
              <a:rPr lang="en-US" altLang="en-US" sz="2800" dirty="0" smtClean="0">
                <a:latin typeface="Alegreya Sans SC" panose="00000500000000000000" pitchFamily="2" charset="0"/>
              </a:rPr>
              <a:t>S1 and S 2 masked by </a:t>
            </a:r>
            <a:r>
              <a:rPr lang="en-US" altLang="en-US" sz="2800" dirty="0" err="1" smtClean="0">
                <a:latin typeface="Alegreya Sans SC" panose="00000500000000000000" pitchFamily="2" charset="0"/>
              </a:rPr>
              <a:t>pansystolic</a:t>
            </a:r>
            <a:r>
              <a:rPr lang="en-US" altLang="en-US" sz="2800" dirty="0" smtClean="0">
                <a:latin typeface="Alegreya Sans SC" panose="00000500000000000000" pitchFamily="2" charset="0"/>
              </a:rPr>
              <a:t> murmur.</a:t>
            </a:r>
          </a:p>
          <a:p>
            <a:r>
              <a:rPr lang="en-US" altLang="en-US" sz="2800" dirty="0" smtClean="0">
                <a:latin typeface="Alegreya Sans SC" panose="00000500000000000000" pitchFamily="2" charset="0"/>
              </a:rPr>
              <a:t>S2 widely split and variable.</a:t>
            </a:r>
          </a:p>
          <a:p>
            <a:r>
              <a:rPr lang="en-US" altLang="en-US" sz="2800" dirty="0" smtClean="0">
                <a:latin typeface="Alegreya Sans SC" panose="00000500000000000000" pitchFamily="2" charset="0"/>
              </a:rPr>
              <a:t>Murmur at left sternal border at 3,4,5 ICS.</a:t>
            </a:r>
          </a:p>
          <a:p>
            <a:r>
              <a:rPr lang="en-US" altLang="en-US" sz="2800" dirty="0" smtClean="0">
                <a:latin typeface="Alegreya Sans SC" panose="00000500000000000000" pitchFamily="2" charset="0"/>
              </a:rPr>
              <a:t>Delayed/mid diastolic murmur at apex.</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ECG/ECHO/CXR</a:t>
            </a:r>
            <a:endParaRPr lang="en-US" altLang="en-US" dirty="0" smtClean="0">
              <a:latin typeface="Alegreya Sans SC" panose="00000500000000000000" pitchFamily="2" charset="0"/>
            </a:endParaRPr>
          </a:p>
        </p:txBody>
      </p:sp>
      <p:sp>
        <p:nvSpPr>
          <p:cNvPr id="49155" name="Rectangle 3"/>
          <p:cNvSpPr>
            <a:spLocks noGrp="1" noChangeArrowheads="1"/>
          </p:cNvSpPr>
          <p:nvPr>
            <p:ph type="body" idx="1"/>
          </p:nvPr>
        </p:nvSpPr>
        <p:spPr/>
        <p:txBody>
          <a:bodyPr/>
          <a:lstStyle/>
          <a:p>
            <a:pPr eaLnBrk="1" hangingPunct="1"/>
            <a:r>
              <a:rPr lang="en-US" altLang="en-US" sz="2800" b="1" dirty="0" smtClean="0">
                <a:latin typeface="Alegreya Sans SC" panose="00000500000000000000" pitchFamily="2" charset="0"/>
              </a:rPr>
              <a:t>ECG</a:t>
            </a:r>
            <a:r>
              <a:rPr lang="en-US" altLang="en-US" sz="2800" dirty="0" smtClean="0">
                <a:latin typeface="Alegreya Sans SC" panose="00000500000000000000" pitchFamily="2" charset="0"/>
              </a:rPr>
              <a:t>: Small/Medium defects: </a:t>
            </a:r>
            <a:r>
              <a:rPr lang="en-US" altLang="en-US" sz="2800" dirty="0" err="1" smtClean="0">
                <a:latin typeface="Alegreya Sans SC" panose="00000500000000000000" pitchFamily="2" charset="0"/>
              </a:rPr>
              <a:t>Normal.Large</a:t>
            </a:r>
            <a:r>
              <a:rPr lang="en-US" altLang="en-US" sz="2800" dirty="0" smtClean="0">
                <a:latin typeface="Alegreya Sans SC" panose="00000500000000000000" pitchFamily="2" charset="0"/>
              </a:rPr>
              <a:t> </a:t>
            </a:r>
            <a:r>
              <a:rPr lang="en-US" altLang="en-US" sz="2800" dirty="0" err="1" smtClean="0">
                <a:latin typeface="Alegreya Sans SC" panose="00000500000000000000" pitchFamily="2" charset="0"/>
              </a:rPr>
              <a:t>defects:LVH.PAH</a:t>
            </a:r>
            <a:r>
              <a:rPr lang="en-US" altLang="en-US" sz="2800" dirty="0" smtClean="0">
                <a:latin typeface="Alegreya Sans SC" panose="00000500000000000000" pitchFamily="2" charset="0"/>
              </a:rPr>
              <a:t>: RVH/BIVEN.</a:t>
            </a:r>
          </a:p>
          <a:p>
            <a:pPr eaLnBrk="1" hangingPunct="1"/>
            <a:r>
              <a:rPr lang="en-US" altLang="en-US" sz="2800" b="1" dirty="0" smtClean="0">
                <a:latin typeface="Alegreya Sans SC" panose="00000500000000000000" pitchFamily="2" charset="0"/>
              </a:rPr>
              <a:t>ECHO</a:t>
            </a:r>
            <a:r>
              <a:rPr lang="en-US" altLang="en-US" sz="2800" dirty="0" smtClean="0">
                <a:latin typeface="Alegreya Sans SC" panose="00000500000000000000" pitchFamily="2" charset="0"/>
              </a:rPr>
              <a:t>: Defect </a:t>
            </a:r>
            <a:r>
              <a:rPr lang="en-US" altLang="en-US" sz="2800" dirty="0" err="1" smtClean="0">
                <a:latin typeface="Alegreya Sans SC" panose="00000500000000000000" pitchFamily="2" charset="0"/>
              </a:rPr>
              <a:t>visualization,increased</a:t>
            </a:r>
            <a:r>
              <a:rPr lang="en-US" altLang="en-US" sz="2800" dirty="0" smtClean="0">
                <a:latin typeface="Alegreya Sans SC" panose="00000500000000000000" pitchFamily="2" charset="0"/>
              </a:rPr>
              <a:t> LV size, increased LA size.</a:t>
            </a:r>
          </a:p>
          <a:p>
            <a:pPr eaLnBrk="1" hangingPunct="1"/>
            <a:r>
              <a:rPr lang="en-US" altLang="en-US" sz="2800" b="1" dirty="0" smtClean="0">
                <a:latin typeface="Alegreya Sans SC" panose="00000500000000000000" pitchFamily="2" charset="0"/>
              </a:rPr>
              <a:t>CXR</a:t>
            </a:r>
            <a:r>
              <a:rPr lang="en-US" altLang="en-US" sz="2800" dirty="0" smtClean="0">
                <a:latin typeface="Alegreya Sans SC" panose="00000500000000000000" pitchFamily="2" charset="0"/>
              </a:rPr>
              <a:t>: Cardiac size directly proportional to size of </a:t>
            </a:r>
            <a:r>
              <a:rPr lang="en-US" altLang="en-US" sz="2800" dirty="0" err="1" smtClean="0">
                <a:latin typeface="Alegreya Sans SC" panose="00000500000000000000" pitchFamily="2" charset="0"/>
              </a:rPr>
              <a:t>lesion.Increased</a:t>
            </a:r>
            <a:r>
              <a:rPr lang="en-US" altLang="en-US" sz="2800" dirty="0" smtClean="0">
                <a:latin typeface="Alegreya Sans SC" panose="00000500000000000000" pitchFamily="2" charset="0"/>
              </a:rPr>
              <a:t> pulmonary vasculature.</a:t>
            </a:r>
          </a:p>
          <a:p>
            <a:pPr eaLnBrk="1" hangingPunct="1"/>
            <a:endParaRPr lang="en-US" altLang="en-US" sz="2800" dirty="0" smtClean="0">
              <a:latin typeface="Alegreya Sans SC" panose="00000500000000000000" pitchFamily="2" charset="0"/>
            </a:endParaRPr>
          </a:p>
        </p:txBody>
      </p:sp>
      <p:pic>
        <p:nvPicPr>
          <p:cNvPr id="49156"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CXR in VSD</a:t>
            </a:r>
          </a:p>
        </p:txBody>
      </p:sp>
      <p:sp>
        <p:nvSpPr>
          <p:cNvPr id="34819" name="Rectangle 3"/>
          <p:cNvSpPr>
            <a:spLocks noGrp="1" noChangeArrowheads="1"/>
          </p:cNvSpPr>
          <p:nvPr>
            <p:ph type="body" sz="half" idx="1"/>
          </p:nvPr>
        </p:nvSpPr>
        <p:spPr>
          <a:xfrm>
            <a:off x="457200" y="1371600"/>
            <a:ext cx="8229600" cy="801688"/>
          </a:xfrm>
        </p:spPr>
        <p:txBody>
          <a:bodyPr rtlCol="0">
            <a:noAutofit/>
          </a:bodyPr>
          <a:lstStyle/>
          <a:p>
            <a:pPr eaLnBrk="1" fontAlgn="auto" hangingPunct="1">
              <a:lnSpc>
                <a:spcPct val="90000"/>
              </a:lnSpc>
              <a:spcAft>
                <a:spcPts val="0"/>
              </a:spcAft>
              <a:defRPr/>
            </a:pPr>
            <a:r>
              <a:rPr lang="en-US" sz="2400" dirty="0">
                <a:latin typeface="Alegreya Sans SC" panose="00000500000000000000" pitchFamily="2" charset="0"/>
              </a:rPr>
              <a:t>Cardiomegaly with LAE and LVE will be seen with large L to R shunts</a:t>
            </a:r>
          </a:p>
          <a:p>
            <a:pPr eaLnBrk="1" fontAlgn="auto" hangingPunct="1">
              <a:lnSpc>
                <a:spcPct val="90000"/>
              </a:lnSpc>
              <a:spcAft>
                <a:spcPts val="0"/>
              </a:spcAft>
              <a:defRPr/>
            </a:pPr>
            <a:r>
              <a:rPr lang="en-US" sz="2400" dirty="0">
                <a:latin typeface="Alegreya Sans SC" panose="00000500000000000000" pitchFamily="2" charset="0"/>
              </a:rPr>
              <a:t>A large defect associated with a small heart and </a:t>
            </a:r>
            <a:r>
              <a:rPr lang="en-US" sz="2400" dirty="0" err="1">
                <a:latin typeface="Alegreya Sans SC" panose="00000500000000000000" pitchFamily="2" charset="0"/>
              </a:rPr>
              <a:t>oligemic</a:t>
            </a:r>
            <a:r>
              <a:rPr lang="en-US" sz="2400" dirty="0">
                <a:latin typeface="Alegreya Sans SC" panose="00000500000000000000" pitchFamily="2" charset="0"/>
              </a:rPr>
              <a:t> lung fields should raise the suspicion of pulmonary vascular disease</a:t>
            </a:r>
          </a:p>
          <a:p>
            <a:pPr eaLnBrk="1" fontAlgn="auto" hangingPunct="1">
              <a:lnSpc>
                <a:spcPct val="90000"/>
              </a:lnSpc>
              <a:spcAft>
                <a:spcPts val="0"/>
              </a:spcAft>
              <a:defRPr/>
            </a:pPr>
            <a:endParaRPr lang="en-US" sz="2400" dirty="0">
              <a:latin typeface="Alegreya Sans SC" panose="00000500000000000000" pitchFamily="2" charset="0"/>
            </a:endParaRPr>
          </a:p>
        </p:txBody>
      </p:sp>
      <p:pic>
        <p:nvPicPr>
          <p:cNvPr id="50180" name="Picture 4" descr="VSD_CHES"/>
          <p:cNvPicPr>
            <a:picLocks noChangeAspect="1" noChangeArrowheads="1"/>
          </p:cNvPicPr>
          <p:nvPr/>
        </p:nvPicPr>
        <p:blipFill>
          <a:blip r:embed="rId2">
            <a:extLst>
              <a:ext uri="{28A0092B-C50C-407E-A947-70E740481C1C}">
                <a14:useLocalDpi xmlns:a14="http://schemas.microsoft.com/office/drawing/2010/main" val="0"/>
              </a:ext>
            </a:extLst>
          </a:blip>
          <a:srcRect b="43243"/>
          <a:stretch>
            <a:fillRect/>
          </a:stretch>
        </p:blipFill>
        <p:spPr bwMode="auto">
          <a:xfrm>
            <a:off x="990600" y="3124200"/>
            <a:ext cx="7162800" cy="336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8" descr="http://t3.gstatic.com/images?q=tbn:ANd9GcRozt8qNYW2a2Hm1INe2Hzg_SlMbv0OPGcEXDLMlIaNFU47SlB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8" descr="http://t3.gstatic.com/images?q=tbn:ANd9GcRozt8qNYW2a2Hm1INe2Hzg_SlMbv0OPGcEXDLMlIaNFU47SlB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6858000"/>
            <a:ext cx="1143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ASSESSMENT OF SEVERITY</a:t>
            </a:r>
          </a:p>
        </p:txBody>
      </p:sp>
      <p:sp>
        <p:nvSpPr>
          <p:cNvPr id="14339" name="Rectangle 3"/>
          <p:cNvSpPr>
            <a:spLocks noGrp="1" noChangeArrowheads="1"/>
          </p:cNvSpPr>
          <p:nvPr>
            <p:ph type="body" idx="1"/>
          </p:nvPr>
        </p:nvSpPr>
        <p:spPr/>
        <p:txBody>
          <a:bodyPr rtlCol="0">
            <a:noAutofit/>
          </a:bodyPr>
          <a:lstStyle/>
          <a:p>
            <a:pPr eaLnBrk="1" fontAlgn="auto" hangingPunct="1">
              <a:spcAft>
                <a:spcPts val="0"/>
              </a:spcAft>
              <a:defRPr/>
            </a:pPr>
            <a:r>
              <a:rPr lang="en-US" sz="2800" b="1" dirty="0">
                <a:latin typeface="Alegreya Sans SC" panose="00000500000000000000" pitchFamily="2" charset="0"/>
              </a:rPr>
              <a:t>Small VSD</a:t>
            </a:r>
            <a:r>
              <a:rPr lang="en-US" sz="2800" dirty="0">
                <a:latin typeface="Alegreya Sans SC" panose="00000500000000000000" pitchFamily="2" charset="0"/>
              </a:rPr>
              <a:t>: PSM , No MDM, no PHT, Normal cardiac size, no cardiac failure, normal ECG.</a:t>
            </a:r>
          </a:p>
          <a:p>
            <a:pPr eaLnBrk="1" fontAlgn="auto" hangingPunct="1">
              <a:spcAft>
                <a:spcPts val="0"/>
              </a:spcAft>
              <a:defRPr/>
            </a:pPr>
            <a:r>
              <a:rPr lang="en-US" sz="2800" b="1" dirty="0">
                <a:latin typeface="Alegreya Sans SC" panose="00000500000000000000" pitchFamily="2" charset="0"/>
              </a:rPr>
              <a:t>Moderate VSD </a:t>
            </a:r>
            <a:r>
              <a:rPr lang="en-US" sz="2800" dirty="0">
                <a:latin typeface="Alegreya Sans SC" panose="00000500000000000000" pitchFamily="2" charset="0"/>
              </a:rPr>
              <a:t>: PSM with thrill, ESM, MDM at apex S2 widely split, Loud P2,S3 present, PHT mild to moderate,, cardiomegaly, LVH  on ECG  </a:t>
            </a:r>
          </a:p>
          <a:p>
            <a:pPr eaLnBrk="1" fontAlgn="auto" hangingPunct="1">
              <a:spcAft>
                <a:spcPts val="0"/>
              </a:spcAft>
              <a:defRPr/>
            </a:pPr>
            <a:r>
              <a:rPr lang="en-US" sz="2800" b="1" dirty="0">
                <a:latin typeface="Alegreya Sans SC" panose="00000500000000000000" pitchFamily="2" charset="0"/>
              </a:rPr>
              <a:t>Large VSD</a:t>
            </a:r>
            <a:r>
              <a:rPr lang="en-US" sz="2800" dirty="0">
                <a:latin typeface="Alegreya Sans SC" panose="00000500000000000000" pitchFamily="2" charset="0"/>
              </a:rPr>
              <a:t>: PSM to short early SM, S2 closely split, MDM,ESM, </a:t>
            </a:r>
            <a:r>
              <a:rPr lang="en-US" sz="2800" dirty="0" err="1">
                <a:latin typeface="Alegreya Sans SC" panose="00000500000000000000" pitchFamily="2" charset="0"/>
              </a:rPr>
              <a:t>mod.PHT,cardiomegaly,CCF,Growth</a:t>
            </a:r>
            <a:r>
              <a:rPr lang="en-US" sz="2800" dirty="0">
                <a:latin typeface="Alegreya Sans SC" panose="00000500000000000000" pitchFamily="2" charset="0"/>
              </a:rPr>
              <a:t> failure, BVH on ECG.</a:t>
            </a:r>
          </a:p>
          <a:p>
            <a:pPr eaLnBrk="1" fontAlgn="auto" hangingPunct="1">
              <a:spcAft>
                <a:spcPts val="0"/>
              </a:spcAft>
              <a:defRPr/>
            </a:pPr>
            <a:r>
              <a:rPr lang="en-US" sz="2800" b="1" dirty="0">
                <a:latin typeface="Alegreya Sans SC" panose="00000500000000000000" pitchFamily="2" charset="0"/>
              </a:rPr>
              <a:t>Large VSD with marked PHT</a:t>
            </a:r>
            <a:r>
              <a:rPr lang="en-US" sz="2800" dirty="0">
                <a:latin typeface="Alegreya Sans SC" panose="00000500000000000000" pitchFamily="2" charset="0"/>
              </a:rPr>
              <a:t>: quite heart,S2 single,p2loud,no VSD murmur, EDM of PR (graham steel ) present, minimal cardiomegaly, RVH on ECG</a:t>
            </a:r>
          </a:p>
          <a:p>
            <a:pPr eaLnBrk="1" fontAlgn="auto" hangingPunct="1">
              <a:spcAft>
                <a:spcPts val="0"/>
              </a:spcAft>
              <a:defRPr/>
            </a:pPr>
            <a:endParaRPr lang="en-US" sz="2800" dirty="0">
              <a:latin typeface="Alegreya Sans SC" panose="00000500000000000000" pitchFamily="2" charset="0"/>
            </a:endParaRPr>
          </a:p>
        </p:txBody>
      </p:sp>
      <p:pic>
        <p:nvPicPr>
          <p:cNvPr id="51204"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COURSE </a:t>
            </a:r>
          </a:p>
        </p:txBody>
      </p:sp>
      <p:sp>
        <p:nvSpPr>
          <p:cNvPr id="52227" name="Rectangle 3"/>
          <p:cNvSpPr>
            <a:spLocks noGrp="1" noChangeArrowheads="1"/>
          </p:cNvSpPr>
          <p:nvPr>
            <p:ph type="body" idx="1"/>
          </p:nvPr>
        </p:nvSpPr>
        <p:spPr/>
        <p:txBody>
          <a:bodyPr/>
          <a:lstStyle/>
          <a:p>
            <a:pPr eaLnBrk="1" hangingPunct="1"/>
            <a:r>
              <a:rPr lang="en-US" altLang="en-US" sz="2800" dirty="0" smtClean="0">
                <a:latin typeface="Alegreya Sans SC" panose="00000500000000000000" pitchFamily="2" charset="0"/>
              </a:rPr>
              <a:t>70-80% Decrease in size and disappear by 3 y . </a:t>
            </a:r>
          </a:p>
          <a:p>
            <a:pPr eaLnBrk="1" hangingPunct="1"/>
            <a:r>
              <a:rPr lang="en-US" altLang="en-US" sz="2800" dirty="0" smtClean="0">
                <a:latin typeface="Alegreya Sans SC" panose="00000500000000000000" pitchFamily="2" charset="0"/>
              </a:rPr>
              <a:t>In some large VSD infundibular stenosis develops leading to decrease L</a:t>
            </a:r>
            <a:r>
              <a:rPr lang="en-US" altLang="en-US" sz="2800" dirty="0" smtClean="0">
                <a:latin typeface="Alegreya Sans SC" panose="00000500000000000000" pitchFamily="2" charset="0"/>
                <a:sym typeface="Wingdings" panose="05000000000000000000" pitchFamily="2" charset="2"/>
              </a:rPr>
              <a:t>R shunt.</a:t>
            </a:r>
          </a:p>
          <a:p>
            <a:pPr eaLnBrk="1" hangingPunct="1"/>
            <a:r>
              <a:rPr lang="en-US" altLang="en-US" sz="2800" dirty="0" smtClean="0">
                <a:latin typeface="Alegreya Sans SC" panose="00000500000000000000" pitchFamily="2" charset="0"/>
                <a:sym typeface="Wingdings" panose="05000000000000000000" pitchFamily="2" charset="2"/>
              </a:rPr>
              <a:t>CCF with Large VSD at 6-8 weeks of age.</a:t>
            </a:r>
            <a:endParaRPr lang="en-US" altLang="en-US" sz="2800" dirty="0" smtClean="0">
              <a:latin typeface="Alegreya Sans SC" panose="00000500000000000000" pitchFamily="2" charset="0"/>
            </a:endParaRPr>
          </a:p>
          <a:p>
            <a:pPr eaLnBrk="1" hangingPunct="1"/>
            <a:r>
              <a:rPr lang="en-US" altLang="en-US" sz="2800" dirty="0" smtClean="0">
                <a:latin typeface="Alegreya Sans SC" panose="00000500000000000000" pitchFamily="2" charset="0"/>
              </a:rPr>
              <a:t>Rest may have  PAH, AR and IE.</a:t>
            </a:r>
          </a:p>
        </p:txBody>
      </p:sp>
      <p:pic>
        <p:nvPicPr>
          <p:cNvPr id="52228"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TREATMENT</a:t>
            </a:r>
          </a:p>
        </p:txBody>
      </p:sp>
      <p:sp>
        <p:nvSpPr>
          <p:cNvPr id="53251" name="Rectangle 3"/>
          <p:cNvSpPr>
            <a:spLocks noGrp="1" noChangeArrowheads="1"/>
          </p:cNvSpPr>
          <p:nvPr>
            <p:ph type="body" idx="1"/>
          </p:nvPr>
        </p:nvSpPr>
        <p:spPr/>
        <p:txBody>
          <a:bodyPr/>
          <a:lstStyle/>
          <a:p>
            <a:pPr eaLnBrk="1" hangingPunct="1"/>
            <a:r>
              <a:rPr lang="en-US" altLang="en-US" sz="2800" b="1" dirty="0" smtClean="0">
                <a:latin typeface="Alegreya Sans SC" panose="00000500000000000000" pitchFamily="2" charset="0"/>
              </a:rPr>
              <a:t>MEDICAL</a:t>
            </a:r>
            <a:r>
              <a:rPr lang="en-US" altLang="en-US" sz="2800" dirty="0" smtClean="0">
                <a:latin typeface="Alegreya Sans SC" panose="00000500000000000000" pitchFamily="2" charset="0"/>
              </a:rPr>
              <a:t>:</a:t>
            </a:r>
          </a:p>
          <a:p>
            <a:pPr lvl="1" eaLnBrk="1" hangingPunct="1"/>
            <a:r>
              <a:rPr lang="en-US" altLang="en-US" dirty="0" smtClean="0">
                <a:latin typeface="Alegreya Sans SC" panose="00000500000000000000" pitchFamily="2" charset="0"/>
              </a:rPr>
              <a:t>Control of CCF</a:t>
            </a:r>
          </a:p>
          <a:p>
            <a:pPr lvl="1" eaLnBrk="1" hangingPunct="1"/>
            <a:r>
              <a:rPr lang="en-US" altLang="en-US" dirty="0" smtClean="0">
                <a:latin typeface="Alegreya Sans SC" panose="00000500000000000000" pitchFamily="2" charset="0"/>
              </a:rPr>
              <a:t>TT of chest infections</a:t>
            </a:r>
          </a:p>
          <a:p>
            <a:pPr lvl="1" eaLnBrk="1" hangingPunct="1"/>
            <a:r>
              <a:rPr lang="en-US" altLang="en-US" dirty="0" smtClean="0">
                <a:latin typeface="Alegreya Sans SC" panose="00000500000000000000" pitchFamily="2" charset="0"/>
              </a:rPr>
              <a:t>Prev. and treat anemia and IE</a:t>
            </a:r>
          </a:p>
          <a:p>
            <a:pPr lvl="1" eaLnBrk="1" hangingPunct="1">
              <a:buFontTx/>
              <a:buNone/>
            </a:pPr>
            <a:endParaRPr lang="en-US" altLang="en-US" dirty="0" smtClean="0">
              <a:latin typeface="Alegreya Sans SC" panose="00000500000000000000" pitchFamily="2" charset="0"/>
            </a:endParaRPr>
          </a:p>
        </p:txBody>
      </p:sp>
      <p:pic>
        <p:nvPicPr>
          <p:cNvPr id="53252"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SURGERY INDICATIONS</a:t>
            </a:r>
            <a:endParaRPr lang="en-US" altLang="en-US" dirty="0" smtClean="0">
              <a:latin typeface="Alegreya Sans SC" panose="00000500000000000000" pitchFamily="2" charset="0"/>
            </a:endParaRPr>
          </a:p>
        </p:txBody>
      </p:sp>
      <p:sp>
        <p:nvSpPr>
          <p:cNvPr id="17411" name="Rectangle 3"/>
          <p:cNvSpPr>
            <a:spLocks noGrp="1" noChangeArrowheads="1"/>
          </p:cNvSpPr>
          <p:nvPr>
            <p:ph type="body" idx="1"/>
          </p:nvPr>
        </p:nvSpPr>
        <p:spPr>
          <a:xfrm>
            <a:off x="457200" y="1066800"/>
            <a:ext cx="8229600" cy="4114800"/>
          </a:xfrm>
        </p:spPr>
        <p:txBody>
          <a:bodyPr rtlCol="0">
            <a:noAutofit/>
          </a:bodyPr>
          <a:lstStyle/>
          <a:p>
            <a:pPr eaLnBrk="1" fontAlgn="auto" hangingPunct="1">
              <a:spcAft>
                <a:spcPts val="0"/>
              </a:spcAft>
              <a:defRPr/>
            </a:pPr>
            <a:r>
              <a:rPr lang="en-US" sz="2800" dirty="0">
                <a:latin typeface="Alegreya Sans SC" panose="00000500000000000000" pitchFamily="2" charset="0"/>
              </a:rPr>
              <a:t> Ideal age for closure is below 2 </a:t>
            </a:r>
            <a:r>
              <a:rPr lang="en-US" sz="2800" dirty="0" err="1">
                <a:latin typeface="Alegreya Sans SC" panose="00000500000000000000" pitchFamily="2" charset="0"/>
              </a:rPr>
              <a:t>yr.Moderate</a:t>
            </a:r>
            <a:r>
              <a:rPr lang="en-US" sz="2800" dirty="0">
                <a:latin typeface="Alegreya Sans SC" panose="00000500000000000000" pitchFamily="2" charset="0"/>
              </a:rPr>
              <a:t> VSD at 2-5 yr age, Large VSD at 6-9 months.</a:t>
            </a:r>
          </a:p>
          <a:p>
            <a:pPr eaLnBrk="1" fontAlgn="auto" hangingPunct="1">
              <a:spcAft>
                <a:spcPts val="0"/>
              </a:spcAft>
              <a:defRPr/>
            </a:pPr>
            <a:r>
              <a:rPr lang="en-US" sz="2800" dirty="0">
                <a:latin typeface="Alegreya Sans SC" panose="00000500000000000000" pitchFamily="2" charset="0"/>
              </a:rPr>
              <a:t>Failure of medical treatment with CCF in infancy</a:t>
            </a:r>
          </a:p>
          <a:p>
            <a:pPr eaLnBrk="1" fontAlgn="auto" hangingPunct="1">
              <a:lnSpc>
                <a:spcPct val="90000"/>
              </a:lnSpc>
              <a:spcAft>
                <a:spcPts val="0"/>
              </a:spcAft>
              <a:defRPr/>
            </a:pPr>
            <a:r>
              <a:rPr lang="en-US" sz="2800" dirty="0">
                <a:latin typeface="Alegreya Sans SC" panose="00000500000000000000" pitchFamily="2" charset="0"/>
              </a:rPr>
              <a:t>Infants b/w 6-12mths of age with large defects ass. with PH ,even if symptoms are controlled  by medication.</a:t>
            </a:r>
          </a:p>
          <a:p>
            <a:pPr eaLnBrk="1" fontAlgn="auto" hangingPunct="1">
              <a:lnSpc>
                <a:spcPct val="90000"/>
              </a:lnSpc>
              <a:spcAft>
                <a:spcPts val="0"/>
              </a:spcAft>
              <a:defRPr/>
            </a:pPr>
            <a:r>
              <a:rPr lang="en-US" sz="2800" dirty="0">
                <a:latin typeface="Alegreya Sans SC" panose="00000500000000000000" pitchFamily="2" charset="0"/>
              </a:rPr>
              <a:t>Pt is older than 24mths of age with </a:t>
            </a:r>
            <a:r>
              <a:rPr lang="en-US" sz="2800" dirty="0" err="1">
                <a:latin typeface="Alegreya Sans SC" panose="00000500000000000000" pitchFamily="2" charset="0"/>
              </a:rPr>
              <a:t>Qp:Qs</a:t>
            </a:r>
            <a:r>
              <a:rPr lang="en-US" sz="2800" dirty="0">
                <a:latin typeface="Alegreya Sans SC" panose="00000500000000000000" pitchFamily="2" charset="0"/>
              </a:rPr>
              <a:t>  is greater than 2:1 </a:t>
            </a:r>
            <a:r>
              <a:rPr lang="en-US" sz="2800" dirty="0" err="1">
                <a:latin typeface="Alegreya Sans SC" panose="00000500000000000000" pitchFamily="2" charset="0"/>
              </a:rPr>
              <a:t>Qp</a:t>
            </a:r>
            <a:r>
              <a:rPr lang="en-US" sz="2800" dirty="0">
                <a:latin typeface="Alegreya Sans SC" panose="00000500000000000000" pitchFamily="2" charset="0"/>
              </a:rPr>
              <a:t>/Qs = 2:1</a:t>
            </a:r>
          </a:p>
          <a:p>
            <a:pPr eaLnBrk="1" fontAlgn="auto" hangingPunct="1">
              <a:spcAft>
                <a:spcPts val="0"/>
              </a:spcAft>
              <a:defRPr/>
            </a:pPr>
            <a:r>
              <a:rPr lang="en-US" sz="2800" dirty="0">
                <a:latin typeface="Alegreya Sans SC" panose="00000500000000000000" pitchFamily="2" charset="0"/>
              </a:rPr>
              <a:t>Associated PS, reversible PAH, AR, multiple lesions (even with small VSD),IE,FTT despite of anti failure treatment.</a:t>
            </a:r>
          </a:p>
          <a:p>
            <a:pPr eaLnBrk="1" fontAlgn="auto" hangingPunct="1">
              <a:spcAft>
                <a:spcPts val="0"/>
              </a:spcAft>
              <a:defRPr/>
            </a:pPr>
            <a:r>
              <a:rPr lang="en-US" sz="2800" dirty="0">
                <a:latin typeface="Alegreya Sans SC" panose="00000500000000000000" pitchFamily="2" charset="0"/>
              </a:rPr>
              <a:t>When associated with other cardiac defects.</a:t>
            </a:r>
          </a:p>
          <a:p>
            <a:pPr eaLnBrk="1" fontAlgn="auto" hangingPunct="1">
              <a:spcAft>
                <a:spcPts val="0"/>
              </a:spcAft>
              <a:defRPr/>
            </a:pPr>
            <a:endParaRPr lang="en-US" sz="2800" dirty="0">
              <a:latin typeface="Alegreya Sans SC" panose="00000500000000000000" pitchFamily="2" charset="0"/>
            </a:endParaRPr>
          </a:p>
        </p:txBody>
      </p:sp>
      <p:pic>
        <p:nvPicPr>
          <p:cNvPr id="54276"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en-US" b="1" dirty="0" smtClean="0">
                <a:latin typeface="Alegreya Sans SC" panose="00000500000000000000" pitchFamily="2" charset="0"/>
              </a:rPr>
              <a:t>Contraindications of surgery</a:t>
            </a:r>
          </a:p>
        </p:txBody>
      </p:sp>
      <p:sp>
        <p:nvSpPr>
          <p:cNvPr id="55299" name="Content Placeholder 2"/>
          <p:cNvSpPr>
            <a:spLocks noGrp="1"/>
          </p:cNvSpPr>
          <p:nvPr>
            <p:ph idx="1"/>
          </p:nvPr>
        </p:nvSpPr>
        <p:spPr/>
        <p:txBody>
          <a:bodyPr/>
          <a:lstStyle/>
          <a:p>
            <a:pPr eaLnBrk="1" hangingPunct="1"/>
            <a:r>
              <a:rPr lang="en-US" altLang="en-US" sz="2800" dirty="0" smtClean="0">
                <a:latin typeface="Alegreya Sans SC" panose="00000500000000000000" pitchFamily="2" charset="0"/>
              </a:rPr>
              <a:t>Development of irreversible PHT</a:t>
            </a:r>
          </a:p>
          <a:p>
            <a:pPr eaLnBrk="1" hangingPunct="1"/>
            <a:r>
              <a:rPr lang="en-US" altLang="en-US" sz="2800" dirty="0" err="1" smtClean="0">
                <a:latin typeface="Alegreya Sans SC" panose="00000500000000000000" pitchFamily="2" charset="0"/>
              </a:rPr>
              <a:t>Eisinmenger’s</a:t>
            </a:r>
            <a:r>
              <a:rPr lang="en-US" altLang="en-US" sz="2800" dirty="0" smtClean="0">
                <a:latin typeface="Alegreya Sans SC" panose="00000500000000000000" pitchFamily="2" charset="0"/>
              </a:rPr>
              <a:t> complex</a:t>
            </a:r>
          </a:p>
          <a:p>
            <a:pPr eaLnBrk="1" hangingPunct="1"/>
            <a:r>
              <a:rPr lang="en-US" altLang="en-US" sz="2800" b="1" u="sng" dirty="0" smtClean="0">
                <a:latin typeface="Alegreya Sans SC" panose="00000500000000000000" pitchFamily="2" charset="0"/>
              </a:rPr>
              <a:t>Complications of surgery</a:t>
            </a:r>
          </a:p>
          <a:p>
            <a:pPr eaLnBrk="1" hangingPunct="1"/>
            <a:r>
              <a:rPr lang="en-US" altLang="en-US" sz="2800" dirty="0" smtClean="0">
                <a:latin typeface="Alegreya Sans SC" panose="00000500000000000000" pitchFamily="2" charset="0"/>
              </a:rPr>
              <a:t>RBBB</a:t>
            </a:r>
          </a:p>
          <a:p>
            <a:pPr eaLnBrk="1" hangingPunct="1"/>
            <a:r>
              <a:rPr lang="en-US" altLang="en-US" sz="2800" dirty="0" smtClean="0">
                <a:latin typeface="Alegreya Sans SC" panose="00000500000000000000" pitchFamily="2" charset="0"/>
              </a:rPr>
              <a:t>Residual VSD</a:t>
            </a:r>
          </a:p>
          <a:p>
            <a:pPr eaLnBrk="1" hangingPunct="1"/>
            <a:r>
              <a:rPr lang="en-US" altLang="en-US" sz="2800" dirty="0" smtClean="0">
                <a:latin typeface="Alegreya Sans SC" panose="00000500000000000000" pitchFamily="2" charset="0"/>
              </a:rPr>
              <a:t>Surgical risk is higher for </a:t>
            </a:r>
            <a:r>
              <a:rPr lang="en-US" altLang="en-US" sz="2800" dirty="0" err="1" smtClean="0">
                <a:latin typeface="Alegreya Sans SC" panose="00000500000000000000" pitchFamily="2" charset="0"/>
              </a:rPr>
              <a:t>swiss</a:t>
            </a:r>
            <a:r>
              <a:rPr lang="en-US" altLang="en-US" sz="2800" dirty="0" smtClean="0">
                <a:latin typeface="Alegreya Sans SC" panose="00000500000000000000" pitchFamily="2" charset="0"/>
              </a:rPr>
              <a:t>-cheese type VSD</a:t>
            </a:r>
          </a:p>
        </p:txBody>
      </p:sp>
      <p:pic>
        <p:nvPicPr>
          <p:cNvPr id="55300"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eaLnBrk="1" hangingPunct="1"/>
            <a:r>
              <a:rPr lang="en-US" altLang="en-US" b="1" dirty="0" smtClean="0">
                <a:latin typeface="Alegreya Sans SC" panose="00000500000000000000" pitchFamily="2" charset="0"/>
              </a:rPr>
              <a:t>Epidemiology</a:t>
            </a:r>
            <a:endParaRPr lang="en-GB" altLang="en-US" b="1" dirty="0" smtClean="0">
              <a:latin typeface="Alegreya Sans SC" panose="00000500000000000000" pitchFamily="2" charset="0"/>
            </a:endParaRPr>
          </a:p>
        </p:txBody>
      </p:sp>
      <p:sp>
        <p:nvSpPr>
          <p:cNvPr id="19459" name="Rectangle 1027"/>
          <p:cNvSpPr>
            <a:spLocks noGrp="1" noChangeArrowheads="1"/>
          </p:cNvSpPr>
          <p:nvPr>
            <p:ph type="body" idx="1"/>
          </p:nvPr>
        </p:nvSpPr>
        <p:spPr>
          <a:xfrm>
            <a:off x="1424673" y="1371600"/>
            <a:ext cx="7137400" cy="4114800"/>
          </a:xfrm>
        </p:spPr>
        <p:txBody>
          <a:bodyPr/>
          <a:lstStyle/>
          <a:p>
            <a:pPr eaLnBrk="1" hangingPunct="1">
              <a:buFont typeface="Arial" panose="020B0604020202020204" pitchFamily="34" charset="0"/>
              <a:buNone/>
            </a:pPr>
            <a:endParaRPr lang="en-GB" altLang="en-US" sz="2800" dirty="0" smtClean="0">
              <a:latin typeface="Alegreya Sans SC" panose="00000500000000000000" pitchFamily="2" charset="0"/>
            </a:endParaRPr>
          </a:p>
          <a:p>
            <a:pPr eaLnBrk="1" hangingPunct="1"/>
            <a:r>
              <a:rPr lang="en-GB" altLang="en-US" sz="2800" dirty="0" smtClean="0">
                <a:latin typeface="Alegreya Sans SC" panose="00000500000000000000" pitchFamily="2" charset="0"/>
              </a:rPr>
              <a:t>8/1000 live births  </a:t>
            </a:r>
          </a:p>
          <a:p>
            <a:pPr eaLnBrk="1" hangingPunct="1"/>
            <a:r>
              <a:rPr lang="en-GB" altLang="en-US" sz="2800" dirty="0" smtClean="0">
                <a:latin typeface="Alegreya Sans SC" panose="00000500000000000000" pitchFamily="2" charset="0"/>
              </a:rPr>
              <a:t>VSD 30-50%, PDA 10%, ASD 7% </a:t>
            </a:r>
          </a:p>
          <a:p>
            <a:pPr eaLnBrk="1" hangingPunct="1"/>
            <a:r>
              <a:rPr lang="en-GB" altLang="en-US" sz="2800" dirty="0" smtClean="0">
                <a:latin typeface="Alegreya Sans SC" panose="00000500000000000000" pitchFamily="2" charset="0"/>
              </a:rPr>
              <a:t>PS 7%</a:t>
            </a:r>
          </a:p>
          <a:p>
            <a:pPr eaLnBrk="1" hangingPunct="1"/>
            <a:r>
              <a:rPr lang="en-GB" altLang="en-US" sz="2800" dirty="0" err="1" smtClean="0">
                <a:latin typeface="Alegreya Sans SC" panose="00000500000000000000" pitchFamily="2" charset="0"/>
              </a:rPr>
              <a:t>Coarctation</a:t>
            </a:r>
            <a:r>
              <a:rPr lang="en-GB" altLang="en-US" sz="2800" dirty="0" smtClean="0">
                <a:latin typeface="Alegreya Sans SC" panose="00000500000000000000" pitchFamily="2" charset="0"/>
              </a:rPr>
              <a:t> 6%, AS 5%</a:t>
            </a:r>
          </a:p>
          <a:p>
            <a:pPr eaLnBrk="1" hangingPunct="1"/>
            <a:r>
              <a:rPr lang="en-GB" altLang="en-US" sz="2800" dirty="0" smtClean="0">
                <a:latin typeface="Alegreya Sans SC" panose="00000500000000000000" pitchFamily="2" charset="0"/>
              </a:rPr>
              <a:t>Tetralogy 5%, TGA 5%</a:t>
            </a:r>
          </a:p>
          <a:p>
            <a:pPr eaLnBrk="1" hangingPunct="1"/>
            <a:r>
              <a:rPr lang="en-GB" altLang="en-US" sz="2800" dirty="0" smtClean="0">
                <a:latin typeface="Alegreya Sans SC" panose="00000500000000000000" pitchFamily="2" charset="0"/>
              </a:rPr>
              <a:t>AV canal defects 3%</a:t>
            </a:r>
          </a:p>
          <a:p>
            <a:pPr lvl="1" eaLnBrk="1" hangingPunct="1"/>
            <a:endParaRPr lang="en-GB" altLang="en-US" dirty="0" smtClean="0">
              <a:latin typeface="Alegreya Sans SC" panose="00000500000000000000" pitchFamily="2" charset="0"/>
            </a:endParaRPr>
          </a:p>
        </p:txBody>
      </p:sp>
      <p:pic>
        <p:nvPicPr>
          <p:cNvPr id="19460"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b="1" dirty="0" smtClean="0">
                <a:latin typeface="Alegreya Sans SC" panose="00000500000000000000" pitchFamily="2" charset="0"/>
              </a:rPr>
              <a:t>Complications of VSD</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2800" dirty="0">
                <a:latin typeface="Alegreya Sans SC" panose="00000500000000000000" pitchFamily="2" charset="0"/>
              </a:rPr>
              <a:t>CCF (moderate/Large VSD)</a:t>
            </a:r>
          </a:p>
          <a:p>
            <a:pPr eaLnBrk="1" fontAlgn="auto" hangingPunct="1">
              <a:spcAft>
                <a:spcPts val="0"/>
              </a:spcAft>
              <a:defRPr/>
            </a:pPr>
            <a:r>
              <a:rPr lang="en-US" sz="2800" dirty="0">
                <a:latin typeface="Alegreya Sans SC" panose="00000500000000000000" pitchFamily="2" charset="0"/>
              </a:rPr>
              <a:t>IE (small VSD, Less in trabecular type))</a:t>
            </a:r>
          </a:p>
          <a:p>
            <a:pPr eaLnBrk="1" fontAlgn="auto" hangingPunct="1">
              <a:spcAft>
                <a:spcPts val="0"/>
              </a:spcAft>
              <a:defRPr/>
            </a:pPr>
            <a:r>
              <a:rPr lang="en-US" sz="2800" dirty="0">
                <a:latin typeface="Alegreya Sans SC" panose="00000500000000000000" pitchFamily="2" charset="0"/>
              </a:rPr>
              <a:t>PHT (Large VSD)</a:t>
            </a:r>
          </a:p>
          <a:p>
            <a:pPr eaLnBrk="1" fontAlgn="auto" hangingPunct="1">
              <a:spcAft>
                <a:spcPts val="0"/>
              </a:spcAft>
              <a:defRPr/>
            </a:pPr>
            <a:r>
              <a:rPr lang="en-US" sz="2800" dirty="0" err="1">
                <a:latin typeface="Alegreya Sans SC" panose="00000500000000000000" pitchFamily="2" charset="0"/>
              </a:rPr>
              <a:t>Eisenmenger’s</a:t>
            </a:r>
            <a:r>
              <a:rPr lang="en-US" sz="2800" dirty="0">
                <a:latin typeface="Alegreya Sans SC" panose="00000500000000000000" pitchFamily="2" charset="0"/>
              </a:rPr>
              <a:t> complex</a:t>
            </a:r>
          </a:p>
          <a:p>
            <a:pPr eaLnBrk="1" fontAlgn="auto" hangingPunct="1">
              <a:spcAft>
                <a:spcPts val="0"/>
              </a:spcAft>
              <a:defRPr/>
            </a:pPr>
            <a:r>
              <a:rPr lang="en-US" sz="2800" dirty="0">
                <a:latin typeface="Alegreya Sans SC" panose="00000500000000000000" pitchFamily="2" charset="0"/>
              </a:rPr>
              <a:t>Recurrent LRTI</a:t>
            </a:r>
          </a:p>
          <a:p>
            <a:pPr eaLnBrk="1" fontAlgn="auto" hangingPunct="1">
              <a:spcAft>
                <a:spcPts val="0"/>
              </a:spcAft>
              <a:defRPr/>
            </a:pPr>
            <a:r>
              <a:rPr lang="en-US" sz="2800" dirty="0">
                <a:latin typeface="Alegreya Sans SC" panose="00000500000000000000" pitchFamily="2" charset="0"/>
              </a:rPr>
              <a:t>Paradoxical emboli</a:t>
            </a:r>
          </a:p>
          <a:p>
            <a:pPr eaLnBrk="1" fontAlgn="auto" hangingPunct="1">
              <a:spcAft>
                <a:spcPts val="0"/>
              </a:spcAft>
              <a:defRPr/>
            </a:pPr>
            <a:r>
              <a:rPr lang="en-US" sz="2800" dirty="0">
                <a:latin typeface="Alegreya Sans SC" panose="00000500000000000000" pitchFamily="2" charset="0"/>
              </a:rPr>
              <a:t>FTT</a:t>
            </a:r>
          </a:p>
          <a:p>
            <a:pPr eaLnBrk="1" fontAlgn="auto" hangingPunct="1">
              <a:spcAft>
                <a:spcPts val="0"/>
              </a:spcAft>
              <a:defRPr/>
            </a:pPr>
            <a:r>
              <a:rPr lang="en-US" sz="2800" dirty="0">
                <a:latin typeface="Alegreya Sans SC" panose="00000500000000000000" pitchFamily="2" charset="0"/>
              </a:rPr>
              <a:t>AR (</a:t>
            </a:r>
            <a:r>
              <a:rPr lang="en-US" sz="2800" dirty="0" err="1">
                <a:latin typeface="Alegreya Sans SC" panose="00000500000000000000" pitchFamily="2" charset="0"/>
              </a:rPr>
              <a:t>Supracristal</a:t>
            </a:r>
            <a:r>
              <a:rPr lang="en-US" sz="2800" dirty="0">
                <a:latin typeface="Alegreya Sans SC" panose="00000500000000000000" pitchFamily="2" charset="0"/>
              </a:rPr>
              <a:t> VSD)</a:t>
            </a:r>
          </a:p>
        </p:txBody>
      </p:sp>
      <p:pic>
        <p:nvPicPr>
          <p:cNvPr id="56324"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en-US" b="1" dirty="0" smtClean="0">
                <a:latin typeface="Alegreya Sans SC" panose="00000500000000000000" pitchFamily="2" charset="0"/>
              </a:rPr>
              <a:t>Prognosis</a:t>
            </a:r>
          </a:p>
        </p:txBody>
      </p:sp>
      <p:sp>
        <p:nvSpPr>
          <p:cNvPr id="57347" name="Content Placeholder 2"/>
          <p:cNvSpPr>
            <a:spLocks noGrp="1"/>
          </p:cNvSpPr>
          <p:nvPr>
            <p:ph idx="1"/>
          </p:nvPr>
        </p:nvSpPr>
        <p:spPr/>
        <p:txBody>
          <a:bodyPr/>
          <a:lstStyle/>
          <a:p>
            <a:pPr eaLnBrk="1" hangingPunct="1"/>
            <a:r>
              <a:rPr lang="en-US" altLang="en-US" sz="2800" dirty="0" smtClean="0">
                <a:latin typeface="Alegreya Sans SC" panose="00000500000000000000" pitchFamily="2" charset="0"/>
              </a:rPr>
              <a:t>Small VSD- spontaneous closure</a:t>
            </a:r>
          </a:p>
          <a:p>
            <a:pPr eaLnBrk="1" hangingPunct="1"/>
            <a:r>
              <a:rPr lang="en-US" altLang="en-US" sz="2800" dirty="0" smtClean="0">
                <a:latin typeface="Alegreya Sans SC" panose="00000500000000000000" pitchFamily="2" charset="0"/>
              </a:rPr>
              <a:t>Moderate VSD – some close spontaneous or decrease with time</a:t>
            </a:r>
          </a:p>
          <a:p>
            <a:pPr eaLnBrk="1" hangingPunct="1"/>
            <a:r>
              <a:rPr lang="en-US" altLang="en-US" sz="2800" dirty="0" smtClean="0">
                <a:latin typeface="Alegreya Sans SC" panose="00000500000000000000" pitchFamily="2" charset="0"/>
              </a:rPr>
              <a:t>Large VSD with moderate elevation of PVR- risk of POVD is high</a:t>
            </a:r>
          </a:p>
          <a:p>
            <a:pPr eaLnBrk="1" hangingPunct="1"/>
            <a:r>
              <a:rPr lang="en-US" altLang="en-US" sz="2800" dirty="0" smtClean="0">
                <a:latin typeface="Alegreya Sans SC" panose="00000500000000000000" pitchFamily="2" charset="0"/>
              </a:rPr>
              <a:t>Large VSD with marked increase in PVR-poor prognosis, die of CCF and hemoptysis </a:t>
            </a:r>
          </a:p>
        </p:txBody>
      </p:sp>
      <p:pic>
        <p:nvPicPr>
          <p:cNvPr id="57348"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133600" y="2895600"/>
            <a:ext cx="5022705" cy="923330"/>
          </a:xfrm>
          <a:prstGeom prst="rect">
            <a:avLst/>
          </a:prstGeom>
          <a:noFill/>
        </p:spPr>
        <p:txBody>
          <a:bodyPr wrap="square" lIns="91440" tIns="45720" rIns="91440" bIns="45720">
            <a:spAutoFit/>
          </a:bodyPr>
          <a:lstStyle/>
          <a:p>
            <a:pPr algn="ctr"/>
            <a:r>
              <a:rPr lang="en-US" sz="5400" b="1" dirty="0">
                <a:ln w="17780" cmpd="sng">
                  <a:solidFill>
                    <a:schemeClr val="accent1">
                      <a:tint val="3000"/>
                    </a:schemeClr>
                  </a:solidFill>
                  <a:prstDash val="solid"/>
                  <a:miter lim="800000"/>
                </a:ln>
                <a:solidFill>
                  <a:schemeClr val="tx1">
                    <a:lumMod val="95000"/>
                    <a:lumOff val="5000"/>
                  </a:schemeClr>
                </a:solidFill>
                <a:effectLst>
                  <a:outerShdw blurRad="55000" dist="50800" dir="5400000" algn="tl">
                    <a:srgbClr val="000000">
                      <a:alpha val="33000"/>
                    </a:srgbClr>
                  </a:outerShdw>
                </a:effectLst>
              </a:rPr>
              <a:t>Thank </a:t>
            </a:r>
            <a:r>
              <a:rPr lang="en-US" sz="5400" b="1" dirty="0" smtClean="0">
                <a:ln w="17780" cmpd="sng">
                  <a:solidFill>
                    <a:schemeClr val="accent1">
                      <a:tint val="3000"/>
                    </a:schemeClr>
                  </a:solidFill>
                  <a:prstDash val="solid"/>
                  <a:miter lim="800000"/>
                </a:ln>
                <a:solidFill>
                  <a:schemeClr val="tx1">
                    <a:lumMod val="95000"/>
                    <a:lumOff val="5000"/>
                  </a:schemeClr>
                </a:solidFill>
                <a:effectLst>
                  <a:outerShdw blurRad="55000" dist="50800" dir="5400000" algn="tl">
                    <a:srgbClr val="000000">
                      <a:alpha val="33000"/>
                    </a:srgbClr>
                  </a:outerShdw>
                </a:effectLst>
              </a:rPr>
              <a:t>You</a:t>
            </a:r>
            <a:endParaRPr lang="en-US" sz="5400" b="1" cap="none" spc="0" dirty="0">
              <a:ln w="17780" cmpd="sng">
                <a:solidFill>
                  <a:schemeClr val="accent1">
                    <a:tint val="3000"/>
                  </a:schemeClr>
                </a:solidFill>
                <a:prstDash val="solid"/>
                <a:miter lim="800000"/>
              </a:ln>
              <a:solidFill>
                <a:schemeClr val="tx1">
                  <a:lumMod val="95000"/>
                  <a:lumOff val="5000"/>
                </a:schemeClr>
              </a:soli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1733643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1371600"/>
            <a:ext cx="8229600" cy="4525963"/>
          </a:xfrm>
        </p:spPr>
        <p:txBody>
          <a:bodyPr/>
          <a:lstStyle/>
          <a:p>
            <a:pPr eaLnBrk="1" hangingPunct="1"/>
            <a:r>
              <a:rPr lang="en-US" altLang="en-US" sz="2800" dirty="0" smtClean="0">
                <a:latin typeface="Alegreya Sans SC" panose="00000500000000000000" pitchFamily="2" charset="0"/>
              </a:rPr>
              <a:t>India : no community based data available</a:t>
            </a:r>
          </a:p>
          <a:p>
            <a:pPr eaLnBrk="1" hangingPunct="1"/>
            <a:r>
              <a:rPr lang="en-US" altLang="en-US" sz="2800" dirty="0" smtClean="0">
                <a:latin typeface="Alegreya Sans SC" panose="00000500000000000000" pitchFamily="2" charset="0"/>
              </a:rPr>
              <a:t>25% of total defects are critical requires surgery in first year of life (critical CHD)</a:t>
            </a:r>
          </a:p>
          <a:p>
            <a:pPr eaLnBrk="1" hangingPunct="1"/>
            <a:r>
              <a:rPr lang="en-US" altLang="en-US" sz="2800" dirty="0" smtClean="0">
                <a:latin typeface="Alegreya Sans SC" panose="00000500000000000000" pitchFamily="2" charset="0"/>
              </a:rPr>
              <a:t>10% of infant mortality in India due to CHD</a:t>
            </a:r>
          </a:p>
          <a:p>
            <a:pPr eaLnBrk="1" hangingPunct="1"/>
            <a:r>
              <a:rPr lang="en-US" altLang="en-US" sz="2800" dirty="0" smtClean="0">
                <a:latin typeface="Alegreya Sans SC" panose="00000500000000000000" pitchFamily="2" charset="0"/>
              </a:rPr>
              <a:t>In preterm infants (gestational age &lt;37 weeks), CHD is two to three times that found in term infants</a:t>
            </a:r>
          </a:p>
        </p:txBody>
      </p:sp>
      <p:pic>
        <p:nvPicPr>
          <p:cNvPr id="20484"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26"/>
          <p:cNvSpPr>
            <a:spLocks noGrp="1" noChangeArrowheads="1"/>
          </p:cNvSpPr>
          <p:nvPr>
            <p:ph type="title"/>
          </p:nvPr>
        </p:nvSpPr>
        <p:spPr>
          <a:xfrm>
            <a:off x="457200" y="274638"/>
            <a:ext cx="8229600" cy="1143000"/>
          </a:xfrm>
        </p:spPr>
        <p:txBody>
          <a:bodyPr/>
          <a:lstStyle/>
          <a:p>
            <a:pPr eaLnBrk="1" hangingPunct="1"/>
            <a:r>
              <a:rPr lang="en-US" altLang="en-US" b="1" dirty="0" smtClean="0">
                <a:latin typeface="Alegreya Sans SC" panose="00000500000000000000" pitchFamily="2" charset="0"/>
              </a:rPr>
              <a:t>Epidemiology</a:t>
            </a:r>
            <a:endParaRPr lang="en-GB" altLang="en-US" b="1" dirty="0" smtClean="0">
              <a:latin typeface="Alegreya Sans SC" panose="00000500000000000000"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4800"/>
            <a:ext cx="7640638" cy="1143000"/>
          </a:xfrm>
        </p:spPr>
        <p:txBody>
          <a:bodyPr/>
          <a:lstStyle/>
          <a:p>
            <a:pPr eaLnBrk="1" hangingPunct="1"/>
            <a:r>
              <a:rPr lang="en-GB" altLang="en-US" b="1" dirty="0" smtClean="0">
                <a:latin typeface="Alegreya Sans SC" panose="00000500000000000000" pitchFamily="2" charset="0"/>
              </a:rPr>
              <a:t>Presentation During </a:t>
            </a:r>
            <a:r>
              <a:rPr lang="en-GB" altLang="en-US" b="1" dirty="0" err="1" smtClean="0">
                <a:latin typeface="Alegreya Sans SC" panose="00000500000000000000" pitchFamily="2" charset="0"/>
              </a:rPr>
              <a:t>Fetal</a:t>
            </a:r>
            <a:r>
              <a:rPr lang="en-GB" altLang="en-US" b="1" dirty="0" smtClean="0">
                <a:latin typeface="Alegreya Sans SC" panose="00000500000000000000" pitchFamily="2" charset="0"/>
              </a:rPr>
              <a:t> Life</a:t>
            </a:r>
          </a:p>
        </p:txBody>
      </p:sp>
      <p:sp>
        <p:nvSpPr>
          <p:cNvPr id="21507" name="Rectangle 3"/>
          <p:cNvSpPr>
            <a:spLocks noGrp="1" noChangeArrowheads="1"/>
          </p:cNvSpPr>
          <p:nvPr>
            <p:ph type="body" idx="1"/>
          </p:nvPr>
        </p:nvSpPr>
        <p:spPr>
          <a:xfrm>
            <a:off x="1447800" y="1447800"/>
            <a:ext cx="6526213" cy="4114800"/>
          </a:xfrm>
        </p:spPr>
        <p:txBody>
          <a:bodyPr/>
          <a:lstStyle/>
          <a:p>
            <a:pPr eaLnBrk="1" hangingPunct="1"/>
            <a:r>
              <a:rPr lang="en-GB" altLang="en-US" sz="2800" dirty="0" smtClean="0">
                <a:latin typeface="Alegreya Sans SC" panose="00000500000000000000" pitchFamily="2" charset="0"/>
              </a:rPr>
              <a:t>Valve regurgitation (especially </a:t>
            </a:r>
            <a:r>
              <a:rPr lang="en-GB" altLang="en-US" sz="2800" dirty="0" err="1" smtClean="0">
                <a:latin typeface="Alegreya Sans SC" panose="00000500000000000000" pitchFamily="2" charset="0"/>
              </a:rPr>
              <a:t>TR,Truncus</a:t>
            </a:r>
            <a:r>
              <a:rPr lang="en-GB" altLang="en-US" sz="2800" dirty="0" smtClean="0">
                <a:latin typeface="Alegreya Sans SC" panose="00000500000000000000" pitchFamily="2" charset="0"/>
              </a:rPr>
              <a:t>)</a:t>
            </a:r>
          </a:p>
          <a:p>
            <a:pPr eaLnBrk="1" hangingPunct="1"/>
            <a:r>
              <a:rPr lang="en-GB" altLang="en-US" sz="2800" dirty="0" smtClean="0">
                <a:latin typeface="Alegreya Sans SC" panose="00000500000000000000" pitchFamily="2" charset="0"/>
              </a:rPr>
              <a:t>Arrhythmia</a:t>
            </a:r>
          </a:p>
          <a:p>
            <a:pPr lvl="2" eaLnBrk="1" hangingPunct="1">
              <a:buClr>
                <a:schemeClr val="tx1"/>
              </a:buClr>
              <a:buFontTx/>
              <a:buChar char="-"/>
            </a:pPr>
            <a:r>
              <a:rPr lang="en-GB" altLang="en-US" sz="2800" dirty="0" smtClean="0">
                <a:latin typeface="Alegreya Sans SC" panose="00000500000000000000" pitchFamily="2" charset="0"/>
              </a:rPr>
              <a:t> Slow (complete heart block)</a:t>
            </a:r>
          </a:p>
          <a:p>
            <a:pPr lvl="2" eaLnBrk="1" hangingPunct="1">
              <a:buClr>
                <a:schemeClr val="tx1"/>
              </a:buClr>
              <a:buFontTx/>
              <a:buChar char="-"/>
            </a:pPr>
            <a:r>
              <a:rPr lang="en-GB" altLang="en-US" sz="2800" dirty="0" smtClean="0">
                <a:latin typeface="Alegreya Sans SC" panose="00000500000000000000" pitchFamily="2" charset="0"/>
              </a:rPr>
              <a:t> Fast (usually atrial arrhythmias)</a:t>
            </a:r>
          </a:p>
          <a:p>
            <a:pPr eaLnBrk="1" hangingPunct="1">
              <a:spcBef>
                <a:spcPct val="35000"/>
              </a:spcBef>
              <a:spcAft>
                <a:spcPct val="50000"/>
              </a:spcAft>
            </a:pPr>
            <a:r>
              <a:rPr lang="en-GB" altLang="en-US" sz="2800" dirty="0" smtClean="0">
                <a:latin typeface="Alegreya Sans SC" panose="00000500000000000000" pitchFamily="2" charset="0"/>
              </a:rPr>
              <a:t>May cause </a:t>
            </a:r>
            <a:r>
              <a:rPr lang="en-GB" altLang="en-US" sz="2800" dirty="0" err="1" smtClean="0">
                <a:latin typeface="Alegreya Sans SC" panose="00000500000000000000" pitchFamily="2" charset="0"/>
              </a:rPr>
              <a:t>fetal</a:t>
            </a:r>
            <a:r>
              <a:rPr lang="en-GB" altLang="en-US" sz="2800" dirty="0" smtClean="0">
                <a:latin typeface="Alegreya Sans SC" panose="00000500000000000000" pitchFamily="2" charset="0"/>
              </a:rPr>
              <a:t> loss </a:t>
            </a:r>
            <a:r>
              <a:rPr lang="en-GB" altLang="en-US" sz="2800" i="1" dirty="0" smtClean="0">
                <a:latin typeface="Alegreya Sans SC" panose="00000500000000000000" pitchFamily="2" charset="0"/>
              </a:rPr>
              <a:t>or</a:t>
            </a:r>
            <a:r>
              <a:rPr lang="en-GB" altLang="en-US" sz="2800" dirty="0" smtClean="0">
                <a:latin typeface="Alegreya Sans SC" panose="00000500000000000000" pitchFamily="2" charset="0"/>
              </a:rPr>
              <a:t> hydrops</a:t>
            </a:r>
          </a:p>
        </p:txBody>
      </p:sp>
      <p:pic>
        <p:nvPicPr>
          <p:cNvPr id="21508"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 y="304800"/>
            <a:ext cx="9372600" cy="1143000"/>
          </a:xfrm>
        </p:spPr>
        <p:txBody>
          <a:bodyPr/>
          <a:lstStyle/>
          <a:p>
            <a:pPr eaLnBrk="1" hangingPunct="1"/>
            <a:r>
              <a:rPr lang="en-GB" altLang="en-US" b="1" dirty="0" smtClean="0">
                <a:latin typeface="Alegreya Sans SC" panose="00000500000000000000" pitchFamily="2" charset="0"/>
              </a:rPr>
              <a:t>Transition From the </a:t>
            </a:r>
            <a:r>
              <a:rPr lang="en-GB" altLang="en-US" b="1" dirty="0" err="1" smtClean="0">
                <a:latin typeface="Alegreya Sans SC" panose="00000500000000000000" pitchFamily="2" charset="0"/>
              </a:rPr>
              <a:t>Fetal</a:t>
            </a:r>
            <a:r>
              <a:rPr lang="en-GB" altLang="en-US" b="1" dirty="0" smtClean="0">
                <a:latin typeface="Alegreya Sans SC" panose="00000500000000000000" pitchFamily="2" charset="0"/>
              </a:rPr>
              <a:t> Circulation</a:t>
            </a:r>
          </a:p>
        </p:txBody>
      </p:sp>
      <p:sp>
        <p:nvSpPr>
          <p:cNvPr id="22531" name="Rectangle 3"/>
          <p:cNvSpPr>
            <a:spLocks noGrp="1" noChangeArrowheads="1"/>
          </p:cNvSpPr>
          <p:nvPr>
            <p:ph type="body" idx="1"/>
          </p:nvPr>
        </p:nvSpPr>
        <p:spPr>
          <a:xfrm>
            <a:off x="1219200" y="1600200"/>
            <a:ext cx="6977063" cy="4572000"/>
          </a:xfrm>
        </p:spPr>
        <p:txBody>
          <a:bodyPr/>
          <a:lstStyle/>
          <a:p>
            <a:pPr eaLnBrk="1" hangingPunct="1"/>
            <a:r>
              <a:rPr lang="en-GB" altLang="en-US" sz="2800" dirty="0" smtClean="0">
                <a:latin typeface="Alegreya Sans SC" panose="00000500000000000000" pitchFamily="2" charset="0"/>
              </a:rPr>
              <a:t>Pulmonary vascular resistance falls</a:t>
            </a:r>
          </a:p>
          <a:p>
            <a:pPr eaLnBrk="1" hangingPunct="1"/>
            <a:r>
              <a:rPr lang="en-GB" altLang="en-US" sz="2800" dirty="0" smtClean="0">
                <a:latin typeface="Alegreya Sans SC" panose="00000500000000000000" pitchFamily="2" charset="0"/>
              </a:rPr>
              <a:t>Ductus </a:t>
            </a:r>
            <a:r>
              <a:rPr lang="en-GB" altLang="en-US" sz="2800" dirty="0" err="1" smtClean="0">
                <a:latin typeface="Alegreya Sans SC" panose="00000500000000000000" pitchFamily="2" charset="0"/>
              </a:rPr>
              <a:t>venosus</a:t>
            </a:r>
            <a:r>
              <a:rPr lang="en-GB" altLang="en-US" sz="2800" dirty="0" smtClean="0">
                <a:latin typeface="Alegreya Sans SC" panose="00000500000000000000" pitchFamily="2" charset="0"/>
              </a:rPr>
              <a:t> and ductus arteriosus close</a:t>
            </a:r>
          </a:p>
          <a:p>
            <a:pPr eaLnBrk="1" hangingPunct="1">
              <a:spcAft>
                <a:spcPct val="65000"/>
              </a:spcAft>
            </a:pPr>
            <a:r>
              <a:rPr lang="en-GB" altLang="en-US" sz="2800" dirty="0" smtClean="0">
                <a:latin typeface="Alegreya Sans SC" panose="00000500000000000000" pitchFamily="2" charset="0"/>
              </a:rPr>
              <a:t>Right-to-left shunting through foramen </a:t>
            </a:r>
            <a:r>
              <a:rPr lang="en-GB" altLang="en-US" sz="2800" dirty="0" err="1" smtClean="0">
                <a:latin typeface="Alegreya Sans SC" panose="00000500000000000000" pitchFamily="2" charset="0"/>
              </a:rPr>
              <a:t>ovale</a:t>
            </a:r>
            <a:r>
              <a:rPr lang="en-GB" altLang="en-US" sz="2800" dirty="0" smtClean="0">
                <a:latin typeface="Alegreya Sans SC" panose="00000500000000000000" pitchFamily="2" charset="0"/>
              </a:rPr>
              <a:t> ceases</a:t>
            </a:r>
          </a:p>
          <a:p>
            <a:pPr algn="ctr" eaLnBrk="1" hangingPunct="1">
              <a:buFont typeface="Monotype Sorts"/>
              <a:buNone/>
            </a:pPr>
            <a:r>
              <a:rPr lang="en-GB" altLang="en-US" sz="2800" b="1" u="sng" dirty="0" smtClean="0">
                <a:latin typeface="Alegreya Sans SC" panose="00000500000000000000" pitchFamily="2" charset="0"/>
              </a:rPr>
              <a:t>Timing of these events determines the timing of presentation of congenital heart defects</a:t>
            </a:r>
            <a:endParaRPr lang="en-GB" altLang="en-US" sz="2800" dirty="0" smtClean="0">
              <a:latin typeface="Alegreya Sans SC" panose="00000500000000000000" pitchFamily="2" charset="0"/>
            </a:endParaRPr>
          </a:p>
        </p:txBody>
      </p:sp>
      <p:pic>
        <p:nvPicPr>
          <p:cNvPr id="22532"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1087438" y="152400"/>
            <a:ext cx="6932612" cy="1447800"/>
          </a:xfrm>
        </p:spPr>
        <p:txBody>
          <a:bodyPr/>
          <a:lstStyle/>
          <a:p>
            <a:pPr eaLnBrk="1" hangingPunct="1"/>
            <a:r>
              <a:rPr lang="en-US" altLang="en-US" b="1" dirty="0" smtClean="0">
                <a:latin typeface="Alegreya Sans SC" panose="00000500000000000000" pitchFamily="2" charset="0"/>
              </a:rPr>
              <a:t>TYPES OF CHD</a:t>
            </a:r>
          </a:p>
        </p:txBody>
      </p:sp>
      <p:sp>
        <p:nvSpPr>
          <p:cNvPr id="6147" name="Rectangle 3"/>
          <p:cNvSpPr>
            <a:spLocks noGrp="1" noChangeArrowheads="1"/>
          </p:cNvSpPr>
          <p:nvPr>
            <p:ph type="subTitle" idx="1"/>
          </p:nvPr>
        </p:nvSpPr>
        <p:spPr>
          <a:xfrm>
            <a:off x="1219200" y="1905000"/>
            <a:ext cx="5942012" cy="1828800"/>
          </a:xfrm>
          <a:ln w="0"/>
        </p:spPr>
        <p:txBody>
          <a:bodyPr rtlCol="0">
            <a:normAutofit/>
          </a:bodyPr>
          <a:lstStyle/>
          <a:p>
            <a:pPr algn="l" eaLnBrk="1" fontAlgn="auto" hangingPunct="1">
              <a:spcAft>
                <a:spcPts val="0"/>
              </a:spcAft>
              <a:buFont typeface="Wingdings" pitchFamily="2" charset="2"/>
              <a:buChar char="Ø"/>
              <a:defRPr/>
            </a:pPr>
            <a:r>
              <a:rPr lang="en-US" sz="2800" dirty="0">
                <a:solidFill>
                  <a:schemeClr val="tx1"/>
                </a:solidFill>
                <a:latin typeface="Alegreya Sans SC" panose="00000500000000000000" pitchFamily="2" charset="0"/>
              </a:rPr>
              <a:t>Gr 1    Lt  to   </a:t>
            </a:r>
            <a:r>
              <a:rPr lang="en-US" sz="2800" dirty="0" err="1">
                <a:solidFill>
                  <a:schemeClr val="tx1"/>
                </a:solidFill>
                <a:latin typeface="Alegreya Sans SC" panose="00000500000000000000" pitchFamily="2" charset="0"/>
              </a:rPr>
              <a:t>Rt</a:t>
            </a:r>
            <a:r>
              <a:rPr lang="en-US" sz="2800" dirty="0">
                <a:solidFill>
                  <a:schemeClr val="tx1"/>
                </a:solidFill>
                <a:latin typeface="Alegreya Sans SC" panose="00000500000000000000" pitchFamily="2" charset="0"/>
              </a:rPr>
              <a:t> shunts </a:t>
            </a:r>
          </a:p>
          <a:p>
            <a:pPr algn="l" eaLnBrk="1" fontAlgn="auto" hangingPunct="1">
              <a:spcAft>
                <a:spcPts val="0"/>
              </a:spcAft>
              <a:buFont typeface="Wingdings" pitchFamily="2" charset="2"/>
              <a:buChar char="Ø"/>
              <a:defRPr/>
            </a:pPr>
            <a:r>
              <a:rPr lang="en-US" sz="2800" dirty="0" err="1">
                <a:solidFill>
                  <a:schemeClr val="tx1"/>
                </a:solidFill>
                <a:latin typeface="Alegreya Sans SC" panose="00000500000000000000" pitchFamily="2" charset="0"/>
              </a:rPr>
              <a:t>Gr</a:t>
            </a:r>
            <a:r>
              <a:rPr lang="en-US" sz="2800" dirty="0">
                <a:solidFill>
                  <a:schemeClr val="tx1"/>
                </a:solidFill>
                <a:latin typeface="Alegreya Sans SC" panose="00000500000000000000" pitchFamily="2" charset="0"/>
              </a:rPr>
              <a:t> 2    </a:t>
            </a:r>
            <a:r>
              <a:rPr lang="en-US" sz="2800" dirty="0" err="1">
                <a:solidFill>
                  <a:schemeClr val="tx1"/>
                </a:solidFill>
                <a:latin typeface="Alegreya Sans SC" panose="00000500000000000000" pitchFamily="2" charset="0"/>
              </a:rPr>
              <a:t>Rt</a:t>
            </a:r>
            <a:r>
              <a:rPr lang="en-US" sz="2800" dirty="0">
                <a:solidFill>
                  <a:schemeClr val="tx1"/>
                </a:solidFill>
                <a:latin typeface="Alegreya Sans SC" panose="00000500000000000000" pitchFamily="2" charset="0"/>
              </a:rPr>
              <a:t>  to  Lt  shunts</a:t>
            </a:r>
          </a:p>
          <a:p>
            <a:pPr algn="l" eaLnBrk="1" fontAlgn="auto" hangingPunct="1">
              <a:spcAft>
                <a:spcPts val="0"/>
              </a:spcAft>
              <a:buFont typeface="Wingdings" pitchFamily="2" charset="2"/>
              <a:buChar char="Ø"/>
              <a:defRPr/>
            </a:pPr>
            <a:r>
              <a:rPr lang="en-US" sz="2800" dirty="0" err="1">
                <a:solidFill>
                  <a:schemeClr val="tx1"/>
                </a:solidFill>
                <a:latin typeface="Alegreya Sans SC" panose="00000500000000000000" pitchFamily="2" charset="0"/>
              </a:rPr>
              <a:t>Gr</a:t>
            </a:r>
            <a:r>
              <a:rPr lang="en-US" sz="2800" dirty="0">
                <a:solidFill>
                  <a:schemeClr val="tx1"/>
                </a:solidFill>
                <a:latin typeface="Alegreya Sans SC" panose="00000500000000000000" pitchFamily="2" charset="0"/>
              </a:rPr>
              <a:t> 3  </a:t>
            </a:r>
            <a:r>
              <a:rPr lang="en-US" sz="2800" dirty="0" err="1">
                <a:solidFill>
                  <a:schemeClr val="tx1"/>
                </a:solidFill>
                <a:latin typeface="Alegreya Sans SC" panose="00000500000000000000" pitchFamily="2" charset="0"/>
              </a:rPr>
              <a:t>Obsructive</a:t>
            </a:r>
            <a:r>
              <a:rPr lang="en-US" sz="2800" dirty="0">
                <a:solidFill>
                  <a:schemeClr val="tx1"/>
                </a:solidFill>
                <a:latin typeface="Alegreya Sans SC" panose="00000500000000000000" pitchFamily="2" charset="0"/>
              </a:rPr>
              <a:t> lesions</a:t>
            </a:r>
          </a:p>
          <a:p>
            <a:pPr eaLnBrk="1" fontAlgn="auto" hangingPunct="1">
              <a:spcAft>
                <a:spcPts val="0"/>
              </a:spcAft>
              <a:buFontTx/>
              <a:buChar char="•"/>
              <a:defRPr/>
            </a:pPr>
            <a:endParaRPr lang="en-US" sz="2800" dirty="0">
              <a:solidFill>
                <a:schemeClr val="tx1"/>
              </a:solidFill>
              <a:latin typeface="Alegreya Sans SC" panose="00000500000000000000" pitchFamily="2" charset="0"/>
            </a:endParaRPr>
          </a:p>
        </p:txBody>
      </p:sp>
      <p:pic>
        <p:nvPicPr>
          <p:cNvPr id="23556"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90600" y="304800"/>
            <a:ext cx="6977063" cy="1143000"/>
          </a:xfrm>
        </p:spPr>
        <p:txBody>
          <a:bodyPr/>
          <a:lstStyle/>
          <a:p>
            <a:pPr eaLnBrk="1" hangingPunct="1"/>
            <a:r>
              <a:rPr lang="en-GB" altLang="en-US" b="1" dirty="0" smtClean="0">
                <a:latin typeface="Alegreya Sans SC" panose="00000500000000000000" pitchFamily="2" charset="0"/>
              </a:rPr>
              <a:t>Presentation First 24 Hours</a:t>
            </a:r>
          </a:p>
        </p:txBody>
      </p:sp>
      <p:sp>
        <p:nvSpPr>
          <p:cNvPr id="24579" name="Rectangle 3"/>
          <p:cNvSpPr>
            <a:spLocks noGrp="1" noChangeArrowheads="1"/>
          </p:cNvSpPr>
          <p:nvPr>
            <p:ph type="body" idx="1"/>
          </p:nvPr>
        </p:nvSpPr>
        <p:spPr>
          <a:xfrm>
            <a:off x="1828800" y="1295400"/>
            <a:ext cx="5103813" cy="4114800"/>
          </a:xfrm>
        </p:spPr>
        <p:txBody>
          <a:bodyPr/>
          <a:lstStyle/>
          <a:p>
            <a:pPr eaLnBrk="1" hangingPunct="1"/>
            <a:endParaRPr lang="en-GB" altLang="en-US" sz="2800" dirty="0" smtClean="0">
              <a:latin typeface="Alegreya Sans SC" panose="00000500000000000000" pitchFamily="2" charset="0"/>
            </a:endParaRPr>
          </a:p>
          <a:p>
            <a:pPr eaLnBrk="1" hangingPunct="1"/>
            <a:r>
              <a:rPr lang="en-GB" altLang="en-US" sz="2800" b="1" dirty="0" smtClean="0">
                <a:latin typeface="Alegreya Sans SC" panose="00000500000000000000" pitchFamily="2" charset="0"/>
              </a:rPr>
              <a:t>Critically ill” - like asphyxia</a:t>
            </a:r>
          </a:p>
          <a:p>
            <a:pPr eaLnBrk="1" hangingPunct="1"/>
            <a:r>
              <a:rPr lang="en-GB" altLang="en-US" sz="2800" b="1" dirty="0" smtClean="0">
                <a:latin typeface="Alegreya Sans SC" panose="00000500000000000000" pitchFamily="2" charset="0"/>
              </a:rPr>
              <a:t>Cyanosis (may be mild)</a:t>
            </a:r>
            <a:endParaRPr lang="en-GB" altLang="en-US" sz="2800" dirty="0" smtClean="0">
              <a:latin typeface="Alegreya Sans SC" panose="00000500000000000000" pitchFamily="2" charset="0"/>
            </a:endParaRPr>
          </a:p>
          <a:p>
            <a:pPr eaLnBrk="1" hangingPunct="1"/>
            <a:r>
              <a:rPr lang="en-GB" altLang="en-US" sz="2800" dirty="0" smtClean="0">
                <a:latin typeface="Alegreya Sans SC" panose="00000500000000000000" pitchFamily="2" charset="0"/>
              </a:rPr>
              <a:t>Pure heart failure is uncommon</a:t>
            </a:r>
          </a:p>
          <a:p>
            <a:pPr eaLnBrk="1" hangingPunct="1"/>
            <a:r>
              <a:rPr lang="en-GB" altLang="en-US" sz="2800" dirty="0" smtClean="0">
                <a:latin typeface="Alegreya Sans SC" panose="00000500000000000000" pitchFamily="2" charset="0"/>
              </a:rPr>
              <a:t>Murmur</a:t>
            </a:r>
          </a:p>
        </p:txBody>
      </p:sp>
      <p:pic>
        <p:nvPicPr>
          <p:cNvPr id="24580" name="Picture 8" descr="http://t3.gstatic.com/images?q=tbn:ANd9GcRozt8qNYW2a2Hm1INe2Hzg_SlMbv0OPGcEXDLMlIaNFU47Sl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6858000"/>
            <a:ext cx="11430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1567</Words>
  <Application>Microsoft Office PowerPoint</Application>
  <PresentationFormat>On-screen Show (4:3)</PresentationFormat>
  <Paragraphs>258</Paragraphs>
  <Slides>42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Arial</vt:lpstr>
      <vt:lpstr>Calibri</vt:lpstr>
      <vt:lpstr>Alegreya Sans SC</vt:lpstr>
      <vt:lpstr>Monotype Sorts</vt:lpstr>
      <vt:lpstr>Wingdings</vt:lpstr>
      <vt:lpstr>Symbol</vt:lpstr>
      <vt:lpstr>Tahoma</vt:lpstr>
      <vt:lpstr>Office Theme</vt:lpstr>
      <vt:lpstr>Photo Editor Photo</vt:lpstr>
      <vt:lpstr>OVERVIEW OF CHD &amp; VSD BY MBBSPPT.COM</vt:lpstr>
      <vt:lpstr>Objective</vt:lpstr>
      <vt:lpstr>Introduction</vt:lpstr>
      <vt:lpstr>Epidemiology</vt:lpstr>
      <vt:lpstr>Epidemiology</vt:lpstr>
      <vt:lpstr>Presentation During Fetal Life</vt:lpstr>
      <vt:lpstr>Transition From the Fetal Circulation</vt:lpstr>
      <vt:lpstr>TYPES OF CHD</vt:lpstr>
      <vt:lpstr>Presentation First 24 Hours</vt:lpstr>
      <vt:lpstr>24 Hours to 2 weeks =   3 types of “Ductal Dependent” Lesions</vt:lpstr>
      <vt:lpstr>24 Hours to 2 weeks =   3 types of “Ductal Dependent” Lesions</vt:lpstr>
      <vt:lpstr>24 Hours to 2 weeks =   3 types of “Ductal Dependent” Lesions</vt:lpstr>
      <vt:lpstr>Cyanotic infant- a lung problem or a heart problem?</vt:lpstr>
      <vt:lpstr>HYPEROXIA TEST</vt:lpstr>
      <vt:lpstr>Symptoms of cardiac failure in the infant</vt:lpstr>
      <vt:lpstr>Signs of cardiac failure in the infant</vt:lpstr>
      <vt:lpstr>LEFT  to RIGHT  shunts (acyanotic heart disease)</vt:lpstr>
      <vt:lpstr>RIGHT  to LEFT  shunts (cyanotic heart disease)</vt:lpstr>
      <vt:lpstr>Cyanotic CHD (R L)</vt:lpstr>
      <vt:lpstr>Obstructive  lesions</vt:lpstr>
      <vt:lpstr>EVALUATION</vt:lpstr>
      <vt:lpstr>NADA’S  CRITERIA</vt:lpstr>
      <vt:lpstr>Ventricular Septal Defect</vt:lpstr>
      <vt:lpstr>VSD </vt:lpstr>
      <vt:lpstr>MURMURS</vt:lpstr>
      <vt:lpstr>Hemodynamics</vt:lpstr>
      <vt:lpstr>PowerPoint Presentation</vt:lpstr>
      <vt:lpstr>Ventricular Septum: embryology</vt:lpstr>
      <vt:lpstr>Classification </vt:lpstr>
      <vt:lpstr>Classification continued…..</vt:lpstr>
      <vt:lpstr>CLINICAL FEATURES</vt:lpstr>
      <vt:lpstr>EXAMINATION</vt:lpstr>
      <vt:lpstr>ECG/ECHO/CXR</vt:lpstr>
      <vt:lpstr>CXR in VSD</vt:lpstr>
      <vt:lpstr>ASSESSMENT OF SEVERITY</vt:lpstr>
      <vt:lpstr>COURSE </vt:lpstr>
      <vt:lpstr>TREATMENT</vt:lpstr>
      <vt:lpstr>SURGERY INDICATIONS</vt:lpstr>
      <vt:lpstr>Contraindications of surgery</vt:lpstr>
      <vt:lpstr>Complications of VSD</vt:lpstr>
      <vt:lpstr>Prognosis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overview of CHD &amp;VSD</dc:title>
  <dc:creator>Dell</dc:creator>
  <cp:lastModifiedBy>Mithilesh Patel</cp:lastModifiedBy>
  <cp:revision>75</cp:revision>
  <dcterms:created xsi:type="dcterms:W3CDTF">2006-08-16T00:00:00Z</dcterms:created>
  <dcterms:modified xsi:type="dcterms:W3CDTF">2017-05-17T02:08:38Z</dcterms:modified>
</cp:coreProperties>
</file>