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3"/>
  </p:notesMasterIdLst>
  <p:sldIdLst>
    <p:sldId id="256" r:id="rId2"/>
    <p:sldId id="260" r:id="rId3"/>
    <p:sldId id="261" r:id="rId4"/>
    <p:sldId id="262" r:id="rId5"/>
    <p:sldId id="257" r:id="rId6"/>
    <p:sldId id="259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65BFD-8249-47F6-B31D-0B49A55B022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885B8-1A77-4D64-9451-61A02A657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436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6A660-DD84-445E-94BB-1CC032809565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61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C60A-9DE0-45B1-A4C5-9D7457A3B729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FD78-A718-4B9C-A68C-EE4626B46689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8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FF8B-77D2-4A29-8A65-F60CEA4F30D0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542F-4D04-4C13-A435-A5901D4C5026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82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9F87-4021-4A91-9DCB-6BCF2FB02778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FB1-966D-4C3C-BF92-C5168203CD08}" type="datetime1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7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2C3C-8903-44BB-92FC-E68A80D6DF80}" type="datetime1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8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19AA-6EBC-4A73-9E4D-496ABDE81474}" type="datetime1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MBBSPPT.COM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6BA28BA-EF5B-496A-93C4-5BDB38DFD606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A2D0-3BD6-4A5A-AF97-DD6BD4466F05}" type="datetime1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15000"/>
              </a:schemeClr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06C6D3-7E39-4CD0-93F3-01A54A03091A}" type="datetime1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30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/>
          <a:lstStyle/>
          <a:p>
            <a:r>
              <a:rPr lang="en-US" dirty="0"/>
              <a:t>BY MBBSPPT.COM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542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Acute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Surgical Treatment – Pus drained by making incision over eponychium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0" y="2514600"/>
            <a:ext cx="7259650" cy="3610257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85A9DD-3B4B-1C79-102A-20AD4E6E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96E0DC-A83C-E066-E2E5-DF922BDD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Chronic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Symptoms present for 6 weeks or longer</a:t>
            </a:r>
          </a:p>
          <a:p>
            <a:r>
              <a:rPr lang="en-US" dirty="0">
                <a:solidFill>
                  <a:schemeClr val="tx1"/>
                </a:solidFill>
              </a:rPr>
              <a:t>Caused  by  Candida Albicans</a:t>
            </a:r>
          </a:p>
          <a:p>
            <a:r>
              <a:rPr lang="en-US" dirty="0">
                <a:solidFill>
                  <a:schemeClr val="tx1"/>
                </a:solidFill>
              </a:rPr>
              <a:t>Secondary bacterial infection may supervene </a:t>
            </a:r>
          </a:p>
          <a:p>
            <a:r>
              <a:rPr lang="en-US" dirty="0">
                <a:solidFill>
                  <a:schemeClr val="tx1"/>
                </a:solidFill>
              </a:rPr>
              <a:t>Can be a complication of eczema</a:t>
            </a:r>
          </a:p>
          <a:p>
            <a:r>
              <a:rPr lang="en-US" dirty="0">
                <a:solidFill>
                  <a:schemeClr val="tx1"/>
                </a:solidFill>
              </a:rPr>
              <a:t>In housekeepers, dishwashers, and swimmers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2F986-4C01-8173-C089-11E1DCFA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C4117-71F1-32C8-5183-5A89FC8B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5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Chronic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3581400" cy="40227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Clinical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Itching in nail bed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Recurrent pain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Discharge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nail folds are swollen, erythematous, and tender with pronounced transverse ridges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725" y="2362200"/>
            <a:ext cx="3962400" cy="263902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A43F084-2BA3-83FA-ACD5-324D2982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5AEC737-7421-CAE8-8911-2106A8F45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00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Chronic Paronychia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905000"/>
            <a:ext cx="5959592" cy="4022725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835DF-32E5-435A-7032-B667B867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F7E88-3E0B-03CB-FECE-87545413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47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Chronic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Management: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Culture of scrapings for fungus and other causative agents.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Long term anti fungal therapy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Antibiotics – if bacterial infection supervenes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severe cases – removal of nail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BBF38-3FAC-4AE0-7CDF-49999D5C1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D6E7E-0646-4803-706D-7A84B88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84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Subungual Hematoma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</a:rPr>
              <a:t>Collection of blood in the space between the nailbed and fingernail.</a:t>
            </a:r>
          </a:p>
          <a:p>
            <a:r>
              <a:rPr lang="en-IN" dirty="0">
                <a:solidFill>
                  <a:schemeClr val="tx1"/>
                </a:solidFill>
              </a:rPr>
              <a:t>The pressure generated by this collection of blood under the nail causes intense pain.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87" y="3124200"/>
            <a:ext cx="4670425" cy="3061723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551548F-7EF1-BB2C-C080-30693BB28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6CE12F-47D0-CF23-2EC7-94128B0A6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5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Subungual Hematoma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Etiology:</a:t>
            </a:r>
          </a:p>
          <a:p>
            <a:pPr lvl="0"/>
            <a:r>
              <a:rPr lang="en-IN" dirty="0">
                <a:solidFill>
                  <a:schemeClr val="tx1"/>
                </a:solidFill>
              </a:rPr>
              <a:t>They occur most commonly due to a crush type injury to the tip of the finger or toe. </a:t>
            </a:r>
          </a:p>
          <a:p>
            <a:pPr lvl="0"/>
            <a:r>
              <a:rPr lang="en-IN" dirty="0">
                <a:solidFill>
                  <a:schemeClr val="tx1"/>
                </a:solidFill>
              </a:rPr>
              <a:t>This injury can occur in many ways: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Hitting your finger with a hammer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Dropping a heavy object on your toe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Closing your finger in a door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3AFE3-1767-06AB-41E2-452E8F51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72032-E82F-1380-0ECE-202A452A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1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Subungual Hematoma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Clinical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most common symptom is intense pain.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Pressure generated between the nail and the </a:t>
            </a:r>
            <a:r>
              <a:rPr lang="en-IN" sz="2000" dirty="0" err="1">
                <a:solidFill>
                  <a:schemeClr val="tx1"/>
                </a:solidFill>
              </a:rPr>
              <a:t>nailbed</a:t>
            </a:r>
            <a:r>
              <a:rPr lang="en-IN" sz="2000" dirty="0">
                <a:solidFill>
                  <a:schemeClr val="tx1"/>
                </a:solidFill>
              </a:rPr>
              <a:t>, where the blood collects, causes this pain.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You will have a discoloration of red, maroon, or other dark </a:t>
            </a:r>
            <a:r>
              <a:rPr lang="en-IN" sz="2000" dirty="0" err="1">
                <a:solidFill>
                  <a:schemeClr val="tx1"/>
                </a:solidFill>
              </a:rPr>
              <a:t>color</a:t>
            </a:r>
            <a:r>
              <a:rPr lang="en-IN" sz="2000" dirty="0">
                <a:solidFill>
                  <a:schemeClr val="tx1"/>
                </a:solidFill>
              </a:rPr>
              <a:t> beneath the nail after an injury.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F89EF-B345-6C9F-CD38-E477A0B1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02AA1-4895-E45E-C967-FB12147E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78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Subungual Hematoma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Management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Ice, limb elevation, and anti-inflammatory medications, such as </a:t>
            </a:r>
            <a:r>
              <a:rPr lang="en-US" sz="2000" dirty="0">
                <a:solidFill>
                  <a:schemeClr val="tx1"/>
                </a:solidFill>
              </a:rPr>
              <a:t>ibuprofen</a:t>
            </a:r>
            <a:r>
              <a:rPr lang="en-IN" sz="2000" dirty="0">
                <a:solidFill>
                  <a:schemeClr val="tx1"/>
                </a:solidFill>
              </a:rPr>
              <a:t>, are recommended for minor hematomas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If the hematoma is 25% or more of the underlying nail area, then medical attention is required.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x-ray is taken to look for the possibility of a fracture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E9E0C-848B-E264-4DD4-2BBCAFC5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D71C5-4554-2608-450D-5EC19F222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03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Subungual Hematoma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Management :</a:t>
            </a:r>
          </a:p>
          <a:p>
            <a:r>
              <a:rPr lang="en-IN" dirty="0">
                <a:solidFill>
                  <a:schemeClr val="tx1"/>
                </a:solidFill>
              </a:rPr>
              <a:t>Cautery: A battery-operated device is used to burn a hole in the nail until the blood is reached and drains out the hole. </a:t>
            </a:r>
          </a:p>
          <a:p>
            <a:r>
              <a:rPr lang="en-IN" dirty="0">
                <a:solidFill>
                  <a:schemeClr val="tx1"/>
                </a:solidFill>
              </a:rPr>
              <a:t>Needle: A large diameter needle is used to drill or bore into the nail to create a hole to allow the blood to drain out.</a:t>
            </a: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9955C-1414-7637-6151-3CBD6ACF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32088-C5F3-3ADC-7338-B3A14A00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0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Nail Anatomy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Nail Plate (body):</a:t>
            </a:r>
            <a:endParaRPr lang="ar-IQ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is the clear, firm &amp; translucent portion, (hard keratin)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is created by the nail matrix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is bordered by proximal &amp; lateral folds</a:t>
            </a:r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578" y="3448050"/>
            <a:ext cx="4588843" cy="257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18D2F47-8152-03DD-95B3-A45A736B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DCE2474-78F1-057D-4E9C-BD7F8459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36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Subungual Hematoma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90800"/>
            <a:ext cx="3657600" cy="304914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590801"/>
            <a:ext cx="3794125" cy="304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6198399-3C95-2712-61BF-EBD9C87C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237656-F93C-6960-8A07-187D0EDAD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8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1FB4D15-309B-0D80-9A95-B1203A43484F}"/>
              </a:ext>
            </a:extLst>
          </p:cNvPr>
          <p:cNvSpPr txBox="1"/>
          <p:nvPr/>
        </p:nvSpPr>
        <p:spPr>
          <a:xfrm>
            <a:off x="1714500" y="2875002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w Cen MT" panose="020B0602020104020603" pitchFamily="34" charset="0"/>
              </a:rPr>
              <a:t>THANKS!!</a:t>
            </a:r>
            <a:endParaRPr lang="en-IN" sz="6600" dirty="0">
              <a:latin typeface="Tw Cen MT" panose="020B0602020104020603" pitchFamily="34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2C3434-059F-F027-583D-1C3B7E0D0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6579EA-37BF-4C25-9054-69270848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Nail Anatomy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Nail Matrix: Directly below the cuticle. 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Produces The Nail Plate. 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Contains Blood Vessels And Nerves.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If The Matrix Is Damaged The Nail Will Grow Deformed</a:t>
            </a:r>
          </a:p>
          <a:p>
            <a:endParaRPr lang="en-IN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5" t="15750" r="13699" b="9450"/>
          <a:stretch>
            <a:fillRect/>
          </a:stretch>
        </p:blipFill>
        <p:spPr bwMode="auto">
          <a:xfrm>
            <a:off x="2691375" y="3276600"/>
            <a:ext cx="3761249" cy="2866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5C0E74-E3C7-5357-5B66-D7B0E9D7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D5EFA9D-E0BE-2C62-3BE0-C81D0B4C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7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Nail Anatomy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Lunula: Is the crescent </a:t>
            </a:r>
            <a:r>
              <a:rPr lang="ar-IQ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shaped whitish area of the nail bed</a:t>
            </a:r>
          </a:p>
          <a:p>
            <a:r>
              <a:rPr lang="en-US" dirty="0">
                <a:solidFill>
                  <a:schemeClr val="tx1"/>
                </a:solidFill>
              </a:rPr>
              <a:t>Cuticle or (Eponychium): Skin fold at the proximal end of the nail</a:t>
            </a:r>
          </a:p>
          <a:p>
            <a:r>
              <a:rPr lang="en-US" dirty="0">
                <a:solidFill>
                  <a:schemeClr val="tx1"/>
                </a:solidFill>
              </a:rPr>
              <a:t>Nail Fold: Hard skin overlapping the base &amp; sides of the nail </a:t>
            </a:r>
          </a:p>
          <a:p>
            <a:r>
              <a:rPr lang="en-US" dirty="0">
                <a:solidFill>
                  <a:schemeClr val="tx1"/>
                </a:solidFill>
              </a:rPr>
              <a:t>Nail Bed: Is </a:t>
            </a:r>
            <a:r>
              <a:rPr lang="en-GB" dirty="0">
                <a:solidFill>
                  <a:schemeClr val="tx1"/>
                </a:solidFill>
              </a:rPr>
              <a:t>continuation of the matrix</a:t>
            </a:r>
            <a:r>
              <a:rPr lang="en-US" dirty="0">
                <a:solidFill>
                  <a:schemeClr val="tx1"/>
                </a:solidFill>
              </a:rPr>
              <a:t> &amp; the </a:t>
            </a:r>
            <a:r>
              <a:rPr lang="en-GB" dirty="0">
                <a:solidFill>
                  <a:schemeClr val="tx1"/>
                </a:solidFill>
              </a:rPr>
              <a:t>the nail plate rests on</a:t>
            </a:r>
          </a:p>
          <a:p>
            <a:r>
              <a:rPr lang="en-US" dirty="0">
                <a:solidFill>
                  <a:schemeClr val="tx1"/>
                </a:solidFill>
              </a:rPr>
              <a:t>Hyponychium: Is under the free edge of the nail plate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9D94F-36BA-31FB-83D2-3A6A38C10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C3069-FD1A-EE4E-4BC2-4AEBB047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0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Paronychia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It is a soft tissue infection around a fingernail</a:t>
            </a:r>
          </a:p>
          <a:p>
            <a:r>
              <a:rPr lang="en-US" dirty="0">
                <a:solidFill>
                  <a:schemeClr val="tx1"/>
                </a:solidFill>
              </a:rPr>
              <a:t>It is the most common hand infection</a:t>
            </a:r>
          </a:p>
          <a:p>
            <a:r>
              <a:rPr lang="en-US" dirty="0">
                <a:solidFill>
                  <a:schemeClr val="tx1"/>
                </a:solidFill>
              </a:rPr>
              <a:t>Occurs in the subcuticular area under the eponychium</a:t>
            </a:r>
          </a:p>
          <a:p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9B17D-BC73-6068-9884-F576B577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DEDE1-E0AB-3EE4-4562-98B29994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7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Acute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Minor injury to the finger is the common cause (nail biting)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Nail biting breaks down the physical barrier between the nail bed and the nail allowing the infiltration of infectious organisms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Organisms – </a:t>
            </a:r>
            <a:r>
              <a:rPr lang="en-US" sz="2000" dirty="0" err="1">
                <a:solidFill>
                  <a:schemeClr val="tx1"/>
                </a:solidFill>
              </a:rPr>
              <a:t>staph.aureus</a:t>
            </a:r>
            <a:r>
              <a:rPr lang="en-US" sz="2000" dirty="0">
                <a:solidFill>
                  <a:schemeClr val="tx1"/>
                </a:solidFill>
              </a:rPr>
              <a:t> &amp; </a:t>
            </a:r>
            <a:r>
              <a:rPr lang="en-US" sz="2000" dirty="0" err="1">
                <a:solidFill>
                  <a:schemeClr val="tx1"/>
                </a:solidFill>
              </a:rPr>
              <a:t>strep.pyogenes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 tracks around the skin margin – spreads under the nail causing floating nail or hang nail</a:t>
            </a:r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AAADC-F206-45AA-B16E-48A652E9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86543-4407-DCAC-4DDE-BCB9F5FF8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7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Acute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solidFill>
                  <a:schemeClr val="tx1"/>
                </a:solidFill>
              </a:rPr>
              <a:t>Clinical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Edema, erythema and severe THROBBING pain along the lateral edge of the nail fold.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Nail on touch is very tender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May have extension to the proximal nail edge.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Presence of frank abscess and fluctuation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Subungual abscess ( floating nail ) if pus has extended under the nail plate.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08318-5F35-A16C-FB0B-E812882F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6B513-8D2F-CBA7-E7A9-400137EB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4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Acute Paronychia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5" descr="2167_f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3205163"/>
            <a:ext cx="1905000" cy="13049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2333626"/>
            <a:ext cx="3749675" cy="32289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33626"/>
            <a:ext cx="3830460" cy="3228974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5CF85-46E1-117E-A0E4-9565FED3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3A0F3B-C43F-24D6-2F5D-B98FD440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23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Acute Paronychia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5175531" cy="40227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Treatment:</a:t>
            </a:r>
          </a:p>
          <a:p>
            <a:r>
              <a:rPr lang="en-US" dirty="0">
                <a:solidFill>
                  <a:schemeClr val="tx1"/>
                </a:solidFill>
              </a:rPr>
              <a:t>Pus is drained by making an incision over eponychium </a:t>
            </a:r>
          </a:p>
          <a:p>
            <a:r>
              <a:rPr lang="en-US" dirty="0">
                <a:solidFill>
                  <a:schemeClr val="tx1"/>
                </a:solidFill>
              </a:rPr>
              <a:t>Pus is sent for c/s</a:t>
            </a:r>
          </a:p>
          <a:p>
            <a:r>
              <a:rPr lang="en-US" dirty="0">
                <a:solidFill>
                  <a:schemeClr val="tx1"/>
                </a:solidFill>
              </a:rPr>
              <a:t>Antibiotics like cloxacillin, amoxycillin</a:t>
            </a:r>
          </a:p>
          <a:p>
            <a:r>
              <a:rPr lang="en-US" dirty="0">
                <a:solidFill>
                  <a:schemeClr val="tx1"/>
                </a:solidFill>
              </a:rPr>
              <a:t>Floating nail – indicates that nail is dead – excision of nail is done 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856" y="3396648"/>
            <a:ext cx="2368269" cy="258187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E9601E-9F90-5F9C-0011-1B042E82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67A5E50-AC09-3010-35F5-38CCCE4A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713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aronychia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Nail anatomy&amp;quot;&quot;/&gt;&lt;property id=&quot;20307&quot; value=&quot;260&quot;/&gt;&lt;/object&gt;&lt;object type=&quot;3&quot; unique_id=&quot;10006&quot;&gt;&lt;property id=&quot;20148&quot; value=&quot;5&quot;/&gt;&lt;property id=&quot;20300&quot; value=&quot;Slide 3 - &amp;quot;Nail anatomy&amp;quot;&quot;/&gt;&lt;property id=&quot;20307&quot; value=&quot;261&quot;/&gt;&lt;/object&gt;&lt;object type=&quot;3&quot; unique_id=&quot;10007&quot;&gt;&lt;property id=&quot;20148&quot; value=&quot;5&quot;/&gt;&lt;property id=&quot;20300&quot; value=&quot;Slide 4 - &amp;quot;Nail anatomy&amp;quot;&quot;/&gt;&lt;property id=&quot;20307&quot; value=&quot;262&quot;/&gt;&lt;/object&gt;&lt;object type=&quot;3&quot; unique_id=&quot;10008&quot;&gt;&lt;property id=&quot;20148&quot; value=&quot;5&quot;/&gt;&lt;property id=&quot;20300&quot; value=&quot;Slide 5 - &amp;quot;Paronychia &amp;quot;&quot;/&gt;&lt;property id=&quot;20307&quot; value=&quot;257&quot;/&gt;&lt;/object&gt;&lt;object type=&quot;3&quot; unique_id=&quot;10009&quot;&gt;&lt;property id=&quot;20148&quot; value=&quot;5&quot;/&gt;&lt;property id=&quot;20300&quot; value=&quot;Slide 6 - &amp;quot;Acute paronychia&amp;quot;&quot;/&gt;&lt;property id=&quot;20307&quot; value=&quot;259&quot;/&gt;&lt;/object&gt;&lt;object type=&quot;3&quot; unique_id=&quot;10010&quot;&gt;&lt;property id=&quot;20148&quot; value=&quot;5&quot;/&gt;&lt;property id=&quot;20300&quot; value=&quot;Slide 7 - &amp;quot;Acute paronychia&amp;quot;&quot;/&gt;&lt;property id=&quot;20307&quot; value=&quot;258&quot;/&gt;&lt;/object&gt;&lt;object type=&quot;3&quot; unique_id=&quot;10011&quot;&gt;&lt;property id=&quot;20148&quot; value=&quot;5&quot;/&gt;&lt;property id=&quot;20300&quot; value=&quot;Slide 8 - &amp;quot;Acute paronychia&amp;quot;&quot;/&gt;&lt;property id=&quot;20307&quot; value=&quot;263&quot;/&gt;&lt;/object&gt;&lt;object type=&quot;3&quot; unique_id=&quot;10022&quot;&gt;&lt;property id=&quot;20148&quot; value=&quot;5&quot;/&gt;&lt;property id=&quot;20300&quot; value=&quot;Slide 9 - &amp;quot;Acute paronychia&amp;quot;&quot;/&gt;&lt;property id=&quot;20307&quot; value=&quot;264&quot;/&gt;&lt;/object&gt;&lt;object type=&quot;3&quot; unique_id=&quot;10111&quot;&gt;&lt;property id=&quot;20148&quot; value=&quot;5&quot;/&gt;&lt;property id=&quot;20300&quot; value=&quot;Slide 10 - &amp;quot;Acute paronychia&amp;quot;&quot;/&gt;&lt;property id=&quot;20307&quot; value=&quot;265&quot;/&gt;&lt;/object&gt;&lt;object type=&quot;3&quot; unique_id=&quot;10148&quot;&gt;&lt;property id=&quot;20148&quot; value=&quot;5&quot;/&gt;&lt;property id=&quot;20300&quot; value=&quot;Slide 11 - &amp;quot;Chronic paronychia&amp;quot;&quot;/&gt;&lt;property id=&quot;20307&quot; value=&quot;266&quot;/&gt;&lt;/object&gt;&lt;object type=&quot;3&quot; unique_id=&quot;10201&quot;&gt;&lt;property id=&quot;20148&quot; value=&quot;5&quot;/&gt;&lt;property id=&quot;20300&quot; value=&quot;Slide 12 - &amp;quot;Chronic paronychia&amp;quot;&quot;/&gt;&lt;property id=&quot;20307&quot; value=&quot;267&quot;/&gt;&lt;/object&gt;&lt;object type=&quot;3&quot; unique_id=&quot;10202&quot;&gt;&lt;property id=&quot;20148&quot; value=&quot;5&quot;/&gt;&lt;property id=&quot;20300&quot; value=&quot;Slide 13 - &amp;quot;Chronic paronychia&amp;quot;&quot;/&gt;&lt;property id=&quot;20307&quot; value=&quot;268&quot;/&gt;&lt;/object&gt;&lt;object type=&quot;3&quot; unique_id=&quot;10278&quot;&gt;&lt;property id=&quot;20148&quot; value=&quot;5&quot;/&gt;&lt;property id=&quot;20300&quot; value=&quot;Slide 14 - &amp;quot;Chronic paronychia&amp;quot;&quot;/&gt;&lt;property id=&quot;20307&quot; value=&quot;269&quot;/&gt;&lt;/object&gt;&lt;object type=&quot;3&quot; unique_id=&quot;10359&quot;&gt;&lt;property id=&quot;20148&quot; value=&quot;5&quot;/&gt;&lt;property id=&quot;20300&quot; value=&quot;Slide 15 - &amp;quot;Subungual hematoma&amp;quot;&quot;/&gt;&lt;property id=&quot;20307&quot; value=&quot;270&quot;/&gt;&lt;/object&gt;&lt;object type=&quot;3&quot; unique_id=&quot;10411&quot;&gt;&lt;property id=&quot;20148&quot; value=&quot;5&quot;/&gt;&lt;property id=&quot;20300&quot; value=&quot;Slide 16 - &amp;quot;Subungual hematoma&amp;quot;&quot;/&gt;&lt;property id=&quot;20307&quot; value=&quot;271&quot;/&gt;&lt;/object&gt;&lt;object type=&quot;3&quot; unique_id=&quot;10466&quot;&gt;&lt;property id=&quot;20148&quot; value=&quot;5&quot;/&gt;&lt;property id=&quot;20300&quot; value=&quot;Slide 17 - &amp;quot;Subungual hematoma&amp;quot;&quot;/&gt;&lt;property id=&quot;20307&quot; value=&quot;272&quot;/&gt;&lt;/object&gt;&lt;object type=&quot;3&quot; unique_id=&quot;10562&quot;&gt;&lt;property id=&quot;20148&quot; value=&quot;5&quot;/&gt;&lt;property id=&quot;20300&quot; value=&quot;Slide 18 - &amp;quot;Subungual hematoma&amp;quot;&quot;/&gt;&lt;property id=&quot;20307&quot; value=&quot;273&quot;/&gt;&lt;/object&gt;&lt;object type=&quot;3&quot; unique_id=&quot;10563&quot;&gt;&lt;property id=&quot;20148&quot; value=&quot;5&quot;/&gt;&lt;property id=&quot;20300&quot; value=&quot;Slide 19 - &amp;quot;Subungual hematoma&amp;quot;&quot;/&gt;&lt;property id=&quot;20307&quot; value=&quot;274&quot;/&gt;&lt;/object&gt;&lt;object type=&quot;3&quot; unique_id=&quot;10564&quot;&gt;&lt;property id=&quot;20148&quot; value=&quot;5&quot;/&gt;&lt;property id=&quot;20300&quot; value=&quot;Slide 20 - &amp;quot;Subungual hematoma&amp;quot;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etrospect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226</TotalTime>
  <Words>747</Words>
  <Application>Microsoft Office PowerPoint</Application>
  <PresentationFormat>On-screen Show (4:3)</PresentationFormat>
  <Paragraphs>130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Tw Cen MT</vt:lpstr>
      <vt:lpstr>Retrospect</vt:lpstr>
      <vt:lpstr>Paronychia</vt:lpstr>
      <vt:lpstr>Nail Anatomy</vt:lpstr>
      <vt:lpstr>Nail Anatomy</vt:lpstr>
      <vt:lpstr>Nail Anatomy</vt:lpstr>
      <vt:lpstr>Paronychia </vt:lpstr>
      <vt:lpstr>Acute Paronychia</vt:lpstr>
      <vt:lpstr>Acute Paronychia</vt:lpstr>
      <vt:lpstr>Acute Paronychia</vt:lpstr>
      <vt:lpstr>Acute Paronychia</vt:lpstr>
      <vt:lpstr>Acute Paronychia</vt:lpstr>
      <vt:lpstr>Chronic Paronychia</vt:lpstr>
      <vt:lpstr>Chronic Paronychia</vt:lpstr>
      <vt:lpstr>Chronic Paronychia</vt:lpstr>
      <vt:lpstr>Chronic Paronychia</vt:lpstr>
      <vt:lpstr>Subungual Hematoma</vt:lpstr>
      <vt:lpstr>Subungual Hematoma</vt:lpstr>
      <vt:lpstr>Subungual Hematoma</vt:lpstr>
      <vt:lpstr>Subungual Hematoma</vt:lpstr>
      <vt:lpstr>Subungual Hematoma</vt:lpstr>
      <vt:lpstr>Subungual Hematoma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Paronychia</dc:title>
  <dc:creator>GP</dc:creator>
  <cp:lastModifiedBy>Rajesh Patel</cp:lastModifiedBy>
  <cp:revision>24</cp:revision>
  <dcterms:created xsi:type="dcterms:W3CDTF">2006-08-16T00:00:00Z</dcterms:created>
  <dcterms:modified xsi:type="dcterms:W3CDTF">2024-06-08T20:04:26Z</dcterms:modified>
</cp:coreProperties>
</file>