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34"/>
  </p:notesMasterIdLst>
  <p:sldIdLst>
    <p:sldId id="363" r:id="rId2"/>
    <p:sldId id="314" r:id="rId3"/>
    <p:sldId id="316" r:id="rId4"/>
    <p:sldId id="318" r:id="rId5"/>
    <p:sldId id="319" r:id="rId6"/>
    <p:sldId id="320" r:id="rId7"/>
    <p:sldId id="324" r:id="rId8"/>
    <p:sldId id="325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64" r:id="rId18"/>
    <p:sldId id="365" r:id="rId19"/>
    <p:sldId id="336" r:id="rId20"/>
    <p:sldId id="366" r:id="rId21"/>
    <p:sldId id="337" r:id="rId22"/>
    <p:sldId id="338" r:id="rId23"/>
    <p:sldId id="339" r:id="rId24"/>
    <p:sldId id="340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66"/>
    <a:srgbClr val="00FFFF"/>
    <a:srgbClr val="FF99FF"/>
    <a:srgbClr val="66FFFF"/>
    <a:srgbClr val="FF3300"/>
    <a:srgbClr val="66FF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255" autoAdjust="0"/>
  </p:normalViewPr>
  <p:slideViewPr>
    <p:cSldViewPr>
      <p:cViewPr varScale="1">
        <p:scale>
          <a:sx n="102" d="100"/>
          <a:sy n="102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686A64-E9F2-4684-B7C8-0B473CABDA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87A53-F1C2-4353-8DFE-0B9ABE23F9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00315C-F9C1-48C1-AB16-83A85D8F6571}" type="datetimeFigureOut">
              <a:rPr lang="en-US"/>
              <a:pPr>
                <a:defRPr/>
              </a:pPr>
              <a:t>10/17/2024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145E672-A1C7-4BB1-987A-7F022053EB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2ABCD2A-D1B6-4CB3-8625-FC9AFE0C8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43DC-D6DE-499D-8059-0FD0FD8FA8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5F788-AD1D-4ECD-A5FB-90B0650AC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0C17B7-1C3A-4B8C-ABB4-3AC0155525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DFFE756-5549-DAB8-B462-A91718550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26C28FF-FD5E-F224-83F7-0CFAC0770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4FFC09D-C9F2-FA6F-9464-6DEF3D0C5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451D80-E1C4-4D6F-88E0-07676474722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0786A7-205E-703C-94DC-8597FD3B5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06116-77B0-2CA8-49C9-9CD280A614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AF53A5-2662-7AA8-274E-5092709C54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4431B-9933-48BE-934F-1D7C9B663A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379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1F5852-7016-09E9-16C2-F4B44E55B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C49907-E304-3977-459B-1018B6A7CE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F78F1-B8D9-742F-67C5-004F4EF1F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106ED-A887-48A2-B060-8978CAC684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485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72AE1-46D4-3C4D-2A6A-9BAD7BCE53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AD6D23-22BE-4685-CDD2-74C3E84A5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51FBD-42C7-0BA2-DC1E-268F2F1209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A8283-EA8F-4DF3-8F9D-CD70174A26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718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74638"/>
            <a:ext cx="88392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FE4E18-CE61-D948-ED45-066554177E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1A8BAC-CD43-C941-26CD-F2A5D7D54C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BADEBD-AB30-CDA2-01A6-EEFAF5A75B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4B612-D838-4B3F-87CD-8A35E6B025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524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84624BE-2673-3EE6-1795-8F307520A1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C84E841-0E70-820B-5A32-6A7E468EC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70C328-1468-59C7-46F8-2B80C3DBE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3F2C2-C815-4CEE-8AD7-3897578C39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0432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146AEF-CF4F-850D-036D-1CC3F206C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A6365-EF79-1B1F-8BA0-E8136FEAFB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14772-BF4F-A0E6-A8B1-7C44A9690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860EB-AE10-4A3B-90A9-1DBC53970E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7611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0CFC60-D7E0-D11F-C140-5186B1FC9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542F2-5FE0-6D04-05C7-4D2D1EF7F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13F0E8-2BF4-D492-5B3C-141DAA5B6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81663-8D08-4030-9C4F-6200203B4D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13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3FF54C-30EF-9F66-0311-57E0A2B27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7238A9-DD3A-25DC-B2A5-1A71139D2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078E51-B9C8-C2B9-2C69-304783AB44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C5E0B-8B8F-406F-8CBA-65E56203A4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12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6F301-51BA-E3C4-D960-27FE2C5824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CEBB35-1695-F923-C6D6-32BC0BC81C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DE8758-198C-161E-3D6F-A41863217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DFA27-3453-486D-BAF6-3D90113DEB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92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0627BA-FB9C-BB07-C2B0-ABBA246EC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EF868-52B7-BDA5-0C8F-B3FF2E8B5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MBBSPPT.COM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254D6-5909-F64A-4237-A3DDB4EC6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97D0B057-679A-484D-A3CD-B23FFE15FB79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44946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3E0F93-6609-F4B8-D7B7-5BB9A7D955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A5AA44-6690-F6B8-DEAD-416F8A646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9D9C66-C952-C46C-9538-059B1568D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2346A-B042-4536-8343-868D7A8F1B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24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7F5A99-453C-D312-A88D-72411E965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1818DF-C314-B4C6-C8BA-4914034604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73FCF5-07AF-C246-D686-068F29080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ABC63-AED3-499C-9C7F-29E604FE15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2240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0529F0-AE8D-7DFF-1E25-8206BB1A86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2E09D3-C2DC-64A2-3755-38A00E117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250B84-9F34-7A47-0358-B4BFC02789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E2054-63F1-46D7-8FF8-5EE61E0925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08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394897-2404-1AA4-7678-684236B614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3A0C05-ABFD-53A4-1763-770C5201E8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B8519D-0D53-8283-0682-04A451C3F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A7B8F-D925-4A14-A028-7BA870E94E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593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092FF0-58E9-0F42-1911-3BFEAA357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C08E6-5962-09FE-3196-DCE2DBC7E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2CA32-7D33-E266-F531-66250C5C1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9600E-49F3-4123-9508-CA6339E2D2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881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4D82FE-A5DC-634E-96C1-73AD369E0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FDF59E-D55E-CA5E-F24A-C65711DE0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66244" name="Rectangle 4">
            <a:extLst>
              <a:ext uri="{FF2B5EF4-FFF2-40B4-BE49-F238E27FC236}">
                <a16:creationId xmlns:a16="http://schemas.microsoft.com/office/drawing/2014/main" id="{39544103-C094-492D-B185-517CDA5B90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45" name="Rectangle 5">
            <a:extLst>
              <a:ext uri="{FF2B5EF4-FFF2-40B4-BE49-F238E27FC236}">
                <a16:creationId xmlns:a16="http://schemas.microsoft.com/office/drawing/2014/main" id="{1D4FF66C-B605-4807-A19B-5C17B779E0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MBBSPPT.COM</a:t>
            </a:r>
          </a:p>
        </p:txBody>
      </p:sp>
      <p:sp>
        <p:nvSpPr>
          <p:cNvPr id="266246" name="Rectangle 6">
            <a:extLst>
              <a:ext uri="{FF2B5EF4-FFF2-40B4-BE49-F238E27FC236}">
                <a16:creationId xmlns:a16="http://schemas.microsoft.com/office/drawing/2014/main" id="{59E3E616-A7F5-4054-ADB0-40C17AA1AC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51201BB-1A5E-424A-9F8D-C8CA8885AC4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21AE6FA5-F759-2DD1-3A4B-4CA996171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110" y="1528762"/>
            <a:ext cx="8153400" cy="1752600"/>
          </a:xfrm>
          <a:solidFill>
            <a:srgbClr val="FF0066"/>
          </a:solidFill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</a:rPr>
              <a:t>Physiology of Nose &amp; PNS,</a:t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Olfaction</a:t>
            </a:r>
          </a:p>
        </p:txBody>
      </p:sp>
      <p:sp>
        <p:nvSpPr>
          <p:cNvPr id="3075" name="Rectangle 1">
            <a:extLst>
              <a:ext uri="{FF2B5EF4-FFF2-40B4-BE49-F238E27FC236}">
                <a16:creationId xmlns:a16="http://schemas.microsoft.com/office/drawing/2014/main" id="{C3C02C23-04CD-031B-C023-B0C7133E7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157" y="5867400"/>
            <a:ext cx="2077685" cy="45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+mj-lt"/>
              </a:rPr>
              <a:t>BY MBBSPPT.COM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C13D18B1-E28B-61A3-EAC4-953C2B870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Nasal Resistance</a:t>
            </a:r>
          </a:p>
        </p:txBody>
      </p:sp>
      <p:pic>
        <p:nvPicPr>
          <p:cNvPr id="13316" name="Picture 11" descr="resistance">
            <a:extLst>
              <a:ext uri="{FF2B5EF4-FFF2-40B4-BE49-F238E27FC236}">
                <a16:creationId xmlns:a16="http://schemas.microsoft.com/office/drawing/2014/main" id="{9880A0EB-7B8D-0112-9056-ACBD3309D3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59" y="1609725"/>
            <a:ext cx="4053101" cy="4525963"/>
          </a:xfrm>
          <a:noFill/>
        </p:spPr>
      </p:pic>
      <p:sp>
        <p:nvSpPr>
          <p:cNvPr id="13315" name="Rectangle 5">
            <a:extLst>
              <a:ext uri="{FF2B5EF4-FFF2-40B4-BE49-F238E27FC236}">
                <a16:creationId xmlns:a16="http://schemas.microsoft.com/office/drawing/2014/main" id="{B748996F-5A9D-9ABA-BACC-882B5D5D777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7541" y="1609725"/>
            <a:ext cx="3815860" cy="452596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 dirty="0">
                <a:solidFill>
                  <a:srgbClr val="66FF66"/>
                </a:solidFill>
                <a:latin typeface="+mj-lt"/>
              </a:rPr>
              <a:t>Nasal resistance to expired air </a:t>
            </a: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(by nasal valve) </a:t>
            </a:r>
            <a:r>
              <a:rPr lang="en-US" altLang="en-US" sz="2800" b="1" dirty="0">
                <a:solidFill>
                  <a:srgbClr val="66FF66"/>
                </a:solidFill>
                <a:latin typeface="+mj-lt"/>
              </a:rPr>
              <a:t>keeps positive pressure in respiratory tract &amp; prevents alveolar collapse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9B99759-698C-8363-E48D-3A12F6B23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Vocal Resonance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5FE2F84-8962-9B8B-2CE6-8285FC886D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latin typeface="+mj-lt"/>
              </a:rPr>
              <a:t>Nasal cavity &amp; paranasal sinuses provide vocal resonance for nasal consonants M, N, </a:t>
            </a:r>
            <a:r>
              <a:rPr lang="en-US" altLang="en-US" sz="2400" b="1" dirty="0" err="1">
                <a:latin typeface="+mj-lt"/>
              </a:rPr>
              <a:t>nG</a:t>
            </a:r>
            <a:endParaRPr lang="en-US" altLang="en-US" sz="2400" b="1" dirty="0">
              <a:latin typeface="+mj-lt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De-nasal voice (Hypo nasal Voice) </a:t>
            </a:r>
          </a:p>
          <a:p>
            <a:pPr lvl="1" eaLnBrk="1" hangingPunct="1">
              <a:lnSpc>
                <a:spcPct val="200000"/>
              </a:lnSpc>
            </a:pPr>
            <a:r>
              <a:rPr lang="en-US" altLang="en-US" sz="2400" b="1" dirty="0">
                <a:latin typeface="+mj-lt"/>
              </a:rPr>
              <a:t>Seen in nasal obstruction</a:t>
            </a:r>
          </a:p>
          <a:p>
            <a:pPr lvl="1" eaLnBrk="1" hangingPunct="1">
              <a:lnSpc>
                <a:spcPct val="200000"/>
              </a:lnSpc>
            </a:pPr>
            <a:r>
              <a:rPr lang="en-US" altLang="en-US" sz="2400" b="1" dirty="0">
                <a:latin typeface="+mj-lt"/>
              </a:rPr>
              <a:t> Nasal consonants M, N &amp; </a:t>
            </a:r>
            <a:r>
              <a:rPr lang="en-US" altLang="en-US" sz="2400" b="1" dirty="0" err="1">
                <a:latin typeface="+mj-lt"/>
              </a:rPr>
              <a:t>nG</a:t>
            </a:r>
            <a:r>
              <a:rPr lang="en-US" altLang="en-US" sz="2400" b="1" dirty="0">
                <a:latin typeface="+mj-lt"/>
              </a:rPr>
              <a:t> pronounced as B, D &amp; G respectively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6725E3A-F1CE-D3E3-59A1-3DF137977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Nasal Reflexes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AFE61B5-F175-D934-9425-6DB4B34753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6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Smell reflex: </a:t>
            </a:r>
            <a:r>
              <a:rPr lang="en-US" altLang="en-US" sz="2800" b="1" dirty="0">
                <a:latin typeface="+mj-lt"/>
              </a:rPr>
              <a:t>Increases</a:t>
            </a:r>
            <a:r>
              <a:rPr lang="en-US" altLang="en-US" sz="2800" b="1" dirty="0">
                <a:latin typeface="+mj-lt"/>
                <a:sym typeface="Symbol" panose="05050102010706020507" pitchFamily="18" charset="2"/>
              </a:rPr>
              <a:t> </a:t>
            </a:r>
            <a:r>
              <a:rPr lang="en-US" altLang="en-US" sz="2800" b="1" dirty="0">
                <a:latin typeface="+mj-lt"/>
              </a:rPr>
              <a:t>secretions of saliva &amp; gastric juice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en-US" sz="2800" b="1" dirty="0" err="1">
                <a:solidFill>
                  <a:srgbClr val="FFFF00"/>
                </a:solidFill>
                <a:latin typeface="+mj-lt"/>
              </a:rPr>
              <a:t>Naso</a:t>
            </a: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-pulmonary reflex: </a:t>
            </a:r>
            <a:r>
              <a:rPr lang="en-US" altLang="en-US" sz="2800" b="1" dirty="0">
                <a:latin typeface="+mj-lt"/>
              </a:rPr>
              <a:t>Chronic, severe nasal obstruction leads to </a:t>
            </a:r>
            <a:r>
              <a:rPr lang="en-US" altLang="en-US" sz="2800" b="1" dirty="0">
                <a:latin typeface="+mj-lt"/>
                <a:sym typeface="Symbol" panose="05050102010706020507" pitchFamily="18" charset="2"/>
              </a:rPr>
              <a:t>increased pulmonary resistance and pulmonary hypertension</a:t>
            </a:r>
          </a:p>
          <a:p>
            <a:pPr eaLnBrk="1" hangingPunct="1">
              <a:lnSpc>
                <a:spcPct val="165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Sneeze reflex: </a:t>
            </a:r>
            <a:r>
              <a:rPr lang="en-US" altLang="en-US" sz="2800" b="1" dirty="0">
                <a:latin typeface="+mj-lt"/>
                <a:sym typeface="Symbol" panose="05050102010706020507" pitchFamily="18" charset="2"/>
              </a:rPr>
              <a:t>Protection against F.B., irritants</a:t>
            </a:r>
            <a:endParaRPr lang="en-US" alt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5135B11-78BE-F9D2-331F-1F4B10555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</a:rPr>
              <a:t>Nasal Cycle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4A043A1-0637-97F1-4B4F-AFCB012F66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+mj-lt"/>
              </a:rPr>
              <a:t>Reflex, periodic alternation in nasal airflow resistance between two nasal cavities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Regulated by autonomic nervous system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latin typeface="+mj-lt"/>
              </a:rPr>
              <a:t>Due to congestion &amp; decongestion of venous sinusoids of inferior </a:t>
            </a:r>
            <a:r>
              <a:rPr lang="en-US" altLang="en-US" sz="2800" b="1" dirty="0" err="1">
                <a:latin typeface="+mj-lt"/>
              </a:rPr>
              <a:t>turbinates</a:t>
            </a:r>
            <a:r>
              <a:rPr lang="en-US" altLang="en-US" sz="2800" b="1" dirty="0">
                <a:latin typeface="+mj-lt"/>
              </a:rPr>
              <a:t> &amp; anterior nasal septum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Each cycle lasts for 4 -12 hours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E8E4958-E1D1-53EA-4ADD-D628713C5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FFFF00"/>
                </a:solidFill>
              </a:rPr>
              <a:t>Factors modifying nasal cycle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83D94D1F-BCE8-EE23-6C8F-BEED13235A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5000"/>
              </a:lnSpc>
            </a:pPr>
            <a:r>
              <a:rPr lang="en-US" altLang="en-US" sz="2400" b="1" dirty="0">
                <a:latin typeface="+mj-lt"/>
              </a:rPr>
              <a:t>Temperature &amp; humidity of surrounding air 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Head position</a:t>
            </a:r>
            <a:r>
              <a:rPr lang="en-US" altLang="en-US" sz="2400" b="1" dirty="0">
                <a:latin typeface="+mj-lt"/>
              </a:rPr>
              <a:t> 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 b="1" dirty="0">
                <a:latin typeface="+mj-lt"/>
              </a:rPr>
              <a:t>Body temperature 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Physical activity</a:t>
            </a:r>
            <a:r>
              <a:rPr lang="en-US" altLang="en-US" sz="2400" b="1" dirty="0">
                <a:latin typeface="+mj-lt"/>
              </a:rPr>
              <a:t> 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 b="1" dirty="0">
                <a:latin typeface="+mj-lt"/>
              </a:rPr>
              <a:t>Emotional &amp; psychological status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Hypothyroidism &amp; hyperthyroidism</a:t>
            </a:r>
            <a:r>
              <a:rPr lang="en-US" altLang="en-US" sz="2400" b="1" dirty="0">
                <a:latin typeface="+mj-lt"/>
              </a:rPr>
              <a:t> 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en-US" sz="2400" b="1" dirty="0">
                <a:latin typeface="+mj-lt"/>
              </a:rPr>
              <a:t>Nasal decongestants &amp; anti- hypertensives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38D8C10-401C-6804-204F-0168CC6189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56418"/>
            <a:ext cx="8229600" cy="5745163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6000" dirty="0">
              <a:solidFill>
                <a:srgbClr val="FF0000"/>
              </a:solidFill>
              <a:latin typeface="Cambriahic Medium"/>
            </a:endParaRPr>
          </a:p>
          <a:p>
            <a:pPr algn="ctr">
              <a:buFontTx/>
              <a:buNone/>
            </a:pPr>
            <a:endParaRPr lang="en-US" altLang="en-US" sz="6000" dirty="0">
              <a:solidFill>
                <a:srgbClr val="FF0000"/>
              </a:solidFill>
              <a:latin typeface="Cambriahic Medium"/>
            </a:endParaRPr>
          </a:p>
          <a:p>
            <a:pPr algn="ctr">
              <a:buFontTx/>
              <a:buNone/>
            </a:pPr>
            <a:r>
              <a:rPr lang="en-US" altLang="en-US" sz="6000" b="1" dirty="0">
                <a:solidFill>
                  <a:srgbClr val="FF0000"/>
                </a:solidFill>
                <a:latin typeface="Cambriahic Medium"/>
              </a:rPr>
              <a:t>Olfaction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>
            <a:extLst>
              <a:ext uri="{FF2B5EF4-FFF2-40B4-BE49-F238E27FC236}">
                <a16:creationId xmlns:a16="http://schemas.microsoft.com/office/drawing/2014/main" id="{FFB41FBF-F4D8-D6E7-8332-1EAE017B0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Olfactory area of Nose</a:t>
            </a:r>
          </a:p>
        </p:txBody>
      </p:sp>
      <p:pic>
        <p:nvPicPr>
          <p:cNvPr id="19459" name="Picture 6" descr="427_f2a">
            <a:extLst>
              <a:ext uri="{FF2B5EF4-FFF2-40B4-BE49-F238E27FC236}">
                <a16:creationId xmlns:a16="http://schemas.microsoft.com/office/drawing/2014/main" id="{D9EB45D8-DBA3-7F08-9111-2C866DB5E3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1301"/>
            <a:ext cx="8229600" cy="2972061"/>
          </a:xfrm>
          <a:noFill/>
        </p:spPr>
      </p:pic>
      <p:sp>
        <p:nvSpPr>
          <p:cNvPr id="19460" name="Rectangle 3">
            <a:extLst>
              <a:ext uri="{FF2B5EF4-FFF2-40B4-BE49-F238E27FC236}">
                <a16:creationId xmlns:a16="http://schemas.microsoft.com/office/drawing/2014/main" id="{F9A9C574-9E70-26A1-437F-644884BD3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8534400" cy="18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solidFill>
                  <a:srgbClr val="66FFFF"/>
                </a:solidFill>
                <a:latin typeface="+mj-lt"/>
              </a:rPr>
              <a:t>Located on the roof of the nasal cavity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</a:rPr>
              <a:t>Cribriform plate 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</a:rPr>
              <a:t>Superior part of the nasal septum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</a:rPr>
              <a:t>Superior turbinate </a:t>
            </a:r>
          </a:p>
          <a:p>
            <a:pPr lvl="1"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1600" b="1" dirty="0">
                <a:latin typeface="+mj-lt"/>
              </a:rPr>
              <a:t>Upper part of middle turbinate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hysiology of smell">
            <a:extLst>
              <a:ext uri="{FF2B5EF4-FFF2-40B4-BE49-F238E27FC236}">
                <a16:creationId xmlns:a16="http://schemas.microsoft.com/office/drawing/2014/main" id="{D7673460-9671-1E1A-EC6B-9DB2B0984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>
            <a:extLst>
              <a:ext uri="{FF2B5EF4-FFF2-40B4-BE49-F238E27FC236}">
                <a16:creationId xmlns:a16="http://schemas.microsoft.com/office/drawing/2014/main" id="{8A4AC481-39A0-B919-5970-92A1972FE5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t="9593" r="22536" b="4543"/>
          <a:stretch>
            <a:fillRect/>
          </a:stretch>
        </p:blipFill>
        <p:spPr>
          <a:xfrm>
            <a:off x="381000" y="381000"/>
            <a:ext cx="8458200" cy="6248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681E9C0-E889-5BE9-1F6E-BBD88C490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Olfactory Neural Pathway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B521FD0-544B-FD71-D94F-EA855DE207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Olfactory receptors </a:t>
            </a:r>
            <a:r>
              <a:rPr lang="en-US" altLang="en-US" sz="2400" b="1" dirty="0">
                <a:latin typeface="+mj-lt"/>
              </a:rPr>
              <a:t>on nasal mucosa 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 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Olfactory nerve bundles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(20)  synapse with 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Mitral &amp; Tufted cells 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in 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Olfactory bulb 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 Axons unite to form 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Olfactory tract 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 flattens distally to form 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Olfactory trigone 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 trifurcates into 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Olfactory striae 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 synapse with 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1</a:t>
            </a:r>
            <a:r>
              <a:rPr lang="en-US" altLang="en-US" sz="2400" b="1" baseline="40000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0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 &amp; 2</a:t>
            </a:r>
            <a:r>
              <a:rPr lang="en-US" altLang="en-US" sz="2400" b="1" baseline="40000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0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  <a:sym typeface="Symbol" panose="05050102010706020507" pitchFamily="18" charset="2"/>
              </a:rPr>
              <a:t> Olfactory cortex</a:t>
            </a:r>
            <a:r>
              <a:rPr lang="en-US" altLang="en-US" sz="2400" b="1" dirty="0">
                <a:latin typeface="+mj-lt"/>
                <a:sym typeface="Symbol" panose="05050102010706020507" pitchFamily="18" charset="2"/>
              </a:rPr>
              <a:t> + hypothalamus + hippocampus + amygdala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FD48D40-8CF6-FF0C-14EA-E755D2600D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FF0000"/>
                </a:solidFill>
              </a:rPr>
              <a:t>Functions of Nose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AFBD9EB-7EF8-4ED1-B339-71B219ED11A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Respiration</a:t>
            </a:r>
          </a:p>
          <a:p>
            <a:pPr marL="1009650" lvl="1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dirty="0">
                <a:solidFill>
                  <a:srgbClr val="00FFFF"/>
                </a:solidFill>
                <a:latin typeface="+mj-lt"/>
              </a:rPr>
              <a:t>Heat exchange</a:t>
            </a:r>
          </a:p>
          <a:p>
            <a:pPr marL="1009650" lvl="1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dirty="0">
                <a:solidFill>
                  <a:srgbClr val="00FFFF"/>
                </a:solidFill>
                <a:latin typeface="+mj-lt"/>
              </a:rPr>
              <a:t>Humidification</a:t>
            </a:r>
            <a:endParaRPr lang="en-US" altLang="en-US" sz="1800" b="1" dirty="0">
              <a:solidFill>
                <a:srgbClr val="66FF66"/>
              </a:solidFill>
              <a:latin typeface="+mj-lt"/>
            </a:endParaRPr>
          </a:p>
          <a:p>
            <a:pPr marL="1009650" lvl="1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dirty="0">
                <a:solidFill>
                  <a:srgbClr val="66FF66"/>
                </a:solidFill>
                <a:latin typeface="+mj-lt"/>
              </a:rPr>
              <a:t>Filtration</a:t>
            </a:r>
          </a:p>
          <a:p>
            <a:pPr marL="1009650" lvl="1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dirty="0">
                <a:solidFill>
                  <a:srgbClr val="66FF66"/>
                </a:solidFill>
                <a:latin typeface="+mj-lt"/>
              </a:rPr>
              <a:t>Nasal resistance</a:t>
            </a:r>
          </a:p>
          <a:p>
            <a:pPr marL="1009650" lvl="1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dirty="0">
                <a:solidFill>
                  <a:srgbClr val="00FFFF"/>
                </a:solidFill>
                <a:latin typeface="+mj-lt"/>
              </a:rPr>
              <a:t>Nasal fluids &amp; cilliary function</a:t>
            </a:r>
            <a:endParaRPr lang="en-US" altLang="en-US" sz="1800" b="1" dirty="0">
              <a:latin typeface="+mj-lt"/>
            </a:endParaRPr>
          </a:p>
          <a:p>
            <a:pPr marL="1009650" lvl="1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dirty="0">
                <a:latin typeface="+mj-lt"/>
              </a:rPr>
              <a:t>Nasal neurovascular reflexes</a:t>
            </a:r>
            <a:endParaRPr lang="en-US" altLang="en-US" sz="1800" b="1" dirty="0">
              <a:solidFill>
                <a:srgbClr val="00FFFF"/>
              </a:solidFill>
              <a:latin typeface="+mj-lt"/>
            </a:endParaRPr>
          </a:p>
          <a:p>
            <a:pPr marL="1009650" lvl="1" indent="-6096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dirty="0">
                <a:latin typeface="+mj-lt"/>
              </a:rPr>
              <a:t>Voice modification</a:t>
            </a:r>
            <a:r>
              <a:rPr lang="en-US" altLang="en-US" sz="1800" b="1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Olfaction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E56099-CA71-BDE7-E05D-486F9A8D2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>
                <a:latin typeface="+mj-lt"/>
              </a:rPr>
              <a:t>Vocal resonance</a:t>
            </a:r>
          </a:p>
          <a:p>
            <a:r>
              <a:rPr lang="en-US" sz="2000" b="1" dirty="0">
                <a:latin typeface="+mj-lt"/>
              </a:rPr>
              <a:t>Air conditioning of the inspired air</a:t>
            </a:r>
          </a:p>
          <a:p>
            <a:r>
              <a:rPr lang="en-US" sz="2000" b="1" dirty="0">
                <a:latin typeface="+mj-lt"/>
              </a:rPr>
              <a:t>Pressure damper 0</a:t>
            </a:r>
          </a:p>
          <a:p>
            <a:r>
              <a:rPr lang="en-US" sz="2000" b="1" dirty="0">
                <a:latin typeface="+mj-lt"/>
              </a:rPr>
              <a:t>Reduction of skull weight</a:t>
            </a:r>
          </a:p>
          <a:p>
            <a:r>
              <a:rPr lang="en-US" sz="2000" b="1" dirty="0">
                <a:latin typeface="+mj-lt"/>
              </a:rPr>
              <a:t>Floatation of skull in water</a:t>
            </a:r>
          </a:p>
          <a:p>
            <a:r>
              <a:rPr lang="en-US" sz="2000" b="1" dirty="0">
                <a:latin typeface="+mj-lt"/>
              </a:rPr>
              <a:t>Increasing the olfactory area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11D53D5-2334-46FE-8ABF-E1BBD28F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40557"/>
            <a:ext cx="4267200" cy="41116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>
                <a:solidFill>
                  <a:srgbClr val="FF0000"/>
                </a:solidFill>
              </a:rPr>
              <a:t>Functions of PNS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929B4CAF-1CEB-93FD-460B-1D9EB886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5" t="18889" r="1668" b="18889"/>
          <a:stretch>
            <a:fillRect/>
          </a:stretch>
        </p:blipFill>
        <p:spPr bwMode="auto">
          <a:xfrm>
            <a:off x="304800" y="381000"/>
            <a:ext cx="8686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central">
            <a:extLst>
              <a:ext uri="{FF2B5EF4-FFF2-40B4-BE49-F238E27FC236}">
                <a16:creationId xmlns:a16="http://schemas.microsoft.com/office/drawing/2014/main" id="{05DBEC40-4F7A-FFA4-5609-ACE4D0BAF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8534400" cy="64008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427_f2b">
            <a:extLst>
              <a:ext uri="{FF2B5EF4-FFF2-40B4-BE49-F238E27FC236}">
                <a16:creationId xmlns:a16="http://schemas.microsoft.com/office/drawing/2014/main" id="{B6B778C6-AAF0-57F3-C849-A03C391E6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8686800" cy="62484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8AA83FDF-212E-10DD-0B16-D516DCEDDA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5486400"/>
          </a:xfrm>
        </p:spPr>
        <p:txBody>
          <a:bodyPr/>
          <a:lstStyle/>
          <a:p>
            <a:pPr eaLnBrk="1" hangingPunct="1">
              <a:lnSpc>
                <a:spcPct val="190000"/>
              </a:lnSpc>
            </a:pPr>
            <a:r>
              <a:rPr lang="en-US" altLang="en-US" sz="2800" b="1" dirty="0">
                <a:latin typeface="+mj-lt"/>
              </a:rPr>
              <a:t>Olfaction is the only sensation to reach cerebral cortex directly without first relaying at thalamus</a:t>
            </a:r>
          </a:p>
          <a:p>
            <a:pPr eaLnBrk="1" hangingPunct="1">
              <a:lnSpc>
                <a:spcPct val="190000"/>
              </a:lnSpc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Olfactory pathway incorporates limbic system &amp; is concerned with emotional </a:t>
            </a:r>
            <a:r>
              <a:rPr lang="en-US" altLang="en-US" sz="2800" b="1" dirty="0" err="1">
                <a:solidFill>
                  <a:srgbClr val="FFFF00"/>
                </a:solidFill>
                <a:latin typeface="+mj-lt"/>
              </a:rPr>
              <a:t>behaviour</a:t>
            </a: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, mood &amp; recent memory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D02575B-B2F6-F738-67D1-F51DC0705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Causes of Olfactory Dysfunction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FE707-1DFF-8566-65A8-2A47CCC70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000" b="1" dirty="0">
                <a:latin typeface="+mj-lt"/>
              </a:rPr>
              <a:t>1 . Upper respiratory viral infection (30 %)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000" b="1" dirty="0">
                <a:solidFill>
                  <a:srgbClr val="66FF66"/>
                </a:solidFill>
                <a:latin typeface="+mj-lt"/>
              </a:rPr>
              <a:t>2. Idiopathic (25 %)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000" b="1" dirty="0">
                <a:latin typeface="+mj-lt"/>
              </a:rPr>
              <a:t>3. Head trauma (20 %)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000" b="1" dirty="0">
                <a:solidFill>
                  <a:srgbClr val="66FF66"/>
                </a:solidFill>
                <a:latin typeface="+mj-lt"/>
              </a:rPr>
              <a:t>4. Obstructive sinonasal disease (15 %): Rhino –sinusitis , </a:t>
            </a:r>
            <a:r>
              <a:rPr lang="en-US" altLang="en-US" sz="2000" b="1" dirty="0">
                <a:solidFill>
                  <a:srgbClr val="66FF66"/>
                </a:solidFill>
                <a:latin typeface="+mj-lt"/>
                <a:sym typeface="Symbol" panose="05050102010706020507" pitchFamily="18" charset="2"/>
              </a:rPr>
              <a:t>n</a:t>
            </a:r>
            <a:r>
              <a:rPr lang="en-US" altLang="en-US" sz="2000" b="1" dirty="0">
                <a:solidFill>
                  <a:srgbClr val="66FF66"/>
                </a:solidFill>
                <a:latin typeface="+mj-lt"/>
              </a:rPr>
              <a:t>asal polyp , neoplasm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000" b="1" dirty="0">
                <a:latin typeface="+mj-lt"/>
              </a:rPr>
              <a:t>5. Neurologic &amp; Psychiatric diseases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000" b="1" dirty="0">
                <a:solidFill>
                  <a:srgbClr val="66FF66"/>
                </a:solidFill>
                <a:latin typeface="+mj-lt"/>
              </a:rPr>
              <a:t>6. Intra-cranial neoplasm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000" b="1" dirty="0">
                <a:latin typeface="+mj-lt"/>
              </a:rPr>
              <a:t>7. Toxic chemicals &amp; surgical trauma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0D3301B-89A6-A533-E2AB-E8D2413E10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Classification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C1B3F91-C465-B95E-FC1E-BEC656AC3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Conductive loss: obstruction of nasal passages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Chronic nasal inflammation, polyposis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Sensorineural loss: damage to neuroepithelium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Viral infection, airborne toxin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Central olfactory neural loss: C.N.S. damage</a:t>
            </a:r>
          </a:p>
          <a:p>
            <a:pPr lvl="1" eaLnBrk="1" hangingPunct="1">
              <a:lnSpc>
                <a:spcPct val="170000"/>
              </a:lnSpc>
            </a:pPr>
            <a:r>
              <a:rPr lang="en-US" altLang="en-US" sz="2400" b="1" dirty="0">
                <a:latin typeface="+mj-lt"/>
              </a:rPr>
              <a:t> </a:t>
            </a:r>
            <a:r>
              <a:rPr lang="en-US" altLang="en-US" sz="2400" dirty="0">
                <a:latin typeface="+mj-lt"/>
              </a:rPr>
              <a:t>Tumors, neurodegenerative disorders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B6CE090-99D5-6D03-0CB5-295CDC3FB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66"/>
          </a:solid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Types of Olfactory dysfunction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C9B03A0-FA68-DCCE-154A-37CDC191C5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Anosmia: </a:t>
            </a:r>
            <a:r>
              <a:rPr lang="en-US" altLang="en-US" sz="2400" b="1" dirty="0">
                <a:latin typeface="+mj-lt"/>
              </a:rPr>
              <a:t>absence of olfactory sensation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Hyposmia: 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decreased olfactory sensation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Parosmia / </a:t>
            </a:r>
            <a:r>
              <a:rPr lang="en-US" altLang="en-US" sz="2400" b="1" dirty="0" err="1">
                <a:solidFill>
                  <a:srgbClr val="FFFF00"/>
                </a:solidFill>
                <a:latin typeface="+mj-lt"/>
              </a:rPr>
              <a:t>cachosmia</a:t>
            </a: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altLang="en-US" sz="2400" b="1" dirty="0">
                <a:latin typeface="+mj-lt"/>
              </a:rPr>
              <a:t>perception of a pleasant 	</a:t>
            </a:r>
            <a:r>
              <a:rPr lang="en-US" altLang="en-US" sz="2400" b="1" dirty="0" err="1">
                <a:latin typeface="+mj-lt"/>
              </a:rPr>
              <a:t>odour</a:t>
            </a:r>
            <a:r>
              <a:rPr lang="en-US" altLang="en-US" sz="2400" b="1" dirty="0">
                <a:latin typeface="+mj-lt"/>
              </a:rPr>
              <a:t> as unpleasant </a:t>
            </a:r>
            <a:r>
              <a:rPr lang="en-US" altLang="en-US" sz="2400" b="1" dirty="0" err="1">
                <a:latin typeface="+mj-lt"/>
              </a:rPr>
              <a:t>odour</a:t>
            </a:r>
            <a:endParaRPr lang="en-US" altLang="en-US" sz="2400" b="1" dirty="0">
              <a:latin typeface="+mj-lt"/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Phantosmia: 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perception of </a:t>
            </a:r>
            <a:r>
              <a:rPr lang="en-US" altLang="en-US" sz="2400" b="1" dirty="0" err="1">
                <a:solidFill>
                  <a:srgbClr val="66FF66"/>
                </a:solidFill>
                <a:latin typeface="+mj-lt"/>
              </a:rPr>
              <a:t>odour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 in absence of 	olfactory stimulus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Hypersomnia</a:t>
            </a:r>
            <a:r>
              <a:rPr lang="en-US" altLang="en-US" sz="24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en-US" altLang="en-US" sz="2400" b="1" dirty="0">
                <a:latin typeface="+mj-lt"/>
              </a:rPr>
              <a:t> increased olfactory sensation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Olfactory agnosia: 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unable to identify </a:t>
            </a:r>
            <a:r>
              <a:rPr lang="en-US" altLang="en-US" sz="2400" b="1" dirty="0" err="1">
                <a:solidFill>
                  <a:srgbClr val="66FF66"/>
                </a:solidFill>
                <a:latin typeface="+mj-lt"/>
              </a:rPr>
              <a:t>odour</a:t>
            </a:r>
            <a:endParaRPr lang="en-US" altLang="en-US" sz="2400" b="1" dirty="0">
              <a:solidFill>
                <a:srgbClr val="66FF66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9F854A8-ABE3-8A71-6169-7109F80377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>
                <a:solidFill>
                  <a:srgbClr val="FFFF00"/>
                </a:solidFill>
              </a:rPr>
              <a:t>Olfactory function tests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670E180F-309C-4A3C-876B-050A6DD235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Supra-threshold test: </a:t>
            </a:r>
            <a:r>
              <a:rPr lang="en-US" altLang="en-US" sz="2800" b="1" dirty="0">
                <a:latin typeface="+mj-lt"/>
              </a:rPr>
              <a:t>only identifies odour</a:t>
            </a:r>
          </a:p>
          <a:p>
            <a:pPr marL="914400" lvl="1" indent="-514350"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latin typeface="+mj-lt"/>
              </a:rPr>
              <a:t>Smell bottles</a:t>
            </a:r>
          </a:p>
          <a:p>
            <a:pPr marL="914400" lvl="1" indent="-514350"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latin typeface="+mj-lt"/>
              </a:rPr>
              <a:t>Smell Identification Test (S.I.T.)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+mj-lt"/>
              </a:rPr>
              <a:t>2. Threshold Olfactometry: </a:t>
            </a:r>
            <a:r>
              <a:rPr lang="en-US" altLang="en-US" sz="2800" b="1" dirty="0">
                <a:latin typeface="+mj-lt"/>
              </a:rPr>
              <a:t>measures weakest perceptible odour with help of serial dilution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latin typeface="+mj-lt"/>
              </a:rPr>
              <a:t>Manual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altLang="en-US" sz="2400" b="1" dirty="0">
                <a:latin typeface="+mj-lt"/>
              </a:rPr>
              <a:t>Dynamic (automated)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C7AAF062-5707-3F51-CF84-9AE29252D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400">
                <a:solidFill>
                  <a:srgbClr val="FFFF00"/>
                </a:solidFill>
              </a:rPr>
              <a:t>Manual Threshold Olfactometry</a:t>
            </a:r>
          </a:p>
        </p:txBody>
      </p:sp>
      <p:pic>
        <p:nvPicPr>
          <p:cNvPr id="31747" name="Picture 6" descr="sniff_bottles">
            <a:extLst>
              <a:ext uri="{FF2B5EF4-FFF2-40B4-BE49-F238E27FC236}">
                <a16:creationId xmlns:a16="http://schemas.microsoft.com/office/drawing/2014/main" id="{07821C9B-B375-B180-4908-3907AF381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5066932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ED1DF6FE-CF8A-D0B4-7BBA-122E46260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4000">
                <a:solidFill>
                  <a:srgbClr val="FFFF00"/>
                </a:solidFill>
              </a:rPr>
              <a:t>Dynamic Threshold Olfactometry</a:t>
            </a:r>
          </a:p>
        </p:txBody>
      </p:sp>
      <p:pic>
        <p:nvPicPr>
          <p:cNvPr id="32771" name="Picture 6" descr="Threshold olfactometer">
            <a:extLst>
              <a:ext uri="{FF2B5EF4-FFF2-40B4-BE49-F238E27FC236}">
                <a16:creationId xmlns:a16="http://schemas.microsoft.com/office/drawing/2014/main" id="{111D219A-993C-74E2-EF31-7744791F71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510540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FDC5E29-BFEB-B53D-8ADC-16CAA8661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Respiration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AF934BA-5686-B869-1CB0-A116D486C5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Inspiration</a:t>
            </a:r>
            <a:r>
              <a:rPr lang="en-US" altLang="en-US" sz="2400" b="1" dirty="0">
                <a:solidFill>
                  <a:srgbClr val="FFFF66"/>
                </a:solidFill>
                <a:latin typeface="+mj-lt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 b="1" dirty="0">
                <a:latin typeface="+mj-lt"/>
              </a:rPr>
              <a:t>Air current passes along mid-portion of nasal cavity in </a:t>
            </a:r>
            <a:r>
              <a:rPr lang="en-US" altLang="en-US" sz="1800" b="1" dirty="0">
                <a:solidFill>
                  <a:schemeClr val="hlink"/>
                </a:solidFill>
                <a:latin typeface="+mj-lt"/>
              </a:rPr>
              <a:t>lamellar flow</a:t>
            </a:r>
            <a:endParaRPr lang="en-US" altLang="en-US" sz="1800" b="1" dirty="0">
              <a:latin typeface="+mj-lt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Expiration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600" b="1" dirty="0">
                <a:latin typeface="+mj-lt"/>
              </a:rPr>
              <a:t>Resistance of nasal valve &amp; turbinate's leads to formation of </a:t>
            </a:r>
            <a:r>
              <a:rPr lang="en-US" altLang="en-US" sz="1600" b="1" dirty="0">
                <a:solidFill>
                  <a:srgbClr val="FF99FF"/>
                </a:solidFill>
                <a:latin typeface="+mj-lt"/>
              </a:rPr>
              <a:t>eddy current </a:t>
            </a:r>
            <a:r>
              <a:rPr lang="en-US" altLang="en-US" sz="1600" b="1" dirty="0">
                <a:latin typeface="+mj-lt"/>
              </a:rPr>
              <a:t>in expired air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600" b="1" dirty="0">
                <a:solidFill>
                  <a:srgbClr val="FFFF00"/>
                </a:solidFill>
                <a:latin typeface="+mj-lt"/>
              </a:rPr>
              <a:t>Results in awareness of breathing and ventilation of paranasal sinus</a:t>
            </a:r>
          </a:p>
        </p:txBody>
      </p:sp>
      <p:pic>
        <p:nvPicPr>
          <p:cNvPr id="6148" name="Content Placeholder 2">
            <a:extLst>
              <a:ext uri="{FF2B5EF4-FFF2-40B4-BE49-F238E27FC236}">
                <a16:creationId xmlns:a16="http://schemas.microsoft.com/office/drawing/2014/main" id="{E56A000D-923F-F576-05AE-331449900CB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5300" y="1600200"/>
            <a:ext cx="3111500" cy="2362200"/>
          </a:xfrm>
        </p:spPr>
      </p:pic>
      <p:pic>
        <p:nvPicPr>
          <p:cNvPr id="6149" name="Picture 1">
            <a:extLst>
              <a:ext uri="{FF2B5EF4-FFF2-40B4-BE49-F238E27FC236}">
                <a16:creationId xmlns:a16="http://schemas.microsoft.com/office/drawing/2014/main" id="{A937D935-B51B-B0DD-DCBF-2CB15717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3" t="45557" r="2"/>
          <a:stretch>
            <a:fillRect/>
          </a:stretch>
        </p:blipFill>
        <p:spPr bwMode="auto">
          <a:xfrm>
            <a:off x="5562600" y="4144962"/>
            <a:ext cx="3124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2F4510D3-69C6-4FA8-7C7C-FB87832B8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  <a:latin typeface="+mn-lt"/>
              </a:rPr>
              <a:t>University of Pennsylvania Smell Identification Test (UPSIT)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D4E224B-C818-3697-6107-C59EE40E3D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SzPct val="70000"/>
            </a:pPr>
            <a:r>
              <a:rPr lang="en-US" altLang="en-US" sz="2400" b="1" dirty="0">
                <a:solidFill>
                  <a:srgbClr val="66FF66"/>
                </a:solidFill>
              </a:rPr>
              <a:t>Most commonly used test of smell worldwide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altLang="en-US" sz="2400" b="1" dirty="0"/>
              <a:t>4 booklets of 10 microencapsulated odors stimuli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altLang="en-US" sz="2400" b="1" dirty="0">
                <a:solidFill>
                  <a:srgbClr val="FFC000"/>
                </a:solidFill>
              </a:rPr>
              <a:t>Scratch and sniff format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altLang="en-US" sz="2400" b="1" dirty="0"/>
              <a:t>Four responses accompanying each odor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altLang="en-US" sz="2400" b="1" dirty="0">
                <a:solidFill>
                  <a:srgbClr val="00FFFF"/>
                </a:solidFill>
              </a:rPr>
              <a:t>Forced choice design</a:t>
            </a:r>
          </a:p>
          <a:p>
            <a:pPr eaLnBrk="1" hangingPunct="1">
              <a:lnSpc>
                <a:spcPct val="150000"/>
              </a:lnSpc>
              <a:buSzPct val="70000"/>
            </a:pPr>
            <a:r>
              <a:rPr lang="en-US" altLang="en-US" sz="2400" b="1" dirty="0"/>
              <a:t>Scores are compared to normal (sex- and age-related)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7228F7E4-C515-4EA5-DB74-BE85DA2BC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Smell Identification Test sample</a:t>
            </a:r>
          </a:p>
        </p:txBody>
      </p:sp>
      <p:pic>
        <p:nvPicPr>
          <p:cNvPr id="34819" name="Picture 5">
            <a:extLst>
              <a:ext uri="{FF2B5EF4-FFF2-40B4-BE49-F238E27FC236}">
                <a16:creationId xmlns:a16="http://schemas.microsoft.com/office/drawing/2014/main" id="{631DEB29-AF01-1404-F5DB-CCC3D5EE7C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1600200"/>
            <a:ext cx="4264841" cy="4983162"/>
          </a:xfrm>
          <a:noFill/>
        </p:spPr>
      </p:pic>
      <p:pic>
        <p:nvPicPr>
          <p:cNvPr id="34820" name="Picture 1">
            <a:extLst>
              <a:ext uri="{FF2B5EF4-FFF2-40B4-BE49-F238E27FC236}">
                <a16:creationId xmlns:a16="http://schemas.microsoft.com/office/drawing/2014/main" id="{3C077CC7-3BBF-4BCC-BEC0-DCBA2DE69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267200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D9ECE150-966B-D53F-B8B6-6AB2709D6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Results</a:t>
            </a:r>
            <a:endParaRPr lang="en-US" altLang="en-US"/>
          </a:p>
        </p:txBody>
      </p:sp>
      <p:sp>
        <p:nvSpPr>
          <p:cNvPr id="35843" name="Rectangle 9">
            <a:extLst>
              <a:ext uri="{FF2B5EF4-FFF2-40B4-BE49-F238E27FC236}">
                <a16:creationId xmlns:a16="http://schemas.microsoft.com/office/drawing/2014/main" id="{C9481A2F-D9A6-5A1A-5CD4-D221A6582C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rgbClr val="00FFFF"/>
                </a:solidFill>
                <a:latin typeface="+mj-lt"/>
              </a:rPr>
              <a:t>36 – 40</a:t>
            </a:r>
            <a:r>
              <a:rPr lang="en-US" altLang="en-US" sz="2800" dirty="0">
                <a:latin typeface="+mj-lt"/>
              </a:rPr>
              <a:t>: Normal	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rgbClr val="00FFFF"/>
                </a:solidFill>
                <a:latin typeface="+mj-lt"/>
              </a:rPr>
              <a:t>16-35	</a:t>
            </a:r>
            <a:r>
              <a:rPr lang="en-US" altLang="en-US" sz="2800" dirty="0">
                <a:latin typeface="+mj-lt"/>
              </a:rPr>
              <a:t>: Partial anosmia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rgbClr val="00FFFF"/>
                </a:solidFill>
                <a:latin typeface="+mj-lt"/>
              </a:rPr>
              <a:t>6-15</a:t>
            </a:r>
            <a:r>
              <a:rPr lang="en-US" altLang="en-US" sz="2800" dirty="0">
                <a:latin typeface="+mj-lt"/>
              </a:rPr>
              <a:t>: Total anosmia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800" dirty="0">
                <a:solidFill>
                  <a:srgbClr val="00FFFF"/>
                </a:solidFill>
                <a:latin typeface="+mj-lt"/>
              </a:rPr>
              <a:t>0-5</a:t>
            </a:r>
            <a:r>
              <a:rPr lang="en-US" altLang="en-US" sz="2800" dirty="0">
                <a:latin typeface="+mj-lt"/>
              </a:rPr>
              <a:t>: </a:t>
            </a:r>
            <a:r>
              <a:rPr lang="en-US" altLang="en-US" sz="2800" dirty="0">
                <a:latin typeface="+mj-lt"/>
                <a:sym typeface="Symbol" panose="05050102010706020507" pitchFamily="18" charset="2"/>
              </a:rPr>
              <a:t>Malingering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020F791-9DDB-AA9E-C512-465278022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marL="342900" indent="-342900"/>
            <a:r>
              <a:rPr lang="en-US" altLang="en-US" sz="3600" dirty="0"/>
              <a:t>Air Conditioning</a:t>
            </a: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72FB654-1E18-3B05-CB29-D01869F0CB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Filtration: </a:t>
            </a:r>
            <a:r>
              <a:rPr lang="en-US" altLang="en-US" sz="2400" b="1" dirty="0">
                <a:latin typeface="+mj-lt"/>
              </a:rPr>
              <a:t>Particles &gt; 5 </a:t>
            </a:r>
            <a:r>
              <a:rPr lang="el-GR" altLang="en-US" sz="2400" b="1" dirty="0">
                <a:latin typeface="+mj-lt"/>
              </a:rPr>
              <a:t>μ</a:t>
            </a:r>
            <a:r>
              <a:rPr lang="en-US" altLang="en-US" sz="2400" b="1" dirty="0">
                <a:latin typeface="+mj-lt"/>
              </a:rPr>
              <a:t>m in inspired air are trapped by nasal vibrissae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Temperature control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66FFFF"/>
                </a:solidFill>
                <a:latin typeface="+mj-lt"/>
              </a:rPr>
              <a:t>Heat exchange between blood in cavernous venous sinusoids of turbinate's and inspired air (radiation)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Humidification</a:t>
            </a:r>
            <a:r>
              <a:rPr lang="en-US" altLang="en-US" sz="2400" b="1" dirty="0">
                <a:solidFill>
                  <a:srgbClr val="FF0066"/>
                </a:solidFill>
                <a:latin typeface="+mj-lt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b="1" dirty="0">
                <a:latin typeface="+mj-lt"/>
              </a:rPr>
              <a:t>Secretions of nasal &amp; PNS mucosa; for better ciliary function</a:t>
            </a:r>
            <a:endParaRPr lang="el-GR" altLang="en-US" sz="2400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18AEB2C0-891A-CC0A-D568-B900DC6F9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 sz="3600" dirty="0">
                <a:solidFill>
                  <a:srgbClr val="00FFFF"/>
                </a:solidFill>
              </a:rPr>
              <a:t>Protection of lower airway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59960A2-46D4-07A3-DD2D-95A794C1A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6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Muco-ciliary blanket: </a:t>
            </a:r>
            <a:r>
              <a:rPr lang="en-US" altLang="en-US" sz="2400" b="1" dirty="0">
                <a:latin typeface="+mj-lt"/>
              </a:rPr>
              <a:t>Traps pathogens in inspired air &gt; 0.5 </a:t>
            </a:r>
            <a:r>
              <a:rPr lang="el-GR" altLang="en-US" sz="2400" b="1" dirty="0">
                <a:latin typeface="+mj-lt"/>
              </a:rPr>
              <a:t>μ</a:t>
            </a:r>
            <a:r>
              <a:rPr lang="en-US" altLang="en-US" sz="2400" b="1" dirty="0">
                <a:latin typeface="+mj-lt"/>
              </a:rPr>
              <a:t>m &amp; transports them to nasopharynx for swallowing</a:t>
            </a:r>
          </a:p>
          <a:p>
            <a:pPr algn="just" eaLnBrk="1" hangingPunct="1">
              <a:lnSpc>
                <a:spcPct val="16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Sneezing: </a:t>
            </a:r>
            <a:r>
              <a:rPr lang="en-US" altLang="en-US" sz="2400" b="1" dirty="0">
                <a:latin typeface="+mj-lt"/>
              </a:rPr>
              <a:t>protects against irritants</a:t>
            </a:r>
          </a:p>
          <a:p>
            <a:pPr algn="just" eaLnBrk="1" hangingPunct="1">
              <a:lnSpc>
                <a:spcPct val="16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Lysozyme: 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kills bacteria &amp; viruses</a:t>
            </a:r>
          </a:p>
          <a:p>
            <a:pPr algn="just" eaLnBrk="1" hangingPunct="1">
              <a:lnSpc>
                <a:spcPct val="16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Immunoglobulins A &amp; E: 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protection against </a:t>
            </a:r>
            <a:r>
              <a:rPr lang="en-US" altLang="en-US" sz="2400" b="1" dirty="0">
                <a:latin typeface="+mj-lt"/>
              </a:rPr>
              <a:t>bacteria</a:t>
            </a:r>
          </a:p>
          <a:p>
            <a:pPr algn="just" eaLnBrk="1" hangingPunct="1">
              <a:lnSpc>
                <a:spcPct val="16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+mj-lt"/>
              </a:rPr>
              <a:t>Interferon: 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for protection against virus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0AD6513-2925-3435-AC56-44F049215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Muco-Ciliary Blanket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92F670A-C4F2-A6BD-4637-F84F6D731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latin typeface="+mj-lt"/>
              </a:rPr>
              <a:t>Goblet cells in nasal mucosa secrete a mucous blanket that moves backwards like a </a:t>
            </a: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conveyer belt </a:t>
            </a:r>
            <a:r>
              <a:rPr lang="en-US" altLang="en-US" sz="2000" b="1" dirty="0">
                <a:latin typeface="+mj-lt"/>
              </a:rPr>
              <a:t>into the nasopharynx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66FF66"/>
                </a:solidFill>
                <a:latin typeface="+mj-lt"/>
              </a:rPr>
              <a:t>Consists of </a:t>
            </a:r>
            <a:r>
              <a:rPr lang="en-US" altLang="en-US" sz="2000" b="1" dirty="0">
                <a:solidFill>
                  <a:srgbClr val="00FFFF"/>
                </a:solidFill>
                <a:latin typeface="+mj-lt"/>
              </a:rPr>
              <a:t>superficial mucous or gel layer and deep serous or sol layer </a:t>
            </a:r>
          </a:p>
        </p:txBody>
      </p:sp>
      <p:pic>
        <p:nvPicPr>
          <p:cNvPr id="9220" name="Content Placeholder 5">
            <a:extLst>
              <a:ext uri="{FF2B5EF4-FFF2-40B4-BE49-F238E27FC236}">
                <a16:creationId xmlns:a16="http://schemas.microsoft.com/office/drawing/2014/main" id="{E4A045DA-E464-329C-1788-CAA37553BF1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98" b="43602"/>
          <a:stretch>
            <a:fillRect/>
          </a:stretch>
        </p:blipFill>
        <p:spPr>
          <a:xfrm>
            <a:off x="4648201" y="1600200"/>
            <a:ext cx="4038600" cy="2057400"/>
          </a:xfrm>
        </p:spPr>
      </p:pic>
      <p:pic>
        <p:nvPicPr>
          <p:cNvPr id="9221" name="Picture 7">
            <a:extLst>
              <a:ext uri="{FF2B5EF4-FFF2-40B4-BE49-F238E27FC236}">
                <a16:creationId xmlns:a16="http://schemas.microsoft.com/office/drawing/2014/main" id="{554DFD7A-54BB-ACED-EDA1-4F60B94DD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763963"/>
            <a:ext cx="40385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1BA5BC2-4D78-873F-A741-E65F11618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Factors Decreasing</a:t>
            </a:r>
            <a:r>
              <a:rPr lang="en-US" altLang="en-US" sz="3600" dirty="0">
                <a:solidFill>
                  <a:srgbClr val="FFFF00"/>
                </a:solidFill>
                <a:sym typeface="Symbol" panose="05050102010706020507" pitchFamily="18" charset="2"/>
              </a:rPr>
              <a:t> Mucociliary Function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00CD243-DD4F-DF44-328A-1381B5D60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45000"/>
              </a:lnSpc>
            </a:pPr>
            <a:r>
              <a:rPr lang="en-US" altLang="en-US" sz="2400" b="1" dirty="0">
                <a:latin typeface="+mj-lt"/>
              </a:rPr>
              <a:t>Dry atmosphere (absence of humidity)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Smoking, air pollutants , nasal irritants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 b="1" dirty="0">
                <a:latin typeface="+mj-lt"/>
              </a:rPr>
              <a:t>Infection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Extremes of temperature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 b="1" dirty="0">
                <a:latin typeface="+mj-lt"/>
              </a:rPr>
              <a:t>Hypoxia</a:t>
            </a:r>
          </a:p>
          <a:p>
            <a:pPr eaLnBrk="1" hangingPunct="1">
              <a:lnSpc>
                <a:spcPct val="145000"/>
              </a:lnSpc>
            </a:pPr>
            <a:r>
              <a:rPr lang="en-US" altLang="en-US" sz="2400" b="1" dirty="0">
                <a:solidFill>
                  <a:srgbClr val="00FFFF"/>
                </a:solidFill>
                <a:latin typeface="+mj-lt"/>
              </a:rPr>
              <a:t>Drugs:</a:t>
            </a:r>
            <a:r>
              <a:rPr lang="en-US" altLang="en-US" sz="2400" b="1" dirty="0">
                <a:solidFill>
                  <a:srgbClr val="66FF66"/>
                </a:solidFill>
                <a:latin typeface="+mj-lt"/>
              </a:rPr>
              <a:t> anesthetics, sedatives, beta blockers, topical nasal decongestants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F375DA8-5A83-EB23-F902-48E203990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FFFF00"/>
                </a:solidFill>
              </a:rPr>
              <a:t>Ventilation of PNS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E88ABAB-5626-323C-6389-8898B626F5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Inspiration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000" b="1" dirty="0">
                <a:latin typeface="+mj-lt"/>
              </a:rPr>
              <a:t>Negative pressure created in nasal cavity sucks out air from paranasal sinuses via their ostium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Expiration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000" b="1" dirty="0">
                <a:latin typeface="+mj-lt"/>
              </a:rPr>
              <a:t>Eddies within nasal cavity create positive pressure </a:t>
            </a:r>
            <a:r>
              <a:rPr lang="en-US" altLang="en-US" sz="2000" b="1" dirty="0">
                <a:latin typeface="+mj-lt"/>
                <a:sym typeface="Symbol" panose="05050102010706020507" pitchFamily="18" charset="2"/>
              </a:rPr>
              <a:t>that </a:t>
            </a:r>
            <a:r>
              <a:rPr lang="en-US" altLang="en-US" sz="2000" b="1" dirty="0">
                <a:latin typeface="+mj-lt"/>
              </a:rPr>
              <a:t>ventilates paranasal sinuses via their ostium </a:t>
            </a:r>
          </a:p>
        </p:txBody>
      </p:sp>
      <p:pic>
        <p:nvPicPr>
          <p:cNvPr id="11268" name="Content Placeholder 2">
            <a:extLst>
              <a:ext uri="{FF2B5EF4-FFF2-40B4-BE49-F238E27FC236}">
                <a16:creationId xmlns:a16="http://schemas.microsoft.com/office/drawing/2014/main" id="{88F5691A-D2A6-F6A6-9877-96902887A93F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250" y="1600200"/>
            <a:ext cx="3892550" cy="270351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>
            <a:extLst>
              <a:ext uri="{FF2B5EF4-FFF2-40B4-BE49-F238E27FC236}">
                <a16:creationId xmlns:a16="http://schemas.microsoft.com/office/drawing/2014/main" id="{699A0532-9543-5BD2-90DD-A5AF92879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altLang="en-US" sz="3600" dirty="0">
                <a:solidFill>
                  <a:srgbClr val="FFFF00"/>
                </a:solidFill>
              </a:rPr>
              <a:t>Drainage of the Sinuses</a:t>
            </a:r>
          </a:p>
        </p:txBody>
      </p:sp>
      <p:pic>
        <p:nvPicPr>
          <p:cNvPr id="12291" name="Picture 8" descr="111">
            <a:extLst>
              <a:ext uri="{FF2B5EF4-FFF2-40B4-BE49-F238E27FC236}">
                <a16:creationId xmlns:a16="http://schemas.microsoft.com/office/drawing/2014/main" id="{88F0AF2B-B1DF-5908-929B-6669F90870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34" y="3124199"/>
            <a:ext cx="3870856" cy="2929297"/>
          </a:xfrm>
          <a:noFill/>
        </p:spPr>
      </p:pic>
      <p:sp>
        <p:nvSpPr>
          <p:cNvPr id="12292" name="Rectangle 9">
            <a:extLst>
              <a:ext uri="{FF2B5EF4-FFF2-40B4-BE49-F238E27FC236}">
                <a16:creationId xmlns:a16="http://schemas.microsoft.com/office/drawing/2014/main" id="{38C8015A-61AD-6DF0-1029-A556E390A8D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17456" y="1600200"/>
            <a:ext cx="7916944" cy="1219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66FF66"/>
                </a:solidFill>
                <a:latin typeface="+mj-lt"/>
              </a:rPr>
              <a:t>Anterior sinuses drain in lateral pharyngeal gutter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Posterior sinuses drain over posterior pharyngeal wall</a:t>
            </a:r>
          </a:p>
        </p:txBody>
      </p:sp>
      <p:pic>
        <p:nvPicPr>
          <p:cNvPr id="12293" name="Picture 1">
            <a:extLst>
              <a:ext uri="{FF2B5EF4-FFF2-40B4-BE49-F238E27FC236}">
                <a16:creationId xmlns:a16="http://schemas.microsoft.com/office/drawing/2014/main" id="{5797044E-01EA-73C0-F243-5CCA177B6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7226" r="8829" b="7230"/>
          <a:stretch>
            <a:fillRect/>
          </a:stretch>
        </p:blipFill>
        <p:spPr bwMode="auto">
          <a:xfrm>
            <a:off x="617456" y="3124200"/>
            <a:ext cx="3870856" cy="292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</TotalTime>
  <Words>876</Words>
  <Application>Microsoft Office PowerPoint</Application>
  <PresentationFormat>On-screen Show (4:3)</PresentationFormat>
  <Paragraphs>137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Cambriahic Medium</vt:lpstr>
      <vt:lpstr>Arial</vt:lpstr>
      <vt:lpstr>Calibri</vt:lpstr>
      <vt:lpstr>Cambria</vt:lpstr>
      <vt:lpstr>Symbol</vt:lpstr>
      <vt:lpstr>Default Design</vt:lpstr>
      <vt:lpstr>Physiology of Nose &amp; PNS, Olfaction</vt:lpstr>
      <vt:lpstr>Functions of Nose</vt:lpstr>
      <vt:lpstr>Respiration</vt:lpstr>
      <vt:lpstr>Air Conditioning</vt:lpstr>
      <vt:lpstr>Protection of lower airway</vt:lpstr>
      <vt:lpstr>Muco-Ciliary Blanket</vt:lpstr>
      <vt:lpstr>Factors Decreasing Mucociliary Function</vt:lpstr>
      <vt:lpstr>Ventilation of PNS</vt:lpstr>
      <vt:lpstr>Drainage of the Sinuses</vt:lpstr>
      <vt:lpstr>Nasal Resistance</vt:lpstr>
      <vt:lpstr>Vocal Resonance</vt:lpstr>
      <vt:lpstr>Nasal Reflexes</vt:lpstr>
      <vt:lpstr>Nasal Cycle</vt:lpstr>
      <vt:lpstr>Factors modifying nasal cycle</vt:lpstr>
      <vt:lpstr>PowerPoint Presentation</vt:lpstr>
      <vt:lpstr>Olfactory area of Nose</vt:lpstr>
      <vt:lpstr>PowerPoint Presentation</vt:lpstr>
      <vt:lpstr>PowerPoint Presentation</vt:lpstr>
      <vt:lpstr>Olfactory Neural Pathway</vt:lpstr>
      <vt:lpstr>PowerPoint Presentation</vt:lpstr>
      <vt:lpstr>PowerPoint Presentation</vt:lpstr>
      <vt:lpstr>PowerPoint Presentation</vt:lpstr>
      <vt:lpstr>PowerPoint Presentation</vt:lpstr>
      <vt:lpstr>Causes of Olfactory Dysfunction</vt:lpstr>
      <vt:lpstr>Classification</vt:lpstr>
      <vt:lpstr>Types of Olfactory dysfunction</vt:lpstr>
      <vt:lpstr>Olfactory function tests</vt:lpstr>
      <vt:lpstr>Manual Threshold Olfactometry</vt:lpstr>
      <vt:lpstr>Dynamic Threshold Olfactometry</vt:lpstr>
      <vt:lpstr>University of Pennsylvania Smell Identification Test (UPSIT)</vt:lpstr>
      <vt:lpstr>Smell Identification Test sample</vt:lpstr>
      <vt:lpstr>Results</vt:lpstr>
    </vt:vector>
  </TitlesOfParts>
  <Company>Manipal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Nose &amp; P.N.S.</dc:title>
  <dc:creator>Vishal</dc:creator>
  <cp:lastModifiedBy>Rajesh Patel</cp:lastModifiedBy>
  <cp:revision>215</cp:revision>
  <cp:lastPrinted>1601-01-01T00:00:00Z</cp:lastPrinted>
  <dcterms:created xsi:type="dcterms:W3CDTF">2007-02-28T13:38:34Z</dcterms:created>
  <dcterms:modified xsi:type="dcterms:W3CDTF">2024-10-16T20:27:38Z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