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7" r:id="rId6"/>
    <p:sldId id="260" r:id="rId7"/>
    <p:sldId id="261" r:id="rId8"/>
    <p:sldId id="268" r:id="rId9"/>
    <p:sldId id="262" r:id="rId10"/>
    <p:sldId id="263" r:id="rId11"/>
    <p:sldId id="264" r:id="rId12"/>
    <p:sldId id="26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560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6B5AE-704B-425C-B7CD-317B14472F7F}" type="datetimeFigureOut">
              <a:rPr lang="en-IN" smtClean="0"/>
              <a:t>20-05-2017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0422D-8F5C-4AE4-92DC-DA2157129D4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88453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6B5AE-704B-425C-B7CD-317B14472F7F}" type="datetimeFigureOut">
              <a:rPr lang="en-IN" smtClean="0"/>
              <a:t>20-05-2017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0422D-8F5C-4AE4-92DC-DA2157129D4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73367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6B5AE-704B-425C-B7CD-317B14472F7F}" type="datetimeFigureOut">
              <a:rPr lang="en-IN" smtClean="0"/>
              <a:t>20-05-2017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0422D-8F5C-4AE4-92DC-DA2157129D4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88107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6B5AE-704B-425C-B7CD-317B14472F7F}" type="datetimeFigureOut">
              <a:rPr lang="en-IN" smtClean="0"/>
              <a:t>20-05-2017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0422D-8F5C-4AE4-92DC-DA2157129D4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32093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6B5AE-704B-425C-B7CD-317B14472F7F}" type="datetimeFigureOut">
              <a:rPr lang="en-IN" smtClean="0"/>
              <a:t>20-05-2017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0422D-8F5C-4AE4-92DC-DA2157129D4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80001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6B5AE-704B-425C-B7CD-317B14472F7F}" type="datetimeFigureOut">
              <a:rPr lang="en-IN" smtClean="0"/>
              <a:t>20-05-2017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0422D-8F5C-4AE4-92DC-DA2157129D4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74291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6B5AE-704B-425C-B7CD-317B14472F7F}" type="datetimeFigureOut">
              <a:rPr lang="en-IN" smtClean="0"/>
              <a:t>20-05-2017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0422D-8F5C-4AE4-92DC-DA2157129D4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20388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6B5AE-704B-425C-B7CD-317B14472F7F}" type="datetimeFigureOut">
              <a:rPr lang="en-IN" smtClean="0"/>
              <a:t>20-05-2017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0422D-8F5C-4AE4-92DC-DA2157129D4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84339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6B5AE-704B-425C-B7CD-317B14472F7F}" type="datetimeFigureOut">
              <a:rPr lang="en-IN" smtClean="0"/>
              <a:t>20-05-2017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0422D-8F5C-4AE4-92DC-DA2157129D4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13015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6B5AE-704B-425C-B7CD-317B14472F7F}" type="datetimeFigureOut">
              <a:rPr lang="en-IN" smtClean="0"/>
              <a:t>20-05-2017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0422D-8F5C-4AE4-92DC-DA2157129D4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15766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6B5AE-704B-425C-B7CD-317B14472F7F}" type="datetimeFigureOut">
              <a:rPr lang="en-IN" smtClean="0"/>
              <a:t>20-05-2017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0422D-8F5C-4AE4-92DC-DA2157129D4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41651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B6B5AE-704B-425C-B7CD-317B14472F7F}" type="datetimeFigureOut">
              <a:rPr lang="en-IN" smtClean="0"/>
              <a:t>20-05-2017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C0422D-8F5C-4AE4-92DC-DA2157129D4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77050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4608512" cy="1524000"/>
          </a:xfrm>
        </p:spPr>
        <p:txBody>
          <a:bodyPr>
            <a:normAutofit fontScale="90000"/>
          </a:bodyPr>
          <a:lstStyle/>
          <a:p>
            <a:pPr algn="l"/>
            <a:r>
              <a:rPr lang="en-IN" sz="5300" b="1" dirty="0" smtClean="0">
                <a:latin typeface="Alegreya Sans SC" panose="00000500000000000000" pitchFamily="2" charset="0"/>
              </a:rPr>
              <a:t>POSTNATAL </a:t>
            </a:r>
            <a:r>
              <a:rPr lang="en-IN" sz="5300" b="1" dirty="0">
                <a:latin typeface="Alegreya Sans SC" panose="00000500000000000000" pitchFamily="2" charset="0"/>
              </a:rPr>
              <a:t>CARE</a:t>
            </a:r>
            <a:r>
              <a:rPr lang="en-IN" sz="5400" dirty="0">
                <a:latin typeface="Alegreya Sans SC" panose="00000500000000000000" pitchFamily="2" charset="0"/>
              </a:rPr>
              <a:t/>
            </a:r>
            <a:br>
              <a:rPr lang="en-IN" sz="5400" dirty="0">
                <a:latin typeface="Alegreya Sans SC" panose="00000500000000000000" pitchFamily="2" charset="0"/>
              </a:rPr>
            </a:br>
            <a:r>
              <a:rPr lang="en-IN" sz="2200" b="1" dirty="0" smtClean="0">
                <a:latin typeface="Alegreya Sans SC" panose="00000500000000000000" pitchFamily="2" charset="0"/>
              </a:rPr>
              <a:t>BY MBBSPPT.COM</a:t>
            </a:r>
            <a:endParaRPr lang="en-IN" sz="2200" b="1" dirty="0">
              <a:latin typeface="Alegreya Sans SC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8258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>
                <a:latin typeface="Alegreya Sans SC" panose="00000500000000000000" pitchFamily="2" charset="0"/>
              </a:rPr>
              <a:t>5) BASIC HEALTH EDUCATION</a:t>
            </a:r>
            <a:endParaRPr lang="en-IN" b="1" dirty="0">
              <a:latin typeface="Alegreya Sans SC" panose="000005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600200"/>
            <a:ext cx="7931224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IN" sz="2800" dirty="0" smtClean="0">
                <a:latin typeface="Alegreya Sans SC" panose="00000500000000000000" pitchFamily="2" charset="0"/>
              </a:rPr>
              <a:t>HYGEINE</a:t>
            </a:r>
          </a:p>
          <a:p>
            <a:pPr>
              <a:buFont typeface="Wingdings" pitchFamily="2" charset="2"/>
              <a:buChar char="Ø"/>
            </a:pPr>
            <a:r>
              <a:rPr lang="en-IN" sz="2800" dirty="0" smtClean="0">
                <a:latin typeface="Alegreya Sans SC" panose="00000500000000000000" pitchFamily="2" charset="0"/>
              </a:rPr>
              <a:t>FEEDING FOR MOTHER &amp; INFANT</a:t>
            </a:r>
          </a:p>
          <a:p>
            <a:pPr>
              <a:buFont typeface="Wingdings" pitchFamily="2" charset="2"/>
              <a:buChar char="Ø"/>
            </a:pPr>
            <a:r>
              <a:rPr lang="en-IN" sz="2800" dirty="0" smtClean="0">
                <a:latin typeface="Alegreya Sans SC" panose="00000500000000000000" pitchFamily="2" charset="0"/>
              </a:rPr>
              <a:t>PREGNANCY SPACING</a:t>
            </a:r>
          </a:p>
          <a:p>
            <a:pPr>
              <a:buFont typeface="Wingdings" pitchFamily="2" charset="2"/>
              <a:buChar char="Ø"/>
            </a:pPr>
            <a:r>
              <a:rPr lang="en-IN" sz="2800" dirty="0" smtClean="0">
                <a:latin typeface="Alegreya Sans SC" panose="00000500000000000000" pitchFamily="2" charset="0"/>
              </a:rPr>
              <a:t>IMPORRTANCE OF HEALTH CHECK UP</a:t>
            </a:r>
          </a:p>
          <a:p>
            <a:pPr>
              <a:buFont typeface="Wingdings" pitchFamily="2" charset="2"/>
              <a:buChar char="Ø"/>
            </a:pPr>
            <a:r>
              <a:rPr lang="en-IN" sz="2800" dirty="0" smtClean="0">
                <a:latin typeface="Alegreya Sans SC" panose="00000500000000000000" pitchFamily="2" charset="0"/>
              </a:rPr>
              <a:t>BIRTH REGISTRATION</a:t>
            </a:r>
          </a:p>
          <a:p>
            <a:pPr>
              <a:buFont typeface="Wingdings" pitchFamily="2" charset="2"/>
              <a:buChar char="Ø"/>
            </a:pPr>
            <a:endParaRPr lang="en-IN" sz="2800" dirty="0">
              <a:latin typeface="Alegreya Sans SC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326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>
                <a:latin typeface="Alegreya Sans SC" panose="00000500000000000000" pitchFamily="2" charset="0"/>
              </a:rPr>
              <a:t>CARE OF CHILDREN</a:t>
            </a:r>
            <a:endParaRPr lang="en-IN" b="1" dirty="0">
              <a:latin typeface="Alegreya Sans SC" panose="000005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600200"/>
            <a:ext cx="7931224" cy="4525963"/>
          </a:xfrm>
        </p:spPr>
        <p:txBody>
          <a:bodyPr>
            <a:normAutofit/>
          </a:bodyPr>
          <a:lstStyle/>
          <a:p>
            <a:r>
              <a:rPr lang="en-IN" sz="2800" dirty="0" smtClean="0">
                <a:latin typeface="Alegreya Sans SC" panose="00000500000000000000" pitchFamily="2" charset="0"/>
              </a:rPr>
              <a:t>1 Infancy (</a:t>
            </a:r>
            <a:r>
              <a:rPr lang="en-IN" sz="2800" dirty="0" err="1" smtClean="0">
                <a:latin typeface="Alegreya Sans SC" panose="00000500000000000000" pitchFamily="2" charset="0"/>
              </a:rPr>
              <a:t>upto</a:t>
            </a:r>
            <a:r>
              <a:rPr lang="en-IN" sz="2800" dirty="0" smtClean="0">
                <a:latin typeface="Alegreya Sans SC" panose="00000500000000000000" pitchFamily="2" charset="0"/>
              </a:rPr>
              <a:t> 1yr of age)</a:t>
            </a:r>
          </a:p>
          <a:p>
            <a:pPr marL="0" indent="0">
              <a:buNone/>
            </a:pPr>
            <a:r>
              <a:rPr lang="en-IN" sz="2800" dirty="0" smtClean="0">
                <a:latin typeface="Alegreya Sans SC" panose="00000500000000000000" pitchFamily="2" charset="0"/>
              </a:rPr>
              <a:t>      Neonatal period (1</a:t>
            </a:r>
            <a:r>
              <a:rPr lang="en-IN" sz="2800" baseline="30000" dirty="0" smtClean="0">
                <a:latin typeface="Alegreya Sans SC" panose="00000500000000000000" pitchFamily="2" charset="0"/>
              </a:rPr>
              <a:t>st</a:t>
            </a:r>
            <a:r>
              <a:rPr lang="en-IN" sz="2800" dirty="0" smtClean="0">
                <a:latin typeface="Alegreya Sans SC" panose="00000500000000000000" pitchFamily="2" charset="0"/>
              </a:rPr>
              <a:t> 28 days of life)</a:t>
            </a:r>
          </a:p>
          <a:p>
            <a:r>
              <a:rPr lang="en-IN" sz="2800" dirty="0" err="1" smtClean="0">
                <a:latin typeface="Alegreya Sans SC" panose="00000500000000000000" pitchFamily="2" charset="0"/>
              </a:rPr>
              <a:t>Postneonatal</a:t>
            </a:r>
            <a:r>
              <a:rPr lang="en-IN" sz="2800" dirty="0" smtClean="0">
                <a:latin typeface="Alegreya Sans SC" panose="00000500000000000000" pitchFamily="2" charset="0"/>
              </a:rPr>
              <a:t> period (28</a:t>
            </a:r>
            <a:r>
              <a:rPr lang="en-IN" sz="2800" baseline="30000" dirty="0" smtClean="0">
                <a:latin typeface="Alegreya Sans SC" panose="00000500000000000000" pitchFamily="2" charset="0"/>
              </a:rPr>
              <a:t>th</a:t>
            </a:r>
            <a:r>
              <a:rPr lang="en-IN" sz="2800" dirty="0" smtClean="0">
                <a:latin typeface="Alegreya Sans SC" panose="00000500000000000000" pitchFamily="2" charset="0"/>
              </a:rPr>
              <a:t> d-1yr )</a:t>
            </a:r>
          </a:p>
          <a:p>
            <a:r>
              <a:rPr lang="en-IN" sz="2800" dirty="0" smtClean="0">
                <a:latin typeface="Alegreya Sans SC" panose="00000500000000000000" pitchFamily="2" charset="0"/>
              </a:rPr>
              <a:t>Preschool age (1-4yr )</a:t>
            </a:r>
          </a:p>
          <a:p>
            <a:r>
              <a:rPr lang="en-IN" sz="2800" dirty="0" smtClean="0">
                <a:latin typeface="Alegreya Sans SC" panose="00000500000000000000" pitchFamily="2" charset="0"/>
              </a:rPr>
              <a:t>School age (5-14 </a:t>
            </a:r>
            <a:r>
              <a:rPr lang="en-IN" sz="2800" dirty="0" err="1" smtClean="0">
                <a:latin typeface="Alegreya Sans SC" panose="00000500000000000000" pitchFamily="2" charset="0"/>
              </a:rPr>
              <a:t>yr</a:t>
            </a:r>
            <a:r>
              <a:rPr lang="en-IN" sz="2800" dirty="0" smtClean="0">
                <a:latin typeface="Alegreya Sans SC" panose="00000500000000000000" pitchFamily="2" charset="0"/>
              </a:rPr>
              <a:t> )</a:t>
            </a:r>
            <a:endParaRPr lang="en-IN" sz="2800" dirty="0">
              <a:latin typeface="Alegreya Sans SC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172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33600" y="2895600"/>
            <a:ext cx="502270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Thank </a:t>
            </a:r>
            <a:r>
              <a:rPr lang="en-US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You</a:t>
            </a:r>
            <a:endParaRPr lang="en-US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571647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/>
          <a:lstStyle/>
          <a:p>
            <a:r>
              <a:rPr lang="en-IN" b="1" dirty="0" smtClean="0">
                <a:latin typeface="Alegreya Sans SC" panose="00000500000000000000" pitchFamily="2" charset="0"/>
              </a:rPr>
              <a:t>What is </a:t>
            </a:r>
            <a:r>
              <a:rPr lang="en-IN" b="1" dirty="0">
                <a:latin typeface="Alegreya Sans SC" panose="00000500000000000000" pitchFamily="2" charset="0"/>
              </a:rPr>
              <a:t>POSTNATAL </a:t>
            </a:r>
            <a:r>
              <a:rPr lang="en-IN" b="1" dirty="0" smtClean="0">
                <a:latin typeface="Alegreya Sans SC" panose="00000500000000000000" pitchFamily="2" charset="0"/>
              </a:rPr>
              <a:t>CARE?</a:t>
            </a:r>
            <a:endParaRPr lang="en-IN" b="1" dirty="0">
              <a:latin typeface="Alegreya Sans SC" panose="000005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56792"/>
            <a:ext cx="7772400" cy="37338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endParaRPr lang="en-IN" sz="2800" dirty="0" smtClean="0">
              <a:latin typeface="Alegreya Sans SC" panose="00000500000000000000" pitchFamily="2" charset="0"/>
            </a:endParaRPr>
          </a:p>
          <a:p>
            <a:pPr>
              <a:buFont typeface="Wingdings" pitchFamily="2" charset="2"/>
              <a:buChar char="Ø"/>
            </a:pPr>
            <a:endParaRPr lang="en-IN" sz="2800" dirty="0">
              <a:latin typeface="Alegreya Sans SC" panose="00000500000000000000" pitchFamily="2" charset="0"/>
            </a:endParaRPr>
          </a:p>
          <a:p>
            <a:pPr>
              <a:buFont typeface="Wingdings" pitchFamily="2" charset="2"/>
              <a:buChar char="Ø"/>
            </a:pPr>
            <a:endParaRPr lang="en-IN" sz="2800" b="1" dirty="0" smtClean="0">
              <a:latin typeface="Alegreya Sans SC" panose="00000500000000000000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en-IN" sz="2800" b="1" dirty="0" smtClean="0">
                <a:latin typeface="Alegreya Sans SC" panose="00000500000000000000" pitchFamily="2" charset="0"/>
              </a:rPr>
              <a:t>Definition- </a:t>
            </a:r>
            <a:r>
              <a:rPr lang="en-IN" sz="2800" b="1" dirty="0" smtClean="0">
                <a:latin typeface="Alegreya Sans SC" panose="00000500000000000000" pitchFamily="2" charset="0"/>
              </a:rPr>
              <a:t>Care of the mother &amp; the </a:t>
            </a:r>
            <a:r>
              <a:rPr lang="en-IN" sz="2800" b="1" dirty="0" err="1" smtClean="0">
                <a:latin typeface="Alegreya Sans SC" panose="00000500000000000000" pitchFamily="2" charset="0"/>
              </a:rPr>
              <a:t>newborn</a:t>
            </a:r>
            <a:r>
              <a:rPr lang="en-IN" sz="2800" b="1" dirty="0" smtClean="0">
                <a:latin typeface="Alegreya Sans SC" panose="00000500000000000000" pitchFamily="2" charset="0"/>
              </a:rPr>
              <a:t> after delivery is known as  </a:t>
            </a:r>
            <a:r>
              <a:rPr lang="en-IN" sz="2800" b="1" dirty="0" err="1" smtClean="0">
                <a:latin typeface="Alegreya Sans SC" panose="00000500000000000000" pitchFamily="2" charset="0"/>
              </a:rPr>
              <a:t>postpartal</a:t>
            </a:r>
            <a:r>
              <a:rPr lang="en-IN" sz="2800" b="1" dirty="0" smtClean="0">
                <a:latin typeface="Alegreya Sans SC" panose="00000500000000000000" pitchFamily="2" charset="0"/>
              </a:rPr>
              <a:t> care.</a:t>
            </a:r>
            <a:endParaRPr lang="en-IN" sz="2800" b="1" dirty="0">
              <a:latin typeface="Alegreya Sans SC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813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>
                <a:latin typeface="Alegreya Sans SC" panose="00000500000000000000" pitchFamily="2" charset="0"/>
              </a:rPr>
              <a:t>CARE OF THE MOTHER</a:t>
            </a:r>
            <a:endParaRPr lang="en-IN" b="1" dirty="0">
              <a:latin typeface="Alegreya Sans SC" panose="000005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628800"/>
            <a:ext cx="7702624" cy="4525963"/>
          </a:xfrm>
          <a:noFill/>
        </p:spPr>
        <p:txBody>
          <a:bodyPr>
            <a:normAutofit/>
          </a:bodyPr>
          <a:lstStyle/>
          <a:p>
            <a:pPr>
              <a:buClrTx/>
            </a:pPr>
            <a:r>
              <a:rPr lang="en-IN" sz="2800" dirty="0" smtClean="0">
                <a:latin typeface="Alegreya Sans SC" panose="00000500000000000000" pitchFamily="2" charset="0"/>
              </a:rPr>
              <a:t>The objectives of </a:t>
            </a:r>
            <a:r>
              <a:rPr lang="en-IN" sz="2800" dirty="0" err="1" smtClean="0">
                <a:latin typeface="Alegreya Sans SC" panose="00000500000000000000" pitchFamily="2" charset="0"/>
              </a:rPr>
              <a:t>postpartal</a:t>
            </a:r>
            <a:r>
              <a:rPr lang="en-IN" sz="2800" dirty="0" smtClean="0">
                <a:latin typeface="Alegreya Sans SC" panose="00000500000000000000" pitchFamily="2" charset="0"/>
              </a:rPr>
              <a:t> care are -: </a:t>
            </a:r>
          </a:p>
          <a:p>
            <a:pPr marL="571500" indent="-571500">
              <a:buClrTx/>
              <a:buFont typeface="+mj-lt"/>
              <a:buAutoNum type="arabicParenR"/>
            </a:pPr>
            <a:r>
              <a:rPr lang="en-IN" sz="2800" dirty="0" smtClean="0">
                <a:latin typeface="Alegreya Sans SC" panose="00000500000000000000" pitchFamily="2" charset="0"/>
              </a:rPr>
              <a:t>To prevent complications of the </a:t>
            </a:r>
            <a:r>
              <a:rPr lang="en-IN" sz="2800" dirty="0" err="1" smtClean="0">
                <a:latin typeface="Alegreya Sans SC" panose="00000500000000000000" pitchFamily="2" charset="0"/>
              </a:rPr>
              <a:t>postpartal</a:t>
            </a:r>
            <a:r>
              <a:rPr lang="en-IN" sz="2800" dirty="0" smtClean="0">
                <a:latin typeface="Alegreya Sans SC" panose="00000500000000000000" pitchFamily="2" charset="0"/>
              </a:rPr>
              <a:t> period.</a:t>
            </a:r>
          </a:p>
          <a:p>
            <a:pPr marL="571500" indent="-571500">
              <a:buClrTx/>
              <a:buFont typeface="+mj-lt"/>
              <a:buAutoNum type="arabicParenR"/>
            </a:pPr>
            <a:r>
              <a:rPr lang="en-IN" sz="2800" dirty="0" smtClean="0">
                <a:latin typeface="Alegreya Sans SC" panose="00000500000000000000" pitchFamily="2" charset="0"/>
              </a:rPr>
              <a:t>To provide care for the rapid restoration </a:t>
            </a:r>
            <a:r>
              <a:rPr lang="en-IN" sz="2800" dirty="0" err="1" smtClean="0">
                <a:latin typeface="Alegreya Sans SC" panose="00000500000000000000" pitchFamily="2" charset="0"/>
              </a:rPr>
              <a:t>pf</a:t>
            </a:r>
            <a:r>
              <a:rPr lang="en-IN" sz="2800" dirty="0" smtClean="0">
                <a:latin typeface="Alegreya Sans SC" panose="00000500000000000000" pitchFamily="2" charset="0"/>
              </a:rPr>
              <a:t> the mother to optimum health.</a:t>
            </a:r>
          </a:p>
          <a:p>
            <a:pPr marL="571500" indent="-571500">
              <a:buClrTx/>
              <a:buFont typeface="+mj-lt"/>
              <a:buAutoNum type="arabicParenR"/>
            </a:pPr>
            <a:r>
              <a:rPr lang="en-IN" sz="2800" dirty="0" smtClean="0">
                <a:latin typeface="Alegreya Sans SC" panose="00000500000000000000" pitchFamily="2" charset="0"/>
              </a:rPr>
              <a:t>To check adequacy of breast feeding.</a:t>
            </a:r>
          </a:p>
          <a:p>
            <a:pPr marL="571500" indent="-571500">
              <a:buClrTx/>
              <a:buFont typeface="+mj-lt"/>
              <a:buAutoNum type="arabicParenR"/>
            </a:pPr>
            <a:r>
              <a:rPr lang="en-IN" sz="2800" dirty="0" smtClean="0">
                <a:latin typeface="Alegreya Sans SC" panose="00000500000000000000" pitchFamily="2" charset="0"/>
              </a:rPr>
              <a:t>To provide family planning services.</a:t>
            </a:r>
          </a:p>
          <a:p>
            <a:pPr marL="571500" indent="-571500">
              <a:buClrTx/>
              <a:buFont typeface="+mj-lt"/>
              <a:buAutoNum type="arabicParenR"/>
            </a:pPr>
            <a:r>
              <a:rPr lang="en-IN" sz="2800" dirty="0" smtClean="0">
                <a:latin typeface="Alegreya Sans SC" panose="00000500000000000000" pitchFamily="2" charset="0"/>
              </a:rPr>
              <a:t>To provide basic health education to mother family.</a:t>
            </a:r>
          </a:p>
          <a:p>
            <a:pPr marL="571500" indent="-571500">
              <a:buClrTx/>
              <a:buFont typeface="+mj-lt"/>
              <a:buAutoNum type="arabicParenR"/>
            </a:pPr>
            <a:endParaRPr lang="en-IN" dirty="0">
              <a:latin typeface="Alegreya Sans SC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593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60704"/>
          </a:xfrm>
        </p:spPr>
        <p:txBody>
          <a:bodyPr>
            <a:normAutofit/>
          </a:bodyPr>
          <a:lstStyle/>
          <a:p>
            <a:pPr algn="ctr"/>
            <a:r>
              <a:rPr lang="en-IN" sz="4400" b="1" dirty="0" smtClean="0">
                <a:latin typeface="Alegreya Sans SC" panose="00000500000000000000" pitchFamily="2" charset="0"/>
              </a:rPr>
              <a:t>1) Complications </a:t>
            </a:r>
            <a:endParaRPr lang="en-IN" sz="4400" b="1" dirty="0">
              <a:latin typeface="Alegreya Sans SC" panose="000005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196752"/>
            <a:ext cx="7632848" cy="5661248"/>
          </a:xfrm>
          <a:noFill/>
          <a:ln>
            <a:noFill/>
          </a:ln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IN" sz="2800" dirty="0" smtClean="0">
                <a:latin typeface="Alegreya Sans SC" panose="00000500000000000000" pitchFamily="2" charset="0"/>
              </a:rPr>
              <a:t>Puerperal sepsis-:</a:t>
            </a:r>
          </a:p>
          <a:p>
            <a:pPr>
              <a:buFont typeface="Wingdings" pitchFamily="2" charset="2"/>
              <a:buChar char="Ø"/>
            </a:pPr>
            <a:r>
              <a:rPr lang="en-IN" sz="2800" dirty="0" smtClean="0">
                <a:latin typeface="Alegreya Sans SC" panose="00000500000000000000" pitchFamily="2" charset="0"/>
              </a:rPr>
              <a:t> this is infection of the genital tract within 3 weeks after delivery.</a:t>
            </a:r>
          </a:p>
          <a:p>
            <a:pPr marL="0" indent="0">
              <a:buNone/>
            </a:pPr>
            <a:r>
              <a:rPr lang="en-IN" sz="2800" dirty="0" smtClean="0">
                <a:latin typeface="Alegreya Sans SC" panose="00000500000000000000" pitchFamily="2" charset="0"/>
              </a:rPr>
              <a:t>2. Thrombophlebitis – </a:t>
            </a:r>
          </a:p>
          <a:p>
            <a:pPr>
              <a:buFont typeface="Wingdings" pitchFamily="2" charset="2"/>
              <a:buChar char="Ø"/>
            </a:pPr>
            <a:r>
              <a:rPr lang="en-IN" sz="2800" dirty="0" smtClean="0">
                <a:latin typeface="Alegreya Sans SC" panose="00000500000000000000" pitchFamily="2" charset="0"/>
              </a:rPr>
              <a:t> this is infection of the veins of the legs.</a:t>
            </a:r>
          </a:p>
          <a:p>
            <a:pPr marL="0" indent="0">
              <a:buNone/>
            </a:pPr>
            <a:r>
              <a:rPr lang="en-IN" sz="2800" dirty="0" smtClean="0">
                <a:latin typeface="Alegreya Sans SC" panose="00000500000000000000" pitchFamily="2" charset="0"/>
              </a:rPr>
              <a:t>3. Secondary haemorrhage-</a:t>
            </a:r>
          </a:p>
          <a:p>
            <a:pPr>
              <a:buFont typeface="Wingdings" pitchFamily="2" charset="2"/>
              <a:buChar char="Ø"/>
            </a:pPr>
            <a:r>
              <a:rPr lang="en-IN" sz="2800" dirty="0" smtClean="0">
                <a:latin typeface="Alegreya Sans SC" panose="00000500000000000000" pitchFamily="2" charset="0"/>
              </a:rPr>
              <a:t> bleeding from vagina anytime from 6hours after delivery to the end of the </a:t>
            </a:r>
            <a:r>
              <a:rPr lang="en-IN" sz="2800" dirty="0" err="1" smtClean="0">
                <a:latin typeface="Alegreya Sans SC" panose="00000500000000000000" pitchFamily="2" charset="0"/>
              </a:rPr>
              <a:t>puerperium</a:t>
            </a:r>
            <a:r>
              <a:rPr lang="en-IN" sz="2800" dirty="0" smtClean="0">
                <a:latin typeface="Alegreya Sans SC" panose="00000500000000000000" pitchFamily="2" charset="0"/>
              </a:rPr>
              <a:t>(6weeks).</a:t>
            </a:r>
          </a:p>
          <a:p>
            <a:pPr marL="0" indent="0">
              <a:buNone/>
            </a:pPr>
            <a:r>
              <a:rPr lang="en-IN" sz="2800" dirty="0" smtClean="0">
                <a:latin typeface="Alegreya Sans SC" panose="00000500000000000000" pitchFamily="2" charset="0"/>
              </a:rPr>
              <a:t>4. Others</a:t>
            </a:r>
          </a:p>
          <a:p>
            <a:pPr>
              <a:buFont typeface="Wingdings" pitchFamily="2" charset="2"/>
              <a:buChar char="Ø"/>
            </a:pPr>
            <a:r>
              <a:rPr lang="en-IN" sz="2800" dirty="0" smtClean="0">
                <a:latin typeface="Alegreya Sans SC" panose="00000500000000000000" pitchFamily="2" charset="0"/>
              </a:rPr>
              <a:t>Urinary infection &amp; mastitis</a:t>
            </a:r>
            <a:r>
              <a:rPr lang="en-IN" sz="2800" dirty="0" smtClean="0">
                <a:latin typeface="Alegreya Sans SC" panose="00000500000000000000" pitchFamily="2" charset="0"/>
              </a:rPr>
              <a:t>.</a:t>
            </a:r>
            <a:endParaRPr lang="en-IN" sz="2800" dirty="0" smtClean="0">
              <a:latin typeface="Alegreya Sans SC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802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065488" cy="327965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-26527"/>
            <a:ext cx="3635896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03080"/>
            <a:ext cx="4968552" cy="3528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032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4704"/>
            <a:ext cx="9127232" cy="1000396"/>
          </a:xfrm>
        </p:spPr>
        <p:txBody>
          <a:bodyPr>
            <a:noAutofit/>
          </a:bodyPr>
          <a:lstStyle/>
          <a:p>
            <a:r>
              <a:rPr lang="en-IN" b="1" dirty="0">
                <a:latin typeface="Alegreya Sans SC" panose="00000500000000000000" pitchFamily="2" charset="0"/>
              </a:rPr>
              <a:t>2</a:t>
            </a:r>
            <a:r>
              <a:rPr lang="en-IN" b="1" dirty="0" smtClean="0">
                <a:latin typeface="Alegreya Sans SC" panose="00000500000000000000" pitchFamily="2" charset="0"/>
              </a:rPr>
              <a:t>) Restoration </a:t>
            </a:r>
            <a:r>
              <a:rPr lang="en-IN" b="1" dirty="0" smtClean="0">
                <a:latin typeface="Alegreya Sans SC" panose="00000500000000000000" pitchFamily="2" charset="0"/>
              </a:rPr>
              <a:t>of Mother to </a:t>
            </a:r>
            <a:r>
              <a:rPr lang="en-IN" b="1" dirty="0" smtClean="0">
                <a:latin typeface="Alegreya Sans SC" panose="00000500000000000000" pitchFamily="2" charset="0"/>
              </a:rPr>
              <a:t/>
            </a:r>
            <a:br>
              <a:rPr lang="en-IN" b="1" dirty="0" smtClean="0">
                <a:latin typeface="Alegreya Sans SC" panose="00000500000000000000" pitchFamily="2" charset="0"/>
              </a:rPr>
            </a:br>
            <a:r>
              <a:rPr lang="en-IN" b="1" dirty="0" smtClean="0">
                <a:latin typeface="Alegreya Sans SC" panose="00000500000000000000" pitchFamily="2" charset="0"/>
              </a:rPr>
              <a:t>optimum health  </a:t>
            </a:r>
            <a:r>
              <a:rPr lang="en-IN" b="1" dirty="0" smtClean="0">
                <a:latin typeface="Alegreya Sans SC" panose="00000500000000000000" pitchFamily="2" charset="0"/>
              </a:rPr>
              <a:t/>
            </a:r>
            <a:br>
              <a:rPr lang="en-IN" b="1" dirty="0" smtClean="0">
                <a:latin typeface="Alegreya Sans SC" panose="00000500000000000000" pitchFamily="2" charset="0"/>
              </a:rPr>
            </a:br>
            <a:endParaRPr lang="en-IN" b="1" dirty="0">
              <a:latin typeface="Alegreya Sans SC" panose="000005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556792"/>
            <a:ext cx="8136904" cy="5040560"/>
          </a:xfrm>
        </p:spPr>
        <p:txBody>
          <a:bodyPr>
            <a:noAutofit/>
          </a:bodyPr>
          <a:lstStyle/>
          <a:p>
            <a:pPr marL="457200" lvl="1" indent="0">
              <a:buNone/>
            </a:pPr>
            <a:r>
              <a:rPr lang="en-IN" sz="2000" b="1" dirty="0" smtClean="0">
                <a:latin typeface="Alegreya Sans SC" panose="00000500000000000000" pitchFamily="2" charset="0"/>
              </a:rPr>
              <a:t>1. PHYSICAL</a:t>
            </a:r>
          </a:p>
          <a:p>
            <a:pPr marL="457200" lvl="1" indent="0">
              <a:buNone/>
            </a:pPr>
            <a:r>
              <a:rPr lang="en-IN" sz="2000" dirty="0" smtClean="0">
                <a:latin typeface="Alegreya Sans SC" panose="00000500000000000000" pitchFamily="2" charset="0"/>
              </a:rPr>
              <a:t>a) </a:t>
            </a:r>
            <a:r>
              <a:rPr lang="en-IN" sz="2000" dirty="0" smtClean="0">
                <a:latin typeface="Alegreya Sans SC" panose="00000500000000000000" pitchFamily="2" charset="0"/>
              </a:rPr>
              <a:t>Postnatal </a:t>
            </a:r>
            <a:r>
              <a:rPr lang="en-IN" sz="2000" dirty="0" smtClean="0">
                <a:latin typeface="Alegreya Sans SC" panose="00000500000000000000" pitchFamily="2" charset="0"/>
              </a:rPr>
              <a:t>examinations</a:t>
            </a:r>
          </a:p>
          <a:p>
            <a:pPr marL="457200" lvl="1" indent="0">
              <a:buNone/>
            </a:pPr>
            <a:r>
              <a:rPr lang="en-IN" sz="2000" dirty="0" smtClean="0">
                <a:latin typeface="Alegreya Sans SC" panose="00000500000000000000" pitchFamily="2" charset="0"/>
              </a:rPr>
              <a:t>Twice a day during 1st 3 days &amp; subsequently 1ce a day till </a:t>
            </a:r>
            <a:r>
              <a:rPr lang="en-IN" sz="2000" dirty="0" err="1" smtClean="0">
                <a:latin typeface="Alegreya Sans SC" panose="00000500000000000000" pitchFamily="2" charset="0"/>
              </a:rPr>
              <a:t>umblical</a:t>
            </a:r>
            <a:r>
              <a:rPr lang="en-IN" sz="2000" dirty="0" smtClean="0">
                <a:latin typeface="Alegreya Sans SC" panose="00000500000000000000" pitchFamily="2" charset="0"/>
              </a:rPr>
              <a:t> cord drops off.</a:t>
            </a:r>
          </a:p>
          <a:p>
            <a:pPr marL="457200" lvl="1" indent="0">
              <a:buNone/>
            </a:pPr>
            <a:r>
              <a:rPr lang="en-IN" sz="2000" dirty="0" smtClean="0">
                <a:latin typeface="Alegreya Sans SC" panose="00000500000000000000" pitchFamily="2" charset="0"/>
              </a:rPr>
              <a:t>At the end of 6 </a:t>
            </a:r>
            <a:r>
              <a:rPr lang="en-IN" sz="2000" dirty="0" err="1" smtClean="0">
                <a:latin typeface="Alegreya Sans SC" panose="00000500000000000000" pitchFamily="2" charset="0"/>
              </a:rPr>
              <a:t>wks,an</a:t>
            </a:r>
            <a:r>
              <a:rPr lang="en-IN" sz="2000" dirty="0" smtClean="0">
                <a:latin typeface="Alegreya Sans SC" panose="00000500000000000000" pitchFamily="2" charset="0"/>
              </a:rPr>
              <a:t> examination is necessary  to check –up  </a:t>
            </a:r>
            <a:r>
              <a:rPr lang="en-IN" sz="2000" dirty="0" err="1" smtClean="0">
                <a:latin typeface="Alegreya Sans SC" panose="00000500000000000000" pitchFamily="2" charset="0"/>
              </a:rPr>
              <a:t>involuton</a:t>
            </a:r>
            <a:r>
              <a:rPr lang="en-IN" sz="2000" dirty="0" smtClean="0">
                <a:latin typeface="Alegreya Sans SC" panose="00000500000000000000" pitchFamily="2" charset="0"/>
              </a:rPr>
              <a:t> of uterus.</a:t>
            </a:r>
          </a:p>
          <a:p>
            <a:pPr marL="457200" lvl="1" indent="0">
              <a:buNone/>
            </a:pPr>
            <a:r>
              <a:rPr lang="en-IN" sz="2000" dirty="0">
                <a:latin typeface="Alegreya Sans SC" panose="00000500000000000000" pitchFamily="2" charset="0"/>
              </a:rPr>
              <a:t>o</a:t>
            </a:r>
            <a:r>
              <a:rPr lang="en-IN" sz="2000" dirty="0" smtClean="0">
                <a:latin typeface="Alegreya Sans SC" panose="00000500000000000000" pitchFamily="2" charset="0"/>
              </a:rPr>
              <a:t>nce a month-till 6month</a:t>
            </a:r>
          </a:p>
          <a:p>
            <a:pPr marL="457200" lvl="1" indent="0">
              <a:buNone/>
            </a:pPr>
            <a:r>
              <a:rPr lang="en-IN" sz="2000" dirty="0" smtClean="0">
                <a:latin typeface="Alegreya Sans SC" panose="00000500000000000000" pitchFamily="2" charset="0"/>
              </a:rPr>
              <a:t>2/3times –till end of the year</a:t>
            </a:r>
          </a:p>
          <a:p>
            <a:pPr marL="457200" lvl="1" indent="0">
              <a:buNone/>
            </a:pPr>
            <a:r>
              <a:rPr lang="en-IN" sz="2000" dirty="0" smtClean="0">
                <a:latin typeface="Alegreya Sans SC" panose="00000500000000000000" pitchFamily="2" charset="0"/>
              </a:rPr>
              <a:t>b) Anaemia-routine Hg examination </a:t>
            </a:r>
          </a:p>
          <a:p>
            <a:pPr marL="457200" lvl="1" indent="0">
              <a:buNone/>
            </a:pPr>
            <a:r>
              <a:rPr lang="en-IN" sz="2000" dirty="0" smtClean="0">
                <a:latin typeface="Alegreya Sans SC" panose="00000500000000000000" pitchFamily="2" charset="0"/>
              </a:rPr>
              <a:t>c) Nutrition</a:t>
            </a:r>
          </a:p>
          <a:p>
            <a:pPr marL="457200" lvl="1" indent="0">
              <a:buNone/>
            </a:pPr>
            <a:r>
              <a:rPr lang="en-IN" sz="2000" dirty="0" smtClean="0">
                <a:latin typeface="Alegreya Sans SC" panose="00000500000000000000" pitchFamily="2" charset="0"/>
              </a:rPr>
              <a:t>d) Postnatal exercises- bring thee stretched abdominal &amp; pelvic muscles back to normal</a:t>
            </a:r>
          </a:p>
          <a:p>
            <a:pPr marL="457200" lvl="1" indent="0">
              <a:buNone/>
            </a:pPr>
            <a:r>
              <a:rPr lang="en-IN" sz="2000" b="1" dirty="0" smtClean="0">
                <a:latin typeface="Alegreya Sans SC" panose="00000500000000000000" pitchFamily="2" charset="0"/>
              </a:rPr>
              <a:t>2. PSYCHOLOGICAL – </a:t>
            </a:r>
            <a:r>
              <a:rPr lang="en-IN" sz="2000" dirty="0" smtClean="0">
                <a:latin typeface="Alegreya Sans SC" panose="00000500000000000000" pitchFamily="2" charset="0"/>
              </a:rPr>
              <a:t>Fear, timidity &amp; insecurity.</a:t>
            </a:r>
            <a:endParaRPr lang="en-IN" sz="2000" b="1" dirty="0" smtClean="0">
              <a:latin typeface="Alegreya Sans SC" panose="00000500000000000000" pitchFamily="2" charset="0"/>
            </a:endParaRPr>
          </a:p>
          <a:p>
            <a:pPr marL="457200" lvl="1" indent="0">
              <a:buNone/>
            </a:pPr>
            <a:r>
              <a:rPr lang="en-IN" sz="2000" b="1" dirty="0" smtClean="0">
                <a:latin typeface="Alegreya Sans SC" panose="00000500000000000000" pitchFamily="2" charset="0"/>
              </a:rPr>
              <a:t>3. </a:t>
            </a:r>
            <a:r>
              <a:rPr lang="en-IN" sz="2000" b="1" dirty="0" smtClean="0">
                <a:latin typeface="Alegreya Sans SC" panose="00000500000000000000" pitchFamily="2" charset="0"/>
              </a:rPr>
              <a:t>SOCIAL</a:t>
            </a:r>
            <a:endParaRPr lang="en-IN" sz="2000" b="1" dirty="0" smtClean="0">
              <a:latin typeface="Alegreya Sans SC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439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>
                <a:latin typeface="Alegreya Sans SC" panose="00000500000000000000" pitchFamily="2" charset="0"/>
              </a:rPr>
              <a:t>3) BREAST FEEDING</a:t>
            </a:r>
            <a:endParaRPr lang="en-IN" b="1" dirty="0">
              <a:latin typeface="Alegreya Sans SC" panose="000005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600201"/>
            <a:ext cx="7776864" cy="3733800"/>
          </a:xfrm>
        </p:spPr>
        <p:txBody>
          <a:bodyPr>
            <a:normAutofit/>
          </a:bodyPr>
          <a:lstStyle/>
          <a:p>
            <a:r>
              <a:rPr lang="en-IN" sz="2800" dirty="0" smtClean="0">
                <a:latin typeface="Alegreya Sans SC" panose="00000500000000000000" pitchFamily="2" charset="0"/>
              </a:rPr>
              <a:t>A great asset in India is that an average </a:t>
            </a:r>
            <a:r>
              <a:rPr lang="en-IN" sz="2800" dirty="0" err="1" smtClean="0">
                <a:latin typeface="Alegreya Sans SC" panose="00000500000000000000" pitchFamily="2" charset="0"/>
              </a:rPr>
              <a:t>indian</a:t>
            </a:r>
            <a:r>
              <a:rPr lang="en-IN" sz="2800" dirty="0" smtClean="0">
                <a:latin typeface="Alegreya Sans SC" panose="00000500000000000000" pitchFamily="2" charset="0"/>
              </a:rPr>
              <a:t> mother although poor in nutritional status, has a </a:t>
            </a:r>
            <a:r>
              <a:rPr lang="en-IN" sz="2800" dirty="0" err="1" smtClean="0">
                <a:latin typeface="Alegreya Sans SC" panose="00000500000000000000" pitchFamily="2" charset="0"/>
              </a:rPr>
              <a:t>remarkabe</a:t>
            </a:r>
            <a:r>
              <a:rPr lang="en-IN" sz="2800" dirty="0" smtClean="0">
                <a:latin typeface="Alegreya Sans SC" panose="00000500000000000000" pitchFamily="2" charset="0"/>
              </a:rPr>
              <a:t> ability to breast feed her infant for prolonged periods sometimes extending to nearly 2 years.</a:t>
            </a:r>
          </a:p>
          <a:p>
            <a:r>
              <a:rPr lang="en-IN" sz="2800" dirty="0" smtClean="0">
                <a:latin typeface="Alegreya Sans SC" panose="00000500000000000000" pitchFamily="2" charset="0"/>
              </a:rPr>
              <a:t>EBF</a:t>
            </a:r>
            <a:endParaRPr lang="en-IN" sz="2800" dirty="0">
              <a:latin typeface="Alegreya Sans SC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7898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92696"/>
            <a:ext cx="7772400" cy="5544616"/>
          </a:xfrm>
        </p:spPr>
      </p:pic>
    </p:spTree>
    <p:extLst>
      <p:ext uri="{BB962C8B-B14F-4D97-AF65-F5344CB8AC3E}">
        <p14:creationId xmlns:p14="http://schemas.microsoft.com/office/powerpoint/2010/main" val="160581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>
                <a:latin typeface="Alegreya Sans SC" panose="00000500000000000000" pitchFamily="2" charset="0"/>
              </a:rPr>
              <a:t>4) FAMILY PLANNING</a:t>
            </a:r>
            <a:endParaRPr lang="en-IN" b="1" dirty="0">
              <a:latin typeface="Alegreya Sans SC" panose="000005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2529681"/>
            <a:ext cx="1524000" cy="2667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0808"/>
            <a:ext cx="4084091" cy="28803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4729637"/>
            <a:ext cx="2857500" cy="214312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H="1">
            <a:off x="3779912" y="4869160"/>
            <a:ext cx="72008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iagonal Stripe 8"/>
          <p:cNvSpPr/>
          <p:nvPr/>
        </p:nvSpPr>
        <p:spPr>
          <a:xfrm>
            <a:off x="3815916" y="4729637"/>
            <a:ext cx="2677480" cy="2143125"/>
          </a:xfrm>
          <a:prstGeom prst="diagStri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10" name="Diagonal Stripe 9"/>
          <p:cNvSpPr/>
          <p:nvPr/>
        </p:nvSpPr>
        <p:spPr>
          <a:xfrm rot="3467931">
            <a:off x="3703143" y="5195996"/>
            <a:ext cx="2817834" cy="1203848"/>
          </a:xfrm>
          <a:prstGeom prst="diagStri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975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416</TotalTime>
  <Words>340</Words>
  <Application>Microsoft Office PowerPoint</Application>
  <PresentationFormat>On-screen Show (4:3)</PresentationFormat>
  <Paragraphs>51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Alegreya Sans SC</vt:lpstr>
      <vt:lpstr>Arial</vt:lpstr>
      <vt:lpstr>Calibri</vt:lpstr>
      <vt:lpstr>Wingdings</vt:lpstr>
      <vt:lpstr>Office Theme</vt:lpstr>
      <vt:lpstr>POSTNATAL CARE BY MBBSPPT.COM</vt:lpstr>
      <vt:lpstr>What is POSTNATAL CARE?</vt:lpstr>
      <vt:lpstr>CARE OF THE MOTHER</vt:lpstr>
      <vt:lpstr>1) Complications </vt:lpstr>
      <vt:lpstr>PowerPoint Presentation</vt:lpstr>
      <vt:lpstr>2) Restoration of Mother to  optimum health   </vt:lpstr>
      <vt:lpstr>3) BREAST FEEDING</vt:lpstr>
      <vt:lpstr>PowerPoint Presentation</vt:lpstr>
      <vt:lpstr>4) FAMILY PLANNING</vt:lpstr>
      <vt:lpstr>5) BASIC HEALTH EDUCATION</vt:lpstr>
      <vt:lpstr>CARE OF CHILDREN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POSTNATAL</dc:title>
  <dc:creator>pooja</dc:creator>
  <cp:lastModifiedBy>Mithilesh Patel</cp:lastModifiedBy>
  <cp:revision>16</cp:revision>
  <dcterms:created xsi:type="dcterms:W3CDTF">2012-11-05T05:02:25Z</dcterms:created>
  <dcterms:modified xsi:type="dcterms:W3CDTF">2017-05-20T04:14:50Z</dcterms:modified>
</cp:coreProperties>
</file>