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sldIdLst>
    <p:sldId id="256" r:id="rId2"/>
    <p:sldId id="257" r:id="rId3"/>
    <p:sldId id="285" r:id="rId4"/>
    <p:sldId id="286" r:id="rId5"/>
    <p:sldId id="287" r:id="rId6"/>
    <p:sldId id="258" r:id="rId7"/>
    <p:sldId id="288" r:id="rId8"/>
    <p:sldId id="289" r:id="rId9"/>
    <p:sldId id="290" r:id="rId10"/>
    <p:sldId id="259" r:id="rId11"/>
    <p:sldId id="292" r:id="rId12"/>
    <p:sldId id="293" r:id="rId13"/>
    <p:sldId id="294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95" r:id="rId25"/>
    <p:sldId id="296" r:id="rId26"/>
    <p:sldId id="297" r:id="rId27"/>
    <p:sldId id="299" r:id="rId28"/>
    <p:sldId id="298" r:id="rId29"/>
    <p:sldId id="300" r:id="rId30"/>
    <p:sldId id="301" r:id="rId31"/>
    <p:sldId id="302" r:id="rId32"/>
    <p:sldId id="335" r:id="rId33"/>
    <p:sldId id="349" r:id="rId34"/>
    <p:sldId id="350" r:id="rId35"/>
    <p:sldId id="348" r:id="rId36"/>
    <p:sldId id="336" r:id="rId37"/>
    <p:sldId id="354" r:id="rId38"/>
    <p:sldId id="339" r:id="rId39"/>
    <p:sldId id="340" r:id="rId40"/>
    <p:sldId id="337" r:id="rId41"/>
    <p:sldId id="345" r:id="rId42"/>
    <p:sldId id="346" r:id="rId43"/>
    <p:sldId id="34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51" r:id="rId56"/>
    <p:sldId id="353" r:id="rId57"/>
    <p:sldId id="329" r:id="rId58"/>
    <p:sldId id="352" r:id="rId59"/>
    <p:sldId id="338" r:id="rId60"/>
    <p:sldId id="332" r:id="rId61"/>
    <p:sldId id="333" r:id="rId62"/>
    <p:sldId id="334" r:id="rId63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6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843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43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43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43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43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44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44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44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047039-0B9A-42F7-B466-E94964713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FDBEE-658D-45CC-AC6A-99A6D2A4C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213C0-1C31-4F35-8327-65E01BFD5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73CA5-3C39-4471-93D4-FA02AE1BE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A5207-FA04-4467-9916-A2414E7A2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BCD0E-BE6D-42E8-B0D6-0B1C8B1E2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D7D8D-732A-46A1-8B87-F1B0F207B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47F9-D3B7-440E-9783-A4DDE6D0B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C9DB8-346E-4914-9735-074F5CF2E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5EE90-2BF2-4777-92DA-6B263D0CD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3428-7E6A-4411-9193-C2C8E7509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741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41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41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41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41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41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41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41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48447C-3A27-405C-AA98-D3E043C902B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716084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Protein Energy Malnutrition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</a:b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MBBSPPT.COM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365044"/>
              </p:ext>
            </p:extLst>
          </p:nvPr>
        </p:nvGraphicFramePr>
        <p:xfrm>
          <a:off x="3707904" y="1988840"/>
          <a:ext cx="5272336" cy="470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4" name="Clip" r:id="rId3" imgW="6095238" imgH="4571429" progId="">
                  <p:embed/>
                </p:oleObj>
              </mc:Choice>
              <mc:Fallback>
                <p:oleObj name="Clip" r:id="rId3" imgW="6095238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988840"/>
                        <a:ext cx="5272336" cy="4708749"/>
                      </a:xfrm>
                      <a:prstGeom prst="rect">
                        <a:avLst/>
                      </a:prstGeom>
                      <a:blipFill dpi="0" rotWithShape="1">
                        <a:blip r:embed="rId5">
                          <a:alphaModFix amt="50000"/>
                        </a:blip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Classification of PEM(WHO)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56792"/>
            <a:ext cx="8100392" cy="550120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Malnutrition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Parameters  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moderate                                 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severe</a:t>
            </a:r>
          </a:p>
          <a:p>
            <a:pPr>
              <a:buFontTx/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Wt for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70-79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%(-2 to _3 SD)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&lt;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70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%(&lt;- 3 SD)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  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                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	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(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severe wasting)*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Ht for age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85-89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%  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	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&lt;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85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%(&lt;-3 SD)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                           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	       (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severe stunting)</a:t>
            </a:r>
          </a:p>
          <a:p>
            <a:pPr>
              <a:buFontTx/>
              <a:buNone/>
            </a:pP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Oedema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No                     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	                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Yes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                         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	 	                 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(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oedematous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					          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malnutrition.)*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Severe acute </a:t>
            </a:r>
            <a:r>
              <a:rPr lang="en-US" b="1" dirty="0" smtClean="0">
                <a:solidFill>
                  <a:schemeClr val="bg2"/>
                </a:solidFill>
                <a:latin typeface="Alegreya Sans SC" panose="00000500000000000000" pitchFamily="2" charset="0"/>
              </a:rPr>
              <a:t>malnutrition</a:t>
            </a:r>
            <a:r>
              <a:rPr lang="en-US" b="1" dirty="0" smtClean="0">
                <a:solidFill>
                  <a:schemeClr val="bg2"/>
                </a:solidFill>
                <a:latin typeface="Alegreya Sans SC" panose="00000500000000000000" pitchFamily="2" charset="0"/>
              </a:rPr>
              <a:t>(</a:t>
            </a:r>
            <a:r>
              <a:rPr lang="en-US" b="1" dirty="0" err="1" smtClean="0">
                <a:solidFill>
                  <a:schemeClr val="bg2"/>
                </a:solidFill>
                <a:latin typeface="Alegreya Sans SC" panose="00000500000000000000" pitchFamily="2" charset="0"/>
              </a:rPr>
              <a:t>sam</a:t>
            </a:r>
            <a:r>
              <a:rPr lang="en-US" b="1" dirty="0" smtClean="0">
                <a:solidFill>
                  <a:schemeClr val="bg2"/>
                </a:solidFill>
                <a:latin typeface="Alegreya Sans SC" panose="00000500000000000000" pitchFamily="2" charset="0"/>
              </a:rPr>
              <a:t>)</a:t>
            </a:r>
            <a:endParaRPr lang="en-IN" b="1" dirty="0">
              <a:solidFill>
                <a:schemeClr val="bg2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772400" cy="4786346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WHO &amp; UNICEF coined  this term to identify malnourished children with highest risk of death &amp; for therapeutic feeding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Criteria for SAM (presence of any one of the following: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Wt for length/ht &lt; 3 SD of the median WHO growth chart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Visible severe wasting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Bilateral pedal edema (dorsum)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Mid upper  arm circumference &lt;11.5 cm between 6mths - 5 yrs age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013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4"/>
            <a:ext cx="914399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834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Pathophysiology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38151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Classical theory: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kwashiorkor- mainly deficiency of protein leading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hypoalbuminemia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leading to edema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marasmus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 Deficiency of energy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Gopalan’s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theory of adaptation: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marasmus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– adaptation to chronic nutritional deficiency via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cortisol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Kwashiorkor- body fails to adapt &amp; its an acute condition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Pathophysiology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21" y="1412776"/>
            <a:ext cx="7772400" cy="4238636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Golden theory of free radicals: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Kwashiorkor develops due to imbalance between the production of free radicals &amp; their safe disposal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Oxidative toxic stress releases excess  of free radicals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Free radicals cause cell membrane damage &amp; increased permeability &amp; hence edema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marasmus,free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radical damage is less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Changes in body composition &amp; function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772400" cy="431007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Loss of muscle &amp; subcutaneous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tisssue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Body fat &amp; total bone mass is reduced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Total body water in PEM –increased to 70-80% body wt (60% in normal children)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Increased intracellular Na &amp; reduced total body K &amp; Mg.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Dehydration should be corrected with caution,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preferablly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orally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7364"/>
            <a:ext cx="7772400" cy="4357718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Metabolic alteration: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BMR reduced by 30% &amp; energy expenditure due to poor activity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Heat generation and heat losses affected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Biochemical changes: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Liver – synthesis of all proteins reduced,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gluconeogenesis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&amp; metabolism of liver impaired leading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incresed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risk of hypoglycemia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Changes in body composition &amp; function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065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Biochemical changes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Plasma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transferin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concn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markedly reduced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Plasma triglyceride, Cholesterol &amp; beta lipoprotein reduced in Kwashiorkor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VLDL account for most of the triglyceride in Kwashiorkor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marasmus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above parameters may be normal or reduced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834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Immunity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Impaired cell mediated immunity due to atrophy of thymus &amp; lymphoid tissue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Tuberculosis tends to be unusually severe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reaction poor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Humoral immunity less affected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Circulating immunoglobulin levels –normal or elevated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Secretory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IGA may be reduced</a:t>
            </a:r>
          </a:p>
          <a:p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Malnutrition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43000"/>
            <a:ext cx="7772400" cy="500066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Leading cause of morbidity &amp; mortality in children through out the world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10%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of under 5 year olds world wide are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wasted &amp; 27% stunted &amp; 25% underweight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Direct cause of death in 7% &amp; underlying  cause in 46% of &lt;5 yr old children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India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: (NFHS - 3 data)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Prevalence of under nutrition (0-3 years): 46%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Prevalence of wasting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(0-3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years):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23%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Prevalence of stunting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(0-3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years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):38%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FontTx/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772400" cy="438151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Leukocyte count is usually normal</a:t>
            </a:r>
          </a:p>
          <a:p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Leukopenia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may be present in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vit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B12 &amp; folic acid deficiency</a:t>
            </a:r>
          </a:p>
          <a:p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Chemotaxis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is impaired but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phagocytosis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is normal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Impaired fungicidal &amp; bactericidal activity of leukocytes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Physical barrier is impaired</a:t>
            </a:r>
          </a:p>
          <a:p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3834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Immunity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10878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Gastro intestinal system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772400" cy="4524388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Atrophy of salivary gland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Fatty infiltration of liver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Atrophy of pancreatic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acini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Intestinal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villi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atrophied reducing total absorptive surface</a:t>
            </a:r>
          </a:p>
          <a:p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Steatorrhea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may occur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Protuberant abdomen and rectal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prolapse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due to laxity of muscles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Other systems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344816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CNS: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Growth &amp; development of brain affected if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malnutrion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sets in in first two years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Associtaed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micronutrient deficiency e.g. iron, B1, B12, Zinc &amp; iodine further impairs brain function and lowers development score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Other systems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63655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Renal: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GFR &amp; renal plasma flow reduced in severe PEM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Urinay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sodium &amp; phosphorus excretion reduced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Endocrine: Insulin level reduced,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cortisol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&amp; growth hormone level increased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CVS: Cardiac output &amp; stroke vol.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reduced,BP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–low &amp; renal perfusion reduced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834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Clinical features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08" y="1268760"/>
            <a:ext cx="7772400" cy="457203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Depends on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Severity 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Duration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Relative deficiency of diff  component of food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Presence of associated infection</a:t>
            </a:r>
            <a:endParaRPr lang="en-IN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India major limiting factor in diet is energy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Nutritional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marasmus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&amp; Kwashiorkor are two extreme form of PEM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Marasmus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38151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Visible severe wasting of muscle &amp; subcutaneous tissues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Usually alert child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Emaciated look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No edema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Skin –dry, scaly, thin, wrinkled with loose folds (thigh &amp;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gluteal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region)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Abdomen distended, hair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hypopigmented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Appetite usually more unless infection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Rating 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"/>
            <a:ext cx="50738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Kwashiorko</a:t>
            </a:r>
            <a:r>
              <a:rPr lang="en-US" dirty="0" smtClean="0"/>
              <a:t>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Essential features: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Edema of the dependent parts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Marked growth retardation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Psychomotor changes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Other features: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Skin changes, hair changes, hepatomegaly, poor appetite &amp; associated nutritional deficiencies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kwashiorkor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Kwashiorkor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31" y="1412776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Edema – due to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)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Hypoalbuminemia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ii) Capillary leak due to infection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hypokalemia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iii) Free radical induced damage to cell membrane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Edema starts from lower extremities and spreads upwards with puffy face 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Etiology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450059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Low birth weight baby: Maternal malnutrition            LBW &amp; growth retarded babies with poor nutritional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reserve.In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India 28% babies born are LBW.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Feeding habits: Lack of exclusive breast feeding in first 6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mths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introduction of artificial feeds , inappropriate hand and bottle hygiene, delayed introduction of complimentary food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16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Psychomotor changes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16" y="1340768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Lethargic, listless &amp; apathetic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Play activity &amp; interaction with others reduced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Resents examination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Poor appetite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89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Skin &amp; hair changes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27584" y="1214423"/>
            <a:ext cx="3669804" cy="785818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Skin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4197361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Dry and scaly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Cracking giving mosaic appearance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Crazy pavement dermatitis (black patches over flexors &amp; pressure sites)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Raw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hypopigmented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hyperpigmented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patches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Flaky paint dermatitis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Perioral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ulcers</a:t>
            </a:r>
          </a:p>
          <a:p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32040" y="1285861"/>
            <a:ext cx="3754760" cy="71438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Hair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041775" cy="4125923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Hypopigmented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Lustureless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Thin &amp; easily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pluckable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Flag sign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Management of SAM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97360" y="1556792"/>
            <a:ext cx="7488832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SAM  out patient management program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patient management: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Initial Treatment: 2-7 days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Rehabilitation: 2-6 weeks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Follow up: After discharge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404664"/>
            <a:ext cx="9448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Management of moderate malnutrition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1600" y="1988840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Managed at out-patient level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Home based with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Angadwadi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supervision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Screen and treat for infections &amp; other associated nutritional deficiencies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De-worm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Gradual increase in food intake to provide 150-200 Cal/kg/day &amp;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protiens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2-3gm/kg/day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Monitor Progress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Parental education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571500" y="0"/>
            <a:ext cx="10287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Moderate malnutrition contd...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43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Parental education: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Stress on simple modifications in the home cooked food without resorting to expensive supplemental foods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Stress importance of breast feeding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addition of oil / butter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Green leafy vegetables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Small frequent feeds -at-least 5 /day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Hygiene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Home treatment for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diarrhoea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, fever, ARI and recognition of danger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Management &lt;6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mths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age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Continuing or re initiating breast feeding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Supplemental suckling technique for re initiation of breast feeding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If no prospect of continuing or re initiation of breast feed – F- 75 formula feeding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Appetite test (criteria for passing test)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657483"/>
              </p:ext>
            </p:extLst>
          </p:nvPr>
        </p:nvGraphicFramePr>
        <p:xfrm>
          <a:off x="685800" y="1981200"/>
          <a:ext cx="7772400" cy="4448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564"/>
                <a:gridCol w="5457836"/>
              </a:tblGrid>
              <a:tr h="889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Body weight</a:t>
                      </a:r>
                      <a:endParaRPr lang="en-IN" sz="24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Minimum amount of RUTF in ml/gm to be consumed for passing the test</a:t>
                      </a:r>
                      <a:endParaRPr lang="en-IN" sz="24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889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legreya Sans SC" panose="00000500000000000000" pitchFamily="2" charset="0"/>
                        </a:rPr>
                        <a:t>&lt;4  Kg</a:t>
                      </a:r>
                      <a:endParaRPr lang="en-IN" sz="2400" dirty="0"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legreya Sans SC" panose="00000500000000000000" pitchFamily="2" charset="0"/>
                        </a:rPr>
                        <a:t>15</a:t>
                      </a:r>
                      <a:endParaRPr lang="en-IN" sz="2400" dirty="0"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889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legreya Sans SC" panose="00000500000000000000" pitchFamily="2" charset="0"/>
                        </a:rPr>
                        <a:t>4-6.9 Kg</a:t>
                      </a:r>
                      <a:endParaRPr lang="en-IN" sz="2400" dirty="0"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legreya Sans SC" panose="00000500000000000000" pitchFamily="2" charset="0"/>
                        </a:rPr>
                        <a:t>25</a:t>
                      </a:r>
                      <a:endParaRPr lang="en-IN" sz="2400" dirty="0"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889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legreya Sans SC" panose="00000500000000000000" pitchFamily="2" charset="0"/>
                        </a:rPr>
                        <a:t>7-9.9 Kg</a:t>
                      </a:r>
                      <a:endParaRPr lang="en-IN" sz="2400" dirty="0"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legreya Sans SC" panose="00000500000000000000" pitchFamily="2" charset="0"/>
                        </a:rPr>
                        <a:t>35</a:t>
                      </a:r>
                      <a:endParaRPr lang="en-IN" sz="2400" dirty="0"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8896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legreya Sans SC" panose="00000500000000000000" pitchFamily="2" charset="0"/>
                        </a:rPr>
                        <a:t>10-14.9 Kg</a:t>
                      </a:r>
                      <a:endParaRPr lang="en-IN" sz="2400" dirty="0"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legreya Sans SC" panose="00000500000000000000" pitchFamily="2" charset="0"/>
                        </a:rPr>
                        <a:t>50</a:t>
                      </a:r>
                      <a:endParaRPr lang="en-IN" sz="2400" dirty="0"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06" y="332656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Ready to use treatment formula (RUTF)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772400" cy="431007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Soft &amp; crushable food used in community treatment of SAM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It is calorie dense milk based sold diet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It is best used when home based food can not be made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It contains approx 100 kcal &amp; 2.9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gms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protein/100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gms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It is advised to be given 2-3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hrly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with lots of water to drink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Amount of RUTF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166411"/>
              </p:ext>
            </p:extLst>
          </p:nvPr>
        </p:nvGraphicFramePr>
        <p:xfrm>
          <a:off x="755576" y="1628800"/>
          <a:ext cx="7772400" cy="444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8753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WT</a:t>
                      </a:r>
                      <a:endParaRPr lang="en-IN" sz="24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Amount</a:t>
                      </a:r>
                      <a:r>
                        <a:rPr lang="en-US" sz="2800" baseline="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 of RUTF</a:t>
                      </a:r>
                    </a:p>
                    <a:p>
                      <a:r>
                        <a:rPr lang="en-US" sz="2800" baseline="0" dirty="0" err="1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Gms</a:t>
                      </a:r>
                      <a:r>
                        <a:rPr lang="en-US" sz="2800" baseline="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/day</a:t>
                      </a:r>
                      <a:endParaRPr lang="en-IN" sz="28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8753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3-4.9 Kg</a:t>
                      </a:r>
                      <a:endParaRPr lang="en-IN" sz="24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105-130</a:t>
                      </a:r>
                      <a:endParaRPr lang="en-IN" sz="24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8753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5-6.9 Kg</a:t>
                      </a:r>
                      <a:endParaRPr lang="en-IN" sz="24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200-260</a:t>
                      </a:r>
                      <a:endParaRPr lang="en-IN" sz="24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8753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7-9.9 Kg</a:t>
                      </a:r>
                      <a:endParaRPr lang="en-IN" sz="24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260- 400</a:t>
                      </a:r>
                      <a:endParaRPr lang="en-IN" sz="24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8753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10- 14.9 Kg</a:t>
                      </a:r>
                      <a:endParaRPr lang="en-IN" sz="24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Alegreya Sans SC" panose="00000500000000000000" pitchFamily="2" charset="0"/>
                        </a:rPr>
                        <a:t>400- 460 </a:t>
                      </a:r>
                      <a:endParaRPr lang="en-IN" sz="2400" dirty="0">
                        <a:solidFill>
                          <a:schemeClr val="bg2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065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Non responders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64347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Non responders: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Failure to gain wt. for 21 days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Wt. loss since admission to program for 14 days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Secondary Failure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Failure of appetite test in any visit or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Wt loss of 5 % body wt. at any visit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Defaulters: not traceable for two weeks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Non responders &amp; anyone developing danger signs – refer to hospital</a:t>
            </a:r>
            <a:endParaRPr lang="en-IN" sz="20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772400" cy="457203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Infections: diarrhea, malaria, measles, whooping cough &amp; tuberculosis precipitate &amp; aggravate the existing nutritional deficit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Impaired appetite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Iatrogenic food restriction by parents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Metabolic demands high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Catabolism of body tissue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Loss of protein in infected material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Impaired immunity &amp; vicious cycle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Etiology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87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Indications for admission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Presence of medical complications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e.g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Diarrhea, Pneumonia, Sepsis, Hypoglycemia, Electrolyte disturbances etc.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Decreased appetite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Presence of bilateral pitting edema feet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Age &lt;6 months 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Step wise management of severe PEM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464347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Step 1-6 (1-2 days)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SHIELDED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S- Sugar deficiency (hypoglycemia)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 - Hypothermia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I - Infection &amp; septic shock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EL-  Electrolyte disturbances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DE – Dehydration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 – Deficiencies of iron, vitamins &amp; other micronutrients</a:t>
            </a:r>
          </a:p>
          <a:p>
            <a:pPr lvl="1">
              <a:buFont typeface="Wingdings" pitchFamily="2" charset="2"/>
              <a:buChar char="§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Step wise management of severe PEM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0" cy="4214842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Step 7 –(3-7 days) – Initiation of feeding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Step 8 – (2-6 weeks) – catch up growth &amp; rehabilitation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Step 9 – (6-8 weeks) – Discharge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Step 10 ( 8-36 weeks) – Follow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772400" cy="464347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Malnourished children need  BEST diet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 – Beginning of feeding,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E-   Energy dense feed,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S-    Sensory stimulation &amp; emotional support,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T-   Transfer to home based diet &amp; follow up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IN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Initial treatment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344816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Treat or prevent hypoglycemia (Blood sugar &lt; 54 mg%)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Frequent monitoring of blood sugar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Treat with 5ml/Kg of 10% dextrose I/V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Early &amp; frequent feeding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Treat or prevent hypothermia ( rectal temp, &lt;35.5 C)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 Re- warm using warmer / Kangaroo technique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Treat for associated hypoglycemia</a:t>
            </a:r>
          </a:p>
          <a:p>
            <a:pPr>
              <a:buFontTx/>
              <a:buNone/>
            </a:pP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88640"/>
            <a:ext cx="916116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Initial treatment contd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..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Dehydration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Diarrhoea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common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Assessment of dehydration difficult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35696" y="3861048"/>
            <a:ext cx="5867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Unreliable signs: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Mental state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Dryness of mouth tongue &amp; tears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Skin elasticity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Dehydration Contd.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0768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Reliable signs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thirst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recent sinking of eyes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cold hands and feet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Treatment: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Slow rehydration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Preferably oral : WHO - ORS  with free access to water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Give @ 70 -100 ml/kg over 12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hrs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Infection</a:t>
            </a:r>
            <a:r>
              <a:rPr lang="en-US" dirty="0" smtClean="0"/>
              <a:t>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84784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Infections common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Host response masked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Start antibiotics in presence of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Shock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Hypoglycemia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Hypothermia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Skin infections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Respiratory infections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Lethargic/ sick looking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7625" y="277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Infections Contd.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28800"/>
            <a:ext cx="7416824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Obtain appropriate cultures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Start Broad spectrum antibiotics: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Give for at-least 5 days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Review after culture reports available/ child fails to improve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Treat for specific infections if detected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Vitamin Deficiencies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424" y="1484784"/>
            <a:ext cx="7772400" cy="41148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Vit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A  : Day 1 in all children, 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Additional doses on day 2 and 2 weeks later in children with signs of deficiency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Dose: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&lt; 6 months    : 50,000 U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6 - 12 months: 1 lakh U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&gt;12 months   : 2 lakh 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Etiology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High pressure advertising  baby food in market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Social factors : Repeated pregnancies, inadequate spacing, food taboos, broken homes, separation of child from parents, natural disaster e.g. earthquake, droughts, flood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Poverty: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6417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Vitamin Deficiency Contd.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488832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Folic acid: 5 mg on Day 1 and 1mg thereafter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Vit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 K if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marantic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purpura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present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Oral multi-vitamin supplements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Anemia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596" y="1340768"/>
            <a:ext cx="7272808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Mild to moderate anemia always present due to: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Iron &amp; folic acid deficiency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Worm infestation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Malaria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Recurrent infection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Severe anemia: Packed cell transfusion @ 5-10 ml/kg over 3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hrs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Exchange transfusion in presence of CHF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Do not give iron during initial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CHF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84784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More common in kwashiorkor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Complication of over-hydration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Blood/ plasma transfusion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              Treatment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Stop oral intake and I/V fluids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Give I/V diuretic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845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Step 7( initiation of feeding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84784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Begin feeding as soon as possible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Gradual re-introduction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Small frequent feeds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Milk is the usual introductory food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Start with 80 - 100 kcal/kg body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wt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Gradually increase the amount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May give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naso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-gastric feeds initially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Dietary management contd...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84784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Caloric density built by adding sugar &amp; oil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Cereal Powder/ egg may be added later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 children with lactose intolerance rice gruel / cereal pulse gruel may be used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Add a multi vitamin preparation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Total feed volume should not exceed 120 ml/kg/day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Shift to oral feeding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Intensive phase completed when the appetite improves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Acute phase 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&gt; 6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mths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age 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F-75 formula or its equivalent: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Contains 75 kcal/100 ml &amp; 0.9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gms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protein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Dried full cream milk powder 35 gm or fresh undiluted cow’s milk/full cream packet milk 300 ml+ sugar 100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gms+vegetable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oil 20 gm+ electrolyte &amp; mineral solution 20 ml- all mixed and water added to make it 1000 ml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Amount of feed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596408"/>
              </p:ext>
            </p:extLst>
          </p:nvPr>
        </p:nvGraphicFramePr>
        <p:xfrm>
          <a:off x="685800" y="1981200"/>
          <a:ext cx="7772400" cy="430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10763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Days</a:t>
                      </a:r>
                      <a:endParaRPr lang="en-IN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Frequency</a:t>
                      </a:r>
                      <a:endParaRPr lang="en-IN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Vol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/kg/feed</a:t>
                      </a:r>
                      <a:endParaRPr lang="en-IN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Vol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/kg/day</a:t>
                      </a:r>
                      <a:endParaRPr lang="en-IN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107633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1-2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2 </a:t>
                      </a:r>
                      <a:r>
                        <a:rPr lang="en-US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hrly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11ml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130 ml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107633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3-5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3 </a:t>
                      </a:r>
                      <a:r>
                        <a:rPr lang="en-US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hrly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16 ml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130 ml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107633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6-7+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4 </a:t>
                      </a:r>
                      <a:r>
                        <a:rPr lang="en-US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hrly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22 ml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legreya Sans SC" panose="00000500000000000000" pitchFamily="2" charset="0"/>
                        </a:rPr>
                        <a:t>130 ml</a:t>
                      </a:r>
                      <a:endParaRPr lang="en-I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755576" y="548680"/>
            <a:ext cx="763284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Built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upto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150 -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220 kcal &amp; protein 4-6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gms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/kg/day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by increasing the caloric density of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food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F-100 formula to be started initially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Amount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of milk gradually decreased and semi-  solids introduced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Re-initiate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&amp; encourage breast feeding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Add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iron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Shift to the family type of diet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26064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Step -8 (rehabilitation Phase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)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101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Rehabilitative phase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488832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F-100  catch up formula  diet or its equivalent is started at rehabilitation phase initially.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F-110 contains 100 kcal &amp; 2.9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gms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protein /100 ml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It contains dried full cream milk powder 110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gms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or 950 ml cows milk+ sugar 50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gms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+ vegetable oil 30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gms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+ electrolyte solution 20 ml &amp; all added to make it 1000 ml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682" y="20187"/>
            <a:ext cx="77724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Step 9 (Discharge) criteria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Good appetite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No edema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Continuous weight gain of &gt; 5 gm/kg/day x 3 consecutive days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Completed appropriate antimicrobials treatment &amp; proper immunization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Care giver trained, motivated &amp; skilled to provide care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-419100" y="76200"/>
            <a:ext cx="10134600" cy="1600200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Malnutrition: a medical &amp; social disorder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Poverty 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Poor understanding                                                 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Family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problems</a:t>
            </a:r>
          </a:p>
          <a:p>
            <a:pPr algn="ctr">
              <a:buFontTx/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algn="ctr"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Nutritional deprivation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Emotional deprivation</a:t>
            </a:r>
          </a:p>
          <a:p>
            <a:pPr algn="ctr">
              <a:buFontTx/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algn="ctr"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Malnutrition</a:t>
            </a:r>
          </a:p>
          <a:p>
            <a:pPr algn="ctr">
              <a:buFontTx/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pPr algn="ctr">
              <a:buFontTx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infections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648200" y="306896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628147" y="458112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4648200" y="566124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Step 10 (follow-up)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54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Monitor progress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Usual wt. Gain 10 -15 gm/kg/d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Re-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inforce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maternal education &amp; motivation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Encourage child to eat as much as possible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150 -200 Cal/kg/d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Stimulate emotional &amp; physical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dvpt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.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Rehabilitation phase complete when child achieves 90% of expected wt. for 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Prevention of malnutrition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Tack the chief causes of malnutrition: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Delayed weaning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Diluted top milk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Late introduction of semisolids &amp; solids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Maternal education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Prevention of L.B.W.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Access to health care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Provision of comprehensive health care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447800"/>
            <a:ext cx="633740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all" spc="0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Alegreya Sans SC" panose="00000500000000000000" pitchFamily="2" charset="0"/>
              </a:rPr>
              <a:t>Thank </a:t>
            </a:r>
            <a:r>
              <a:rPr lang="en-US" sz="11500" b="1" cap="all" spc="0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Alegreya Sans SC" panose="00000500000000000000" pitchFamily="2" charset="0"/>
              </a:rPr>
              <a:t>yOU</a:t>
            </a:r>
            <a:r>
              <a:rPr lang="en-US" sz="11500" b="1" cap="all" spc="0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Alegreya Sans SC" panose="00000500000000000000" pitchFamily="2" charset="0"/>
              </a:rPr>
              <a:t> </a:t>
            </a:r>
            <a:endParaRPr lang="en-US" sz="11500" b="1" cap="all" spc="0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834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Classification of PEM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772400" cy="445295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IAP  classification: wt &gt;80% expected for that age is normal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Grade I – 71-80%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Grade II – 61-70%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Grade III – 51- 60%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Grade IV -  &lt;= 50%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   Alphabet k is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postfixed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in the presence of pedal edema e.g. PEM grade II(k)</a:t>
            </a:r>
            <a:endParaRPr lang="en-IN" sz="28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Classification of PEM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Gomez classification: &gt; 90%  expected wt for age is normal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Grade I – 76-90%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Grade II – 61- 75%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Grade III - &lt;= 60%</a:t>
            </a:r>
          </a:p>
          <a:p>
            <a:endParaRPr lang="en-IN" sz="2400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59" y="277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Classification of PEM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438151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Welcome trust classification:</a:t>
            </a:r>
            <a:r>
              <a:rPr lang="en-IN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 based on wt for age &amp; presence or absence of  edema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Wt between 60-80% with edema- Kwashiorkor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Wt 60-80% without edema – undernutrition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Wt &lt;60 % without  edema –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Marasmus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legreya Sans SC" panose="00000500000000000000" pitchFamily="2" charset="0"/>
              </a:rPr>
              <a:t>Wt &lt;60% with edema – marasmic kwashiorkor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1480</TotalTime>
  <Words>2389</Words>
  <Application>Microsoft Office PowerPoint</Application>
  <PresentationFormat>On-screen Show (4:3)</PresentationFormat>
  <Paragraphs>418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Alegreya Sans SC</vt:lpstr>
      <vt:lpstr>Arial</vt:lpstr>
      <vt:lpstr>Times New Roman</vt:lpstr>
      <vt:lpstr>Wingdings</vt:lpstr>
      <vt:lpstr>Pulse</vt:lpstr>
      <vt:lpstr>Clip</vt:lpstr>
      <vt:lpstr>Protein Energy Malnutrition MBBSPPT.COM</vt:lpstr>
      <vt:lpstr>Malnutrition</vt:lpstr>
      <vt:lpstr>Etiology</vt:lpstr>
      <vt:lpstr>Etiology</vt:lpstr>
      <vt:lpstr>Etiology</vt:lpstr>
      <vt:lpstr>Malnutrition: a medical &amp; social disorder</vt:lpstr>
      <vt:lpstr>Classification of PEM</vt:lpstr>
      <vt:lpstr>Classification of PEM</vt:lpstr>
      <vt:lpstr>Classification of PEM</vt:lpstr>
      <vt:lpstr>Classification of PEM(WHO)</vt:lpstr>
      <vt:lpstr>Severe acute malnutrition(sam)</vt:lpstr>
      <vt:lpstr>PowerPoint Presentation</vt:lpstr>
      <vt:lpstr>PowerPoint Presentation</vt:lpstr>
      <vt:lpstr>Pathophysiology</vt:lpstr>
      <vt:lpstr>Pathophysiology</vt:lpstr>
      <vt:lpstr>Changes in body composition &amp; function</vt:lpstr>
      <vt:lpstr>Changes in body composition &amp; function</vt:lpstr>
      <vt:lpstr>Biochemical changes</vt:lpstr>
      <vt:lpstr>Immunity</vt:lpstr>
      <vt:lpstr>Immunity</vt:lpstr>
      <vt:lpstr>Gastro intestinal system</vt:lpstr>
      <vt:lpstr>Other systems</vt:lpstr>
      <vt:lpstr>Other systems</vt:lpstr>
      <vt:lpstr>Clinical features</vt:lpstr>
      <vt:lpstr>Marasmus</vt:lpstr>
      <vt:lpstr>PowerPoint Presentation</vt:lpstr>
      <vt:lpstr>Kwashiorkor</vt:lpstr>
      <vt:lpstr>PowerPoint Presentation</vt:lpstr>
      <vt:lpstr>Kwashiorkor</vt:lpstr>
      <vt:lpstr>Psychomotor changes</vt:lpstr>
      <vt:lpstr>Skin &amp; hair changes</vt:lpstr>
      <vt:lpstr>Management of SAM</vt:lpstr>
      <vt:lpstr>Management of moderate malnutrition</vt:lpstr>
      <vt:lpstr>Moderate malnutrition contd...</vt:lpstr>
      <vt:lpstr>Management &lt;6 mths age</vt:lpstr>
      <vt:lpstr>Appetite test (criteria for passing test)</vt:lpstr>
      <vt:lpstr>Ready to use treatment formula (RUTF)</vt:lpstr>
      <vt:lpstr>Amount of RUTF</vt:lpstr>
      <vt:lpstr>Non responders</vt:lpstr>
      <vt:lpstr>Indications for admission</vt:lpstr>
      <vt:lpstr>Step wise management of severe PEM</vt:lpstr>
      <vt:lpstr>Step wise management of severe PEM</vt:lpstr>
      <vt:lpstr>PowerPoint Presentation</vt:lpstr>
      <vt:lpstr>Initial treatment</vt:lpstr>
      <vt:lpstr>PowerPoint Presentation</vt:lpstr>
      <vt:lpstr>Dehydration Contd.</vt:lpstr>
      <vt:lpstr>Infections</vt:lpstr>
      <vt:lpstr>Infections Contd.</vt:lpstr>
      <vt:lpstr>Vitamin Deficiencies</vt:lpstr>
      <vt:lpstr>Vitamin Deficiency Contd.</vt:lpstr>
      <vt:lpstr>Anemia</vt:lpstr>
      <vt:lpstr>CHF</vt:lpstr>
      <vt:lpstr>Step 7( initiation of feeding)</vt:lpstr>
      <vt:lpstr>Dietary management contd...</vt:lpstr>
      <vt:lpstr>Acute phase </vt:lpstr>
      <vt:lpstr>Amount of feed</vt:lpstr>
      <vt:lpstr>PowerPoint Presentation</vt:lpstr>
      <vt:lpstr>Rehabilitative phase</vt:lpstr>
      <vt:lpstr> Step 9 (Discharge) criteria</vt:lpstr>
      <vt:lpstr>Step 10 (follow-up) </vt:lpstr>
      <vt:lpstr> Prevention of malnutrition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&amp; Management of Malnutrition</dc:title>
  <dc:creator>Dr. A.Seth</dc:creator>
  <cp:lastModifiedBy>Mithilesh Patel</cp:lastModifiedBy>
  <cp:revision>41</cp:revision>
  <cp:lastPrinted>2001-08-13T13:44:52Z</cp:lastPrinted>
  <dcterms:created xsi:type="dcterms:W3CDTF">2001-08-06T13:07:21Z</dcterms:created>
  <dcterms:modified xsi:type="dcterms:W3CDTF">2017-06-03T23:25:06Z</dcterms:modified>
</cp:coreProperties>
</file>