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8116-879D-4793-907E-7AC75D0AAAC9}" type="datetimeFigureOut">
              <a:rPr lang="en-IN" smtClean="0"/>
              <a:t>02-06-2024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FBE5F-ABE2-4A3A-A14D-BEB4B9691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25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D9F450-1DDA-408F-93B1-54BFD3F7DBD1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D006-41E6-4577-867C-E4AB4D788F85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5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E234-A100-4E2E-8985-C9905D2AF67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4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841E-45F4-49A2-864F-5270F5FB0884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6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2B9E-3B15-4696-AD4F-C405FB674393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8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04A1-4447-494B-9C61-ACCB23129631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625-8D1F-4E21-B7F6-353DBDFCC34F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1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FEF6-C418-4D95-A2A6-921B1158F697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2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745B-C3D7-4E71-8716-388BA0518FEB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3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D4DE-C58F-4AEC-AA40-6C2564CC6E8E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4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EA65-B902-491A-9D94-FDBB9B7629BD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77FB-5371-42D6-AFAE-078234B4CFA3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EA49-DE4A-4B65-B67C-6573A84C0E32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8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E1F-D2A9-45D5-A856-86C75751D56C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E1E-E0AE-45DF-8EB3-C0D2FA10A58D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3C27-8B91-4FD6-B67F-DB5A2EA0B34A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2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99B9-2D79-49CF-9595-BB286211D0E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1A962-7FF8-4D6A-B090-28C053401F0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PSOAS ABSCESS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BY MBBSPPT.COM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1166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274AA-2081-C5AE-869A-8673EB52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D42C6-95CD-6647-7FE8-41D3D8B2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376362"/>
            <a:ext cx="7645400" cy="4105275"/>
          </a:xfrm>
        </p:spPr>
      </p:pic>
    </p:spTree>
    <p:extLst>
      <p:ext uri="{BB962C8B-B14F-4D97-AF65-F5344CB8AC3E}">
        <p14:creationId xmlns:p14="http://schemas.microsoft.com/office/powerpoint/2010/main" val="301832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Related to cause.</a:t>
            </a:r>
          </a:p>
          <a:p>
            <a:r>
              <a:rPr lang="en-IN" dirty="0"/>
              <a:t>Renal diseases- E. Coli, Proteus,</a:t>
            </a:r>
          </a:p>
          <a:p>
            <a:r>
              <a:rPr lang="en-IN" dirty="0"/>
              <a:t>GI Tract diseases: Polymicrobial- E. Coli, enterococci, </a:t>
            </a:r>
            <a:r>
              <a:rPr lang="en-IN" dirty="0" err="1"/>
              <a:t>bacteroides</a:t>
            </a:r>
            <a:r>
              <a:rPr lang="en-IN" dirty="0"/>
              <a:t>,</a:t>
            </a:r>
          </a:p>
          <a:p>
            <a:r>
              <a:rPr lang="en-IN" dirty="0"/>
              <a:t>Hematogenous spread: Monomicrobial- staph. </a:t>
            </a:r>
            <a:r>
              <a:rPr lang="en-IN" dirty="0" err="1"/>
              <a:t>Aureus</a:t>
            </a:r>
            <a:endParaRPr lang="en-IN" dirty="0"/>
          </a:p>
          <a:p>
            <a:r>
              <a:rPr lang="en-IN" dirty="0"/>
              <a:t>Potts spine: M. </a:t>
            </a:r>
            <a:r>
              <a:rPr lang="en-IN" dirty="0" err="1"/>
              <a:t>Tuberculi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24584-5A32-1DBB-A379-CC4D5510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AAA0-CE67-EBCD-1779-82BC67D7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Abdominal/flank pain: 60-75%</a:t>
            </a:r>
          </a:p>
          <a:p>
            <a:r>
              <a:rPr lang="en-IN" dirty="0"/>
              <a:t>Fever and chills: 30-90%</a:t>
            </a:r>
          </a:p>
          <a:p>
            <a:r>
              <a:rPr lang="en-IN" dirty="0"/>
              <a:t>Limp.</a:t>
            </a:r>
          </a:p>
          <a:p>
            <a:r>
              <a:rPr lang="en-IN" dirty="0"/>
              <a:t>Malaise: 10-22%, weight loss, nausea.</a:t>
            </a:r>
          </a:p>
          <a:p>
            <a:r>
              <a:rPr lang="en-IN" dirty="0"/>
              <a:t>Referred pain to hip groin, knee.</a:t>
            </a:r>
          </a:p>
          <a:p>
            <a:r>
              <a:rPr lang="en-IN" dirty="0"/>
              <a:t>Pain less swelling in inguinal region.</a:t>
            </a:r>
          </a:p>
          <a:p>
            <a:r>
              <a:rPr lang="en-IN" dirty="0"/>
              <a:t>Position of comfort: supine with knee flexed and hip mildly externally rotated.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CE516-70E5-8137-5AC0-5531117B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4DFB3-4985-3E90-F42E-B20901C0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4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69A8-3EA6-4941-C5E7-E57AE4DD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26A5A-9294-55DA-3E6B-6AFF53FD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901700"/>
            <a:ext cx="5994400" cy="5054600"/>
          </a:xfrm>
        </p:spPr>
      </p:pic>
    </p:spTree>
    <p:extLst>
      <p:ext uri="{BB962C8B-B14F-4D97-AF65-F5344CB8AC3E}">
        <p14:creationId xmlns:p14="http://schemas.microsoft.com/office/powerpoint/2010/main" val="349188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Clinical Tests- Psoas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Patient lying on normal side , hyperextension of affected hip- PAIN in lower quadrant.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6A6C-5632-4B7E-D9FE-4E936A7E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1C795-0D5D-14A7-60C5-4769D0D2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b="5833"/>
          <a:stretch/>
        </p:blipFill>
        <p:spPr>
          <a:xfrm>
            <a:off x="3529853" y="3532094"/>
            <a:ext cx="5132291" cy="2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2. Place hand proximal to knee and tell patient to lift the leg.- PAIN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23609-2188-FD3C-C95A-CC5BC8E9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DB8A-E7B1-B6E0-810C-6499577E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8524" r="10163" b="759"/>
          <a:stretch/>
        </p:blipFill>
        <p:spPr>
          <a:xfrm>
            <a:off x="3711387" y="3204384"/>
            <a:ext cx="4769224" cy="26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Elevated total counts, ESR, CRP.</a:t>
            </a:r>
          </a:p>
          <a:p>
            <a:r>
              <a:rPr lang="en-IN" dirty="0"/>
              <a:t>Blood, urine, pus – culture</a:t>
            </a:r>
          </a:p>
          <a:p>
            <a:r>
              <a:rPr lang="en-IN" dirty="0"/>
              <a:t>Radiography of spine, kidney abdomen</a:t>
            </a:r>
          </a:p>
          <a:p>
            <a:r>
              <a:rPr lang="en-IN" dirty="0"/>
              <a:t>Ultrasonography</a:t>
            </a:r>
          </a:p>
          <a:p>
            <a:r>
              <a:rPr lang="en-IN" dirty="0"/>
              <a:t>CT scan- gold standard- shows </a:t>
            </a:r>
            <a:r>
              <a:rPr lang="en-IN" dirty="0" err="1"/>
              <a:t>hypodense</a:t>
            </a:r>
            <a:r>
              <a:rPr lang="en-IN" dirty="0"/>
              <a:t> lesion</a:t>
            </a:r>
          </a:p>
          <a:p>
            <a:r>
              <a:rPr lang="en-IN" dirty="0"/>
              <a:t>MRI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B9321-2E80-2A8B-2EFC-33AE8363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A45B-C9AC-2AB8-1270-6E5DB009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7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19BB-9A34-EB71-CC9F-58B45E55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EFD8-DE12-CBE4-01CE-83286ABE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25" y="982132"/>
            <a:ext cx="4081463" cy="4981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1340" r="1743" b="1480"/>
          <a:stretch/>
        </p:blipFill>
        <p:spPr>
          <a:xfrm>
            <a:off x="5479958" y="982132"/>
            <a:ext cx="5558117" cy="49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1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235C3-7DCA-60EA-8009-F9C05132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3C2D9-CEDE-D711-0706-5F4F7A3E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06" y="1306229"/>
            <a:ext cx="7064188" cy="4245542"/>
          </a:xfrm>
        </p:spPr>
      </p:pic>
    </p:spTree>
    <p:extLst>
      <p:ext uri="{BB962C8B-B14F-4D97-AF65-F5344CB8AC3E}">
        <p14:creationId xmlns:p14="http://schemas.microsoft.com/office/powerpoint/2010/main" val="319427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MEDICAL </a:t>
            </a:r>
          </a:p>
          <a:p>
            <a:r>
              <a:rPr lang="en-IN" dirty="0"/>
              <a:t>Antibiotics- Anti staph.</a:t>
            </a:r>
          </a:p>
          <a:p>
            <a:r>
              <a:rPr lang="en-IN" dirty="0"/>
              <a:t>Specific: depends on culture and sensitivity.</a:t>
            </a:r>
          </a:p>
          <a:p>
            <a:r>
              <a:rPr lang="en-IN" dirty="0"/>
              <a:t>Anti Tubercular drugs if TB.</a:t>
            </a:r>
          </a:p>
          <a:p>
            <a:r>
              <a:rPr lang="en-IN" dirty="0"/>
              <a:t>Control diabetes and other comorbidities.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5B5B4-013A-8CD9-E5B0-F80FB320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13676-4E19-B9FC-6D04-15173488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Psoas Muscle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Fusiform shaped muscle, cover </a:t>
            </a:r>
            <a:r>
              <a:rPr lang="en-IN" dirty="0" err="1"/>
              <a:t>Anterio</a:t>
            </a:r>
            <a:r>
              <a:rPr lang="en-IN" dirty="0"/>
              <a:t>-lateral surface of lumbar vertebral bodies.</a:t>
            </a:r>
          </a:p>
          <a:p>
            <a:r>
              <a:rPr lang="en-IN" dirty="0"/>
              <a:t>ORIGIN: Lateral surface, intervertebral disc and transverse process of T12 -L5</a:t>
            </a:r>
          </a:p>
          <a:p>
            <a:r>
              <a:rPr lang="en-IN" dirty="0"/>
              <a:t>COURSE: Passing inferiorly along pelvic brim and iliacus muscle beneath inguinal ligament towards anterior thigh.</a:t>
            </a:r>
          </a:p>
          <a:p>
            <a:r>
              <a:rPr lang="en-IN" dirty="0"/>
              <a:t>INSERTION: Lesser trochanter of femur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BB1D9-F7B2-E447-D398-A25DD4EB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ACD08-41B3-3AB3-1845-14036465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3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0EDBE1-B769-D067-09E9-FD70A26E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SURGICAL</a:t>
            </a:r>
          </a:p>
          <a:p>
            <a:r>
              <a:rPr lang="en-IN" dirty="0"/>
              <a:t>CT/USG guided catheter insertion and drainage.</a:t>
            </a:r>
          </a:p>
          <a:p>
            <a:r>
              <a:rPr lang="en-IN" dirty="0"/>
              <a:t>Drainage of abscess</a:t>
            </a:r>
          </a:p>
          <a:p>
            <a:pPr lvl="1"/>
            <a:r>
              <a:rPr lang="en-IN" dirty="0"/>
              <a:t>Through lateral loin incision- via </a:t>
            </a:r>
            <a:r>
              <a:rPr lang="en-IN" dirty="0" err="1"/>
              <a:t>Petit’s</a:t>
            </a:r>
            <a:r>
              <a:rPr lang="en-IN" dirty="0"/>
              <a:t> triangle.</a:t>
            </a:r>
          </a:p>
          <a:p>
            <a:pPr lvl="1"/>
            <a:r>
              <a:rPr lang="en-IN" dirty="0"/>
              <a:t>Through anterior incision</a:t>
            </a:r>
          </a:p>
          <a:p>
            <a:pPr lvl="1"/>
            <a:r>
              <a:rPr lang="en-IN" dirty="0" err="1"/>
              <a:t>Ludloff</a:t>
            </a:r>
            <a:r>
              <a:rPr lang="en-IN" dirty="0"/>
              <a:t> approach. When abscess points subcutaneously at adductor region of thigh.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C083E-CAD3-B5BE-D0BD-D5A39B0F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35078-8D8C-BEFF-743D-BDECAAC7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9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A7A09-31FF-70B1-3D86-1AB5AADD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E7DB7-F4AB-1105-703D-3E1025B3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21901" r="4052" b="16381"/>
          <a:stretch/>
        </p:blipFill>
        <p:spPr>
          <a:xfrm rot="10800000">
            <a:off x="1657350" y="1181100"/>
            <a:ext cx="8877300" cy="4495800"/>
          </a:xfrm>
        </p:spPr>
      </p:pic>
    </p:spTree>
    <p:extLst>
      <p:ext uri="{BB962C8B-B14F-4D97-AF65-F5344CB8AC3E}">
        <p14:creationId xmlns:p14="http://schemas.microsoft.com/office/powerpoint/2010/main" val="295247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Anterior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5-7 cm long vertical incision from ASIS to anterior thigh.</a:t>
            </a:r>
          </a:p>
          <a:p>
            <a:r>
              <a:rPr lang="en-IN" dirty="0"/>
              <a:t>Identify Sartorius-dissect medially to it </a:t>
            </a:r>
            <a:r>
              <a:rPr lang="en-IN" dirty="0" err="1"/>
              <a:t>upto</a:t>
            </a:r>
            <a:r>
              <a:rPr lang="en-IN" dirty="0"/>
              <a:t> AIIS. Care of femoral nerve</a:t>
            </a:r>
          </a:p>
          <a:p>
            <a:r>
              <a:rPr lang="en-IN" dirty="0"/>
              <a:t>Insert an artery along medial side of wing of ilium under </a:t>
            </a:r>
            <a:r>
              <a:rPr lang="en-IN" dirty="0" err="1"/>
              <a:t>poupart’s</a:t>
            </a:r>
            <a:r>
              <a:rPr lang="en-IN" dirty="0"/>
              <a:t> ligament</a:t>
            </a:r>
          </a:p>
          <a:p>
            <a:r>
              <a:rPr lang="en-IN" dirty="0"/>
              <a:t>Drain abscess and close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0F379-12A1-B224-F8A8-8C2D7F0F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07847-BA6C-935F-F523-638F7A60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0399-E6A9-A223-B71F-EFAE1A37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41A3E-529C-126E-CFCF-CC6A6BAF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7" y="996156"/>
            <a:ext cx="8645525" cy="4865687"/>
          </a:xfrm>
        </p:spPr>
      </p:pic>
    </p:spTree>
    <p:extLst>
      <p:ext uri="{BB962C8B-B14F-4D97-AF65-F5344CB8AC3E}">
        <p14:creationId xmlns:p14="http://schemas.microsoft.com/office/powerpoint/2010/main" val="338929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Intraperitoneal rupture</a:t>
            </a:r>
          </a:p>
          <a:p>
            <a:r>
              <a:rPr lang="en-IN" dirty="0"/>
              <a:t>Pressure symptoms – Hydroureteronephrosis</a:t>
            </a:r>
          </a:p>
          <a:p>
            <a:r>
              <a:rPr lang="en-IN" dirty="0"/>
              <a:t>Deep vein thrombosis</a:t>
            </a:r>
          </a:p>
          <a:p>
            <a:r>
              <a:rPr lang="en-IN" dirty="0"/>
              <a:t>Septicaemia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63485-4BCB-D953-191C-23FC617C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3CB5F-BA17-79F6-4641-E3EFF149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6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020FA7-D86A-208F-0382-FB2F766F68F0}"/>
              </a:ext>
            </a:extLst>
          </p:cNvPr>
          <p:cNvSpPr txBox="1"/>
          <p:nvPr/>
        </p:nvSpPr>
        <p:spPr>
          <a:xfrm>
            <a:off x="3204882" y="2151727"/>
            <a:ext cx="5782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THANK</a:t>
            </a:r>
          </a:p>
          <a:p>
            <a:pPr algn="ctr"/>
            <a:r>
              <a:rPr lang="en-US" sz="8000" dirty="0"/>
              <a:t>YOU!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139503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E6E4FB-F1EB-970A-D5EB-E3BD2C8F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INNERVATION: L1-L3</a:t>
            </a:r>
          </a:p>
          <a:p>
            <a:r>
              <a:rPr lang="en-IN" dirty="0"/>
              <a:t>Lies close to sigmoid colon, appendix, kidney, ureters, LS spine, abdominal aorta, iliac lymph nodes.</a:t>
            </a:r>
          </a:p>
          <a:p>
            <a:r>
              <a:rPr lang="en-IN" dirty="0"/>
              <a:t>Psoas fascia covers the muscle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A1998-D7A6-26FE-7ABA-69891380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7D705-6285-8F03-AC3D-4AC43CFA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4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04240A-9EB3-1234-723C-5AA904E9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1DB61-DE25-AE17-D564-2210CE3C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38" y="981880"/>
            <a:ext cx="4657725" cy="5019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978260"/>
            <a:ext cx="4319787" cy="50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4" y="991673"/>
            <a:ext cx="9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endParaRPr lang="en-IN" sz="2400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15" y="641426"/>
            <a:ext cx="8126569" cy="55751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612102-67BA-4546-8336-9D49A98E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0CD6-FEAC-1A41-AF24-AD6B3CA6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8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2AFE64-BD21-B30D-E5FF-6512732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Psoas abscess is the collection of pus in psoas compartment, within psoas fascia</a:t>
            </a:r>
          </a:p>
          <a:p>
            <a:r>
              <a:rPr lang="en-IN" dirty="0"/>
              <a:t>PRIMARY: from hematogenous spread</a:t>
            </a:r>
          </a:p>
          <a:p>
            <a:endParaRPr lang="en-IN" dirty="0"/>
          </a:p>
          <a:p>
            <a:r>
              <a:rPr lang="en-IN" dirty="0"/>
              <a:t>SECONDARY: from adjacent organs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6DC57-97DB-98C8-1CB7-58E49F2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929A-F9FE-9B27-FAEA-2D6C2F31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2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Primary Psoas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Results from </a:t>
            </a:r>
            <a:r>
              <a:rPr lang="en-IN" dirty="0" err="1"/>
              <a:t>hematogenous</a:t>
            </a:r>
            <a:r>
              <a:rPr lang="en-IN" dirty="0"/>
              <a:t> spread from an occult source.-11%</a:t>
            </a:r>
          </a:p>
          <a:p>
            <a:endParaRPr lang="en-IN" dirty="0"/>
          </a:p>
          <a:p>
            <a:r>
              <a:rPr lang="en-IN" dirty="0"/>
              <a:t>Seen in patient with </a:t>
            </a:r>
            <a:r>
              <a:rPr lang="en-IN" dirty="0" err="1"/>
              <a:t>immunocompromised</a:t>
            </a:r>
            <a:r>
              <a:rPr lang="en-IN" dirty="0"/>
              <a:t> state( AIDS, DM, CRF, 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DA7D7-6D7F-9911-5783-8D57A9D6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798F1-133D-1A3A-E848-23F5D92E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4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Secondary Psoas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Due to infections from adjacent organs</a:t>
            </a:r>
          </a:p>
          <a:p>
            <a:r>
              <a:rPr lang="en-IN" dirty="0"/>
              <a:t>Tubercular: from </a:t>
            </a:r>
            <a:r>
              <a:rPr lang="en-IN" dirty="0" err="1"/>
              <a:t>potts</a:t>
            </a:r>
            <a:r>
              <a:rPr lang="en-IN" dirty="0"/>
              <a:t> spine</a:t>
            </a:r>
          </a:p>
          <a:p>
            <a:r>
              <a:rPr lang="en-IN" dirty="0"/>
              <a:t>Pyogenic </a:t>
            </a:r>
          </a:p>
          <a:p>
            <a:r>
              <a:rPr lang="en-IN" dirty="0"/>
              <a:t>Renal diseases: chronic </a:t>
            </a:r>
            <a:r>
              <a:rPr lang="en-IN" dirty="0" err="1"/>
              <a:t>uti</a:t>
            </a:r>
            <a:r>
              <a:rPr lang="en-IN" dirty="0"/>
              <a:t>, malignancies- 47%</a:t>
            </a:r>
          </a:p>
          <a:p>
            <a:r>
              <a:rPr lang="en-IN" dirty="0"/>
              <a:t>GI diseases: appendicitis, diverticulitis, </a:t>
            </a:r>
            <a:r>
              <a:rPr lang="en-IN" dirty="0" err="1"/>
              <a:t>crohn’s</a:t>
            </a:r>
            <a:r>
              <a:rPr lang="en-IN" dirty="0"/>
              <a:t> disease”- 16%</a:t>
            </a:r>
          </a:p>
          <a:p>
            <a:r>
              <a:rPr lang="en-IN" dirty="0"/>
              <a:t>Bone infections, including </a:t>
            </a:r>
            <a:r>
              <a:rPr lang="en-IN" dirty="0" err="1"/>
              <a:t>tb</a:t>
            </a:r>
            <a:r>
              <a:rPr lang="en-IN" dirty="0"/>
              <a:t> spine- 7%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2053-E506-5DAC-7EAC-3CA22D1B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50FF-8A31-7C1B-0751-FCC12FEC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2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56359B-936B-0A47-6895-DB37EB98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Trauma: 4.5%</a:t>
            </a:r>
          </a:p>
          <a:p>
            <a:r>
              <a:rPr lang="en-IN" dirty="0"/>
              <a:t>Malignant neoplasms: 4%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EA41-1C23-76EE-C1E8-B6EC500C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03107-7032-7A3D-5BD8-9E3FBC0F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7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564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</vt:lpstr>
      <vt:lpstr>PSOAS ABSCESS</vt:lpstr>
      <vt:lpstr>Psoas Muscle</vt:lpstr>
      <vt:lpstr>PowerPoint Presentation</vt:lpstr>
      <vt:lpstr>PowerPoint Presentation</vt:lpstr>
      <vt:lpstr>PowerPoint Presentation</vt:lpstr>
      <vt:lpstr>PowerPoint Presentation</vt:lpstr>
      <vt:lpstr>Primary Psoas Abscess</vt:lpstr>
      <vt:lpstr>Secondary Psoas Abscess</vt:lpstr>
      <vt:lpstr>PowerPoint Presentation</vt:lpstr>
      <vt:lpstr>PowerPoint Presentation</vt:lpstr>
      <vt:lpstr>Microbiology</vt:lpstr>
      <vt:lpstr>Clinical Features</vt:lpstr>
      <vt:lpstr>PowerPoint Presentation</vt:lpstr>
      <vt:lpstr>Clinical Tests- Psoas Sign</vt:lpstr>
      <vt:lpstr>PowerPoint Presentation</vt:lpstr>
      <vt:lpstr>Investigations</vt:lpstr>
      <vt:lpstr>PowerPoint Presentation</vt:lpstr>
      <vt:lpstr>PowerPoint Presentation</vt:lpstr>
      <vt:lpstr>Management</vt:lpstr>
      <vt:lpstr>PowerPoint Presentation</vt:lpstr>
      <vt:lpstr>PowerPoint Presentation</vt:lpstr>
      <vt:lpstr>Anterior Approach</vt:lpstr>
      <vt:lpstr>PowerPoint Presentation</vt:lpstr>
      <vt:lpstr>Complications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Psoas abscess</dc:title>
  <dc:creator>Sreeshankar S S</dc:creator>
  <cp:lastModifiedBy>Rajesh Patel</cp:lastModifiedBy>
  <cp:revision>12</cp:revision>
  <dcterms:created xsi:type="dcterms:W3CDTF">2018-07-03T16:34:03Z</dcterms:created>
  <dcterms:modified xsi:type="dcterms:W3CDTF">2024-06-02T16:00:14Z</dcterms:modified>
</cp:coreProperties>
</file>