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257" r:id="rId3"/>
    <p:sldId id="348" r:id="rId4"/>
    <p:sldId id="318" r:id="rId5"/>
    <p:sldId id="319" r:id="rId6"/>
    <p:sldId id="260" r:id="rId7"/>
    <p:sldId id="338" r:id="rId8"/>
    <p:sldId id="355" r:id="rId9"/>
    <p:sldId id="356" r:id="rId10"/>
    <p:sldId id="357" r:id="rId11"/>
    <p:sldId id="365" r:id="rId12"/>
    <p:sldId id="358" r:id="rId13"/>
    <p:sldId id="359" r:id="rId14"/>
    <p:sldId id="360" r:id="rId15"/>
    <p:sldId id="361" r:id="rId16"/>
    <p:sldId id="362" r:id="rId17"/>
    <p:sldId id="363" r:id="rId18"/>
    <p:sldId id="364" r:id="rId19"/>
    <p:sldId id="315" r:id="rId20"/>
    <p:sldId id="344" r:id="rId21"/>
    <p:sldId id="345" r:id="rId22"/>
    <p:sldId id="346" r:id="rId23"/>
    <p:sldId id="347" r:id="rId24"/>
    <p:sldId id="261" r:id="rId25"/>
    <p:sldId id="262" r:id="rId26"/>
    <p:sldId id="301" r:id="rId27"/>
    <p:sldId id="350" r:id="rId28"/>
    <p:sldId id="263" r:id="rId29"/>
    <p:sldId id="299" r:id="rId30"/>
    <p:sldId id="300" r:id="rId31"/>
    <p:sldId id="349" r:id="rId32"/>
    <p:sldId id="266" r:id="rId33"/>
    <p:sldId id="314" r:id="rId34"/>
    <p:sldId id="339" r:id="rId35"/>
    <p:sldId id="267" r:id="rId36"/>
    <p:sldId id="268" r:id="rId37"/>
    <p:sldId id="320" r:id="rId38"/>
    <p:sldId id="321" r:id="rId39"/>
    <p:sldId id="322" r:id="rId40"/>
    <p:sldId id="323" r:id="rId41"/>
    <p:sldId id="331" r:id="rId42"/>
    <p:sldId id="332" r:id="rId43"/>
    <p:sldId id="333" r:id="rId44"/>
    <p:sldId id="334" r:id="rId45"/>
    <p:sldId id="335" r:id="rId46"/>
    <p:sldId id="336" r:id="rId47"/>
    <p:sldId id="337" r:id="rId48"/>
    <p:sldId id="324" r:id="rId49"/>
    <p:sldId id="269" r:id="rId50"/>
    <p:sldId id="309" r:id="rId51"/>
    <p:sldId id="310" r:id="rId52"/>
    <p:sldId id="311" r:id="rId53"/>
    <p:sldId id="279" r:id="rId54"/>
    <p:sldId id="313" r:id="rId55"/>
    <p:sldId id="280" r:id="rId56"/>
    <p:sldId id="351" r:id="rId57"/>
    <p:sldId id="281" r:id="rId58"/>
    <p:sldId id="282" r:id="rId59"/>
    <p:sldId id="283" r:id="rId60"/>
    <p:sldId id="284" r:id="rId61"/>
    <p:sldId id="286" r:id="rId62"/>
    <p:sldId id="312" r:id="rId63"/>
    <p:sldId id="352" r:id="rId64"/>
    <p:sldId id="340" r:id="rId65"/>
    <p:sldId id="287" r:id="rId66"/>
    <p:sldId id="288" r:id="rId67"/>
    <p:sldId id="289" r:id="rId68"/>
    <p:sldId id="290" r:id="rId69"/>
    <p:sldId id="291" r:id="rId70"/>
    <p:sldId id="353" r:id="rId71"/>
    <p:sldId id="327" r:id="rId72"/>
    <p:sldId id="328" r:id="rId73"/>
    <p:sldId id="329" r:id="rId74"/>
    <p:sldId id="330" r:id="rId75"/>
    <p:sldId id="294" r:id="rId76"/>
    <p:sldId id="295" r:id="rId77"/>
    <p:sldId id="354" r:id="rId78"/>
    <p:sldId id="341" r:id="rId79"/>
    <p:sldId id="298"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593" autoAdjust="0"/>
  </p:normalViewPr>
  <p:slideViewPr>
    <p:cSldViewPr>
      <p:cViewPr varScale="1">
        <p:scale>
          <a:sx n="99" d="100"/>
          <a:sy n="99" d="100"/>
        </p:scale>
        <p:origin x="186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86AFED-F3D3-4A03-B4BA-43053EC124F1}" type="datetimeFigureOut">
              <a:rPr lang="en-US" smtClean="0"/>
              <a:t>5/8/2024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9E09D4-B0DB-463D-9897-F55FB43B55FC}" type="slidenum">
              <a:rPr lang="en-US" smtClean="0"/>
              <a:t>‹#›</a:t>
            </a:fld>
            <a:endParaRPr lang="en-US"/>
          </a:p>
        </p:txBody>
      </p:sp>
    </p:spTree>
    <p:extLst>
      <p:ext uri="{BB962C8B-B14F-4D97-AF65-F5344CB8AC3E}">
        <p14:creationId xmlns:p14="http://schemas.microsoft.com/office/powerpoint/2010/main" val="2764157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E09D4-B0DB-463D-9897-F55FB43B55FC}" type="slidenum">
              <a:rPr lang="en-US" smtClean="0"/>
              <a:t>20</a:t>
            </a:fld>
            <a:endParaRPr lang="en-US"/>
          </a:p>
        </p:txBody>
      </p:sp>
    </p:spTree>
    <p:extLst>
      <p:ext uri="{BB962C8B-B14F-4D97-AF65-F5344CB8AC3E}">
        <p14:creationId xmlns:p14="http://schemas.microsoft.com/office/powerpoint/2010/main" val="878573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4D703-AA95-4741-AAF5-76A2263E4353}" type="slidenum">
              <a:rPr lang="en-US" smtClean="0"/>
              <a:t>21</a:t>
            </a:fld>
            <a:endParaRPr lang="en-US"/>
          </a:p>
        </p:txBody>
      </p:sp>
    </p:spTree>
    <p:extLst>
      <p:ext uri="{BB962C8B-B14F-4D97-AF65-F5344CB8AC3E}">
        <p14:creationId xmlns:p14="http://schemas.microsoft.com/office/powerpoint/2010/main" val="4084980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E09D4-B0DB-463D-9897-F55FB43B55FC}" type="slidenum">
              <a:rPr lang="en-US" smtClean="0"/>
              <a:t>26</a:t>
            </a:fld>
            <a:endParaRPr lang="en-US"/>
          </a:p>
        </p:txBody>
      </p:sp>
    </p:spTree>
    <p:extLst>
      <p:ext uri="{BB962C8B-B14F-4D97-AF65-F5344CB8AC3E}">
        <p14:creationId xmlns:p14="http://schemas.microsoft.com/office/powerpoint/2010/main" val="2296012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E09D4-B0DB-463D-9897-F55FB43B55FC}" type="slidenum">
              <a:rPr lang="en-US" smtClean="0"/>
              <a:t>45</a:t>
            </a:fld>
            <a:endParaRPr lang="en-US"/>
          </a:p>
        </p:txBody>
      </p:sp>
    </p:spTree>
    <p:extLst>
      <p:ext uri="{BB962C8B-B14F-4D97-AF65-F5344CB8AC3E}">
        <p14:creationId xmlns:p14="http://schemas.microsoft.com/office/powerpoint/2010/main" val="3649042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F69E09D4-B0DB-463D-9897-F55FB43B55FC}" type="slidenum">
              <a:rPr lang="en-US" smtClean="0"/>
              <a:t>52</a:t>
            </a:fld>
            <a:endParaRPr lang="en-US"/>
          </a:p>
        </p:txBody>
      </p:sp>
    </p:spTree>
    <p:extLst>
      <p:ext uri="{BB962C8B-B14F-4D97-AF65-F5344CB8AC3E}">
        <p14:creationId xmlns:p14="http://schemas.microsoft.com/office/powerpoint/2010/main" val="2098363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E09D4-B0DB-463D-9897-F55FB43B55FC}" type="slidenum">
              <a:rPr lang="en-US" smtClean="0"/>
              <a:t>78</a:t>
            </a:fld>
            <a:endParaRPr lang="en-US"/>
          </a:p>
        </p:txBody>
      </p:sp>
    </p:spTree>
    <p:extLst>
      <p:ext uri="{BB962C8B-B14F-4D97-AF65-F5344CB8AC3E}">
        <p14:creationId xmlns:p14="http://schemas.microsoft.com/office/powerpoint/2010/main" val="3463743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C34E68-00DC-403B-9F8A-9441C0D8E326}" type="datetime1">
              <a:rPr lang="en-US" smtClean="0"/>
              <a:t>5/8/2024</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5DCD3A-68A4-4AF7-AF1F-7339F1BE2133}" type="datetime1">
              <a:rPr lang="en-US" smtClean="0"/>
              <a:t>5/8/2024</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F7B6F-E8B0-4180-A773-04ACA4E75922}" type="datetime1">
              <a:rPr lang="en-US" smtClean="0"/>
              <a:t>5/8/2024</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C20F5A-AA30-4B46-A044-17C9E1D07489}" type="datetime1">
              <a:rPr lang="en-US" smtClean="0"/>
              <a:t>5/8/2024</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9E43A9-39C0-40CA-94D6-2F6F7527234E}" type="datetime1">
              <a:rPr lang="en-US" smtClean="0"/>
              <a:t>5/8/2024</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D45C1D-16A1-4DFC-B5DB-A49D0607AC80}" type="datetime1">
              <a:rPr lang="en-US" smtClean="0"/>
              <a:t>5/8/2024</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D9F398-42C1-4D25-856C-18A17C06F535}" type="datetime1">
              <a:rPr lang="en-US" smtClean="0"/>
              <a:t>5/8/2024</a:t>
            </a:fld>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A318F2-6A6A-43C1-8318-37190676E47F}" type="datetime1">
              <a:rPr lang="en-US" smtClean="0"/>
              <a:t>5/8/2024</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58E35C-2C6B-4E20-9A74-6514A46479A4}" type="datetime1">
              <a:rPr lang="en-US" smtClean="0"/>
              <a:t>5/8/2024</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762DD8-A7D1-4CB6-AF7E-905638FD1B9E}" type="datetime1">
              <a:rPr lang="en-US" smtClean="0"/>
              <a:t>5/8/2024</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3DE73F-FC59-40C1-B86D-982D867FEF78}" type="datetime1">
              <a:rPr lang="en-US" smtClean="0"/>
              <a:t>5/8/2024</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60894-A24B-475F-9394-8CCBED038BB1}" type="datetime1">
              <a:rPr lang="en-US" smtClean="0"/>
              <a:t>5/8/2024</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microbeonline.com/api-20e-test-system-introduction-procedure-results-interpretations/"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2334" y="3919557"/>
            <a:ext cx="2786931" cy="278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028700" y="2514600"/>
            <a:ext cx="7086600" cy="1279222"/>
          </a:xfrm>
          <a:solidFill>
            <a:schemeClr val="accent3"/>
          </a:solidFill>
        </p:spPr>
        <p:txBody>
          <a:bodyPr>
            <a:normAutofit fontScale="90000"/>
          </a:bodyPr>
          <a:lstStyle/>
          <a:p>
            <a:r>
              <a:rPr lang="en-US" sz="7200" b="1" dirty="0"/>
              <a:t>Pyogenic Infection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01" y="3919557"/>
            <a:ext cx="2857500" cy="280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4788"/>
          <a:stretch/>
        </p:blipFill>
        <p:spPr bwMode="auto">
          <a:xfrm>
            <a:off x="114701" y="136121"/>
            <a:ext cx="4381099" cy="226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2783" b="11064"/>
          <a:stretch/>
        </p:blipFill>
        <p:spPr bwMode="auto">
          <a:xfrm>
            <a:off x="6019398" y="3919555"/>
            <a:ext cx="2988244" cy="278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2" y="149757"/>
            <a:ext cx="4359440" cy="2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3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pPr marL="742950" marR="0" lvl="1" indent="-285750" defTabSz="914400" rtl="0" eaLnBrk="1" fontAlgn="auto" latinLnBrk="0" hangingPunct="1">
              <a:lnSpc>
                <a:spcPct val="100000"/>
              </a:lnSpc>
              <a:spcBef>
                <a:spcPct val="20000"/>
              </a:spcBef>
              <a:spcAft>
                <a:spcPts val="0"/>
              </a:spcAft>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Impetigo</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1" u="none" strike="noStrike" kern="1200" cap="none" spc="0" normalizeH="0" baseline="0" noProof="0" dirty="0">
                <a:ln>
                  <a:noFill/>
                </a:ln>
                <a:solidFill>
                  <a:prstClr val="black"/>
                </a:solidFill>
                <a:effectLst/>
                <a:uLnTx/>
                <a:uFillTx/>
                <a:latin typeface="Calibri"/>
                <a:ea typeface="+mn-ea"/>
                <a:cs typeface="+mn-cs"/>
              </a:rPr>
              <a:t>It</a:t>
            </a:r>
            <a:r>
              <a:rPr kumimoji="0" lang="en-US" sz="2800" b="0" i="0" u="none" strike="noStrike" kern="1200" cap="none" spc="0" normalizeH="0" baseline="0" noProof="0" dirty="0">
                <a:ln>
                  <a:noFill/>
                </a:ln>
                <a:solidFill>
                  <a:prstClr val="black"/>
                </a:solidFill>
                <a:effectLst/>
                <a:uLnTx/>
                <a:uFillTx/>
                <a:latin typeface="Calibri"/>
                <a:ea typeface="+mn-ea"/>
                <a:cs typeface="+mn-cs"/>
              </a:rPr>
              <a:t> is a contagious skin infection that usually produces blisters or sores on the face, neck, hands, and diaper area.</a:t>
            </a:r>
            <a:br>
              <a:rPr kumimoji="0" lang="en-US" sz="2800" b="0" i="0" u="none" strike="noStrike" kern="1200" cap="none" spc="0" normalizeH="0" baseline="0" noProof="0" dirty="0">
                <a:ln>
                  <a:noFill/>
                </a:ln>
                <a:solidFill>
                  <a:prstClr val="black"/>
                </a:solidFill>
                <a:effectLst/>
                <a:uLnTx/>
                <a:uFillTx/>
                <a:latin typeface="Calibri"/>
                <a:ea typeface="+mn-ea"/>
                <a:cs typeface="+mn-cs"/>
              </a:rPr>
            </a:br>
            <a:r>
              <a:rPr lang="en-US" sz="2800" kern="1200" dirty="0">
                <a:solidFill>
                  <a:prstClr val="black"/>
                </a:solidFill>
                <a:latin typeface="Calibri"/>
                <a:ea typeface="+mn-ea"/>
                <a:cs typeface="+mn-cs"/>
              </a:rPr>
              <a:t>Potential bacteria: </a:t>
            </a:r>
            <a:r>
              <a:rPr kumimoji="0" lang="en-US" sz="2800" b="1" i="1" u="none" strike="noStrike" kern="1200" cap="none" spc="0" normalizeH="0" baseline="0" noProof="0" dirty="0" err="1">
                <a:ln>
                  <a:noFill/>
                </a:ln>
                <a:solidFill>
                  <a:schemeClr val="accent6">
                    <a:lumMod val="75000"/>
                  </a:schemeClr>
                </a:solidFill>
                <a:effectLst/>
                <a:uLnTx/>
                <a:uFillTx/>
                <a:latin typeface="Calibri"/>
                <a:ea typeface="+mn-ea"/>
                <a:cs typeface="+mn-cs"/>
              </a:rPr>
              <a:t>S.aureus</a:t>
            </a:r>
            <a:r>
              <a:rPr kumimoji="0" lang="en-US" sz="2800" b="1" i="1" u="none" strike="noStrike" kern="1200" cap="none" spc="0" normalizeH="0" baseline="0" noProof="0" dirty="0">
                <a:ln>
                  <a:noFill/>
                </a:ln>
                <a:solidFill>
                  <a:schemeClr val="accent6">
                    <a:lumMod val="75000"/>
                  </a:schemeClr>
                </a:solidFill>
                <a:effectLst/>
                <a:uLnTx/>
                <a:uFillTx/>
                <a:latin typeface="Calibri"/>
                <a:ea typeface="+mn-ea"/>
                <a:cs typeface="+mn-cs"/>
              </a:rPr>
              <a:t>, </a:t>
            </a:r>
            <a:r>
              <a:rPr kumimoji="0" lang="en-US" sz="2800" b="1" i="1" u="none" strike="noStrike" kern="1200" cap="none" spc="0" normalizeH="0" baseline="0" noProof="0" dirty="0" err="1">
                <a:ln>
                  <a:noFill/>
                </a:ln>
                <a:solidFill>
                  <a:schemeClr val="accent6">
                    <a:lumMod val="75000"/>
                  </a:schemeClr>
                </a:solidFill>
                <a:effectLst/>
                <a:uLnTx/>
                <a:uFillTx/>
                <a:latin typeface="Calibri"/>
                <a:ea typeface="+mn-ea"/>
                <a:cs typeface="+mn-cs"/>
              </a:rPr>
              <a:t>S.pyogenes</a:t>
            </a:r>
            <a:br>
              <a:rPr kumimoji="0" lang="en-US" sz="2800" b="0" i="0" u="none" strike="noStrike" kern="1200" cap="none" spc="0" normalizeH="0" baseline="0" noProof="0" dirty="0">
                <a:ln>
                  <a:noFill/>
                </a:ln>
                <a:solidFill>
                  <a:prstClr val="black"/>
                </a:solidFill>
                <a:effectLst/>
                <a:uLnTx/>
                <a:uFillTx/>
                <a:latin typeface="Calibri"/>
                <a:ea typeface="+mn-ea"/>
                <a:cs typeface="+mn-cs"/>
              </a:rPr>
            </a:b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743200"/>
            <a:ext cx="4400550" cy="332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667000"/>
            <a:ext cx="3429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2789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114800" cy="4525963"/>
          </a:xfrm>
        </p:spPr>
        <p:txBody>
          <a:bodyPr/>
          <a:lstStyle/>
          <a:p>
            <a:r>
              <a:rPr lang="en-US" b="1" dirty="0"/>
              <a:t>Ecthyma</a:t>
            </a:r>
            <a:r>
              <a:rPr lang="en-US" dirty="0"/>
              <a:t> :It is similar to impetigo, but occurs deep inside the skin.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75" y="609679"/>
            <a:ext cx="3590925" cy="563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3762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742950" marR="0" lvl="1" indent="-285750" defTabSz="914400" rtl="0" eaLnBrk="1" fontAlgn="auto" latinLnBrk="0" hangingPunct="1">
              <a:lnSpc>
                <a:spcPct val="100000"/>
              </a:lnSpc>
              <a:spcBef>
                <a:spcPct val="20000"/>
              </a:spcBef>
              <a:spcAft>
                <a:spcPts val="0"/>
              </a:spcAft>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Furncles</a:t>
            </a:r>
            <a:r>
              <a:rPr kumimoji="0" lang="en-US" sz="2800" b="0" i="0" u="none" strike="noStrike" kern="1200" cap="none" spc="0" normalizeH="0" baseline="0" noProof="0" dirty="0">
                <a:ln>
                  <a:noFill/>
                </a:ln>
                <a:solidFill>
                  <a:prstClr val="black"/>
                </a:solidFill>
                <a:effectLst/>
                <a:uLnTx/>
                <a:uFillTx/>
                <a:latin typeface="Calibri"/>
                <a:ea typeface="+mn-ea"/>
                <a:cs typeface="+mn-cs"/>
              </a:rPr>
              <a:t>: It is another word for a </a:t>
            </a:r>
            <a:r>
              <a:rPr kumimoji="0" lang="en-US" sz="2800" b="1" i="0" u="none" strike="noStrike" kern="1200" cap="none" spc="0" normalizeH="0" baseline="0" noProof="0" dirty="0">
                <a:ln>
                  <a:noFill/>
                </a:ln>
                <a:solidFill>
                  <a:prstClr val="black"/>
                </a:solidFill>
                <a:effectLst/>
                <a:uLnTx/>
                <a:uFillTx/>
                <a:latin typeface="Calibri"/>
                <a:ea typeface="+mn-ea"/>
                <a:cs typeface="+mn-cs"/>
              </a:rPr>
              <a:t>boil</a:t>
            </a:r>
            <a:r>
              <a:rPr kumimoji="0" lang="en-US" sz="2800" b="0" i="0" u="none" strike="noStrike" kern="1200" cap="none" spc="0" normalizeH="0" baseline="0" noProof="0" dirty="0">
                <a:ln>
                  <a:noFill/>
                </a:ln>
                <a:solidFill>
                  <a:prstClr val="black"/>
                </a:solidFill>
                <a:effectLst/>
                <a:uLnTx/>
                <a:uFillTx/>
                <a:latin typeface="Calibri"/>
                <a:ea typeface="+mn-ea"/>
                <a:cs typeface="+mn-cs"/>
              </a:rPr>
              <a:t>. Boils are bacterial or fungal infections of hair follicles. </a:t>
            </a:r>
            <a:r>
              <a:rPr kumimoji="0" lang="en-US" sz="2800" b="0" i="1" u="none" strike="noStrike" kern="1200" cap="none" spc="0" normalizeH="0" baseline="0" noProof="0" dirty="0" err="1">
                <a:ln>
                  <a:noFill/>
                </a:ln>
                <a:solidFill>
                  <a:schemeClr val="accent6">
                    <a:lumMod val="75000"/>
                  </a:schemeClr>
                </a:solidFill>
                <a:effectLst/>
                <a:uLnTx/>
                <a:uFillTx/>
                <a:latin typeface="Calibri"/>
                <a:ea typeface="+mn-ea"/>
                <a:cs typeface="+mn-cs"/>
              </a:rPr>
              <a:t>S.aureus</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br>
              <a:rPr kumimoji="0" lang="en-US" sz="2800" b="0" i="0" u="none" strike="noStrike" kern="1200" cap="none" spc="0" normalizeH="0" baseline="0" noProof="0" dirty="0">
                <a:ln>
                  <a:noFill/>
                </a:ln>
                <a:solidFill>
                  <a:prstClr val="black"/>
                </a:solidFill>
                <a:effectLst/>
                <a:uLnTx/>
                <a:uFillTx/>
                <a:latin typeface="Calibri"/>
                <a:ea typeface="+mn-ea"/>
                <a:cs typeface="+mn-cs"/>
              </a:rPr>
            </a:br>
            <a:endParaRPr lang="en-US" dirty="0"/>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920"/>
          <a:stretch/>
        </p:blipFill>
        <p:spPr bwMode="auto">
          <a:xfrm>
            <a:off x="152400" y="2438400"/>
            <a:ext cx="4265087"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438400"/>
            <a:ext cx="4267200" cy="320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633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Autofit/>
          </a:bodyPr>
          <a:lstStyle/>
          <a:p>
            <a:r>
              <a:rPr lang="en-US" sz="3200" b="1" dirty="0"/>
              <a:t>Carbuncle</a:t>
            </a:r>
            <a:r>
              <a:rPr lang="en-US" sz="3200" dirty="0"/>
              <a:t>: Clusters of furuncle connected subcutaneously causing deeper suppurations. A large abscess, usually occurs in thick collagenous tissue such as back of the neck.</a:t>
            </a:r>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375"/>
          <a:stretch/>
        </p:blipFill>
        <p:spPr bwMode="auto">
          <a:xfrm>
            <a:off x="2667000" y="2590800"/>
            <a:ext cx="3810000" cy="4016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389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pPr marL="742950" marR="0" lvl="1" indent="-285750" defTabSz="914400" rtl="0" eaLnBrk="1" fontAlgn="auto" latinLnBrk="0" hangingPunct="1">
              <a:lnSpc>
                <a:spcPct val="100000"/>
              </a:lnSpc>
              <a:spcBef>
                <a:spcPct val="20000"/>
              </a:spcBef>
              <a:spcAft>
                <a:spcPts val="0"/>
              </a:spcAft>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Macules</a:t>
            </a:r>
            <a:r>
              <a:rPr kumimoji="0" lang="en-US" sz="2800" b="0" i="0" u="none" strike="noStrike" kern="1200" cap="none" spc="0" normalizeH="0" baseline="0" noProof="0" dirty="0">
                <a:ln>
                  <a:noFill/>
                </a:ln>
                <a:solidFill>
                  <a:prstClr val="black"/>
                </a:solidFill>
                <a:effectLst/>
                <a:uLnTx/>
                <a:uFillTx/>
                <a:latin typeface="Calibri"/>
                <a:ea typeface="+mn-ea"/>
                <a:cs typeface="+mn-cs"/>
              </a:rPr>
              <a:t>: A patch of skin that is altered in color but usually not elevated and that is a characteristic feature of various disease.</a:t>
            </a:r>
            <a:br>
              <a:rPr kumimoji="0" lang="en-US" sz="2800" b="0" i="0" u="none" strike="noStrike" kern="1200" cap="none" spc="0" normalizeH="0" baseline="0" noProof="0" dirty="0">
                <a:ln>
                  <a:noFill/>
                </a:ln>
                <a:solidFill>
                  <a:prstClr val="black"/>
                </a:solidFill>
                <a:effectLst/>
                <a:uLnTx/>
                <a:uFillTx/>
                <a:latin typeface="Calibri"/>
                <a:ea typeface="+mn-ea"/>
                <a:cs typeface="+mn-cs"/>
              </a:rPr>
            </a:b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3396" y="2103437"/>
            <a:ext cx="805720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6455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pPr marL="742950" marR="0" lvl="1" indent="-285750" defTabSz="914400" rtl="0" eaLnBrk="1" fontAlgn="auto" latinLnBrk="0" hangingPunct="1">
              <a:lnSpc>
                <a:spcPct val="100000"/>
              </a:lnSpc>
              <a:spcBef>
                <a:spcPct val="20000"/>
              </a:spcBef>
              <a:spcAft>
                <a:spcPts val="0"/>
              </a:spcAft>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Papules</a:t>
            </a:r>
            <a:r>
              <a:rPr kumimoji="0" lang="en-US" sz="2800" b="0" i="0" u="none" strike="noStrike" kern="1200" cap="none" spc="0" normalizeH="0" baseline="0" noProof="0" dirty="0">
                <a:ln>
                  <a:noFill/>
                </a:ln>
                <a:solidFill>
                  <a:prstClr val="black"/>
                </a:solidFill>
                <a:effectLst/>
                <a:uLnTx/>
                <a:uFillTx/>
                <a:latin typeface="Calibri"/>
                <a:ea typeface="+mn-ea"/>
                <a:cs typeface="+mn-cs"/>
              </a:rPr>
              <a:t>: It is a circumscribed, solid elevation of skin with no visible fluid, varying in size from a pinhead to 1 cm. They can be brown, purple, pink or red in color, and can cluster into a rash. The papules may open when scratched and become infected and crusty.</a:t>
            </a:r>
            <a:br>
              <a:rPr kumimoji="0" lang="en-US" sz="2800" b="0" i="0" u="none" strike="noStrike" kern="1200" cap="none" spc="0" normalizeH="0" baseline="0" noProof="0" dirty="0">
                <a:ln>
                  <a:noFill/>
                </a:ln>
                <a:solidFill>
                  <a:prstClr val="black"/>
                </a:solidFill>
                <a:effectLst/>
                <a:uLnTx/>
                <a:uFillTx/>
                <a:latin typeface="Calibri"/>
                <a:ea typeface="+mn-ea"/>
                <a:cs typeface="+mn-cs"/>
              </a:rPr>
            </a:br>
            <a:endParaRPr lang="en-US" dirty="0"/>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172"/>
          <a:stretch/>
        </p:blipFill>
        <p:spPr bwMode="auto">
          <a:xfrm>
            <a:off x="1143000" y="2057400"/>
            <a:ext cx="6858000" cy="457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0094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r>
              <a:rPr lang="en-US" sz="2800" b="1" dirty="0"/>
              <a:t>Stye</a:t>
            </a:r>
            <a:r>
              <a:rPr lang="en-US" sz="2800" dirty="0"/>
              <a:t>: It is a small boil or abscess in one of the glands of  lash follicles caused by</a:t>
            </a:r>
            <a:r>
              <a:rPr lang="en-US" sz="2800" i="1" dirty="0"/>
              <a:t> </a:t>
            </a:r>
            <a:r>
              <a:rPr lang="en-US" sz="2800" i="1" dirty="0" err="1"/>
              <a:t>S.aureus</a:t>
            </a:r>
            <a:r>
              <a:rPr lang="en-US" sz="2800" i="1" dirty="0"/>
              <a:t> </a:t>
            </a:r>
            <a:r>
              <a:rPr lang="en-US" sz="2800" dirty="0"/>
              <a:t>of endogenous origin(anterior nares or implantation by finger from a septic lesion elsewhere in the body.</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514600"/>
            <a:ext cx="5894798" cy="3934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468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3810000" cy="4953000"/>
          </a:xfrm>
        </p:spPr>
        <p:txBody>
          <a:bodyPr>
            <a:normAutofit/>
          </a:bodyPr>
          <a:lstStyle/>
          <a:p>
            <a:pPr marL="0" indent="0">
              <a:buNone/>
            </a:pPr>
            <a:r>
              <a:rPr lang="en-US" b="1" dirty="0"/>
              <a:t>Acne: </a:t>
            </a:r>
            <a:r>
              <a:rPr lang="en-US" sz="2400" dirty="0"/>
              <a:t>It is a common skin condition where the pores of skin become blocked by hair, sebum (an oily substance), bacteria and dead skin cells. Those blockages produce blackheads, whiteheads, nodules and other types of pimples.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76200"/>
            <a:ext cx="4761640" cy="6666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999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8229600" cy="2362200"/>
          </a:xfrm>
        </p:spPr>
        <p:txBody>
          <a:bodyPr>
            <a:normAutofit/>
          </a:bodyPr>
          <a:lstStyle/>
          <a:p>
            <a:pPr marL="0" indent="0">
              <a:buNone/>
            </a:pPr>
            <a:r>
              <a:rPr lang="en-US" sz="2400" b="1" dirty="0"/>
              <a:t>Erysipelas</a:t>
            </a:r>
            <a:r>
              <a:rPr lang="en-US" sz="2400" dirty="0"/>
              <a:t> :It is an infection of the upper layers of the skin (superficial). The most common cause is group A streptococcal bacteria, especially </a:t>
            </a:r>
            <a:r>
              <a:rPr lang="en-US" sz="2400" i="1" dirty="0"/>
              <a:t>Streptococcus </a:t>
            </a:r>
            <a:r>
              <a:rPr lang="en-US" sz="2400" i="1" dirty="0" err="1"/>
              <a:t>pyogenes</a:t>
            </a:r>
            <a:r>
              <a:rPr lang="en-US" sz="2400" i="1" dirty="0"/>
              <a:t>. </a:t>
            </a:r>
            <a:r>
              <a:rPr lang="en-US" sz="2400" dirty="0"/>
              <a:t>Erysipelas results in a fiery red rash with raised edges that can easily be distinguished from the skin around it. The affected skin may be warm to the touch.</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8531" y="2209800"/>
            <a:ext cx="5181600" cy="458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795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t>1.Infection of wounds</a:t>
            </a:r>
          </a:p>
        </p:txBody>
      </p:sp>
      <p:sp>
        <p:nvSpPr>
          <p:cNvPr id="7" name="Content Placeholder 6"/>
          <p:cNvSpPr>
            <a:spLocks noGrp="1"/>
          </p:cNvSpPr>
          <p:nvPr>
            <p:ph idx="1"/>
          </p:nvPr>
        </p:nvSpPr>
        <p:spPr/>
        <p:txBody>
          <a:bodyPr>
            <a:normAutofit fontScale="92500" lnSpcReduction="20000"/>
          </a:bodyPr>
          <a:lstStyle/>
          <a:p>
            <a:r>
              <a:rPr lang="en-US" dirty="0"/>
              <a:t>Infection may occur following accidental trauma and injections, but postoperative wound infections in hospital are most common .Wound infection may be:</a:t>
            </a:r>
          </a:p>
          <a:p>
            <a:r>
              <a:rPr lang="en-US" b="1" dirty="0"/>
              <a:t>Endogenous infection</a:t>
            </a:r>
            <a:r>
              <a:rPr lang="en-US" dirty="0"/>
              <a:t>:  </a:t>
            </a:r>
            <a:r>
              <a:rPr lang="en-US" sz="2800" dirty="0"/>
              <a:t>Infection occurs by patients own bacteria flora such as </a:t>
            </a:r>
            <a:r>
              <a:rPr lang="en-US" sz="2800" dirty="0" err="1"/>
              <a:t>S.aureus</a:t>
            </a:r>
            <a:r>
              <a:rPr lang="en-US" sz="2800" dirty="0"/>
              <a:t> from skin and anterior nares or coliforms.</a:t>
            </a:r>
          </a:p>
          <a:p>
            <a:r>
              <a:rPr lang="en-US" b="1" dirty="0"/>
              <a:t>Exogeneous infection</a:t>
            </a:r>
            <a:r>
              <a:rPr lang="en-US" dirty="0"/>
              <a:t>: </a:t>
            </a:r>
            <a:r>
              <a:rPr lang="en-US" sz="2800" dirty="0"/>
              <a:t>Spread of organisms from hospital staff and visitors occur by direct and indirect airborne routes. More than 60% of hospital acquired infections are due to Gram negative enteric bacilli and only in 30% cases Gram positive cocci responsible.</a:t>
            </a:r>
          </a:p>
        </p:txBody>
      </p:sp>
    </p:spTree>
    <p:extLst>
      <p:ext uri="{BB962C8B-B14F-4D97-AF65-F5344CB8AC3E}">
        <p14:creationId xmlns:p14="http://schemas.microsoft.com/office/powerpoint/2010/main" val="4130184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Introduction</a:t>
            </a:r>
            <a:r>
              <a:rPr lang="en-US" dirty="0"/>
              <a:t> </a:t>
            </a:r>
          </a:p>
        </p:txBody>
      </p:sp>
      <p:sp>
        <p:nvSpPr>
          <p:cNvPr id="3" name="Content Placeholder 2"/>
          <p:cNvSpPr>
            <a:spLocks noGrp="1"/>
          </p:cNvSpPr>
          <p:nvPr>
            <p:ph idx="1"/>
          </p:nvPr>
        </p:nvSpPr>
        <p:spPr/>
        <p:txBody>
          <a:bodyPr>
            <a:normAutofit fontScale="62500" lnSpcReduction="20000"/>
          </a:bodyPr>
          <a:lstStyle/>
          <a:p>
            <a:r>
              <a:rPr lang="en-US" dirty="0">
                <a:latin typeface="+mj-lt"/>
              </a:rPr>
              <a:t>Infection characterized by severe local inflammation, usually with pus formation, generally caused by one of the pyogenic bacteria.</a:t>
            </a:r>
          </a:p>
          <a:p>
            <a:r>
              <a:rPr lang="en-US" b="1" dirty="0" err="1">
                <a:latin typeface="+mj-lt"/>
              </a:rPr>
              <a:t>Sepsis</a:t>
            </a:r>
            <a:r>
              <a:rPr lang="en-US" dirty="0" err="1">
                <a:latin typeface="+mj-lt"/>
              </a:rPr>
              <a:t>:The</a:t>
            </a:r>
            <a:r>
              <a:rPr lang="en-US" dirty="0">
                <a:latin typeface="+mj-lt"/>
              </a:rPr>
              <a:t> term sepsis covers numerous and diverse pyogenic infections which includes superficial skin </a:t>
            </a:r>
            <a:r>
              <a:rPr lang="en-US" dirty="0" err="1">
                <a:latin typeface="+mj-lt"/>
              </a:rPr>
              <a:t>infections,wound</a:t>
            </a:r>
            <a:r>
              <a:rPr lang="en-US" dirty="0">
                <a:latin typeface="+mj-lt"/>
              </a:rPr>
              <a:t> </a:t>
            </a:r>
            <a:r>
              <a:rPr lang="en-US" dirty="0" err="1">
                <a:latin typeface="+mj-lt"/>
              </a:rPr>
              <a:t>infections,infection</a:t>
            </a:r>
            <a:r>
              <a:rPr lang="en-US" dirty="0">
                <a:latin typeface="+mj-lt"/>
              </a:rPr>
              <a:t> of </a:t>
            </a:r>
            <a:r>
              <a:rPr lang="en-US" dirty="0" err="1">
                <a:latin typeface="+mj-lt"/>
              </a:rPr>
              <a:t>burns,infection</a:t>
            </a:r>
            <a:r>
              <a:rPr lang="en-US" dirty="0">
                <a:latin typeface="+mj-lt"/>
              </a:rPr>
              <a:t> of </a:t>
            </a:r>
            <a:r>
              <a:rPr lang="en-US" dirty="0" err="1">
                <a:latin typeface="+mj-lt"/>
              </a:rPr>
              <a:t>eyes,peritonitis</a:t>
            </a:r>
            <a:r>
              <a:rPr lang="en-US" dirty="0">
                <a:latin typeface="+mj-lt"/>
              </a:rPr>
              <a:t> and abscesses.</a:t>
            </a:r>
          </a:p>
          <a:p>
            <a:r>
              <a:rPr lang="en-US" b="1" dirty="0">
                <a:latin typeface="+mj-lt"/>
              </a:rPr>
              <a:t>Pus </a:t>
            </a:r>
            <a:r>
              <a:rPr lang="en-US" dirty="0">
                <a:latin typeface="+mj-lt"/>
              </a:rPr>
              <a:t>is an exudate typically  white yellow  or yellow formed at the site of inflammation during infection. </a:t>
            </a:r>
          </a:p>
          <a:p>
            <a:r>
              <a:rPr lang="en-US" b="1" dirty="0">
                <a:latin typeface="+mj-lt"/>
              </a:rPr>
              <a:t>Abscesses</a:t>
            </a:r>
            <a:r>
              <a:rPr lang="en-US" dirty="0">
                <a:latin typeface="+mj-lt"/>
              </a:rPr>
              <a:t> are localized collection of pus  composed of living and dead WBC, components of tissue break down.</a:t>
            </a:r>
          </a:p>
          <a:p>
            <a:r>
              <a:rPr lang="en-US" dirty="0">
                <a:latin typeface="+mj-lt"/>
              </a:rPr>
              <a:t>70%  of tissue infection is mainly caused by</a:t>
            </a:r>
          </a:p>
          <a:p>
            <a:pPr>
              <a:buNone/>
            </a:pPr>
            <a:r>
              <a:rPr lang="en-US" dirty="0">
                <a:latin typeface="+mj-lt"/>
              </a:rPr>
              <a:t>   </a:t>
            </a:r>
            <a:r>
              <a:rPr lang="en-US" i="1" dirty="0">
                <a:latin typeface="+mj-lt"/>
              </a:rPr>
              <a:t>     Staphylococcus </a:t>
            </a:r>
            <a:r>
              <a:rPr lang="en-US" i="1" dirty="0" err="1">
                <a:latin typeface="+mj-lt"/>
              </a:rPr>
              <a:t>aureus</a:t>
            </a:r>
            <a:r>
              <a:rPr lang="en-US" i="1" dirty="0">
                <a:latin typeface="+mj-lt"/>
              </a:rPr>
              <a:t>.</a:t>
            </a:r>
          </a:p>
          <a:p>
            <a:endParaRPr lang="en-US" dirty="0">
              <a:latin typeface="+mj-lt"/>
            </a:endParaRPr>
          </a:p>
          <a:p>
            <a:r>
              <a:rPr lang="en-US" dirty="0">
                <a:latin typeface="+mj-lt"/>
              </a:rPr>
              <a:t>Etymology: </a:t>
            </a:r>
          </a:p>
          <a:p>
            <a:pPr lvl="1"/>
            <a:r>
              <a:rPr lang="en-US" dirty="0">
                <a:latin typeface="+mj-lt"/>
              </a:rPr>
              <a:t>Greek word, </a:t>
            </a:r>
            <a:r>
              <a:rPr lang="en-US" i="1" dirty="0" err="1">
                <a:latin typeface="+mj-lt"/>
              </a:rPr>
              <a:t>pyon</a:t>
            </a:r>
            <a:r>
              <a:rPr lang="en-US" i="1" dirty="0">
                <a:latin typeface="+mj-lt"/>
              </a:rPr>
              <a:t> </a:t>
            </a:r>
            <a:r>
              <a:rPr lang="en-US" dirty="0">
                <a:latin typeface="+mj-lt"/>
              </a:rPr>
              <a:t>meaning  pus, </a:t>
            </a:r>
            <a:r>
              <a:rPr lang="en-US" i="1" dirty="0" err="1">
                <a:latin typeface="+mj-lt"/>
              </a:rPr>
              <a:t>genein</a:t>
            </a:r>
            <a:r>
              <a:rPr lang="en-US" i="1" dirty="0">
                <a:latin typeface="+mj-lt"/>
              </a:rPr>
              <a:t>,</a:t>
            </a:r>
            <a:r>
              <a:rPr lang="en-US" dirty="0">
                <a:latin typeface="+mj-lt"/>
              </a:rPr>
              <a:t> meaning to produce</a:t>
            </a:r>
            <a:endParaRPr lang="en-US" dirty="0"/>
          </a:p>
          <a:p>
            <a:endParaRPr lang="en-US" dirty="0"/>
          </a:p>
        </p:txBody>
      </p:sp>
    </p:spTree>
    <p:extLst>
      <p:ext uri="{BB962C8B-B14F-4D97-AF65-F5344CB8AC3E}">
        <p14:creationId xmlns:p14="http://schemas.microsoft.com/office/powerpoint/2010/main" val="2270209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85794"/>
          </a:xfrm>
        </p:spPr>
        <p:txBody>
          <a:bodyPr>
            <a:normAutofit/>
          </a:bodyPr>
          <a:lstStyle/>
          <a:p>
            <a:r>
              <a:rPr lang="en-US" sz="4000" b="1" dirty="0"/>
              <a:t>SURGICAL WOUND INFECTION</a:t>
            </a:r>
          </a:p>
        </p:txBody>
      </p:sp>
      <p:sp>
        <p:nvSpPr>
          <p:cNvPr id="5" name="Text Placeholder 4"/>
          <p:cNvSpPr>
            <a:spLocks noGrp="1"/>
          </p:cNvSpPr>
          <p:nvPr>
            <p:ph type="body" idx="1"/>
          </p:nvPr>
        </p:nvSpPr>
        <p:spPr>
          <a:xfrm>
            <a:off x="0" y="928670"/>
            <a:ext cx="4497388" cy="571505"/>
          </a:xfrm>
        </p:spPr>
        <p:txBody>
          <a:bodyPr>
            <a:normAutofit fontScale="85000" lnSpcReduction="10000"/>
          </a:bodyPr>
          <a:lstStyle/>
          <a:p>
            <a:pPr algn="ctr"/>
            <a:r>
              <a:rPr lang="en-US" dirty="0"/>
              <a:t>MINOR WOUND INFECTION—NO,SIRS</a:t>
            </a:r>
          </a:p>
        </p:txBody>
      </p:sp>
      <p:pic>
        <p:nvPicPr>
          <p:cNvPr id="9" name="Content Placeholder 8" descr="WOUND INFECTION.jpg"/>
          <p:cNvPicPr>
            <a:picLocks noGrp="1" noChangeAspect="1"/>
          </p:cNvPicPr>
          <p:nvPr>
            <p:ph sz="half" idx="2"/>
          </p:nvPr>
        </p:nvPicPr>
        <p:blipFill>
          <a:blip r:embed="rId3" cstate="print"/>
          <a:stretch>
            <a:fillRect/>
          </a:stretch>
        </p:blipFill>
        <p:spPr>
          <a:xfrm>
            <a:off x="0" y="1500174"/>
            <a:ext cx="4572000" cy="5738826"/>
          </a:xfrm>
        </p:spPr>
      </p:pic>
      <p:sp>
        <p:nvSpPr>
          <p:cNvPr id="7" name="Text Placeholder 6"/>
          <p:cNvSpPr>
            <a:spLocks noGrp="1"/>
          </p:cNvSpPr>
          <p:nvPr>
            <p:ph type="body" sz="quarter" idx="3"/>
          </p:nvPr>
        </p:nvSpPr>
        <p:spPr>
          <a:xfrm>
            <a:off x="4645025" y="928671"/>
            <a:ext cx="4498975" cy="571503"/>
          </a:xfrm>
        </p:spPr>
        <p:txBody>
          <a:bodyPr>
            <a:normAutofit fontScale="77500" lnSpcReduction="20000"/>
          </a:bodyPr>
          <a:lstStyle/>
          <a:p>
            <a:pPr algn="ctr"/>
            <a:r>
              <a:rPr lang="en-US" dirty="0"/>
              <a:t>MAJOR WOUND INFECTION-TOO MUCH PUS +SIRS</a:t>
            </a:r>
          </a:p>
        </p:txBody>
      </p:sp>
      <p:pic>
        <p:nvPicPr>
          <p:cNvPr id="10" name="Content Placeholder 9" descr="surgical site infection.jpg"/>
          <p:cNvPicPr>
            <a:picLocks noGrp="1" noChangeAspect="1"/>
          </p:cNvPicPr>
          <p:nvPr>
            <p:ph sz="quarter" idx="4"/>
          </p:nvPr>
        </p:nvPicPr>
        <p:blipFill>
          <a:blip r:embed="rId4" cstate="print"/>
          <a:stretch>
            <a:fillRect/>
          </a:stretch>
        </p:blipFill>
        <p:spPr>
          <a:xfrm>
            <a:off x="4570413" y="1500174"/>
            <a:ext cx="4573586" cy="5357827"/>
          </a:xfrm>
        </p:spPr>
      </p:pic>
    </p:spTree>
    <p:extLst>
      <p:ext uri="{BB962C8B-B14F-4D97-AF65-F5344CB8AC3E}">
        <p14:creationId xmlns:p14="http://schemas.microsoft.com/office/powerpoint/2010/main" val="4278026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2.Infections of skin and subcutaneous tissue</a:t>
            </a:r>
          </a:p>
        </p:txBody>
      </p:sp>
      <p:sp>
        <p:nvSpPr>
          <p:cNvPr id="3" name="Content Placeholder 2"/>
          <p:cNvSpPr>
            <a:spLocks noGrp="1"/>
          </p:cNvSpPr>
          <p:nvPr>
            <p:ph idx="1"/>
          </p:nvPr>
        </p:nvSpPr>
        <p:spPr/>
        <p:txBody>
          <a:bodyPr>
            <a:normAutofit lnSpcReduction="10000"/>
          </a:bodyPr>
          <a:lstStyle/>
          <a:p>
            <a:r>
              <a:rPr lang="en-US" sz="2800" dirty="0"/>
              <a:t>Clinical types</a:t>
            </a:r>
          </a:p>
          <a:p>
            <a:r>
              <a:rPr lang="en-US" sz="2800" dirty="0"/>
              <a:t>1. Acne(pimple): caused by </a:t>
            </a:r>
            <a:r>
              <a:rPr lang="en-US" sz="2800" i="1" dirty="0" err="1"/>
              <a:t>Propionibacterium</a:t>
            </a:r>
            <a:r>
              <a:rPr lang="en-US" sz="2800" i="1" dirty="0"/>
              <a:t> acne, anaerobic </a:t>
            </a:r>
            <a:r>
              <a:rPr lang="en-US" sz="2800" i="1" dirty="0" err="1"/>
              <a:t>diphtheroids</a:t>
            </a:r>
            <a:r>
              <a:rPr lang="en-US" sz="2800" i="1" dirty="0"/>
              <a:t>, coagulase negative Staphylococci and micrococci</a:t>
            </a:r>
          </a:p>
          <a:p>
            <a:r>
              <a:rPr lang="en-US" sz="2800" dirty="0"/>
              <a:t>2. Staphylococcal infection:  Boils , furuncles and Carbuncle are commonest </a:t>
            </a:r>
            <a:r>
              <a:rPr lang="en-US" sz="2800" dirty="0" err="1"/>
              <a:t>leisons</a:t>
            </a:r>
            <a:r>
              <a:rPr lang="en-US" sz="2800" dirty="0"/>
              <a:t> caused by </a:t>
            </a:r>
            <a:r>
              <a:rPr lang="en-US" sz="2800" i="1" dirty="0" err="1"/>
              <a:t>S.aureus</a:t>
            </a:r>
            <a:endParaRPr lang="en-US" sz="2800" i="1" dirty="0"/>
          </a:p>
          <a:p>
            <a:r>
              <a:rPr lang="en-US" sz="2800" dirty="0"/>
              <a:t>3. Streptococcal infections includes cellulitis, erysipelas, </a:t>
            </a:r>
            <a:r>
              <a:rPr lang="en-US" sz="2800" dirty="0" err="1"/>
              <a:t>ecythema</a:t>
            </a:r>
            <a:r>
              <a:rPr lang="en-US" sz="2800" dirty="0"/>
              <a:t> and impetigo and scarlet fever.</a:t>
            </a:r>
          </a:p>
          <a:p>
            <a:r>
              <a:rPr lang="en-US" sz="2800" dirty="0"/>
              <a:t>4. Gram negative infections: are rare on healthy skin except moist area of groin and axilla</a:t>
            </a:r>
          </a:p>
        </p:txBody>
      </p:sp>
      <p:pic>
        <p:nvPicPr>
          <p:cNvPr id="1026" name="Picture 2" descr="http://media5.picsearch.com/is?E0NzzE0rB4sOorl3eSL6FF7rNque6wF2kuHq4MwP15Q&amp;height=2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685800"/>
            <a:ext cx="238125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478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3.Infection of Burns</a:t>
            </a:r>
          </a:p>
        </p:txBody>
      </p:sp>
      <p:sp>
        <p:nvSpPr>
          <p:cNvPr id="3" name="Content Placeholder 2"/>
          <p:cNvSpPr>
            <a:spLocks noGrp="1"/>
          </p:cNvSpPr>
          <p:nvPr>
            <p:ph idx="1"/>
          </p:nvPr>
        </p:nvSpPr>
        <p:spPr/>
        <p:txBody>
          <a:bodyPr>
            <a:normAutofit fontScale="92500"/>
          </a:bodyPr>
          <a:lstStyle/>
          <a:p>
            <a:r>
              <a:rPr lang="en-US" dirty="0"/>
              <a:t>The large moist exposed surface of burns become </a:t>
            </a:r>
            <a:r>
              <a:rPr lang="en-US" dirty="0" err="1"/>
              <a:t>colonised</a:t>
            </a:r>
            <a:r>
              <a:rPr lang="en-US" dirty="0"/>
              <a:t> by bacteria within 24 hours</a:t>
            </a:r>
          </a:p>
          <a:p>
            <a:r>
              <a:rPr lang="en-US" dirty="0"/>
              <a:t>Bacterial flora of skin, respiratory tract and colon, streptococci and aerobic spore-bearing bacilli and non-fermenting bacilli are often involved</a:t>
            </a:r>
          </a:p>
          <a:p>
            <a:r>
              <a:rPr lang="en-US" dirty="0"/>
              <a:t> </a:t>
            </a:r>
            <a:r>
              <a:rPr lang="en-US" i="1" dirty="0"/>
              <a:t>S. </a:t>
            </a:r>
            <a:r>
              <a:rPr lang="en-US" i="1" dirty="0" err="1"/>
              <a:t>aureus</a:t>
            </a:r>
            <a:r>
              <a:rPr lang="en-US" i="1" dirty="0"/>
              <a:t> </a:t>
            </a:r>
            <a:r>
              <a:rPr lang="en-US" dirty="0"/>
              <a:t>is the commonest isolate from burns , followed by </a:t>
            </a:r>
            <a:r>
              <a:rPr lang="en-US" i="1" dirty="0"/>
              <a:t>P. </a:t>
            </a:r>
            <a:r>
              <a:rPr lang="en-US" i="1" dirty="0" err="1"/>
              <a:t>aeruginosa</a:t>
            </a:r>
            <a:r>
              <a:rPr lang="en-US" dirty="0"/>
              <a:t> and then various GNB </a:t>
            </a:r>
            <a:r>
              <a:rPr lang="en-US" dirty="0" err="1"/>
              <a:t>e.g</a:t>
            </a:r>
            <a:r>
              <a:rPr lang="en-US" dirty="0"/>
              <a:t> </a:t>
            </a:r>
            <a:r>
              <a:rPr lang="en-US" i="1" dirty="0"/>
              <a:t>E. coli, </a:t>
            </a:r>
            <a:r>
              <a:rPr lang="en-US" i="1" dirty="0" err="1"/>
              <a:t>Klebsiella</a:t>
            </a:r>
            <a:r>
              <a:rPr lang="en-US" i="1" dirty="0"/>
              <a:t> </a:t>
            </a:r>
            <a:r>
              <a:rPr lang="en-US" i="1" dirty="0" err="1"/>
              <a:t>spp</a:t>
            </a:r>
            <a:r>
              <a:rPr lang="en-US" i="1" dirty="0"/>
              <a:t>, </a:t>
            </a:r>
            <a:r>
              <a:rPr lang="en-US" i="1" dirty="0" err="1"/>
              <a:t>Acinetobacter</a:t>
            </a:r>
            <a:r>
              <a:rPr lang="en-US" i="1" dirty="0"/>
              <a:t> </a:t>
            </a:r>
            <a:r>
              <a:rPr lang="en-US" i="1" dirty="0" err="1"/>
              <a:t>spp</a:t>
            </a:r>
            <a:r>
              <a:rPr lang="en-US" i="1" dirty="0"/>
              <a:t> </a:t>
            </a:r>
            <a:r>
              <a:rPr lang="en-US" dirty="0"/>
              <a:t>and </a:t>
            </a:r>
            <a:r>
              <a:rPr lang="en-US" i="1" dirty="0"/>
              <a:t>S. </a:t>
            </a:r>
            <a:r>
              <a:rPr lang="en-US" i="1" dirty="0" err="1"/>
              <a:t>pyogenes</a:t>
            </a:r>
            <a:r>
              <a:rPr lang="en-US" dirty="0"/>
              <a:t> groups A, B, C and G</a:t>
            </a:r>
          </a:p>
        </p:txBody>
      </p:sp>
    </p:spTree>
    <p:extLst>
      <p:ext uri="{BB962C8B-B14F-4D97-AF65-F5344CB8AC3E}">
        <p14:creationId xmlns:p14="http://schemas.microsoft.com/office/powerpoint/2010/main" val="1156799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4.Infection of Eyes</a:t>
            </a:r>
          </a:p>
        </p:txBody>
      </p:sp>
      <p:sp>
        <p:nvSpPr>
          <p:cNvPr id="3" name="Content Placeholder 2"/>
          <p:cNvSpPr>
            <a:spLocks noGrp="1"/>
          </p:cNvSpPr>
          <p:nvPr>
            <p:ph idx="1"/>
          </p:nvPr>
        </p:nvSpPr>
        <p:spPr/>
        <p:txBody>
          <a:bodyPr>
            <a:normAutofit/>
          </a:bodyPr>
          <a:lstStyle/>
          <a:p>
            <a:r>
              <a:rPr lang="en-US" sz="2800" dirty="0"/>
              <a:t>Eyelid infections: </a:t>
            </a:r>
            <a:r>
              <a:rPr lang="en-US" sz="2800" dirty="0" err="1"/>
              <a:t>Stye</a:t>
            </a:r>
            <a:r>
              <a:rPr lang="en-US" sz="2800" dirty="0"/>
              <a:t>- </a:t>
            </a:r>
            <a:r>
              <a:rPr lang="en-US" sz="2800" i="1" dirty="0" err="1"/>
              <a:t>S.aureus</a:t>
            </a:r>
            <a:endParaRPr lang="en-US" sz="2800" i="1" dirty="0"/>
          </a:p>
          <a:p>
            <a:r>
              <a:rPr lang="en-US" sz="2800" dirty="0"/>
              <a:t>Infection of Lacrimal apparatus</a:t>
            </a:r>
          </a:p>
          <a:p>
            <a:r>
              <a:rPr lang="en-US" sz="2800" dirty="0"/>
              <a:t>Conjunctivitis/ Keratitis/ Orbital Cellulitis:  </a:t>
            </a:r>
          </a:p>
          <a:p>
            <a:pPr lvl="1"/>
            <a:r>
              <a:rPr lang="en-US" dirty="0"/>
              <a:t>Causative agents: </a:t>
            </a:r>
            <a:r>
              <a:rPr lang="en-US" i="1" dirty="0"/>
              <a:t>S. </a:t>
            </a:r>
            <a:r>
              <a:rPr lang="en-US" i="1" dirty="0" err="1"/>
              <a:t>aureus</a:t>
            </a:r>
            <a:r>
              <a:rPr lang="en-US" i="1" dirty="0"/>
              <a:t>, </a:t>
            </a:r>
            <a:r>
              <a:rPr lang="en-US" i="1" dirty="0" err="1"/>
              <a:t>Hemophilus</a:t>
            </a:r>
            <a:r>
              <a:rPr lang="en-US" i="1" dirty="0"/>
              <a:t> spp. Moraxella </a:t>
            </a:r>
            <a:r>
              <a:rPr lang="en-US" i="1" dirty="0" err="1"/>
              <a:t>Lacunata</a:t>
            </a:r>
            <a:r>
              <a:rPr lang="en-US" i="1" dirty="0"/>
              <a:t>, Chlamydia trachomatis, S. </a:t>
            </a:r>
            <a:r>
              <a:rPr lang="en-US" i="1" dirty="0" err="1"/>
              <a:t>pneumoniae</a:t>
            </a:r>
            <a:r>
              <a:rPr lang="en-US" i="1" dirty="0"/>
              <a:t> , Adenovirus, HSV 1</a:t>
            </a:r>
          </a:p>
          <a:p>
            <a:endParaRPr lang="en-US" sz="2800" i="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3213" y="990600"/>
            <a:ext cx="2490787" cy="166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992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570037"/>
            <a:ext cx="8229600" cy="5973763"/>
          </a:xfrm>
        </p:spPr>
        <p:txBody>
          <a:bodyPr/>
          <a:lstStyle/>
          <a:p>
            <a:r>
              <a:rPr lang="en-US" i="1" dirty="0"/>
              <a:t>Staphylococcus </a:t>
            </a:r>
            <a:r>
              <a:rPr lang="en-US" i="1" dirty="0" err="1"/>
              <a:t>aureus</a:t>
            </a:r>
            <a:r>
              <a:rPr lang="en-US" i="1" dirty="0"/>
              <a:t> </a:t>
            </a:r>
            <a:r>
              <a:rPr lang="en-US" dirty="0"/>
              <a:t>is the commonest pathogen isolated from subcutaneous abscesses and skin wounds. It also causes impetigo. Penicillin and </a:t>
            </a:r>
            <a:r>
              <a:rPr lang="en-US" dirty="0" err="1"/>
              <a:t>methicillin</a:t>
            </a:r>
            <a:r>
              <a:rPr lang="en-US" dirty="0"/>
              <a:t> resistant strains of </a:t>
            </a:r>
            <a:r>
              <a:rPr lang="en-US" i="1" dirty="0" err="1"/>
              <a:t>S.aureus</a:t>
            </a:r>
            <a:r>
              <a:rPr lang="en-US" i="1" dirty="0"/>
              <a:t> </a:t>
            </a:r>
            <a:r>
              <a:rPr lang="en-US" dirty="0"/>
              <a:t>are common causes of hospital acquired wound infections.</a:t>
            </a:r>
          </a:p>
          <a:p>
            <a:endParaRPr lang="en-US" dirty="0"/>
          </a:p>
          <a:p>
            <a:r>
              <a:rPr lang="en-US" i="1" dirty="0"/>
              <a:t>Pseudomonas </a:t>
            </a:r>
            <a:r>
              <a:rPr lang="en-US" i="1" dirty="0" err="1"/>
              <a:t>aeruginosa</a:t>
            </a:r>
            <a:r>
              <a:rPr lang="en-US" i="1" dirty="0"/>
              <a:t> </a:t>
            </a:r>
            <a:r>
              <a:rPr lang="en-US" dirty="0"/>
              <a:t>is associated with infected burns and hospital acquired infections.</a:t>
            </a:r>
          </a:p>
        </p:txBody>
      </p:sp>
      <p:sp>
        <p:nvSpPr>
          <p:cNvPr id="2" name="TextBox 1"/>
          <p:cNvSpPr txBox="1"/>
          <p:nvPr/>
        </p:nvSpPr>
        <p:spPr>
          <a:xfrm>
            <a:off x="1905000" y="678359"/>
            <a:ext cx="7848600" cy="769441"/>
          </a:xfrm>
          <a:prstGeom prst="rect">
            <a:avLst/>
          </a:prstGeom>
          <a:noFill/>
        </p:spPr>
        <p:txBody>
          <a:bodyPr wrap="square" rtlCol="0">
            <a:spAutoFit/>
          </a:bodyPr>
          <a:lstStyle/>
          <a:p>
            <a:r>
              <a:rPr lang="en-US" sz="4400" b="1" dirty="0"/>
              <a:t>Notes on pathogen</a:t>
            </a:r>
          </a:p>
        </p:txBody>
      </p:sp>
    </p:spTree>
    <p:extLst>
      <p:ext uri="{BB962C8B-B14F-4D97-AF65-F5344CB8AC3E}">
        <p14:creationId xmlns:p14="http://schemas.microsoft.com/office/powerpoint/2010/main" val="454081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r>
              <a:rPr lang="en-US" i="1" dirty="0"/>
              <a:t>Escherichia coli, Proteus species, Pseudomonas </a:t>
            </a:r>
            <a:r>
              <a:rPr lang="en-US" i="1" dirty="0" err="1"/>
              <a:t>aeruginosa</a:t>
            </a:r>
            <a:r>
              <a:rPr lang="en-US" i="1" dirty="0"/>
              <a:t> </a:t>
            </a:r>
            <a:r>
              <a:rPr lang="en-US" dirty="0"/>
              <a:t>and </a:t>
            </a:r>
            <a:r>
              <a:rPr lang="en-US" i="1" dirty="0" err="1"/>
              <a:t>Bacterioides</a:t>
            </a:r>
            <a:r>
              <a:rPr lang="en-US" i="1" dirty="0"/>
              <a:t> </a:t>
            </a:r>
            <a:r>
              <a:rPr lang="en-US" dirty="0"/>
              <a:t>species are the pathogens most frequently isolated from abdominal </a:t>
            </a:r>
            <a:r>
              <a:rPr lang="en-US" dirty="0" err="1"/>
              <a:t>abcesses</a:t>
            </a:r>
            <a:r>
              <a:rPr lang="en-US" dirty="0"/>
              <a:t> and wounds. Pus containing </a:t>
            </a:r>
            <a:r>
              <a:rPr lang="en-US" i="1" dirty="0" err="1"/>
              <a:t>Bacterioides</a:t>
            </a:r>
            <a:r>
              <a:rPr lang="en-US" dirty="0"/>
              <a:t> species has very unpleasant smell.</a:t>
            </a:r>
          </a:p>
          <a:p>
            <a:pPr marL="0" indent="0">
              <a:buNone/>
            </a:pPr>
            <a:endParaRPr lang="en-US" dirty="0"/>
          </a:p>
        </p:txBody>
      </p:sp>
    </p:spTree>
    <p:extLst>
      <p:ext uri="{BB962C8B-B14F-4D97-AF65-F5344CB8AC3E}">
        <p14:creationId xmlns:p14="http://schemas.microsoft.com/office/powerpoint/2010/main" val="3263947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normAutofit fontScale="92500" lnSpcReduction="10000"/>
          </a:bodyPr>
          <a:lstStyle/>
          <a:p>
            <a:r>
              <a:rPr lang="en-US" i="1" dirty="0"/>
              <a:t>C. </a:t>
            </a:r>
            <a:r>
              <a:rPr lang="en-US" i="1" dirty="0" err="1"/>
              <a:t>perfringens</a:t>
            </a:r>
            <a:r>
              <a:rPr lang="en-US" i="1" dirty="0"/>
              <a:t> </a:t>
            </a:r>
            <a:r>
              <a:rPr lang="en-US" dirty="0"/>
              <a:t>is found mainly in deep wounds where anaerobic conditions exist. The toxins produced cause putrefactive decay of the infected tissue with gas </a:t>
            </a:r>
            <a:r>
              <a:rPr lang="en-US" dirty="0" err="1"/>
              <a:t>production.</a:t>
            </a:r>
            <a:r>
              <a:rPr lang="en-US" b="1" dirty="0" err="1"/>
              <a:t>The</a:t>
            </a:r>
            <a:r>
              <a:rPr lang="en-US" b="1" dirty="0"/>
              <a:t> death and decay of tissue by </a:t>
            </a:r>
            <a:r>
              <a:rPr lang="en-US" b="1" i="1" dirty="0"/>
              <a:t>C. </a:t>
            </a:r>
            <a:r>
              <a:rPr lang="en-US" b="1" i="1" dirty="0" err="1"/>
              <a:t>perfringens</a:t>
            </a:r>
            <a:r>
              <a:rPr lang="en-US" b="1" i="1" dirty="0"/>
              <a:t> </a:t>
            </a:r>
            <a:r>
              <a:rPr lang="en-US" b="1" dirty="0"/>
              <a:t>is called gas gangrene.</a:t>
            </a:r>
          </a:p>
          <a:p>
            <a:r>
              <a:rPr lang="en-US" dirty="0"/>
              <a:t>Chronic leg ulceration is common in those with sickle cell disease. The commonest pathogens isolated are </a:t>
            </a:r>
            <a:r>
              <a:rPr lang="fr-FR" i="1" dirty="0"/>
              <a:t>S. aureus</a:t>
            </a:r>
            <a:r>
              <a:rPr lang="fr-FR" dirty="0"/>
              <a:t>, </a:t>
            </a:r>
            <a:r>
              <a:rPr lang="fr-FR" i="1" dirty="0"/>
              <a:t>P. </a:t>
            </a:r>
            <a:r>
              <a:rPr lang="fr-FR" i="1" dirty="0" err="1"/>
              <a:t>aeruginosa</a:t>
            </a:r>
            <a:r>
              <a:rPr lang="fr-FR" dirty="0"/>
              <a:t>, </a:t>
            </a:r>
            <a:r>
              <a:rPr lang="fr-FR" i="1" dirty="0"/>
              <a:t>S. </a:t>
            </a:r>
            <a:r>
              <a:rPr lang="fr-FR" i="1" dirty="0" err="1"/>
              <a:t>pyogenes</a:t>
            </a:r>
            <a:r>
              <a:rPr lang="fr-FR" dirty="0"/>
              <a:t>, and </a:t>
            </a:r>
            <a:r>
              <a:rPr lang="fr-FR" i="1" dirty="0" err="1"/>
              <a:t>Bacteroides</a:t>
            </a:r>
            <a:r>
              <a:rPr lang="fr-FR" i="1" dirty="0"/>
              <a:t> </a:t>
            </a:r>
            <a:r>
              <a:rPr lang="en-US" dirty="0"/>
              <a:t>species.</a:t>
            </a:r>
          </a:p>
        </p:txBody>
      </p:sp>
    </p:spTree>
    <p:extLst>
      <p:ext uri="{BB962C8B-B14F-4D97-AF65-F5344CB8AC3E}">
        <p14:creationId xmlns:p14="http://schemas.microsoft.com/office/powerpoint/2010/main" val="2360758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083401"/>
            <a:ext cx="6248400" cy="4691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652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a:bodyPr>
          <a:lstStyle/>
          <a:p>
            <a:r>
              <a:rPr lang="en-US" i="1" dirty="0"/>
              <a:t>Mycobacterium tuberculosis </a:t>
            </a:r>
            <a:r>
              <a:rPr lang="en-US" dirty="0"/>
              <a:t>is associated with cold abscesses. </a:t>
            </a:r>
            <a:r>
              <a:rPr lang="en-US" sz="2200" b="1" dirty="0"/>
              <a:t>It is cold because it is not accompanied by the classical signs of inflammation .</a:t>
            </a:r>
          </a:p>
          <a:p>
            <a:r>
              <a:rPr lang="en-US" i="1" dirty="0"/>
              <a:t>Bacillus </a:t>
            </a:r>
            <a:r>
              <a:rPr lang="en-US" i="1" dirty="0" err="1"/>
              <a:t>anthracis</a:t>
            </a:r>
            <a:r>
              <a:rPr lang="en-US" i="1" dirty="0"/>
              <a:t> </a:t>
            </a:r>
            <a:r>
              <a:rPr lang="en-US" dirty="0"/>
              <a:t>causes anthrax, with cutaneous form of the disease producing pustule usually on the hand or arm.</a:t>
            </a:r>
          </a:p>
          <a:p>
            <a:r>
              <a:rPr lang="en-US" dirty="0"/>
              <a:t>Vincent’s organisms (</a:t>
            </a:r>
            <a:r>
              <a:rPr lang="en-US" i="1" dirty="0" err="1"/>
              <a:t>Borrelia</a:t>
            </a:r>
            <a:r>
              <a:rPr lang="en-US" i="1" dirty="0"/>
              <a:t> </a:t>
            </a:r>
            <a:r>
              <a:rPr lang="en-US" i="1" dirty="0" err="1"/>
              <a:t>vincenti</a:t>
            </a:r>
            <a:r>
              <a:rPr lang="en-US" i="1" dirty="0"/>
              <a:t> </a:t>
            </a:r>
            <a:r>
              <a:rPr lang="en-US" dirty="0"/>
              <a:t>with Gram negative anaerobic </a:t>
            </a:r>
            <a:r>
              <a:rPr lang="en-US" i="1" dirty="0"/>
              <a:t>fusiform bacilli</a:t>
            </a:r>
            <a:r>
              <a:rPr lang="en-US" dirty="0"/>
              <a:t>) are associated with tropical ulcer. The ulcer is commonly found on the leg, often of malnourished persons, especially children. Staphylococci and streptococci are frequently secondary invaders.</a:t>
            </a:r>
          </a:p>
        </p:txBody>
      </p:sp>
    </p:spTree>
    <p:extLst>
      <p:ext uri="{BB962C8B-B14F-4D97-AF65-F5344CB8AC3E}">
        <p14:creationId xmlns:p14="http://schemas.microsoft.com/office/powerpoint/2010/main" val="4240596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err="1"/>
              <a:t>Actinomycetes</a:t>
            </a:r>
            <a:r>
              <a:rPr lang="en-US" dirty="0"/>
              <a:t> (filamentous bacteria) and several species of fungi cause </a:t>
            </a:r>
            <a:r>
              <a:rPr lang="en-US" dirty="0" err="1"/>
              <a:t>mycetom</a:t>
            </a:r>
            <a:r>
              <a:rPr lang="en-US" dirty="0"/>
              <a:t>. Specimens of pus from the draining sinuses contain granules, examination of which helps to differentiate whether the </a:t>
            </a:r>
            <a:r>
              <a:rPr lang="en-US" dirty="0" err="1"/>
              <a:t>mycetoma</a:t>
            </a:r>
            <a:r>
              <a:rPr lang="en-US" dirty="0"/>
              <a:t> is bacterial (treatable) or fungal (less easily treated).</a:t>
            </a:r>
          </a:p>
          <a:p>
            <a:r>
              <a:rPr lang="en-US" i="1" dirty="0"/>
              <a:t>A. </a:t>
            </a:r>
            <a:r>
              <a:rPr lang="en-US" i="1" dirty="0" err="1"/>
              <a:t>israeli</a:t>
            </a:r>
            <a:r>
              <a:rPr lang="en-US" i="1" dirty="0"/>
              <a:t> </a:t>
            </a:r>
            <a:r>
              <a:rPr lang="en-US" dirty="0"/>
              <a:t>and other species of </a:t>
            </a:r>
            <a:r>
              <a:rPr lang="en-US" i="1" dirty="0" err="1"/>
              <a:t>Actinomyces</a:t>
            </a:r>
            <a:r>
              <a:rPr lang="en-US" i="1" dirty="0"/>
              <a:t> </a:t>
            </a:r>
            <a:r>
              <a:rPr lang="en-US" dirty="0"/>
              <a:t>cause </a:t>
            </a:r>
            <a:r>
              <a:rPr lang="en-US" dirty="0" err="1"/>
              <a:t>actinomycosis</a:t>
            </a:r>
            <a:r>
              <a:rPr lang="en-US" dirty="0"/>
              <a:t>. Small yellow granules can be found in pus from a draining sinus (often in the neck).</a:t>
            </a:r>
          </a:p>
        </p:txBody>
      </p:sp>
    </p:spTree>
    <p:extLst>
      <p:ext uri="{BB962C8B-B14F-4D97-AF65-F5344CB8AC3E}">
        <p14:creationId xmlns:p14="http://schemas.microsoft.com/office/powerpoint/2010/main" val="2911446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0044"/>
            <a:ext cx="9144000" cy="714356"/>
          </a:xfrm>
        </p:spPr>
        <p:txBody>
          <a:bodyPr>
            <a:normAutofit fontScale="90000"/>
          </a:bodyPr>
          <a:lstStyle/>
          <a:p>
            <a:r>
              <a:rPr lang="en-US" b="1" dirty="0"/>
              <a:t>What is pus, and pus cells?</a:t>
            </a:r>
          </a:p>
        </p:txBody>
      </p:sp>
      <p:sp>
        <p:nvSpPr>
          <p:cNvPr id="3" name="Content Placeholder 2"/>
          <p:cNvSpPr>
            <a:spLocks noGrp="1"/>
          </p:cNvSpPr>
          <p:nvPr>
            <p:ph idx="1"/>
          </p:nvPr>
        </p:nvSpPr>
        <p:spPr>
          <a:xfrm>
            <a:off x="381000" y="1295400"/>
            <a:ext cx="8305800" cy="2286000"/>
          </a:xfrm>
        </p:spPr>
        <p:txBody>
          <a:bodyPr>
            <a:normAutofit/>
          </a:bodyPr>
          <a:lstStyle/>
          <a:p>
            <a:r>
              <a:rPr lang="en-US" sz="2800" dirty="0"/>
              <a:t>Pus is a fluid composed of : dead &amp; dying WBC, dead &amp; dying bacteria (in bacterial cause of pus),tissue debris, edema, fibrin, lipid and nucleic acid.</a:t>
            </a:r>
          </a:p>
          <a:p>
            <a:r>
              <a:rPr lang="en-US" sz="2800" dirty="0">
                <a:solidFill>
                  <a:srgbClr val="C00000"/>
                </a:solidFill>
              </a:rPr>
              <a:t>Pus cells </a:t>
            </a:r>
            <a:r>
              <a:rPr lang="en-US" sz="2800" dirty="0"/>
              <a:t>: it is degranulated </a:t>
            </a:r>
            <a:r>
              <a:rPr lang="en-US" sz="2800" dirty="0" err="1"/>
              <a:t>wbc</a:t>
            </a:r>
            <a:r>
              <a:rPr lang="en-US" sz="2800" dirty="0"/>
              <a:t>, neutrophils.</a:t>
            </a:r>
          </a:p>
        </p:txBody>
      </p:sp>
    </p:spTree>
    <p:extLst>
      <p:ext uri="{BB962C8B-B14F-4D97-AF65-F5344CB8AC3E}">
        <p14:creationId xmlns:p14="http://schemas.microsoft.com/office/powerpoint/2010/main" val="85263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a:t>Y. </a:t>
            </a:r>
            <a:r>
              <a:rPr lang="en-US" i="1" dirty="0" err="1"/>
              <a:t>pestis</a:t>
            </a:r>
            <a:r>
              <a:rPr lang="en-US" i="1" dirty="0"/>
              <a:t> </a:t>
            </a:r>
            <a:r>
              <a:rPr lang="en-US" dirty="0"/>
              <a:t>causes plague. The disease is referred to as </a:t>
            </a:r>
            <a:r>
              <a:rPr lang="en-US" b="1" dirty="0"/>
              <a:t>bubonic plague </a:t>
            </a:r>
            <a:r>
              <a:rPr lang="en-US" dirty="0"/>
              <a:t>when the organism infects a lymph gland and produces a painful swelling referred to as a bubo. The organism can be found in the fluid aspirated from the bubo and in the surrounding inflamed tissue. The organism is highly infectious.</a:t>
            </a:r>
          </a:p>
        </p:txBody>
      </p:sp>
    </p:spTree>
    <p:extLst>
      <p:ext uri="{BB962C8B-B14F-4D97-AF65-F5344CB8AC3E}">
        <p14:creationId xmlns:p14="http://schemas.microsoft.com/office/powerpoint/2010/main" val="3176014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304800"/>
            <a:ext cx="6896300" cy="574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Plague and Other Yersinia Infections - Infections - MSD Manual Consumer  Ver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86399" y="1447799"/>
            <a:ext cx="3431705" cy="460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899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2693987"/>
            <a:ext cx="8001000" cy="1470025"/>
          </a:xfrm>
          <a:solidFill>
            <a:schemeClr val="accent3"/>
          </a:solidFill>
        </p:spPr>
        <p:txBody>
          <a:bodyPr>
            <a:noAutofit/>
          </a:bodyPr>
          <a:lstStyle/>
          <a:p>
            <a:r>
              <a:rPr lang="en-US" sz="6600" b="1" dirty="0"/>
              <a:t>Laboratory Diagnosis</a:t>
            </a:r>
          </a:p>
        </p:txBody>
      </p:sp>
    </p:spTree>
    <p:extLst>
      <p:ext uri="{BB962C8B-B14F-4D97-AF65-F5344CB8AC3E}">
        <p14:creationId xmlns:p14="http://schemas.microsoft.com/office/powerpoint/2010/main" val="3601833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Specimens</a:t>
            </a:r>
          </a:p>
        </p:txBody>
      </p:sp>
      <p:sp>
        <p:nvSpPr>
          <p:cNvPr id="3" name="Content Placeholder 2"/>
          <p:cNvSpPr>
            <a:spLocks noGrp="1"/>
          </p:cNvSpPr>
          <p:nvPr>
            <p:ph idx="1"/>
          </p:nvPr>
        </p:nvSpPr>
        <p:spPr/>
        <p:txBody>
          <a:bodyPr>
            <a:normAutofit/>
          </a:bodyPr>
          <a:lstStyle/>
          <a:p>
            <a:r>
              <a:rPr lang="en-US" dirty="0"/>
              <a:t>Tissue biopsies</a:t>
            </a:r>
          </a:p>
          <a:p>
            <a:r>
              <a:rPr lang="en-US" dirty="0"/>
              <a:t>Aspirates /swabs/pus</a:t>
            </a:r>
          </a:p>
          <a:p>
            <a:r>
              <a:rPr lang="en-US" dirty="0"/>
              <a:t>Material obtained by  surgical debridement</a:t>
            </a:r>
          </a:p>
          <a:p>
            <a:r>
              <a:rPr lang="en-US" dirty="0"/>
              <a:t>Drainage samples</a:t>
            </a:r>
          </a:p>
          <a:p>
            <a:r>
              <a:rPr lang="en-US" dirty="0"/>
              <a:t>Exudates</a:t>
            </a:r>
          </a:p>
          <a:p>
            <a:r>
              <a:rPr lang="en-US" dirty="0"/>
              <a:t>FNAC</a:t>
            </a:r>
          </a:p>
          <a:p>
            <a:pPr marL="0" indent="0">
              <a:buNone/>
            </a:pPr>
            <a:endParaRPr lang="en-US" b="1" dirty="0">
              <a:solidFill>
                <a:srgbClr val="FF0000"/>
              </a:solidFill>
            </a:endParaRPr>
          </a:p>
        </p:txBody>
      </p:sp>
    </p:spTree>
    <p:extLst>
      <p:ext uri="{BB962C8B-B14F-4D97-AF65-F5344CB8AC3E}">
        <p14:creationId xmlns:p14="http://schemas.microsoft.com/office/powerpoint/2010/main" val="2894418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normAutofit fontScale="92500"/>
          </a:bodyPr>
          <a:lstStyle/>
          <a:p>
            <a:r>
              <a:rPr lang="en-US" b="1" dirty="0">
                <a:solidFill>
                  <a:srgbClr val="FF0000"/>
                </a:solidFill>
              </a:rPr>
              <a:t>Aspirated material is superior to a swab specimen because swabs:</a:t>
            </a:r>
          </a:p>
          <a:p>
            <a:pPr marL="457200" indent="-457200">
              <a:buFont typeface="+mj-lt"/>
              <a:buAutoNum type="arabicPeriod"/>
            </a:pPr>
            <a:r>
              <a:rPr lang="en-US" dirty="0"/>
              <a:t>Commonly yield host of mixed bacterial flora</a:t>
            </a:r>
          </a:p>
          <a:p>
            <a:pPr marL="457200" indent="-457200">
              <a:buFont typeface="+mj-lt"/>
              <a:buAutoNum type="arabicPeriod"/>
            </a:pPr>
            <a:r>
              <a:rPr lang="en-US" dirty="0"/>
              <a:t>Often don’t reflect true organisms.</a:t>
            </a:r>
          </a:p>
          <a:p>
            <a:pPr marL="457200" indent="-457200">
              <a:buFont typeface="+mj-lt"/>
              <a:buAutoNum type="arabicPeriod"/>
            </a:pPr>
            <a:r>
              <a:rPr lang="en-US" dirty="0"/>
              <a:t>Easily  contaminated</a:t>
            </a:r>
          </a:p>
          <a:p>
            <a:pPr marL="514350" indent="-514350">
              <a:buNone/>
            </a:pPr>
            <a:r>
              <a:rPr lang="en-US" dirty="0"/>
              <a:t>4. Tend to dry  out.</a:t>
            </a:r>
          </a:p>
          <a:p>
            <a:pPr marL="514350" indent="-514350">
              <a:buNone/>
            </a:pPr>
            <a:r>
              <a:rPr lang="en-US" dirty="0"/>
              <a:t>5. Likely to expose anaerobes to too much oxygen </a:t>
            </a:r>
          </a:p>
          <a:p>
            <a:pPr marL="514350" indent="-514350">
              <a:buNone/>
            </a:pPr>
            <a:r>
              <a:rPr lang="en-US" sz="2800" dirty="0"/>
              <a:t>6</a:t>
            </a:r>
            <a:r>
              <a:rPr lang="en-US" dirty="0"/>
              <a:t> </a:t>
            </a:r>
            <a:r>
              <a:rPr lang="en-US" dirty="0">
                <a:solidFill>
                  <a:schemeClr val="tx1">
                    <a:lumMod val="95000"/>
                    <a:lumOff val="5000"/>
                  </a:schemeClr>
                </a:solidFill>
              </a:rPr>
              <a:t>. Small volume</a:t>
            </a:r>
          </a:p>
          <a:p>
            <a:endParaRPr lang="en-US" b="1" dirty="0">
              <a:solidFill>
                <a:srgbClr val="FF0000"/>
              </a:solidFill>
            </a:endParaRPr>
          </a:p>
          <a:p>
            <a:endParaRPr lang="en-US" dirty="0"/>
          </a:p>
        </p:txBody>
      </p:sp>
    </p:spTree>
    <p:extLst>
      <p:ext uri="{BB962C8B-B14F-4D97-AF65-F5344CB8AC3E}">
        <p14:creationId xmlns:p14="http://schemas.microsoft.com/office/powerpoint/2010/main" val="1995439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Sample collection</a:t>
            </a:r>
          </a:p>
        </p:txBody>
      </p:sp>
      <p:sp>
        <p:nvSpPr>
          <p:cNvPr id="3" name="Content Placeholder 2"/>
          <p:cNvSpPr>
            <a:spLocks noGrp="1"/>
          </p:cNvSpPr>
          <p:nvPr>
            <p:ph idx="1"/>
          </p:nvPr>
        </p:nvSpPr>
        <p:spPr/>
        <p:txBody>
          <a:bodyPr/>
          <a:lstStyle/>
          <a:p>
            <a:pPr>
              <a:buNone/>
            </a:pPr>
            <a:endParaRPr lang="en-US" dirty="0"/>
          </a:p>
          <a:p>
            <a:r>
              <a:rPr lang="en-US" dirty="0"/>
              <a:t>Pus from </a:t>
            </a:r>
            <a:r>
              <a:rPr lang="en-US" dirty="0" err="1"/>
              <a:t>abcess</a:t>
            </a:r>
            <a:r>
              <a:rPr lang="en-US" dirty="0"/>
              <a:t> is best collected at the time the </a:t>
            </a:r>
            <a:r>
              <a:rPr lang="en-US" dirty="0" err="1"/>
              <a:t>abcess</a:t>
            </a:r>
            <a:r>
              <a:rPr lang="en-US" dirty="0"/>
              <a:t> is incised and drained, or after it is ruptured naturally.</a:t>
            </a:r>
          </a:p>
          <a:p>
            <a:endParaRPr lang="en-US" dirty="0"/>
          </a:p>
        </p:txBody>
      </p:sp>
    </p:spTree>
    <p:extLst>
      <p:ext uri="{BB962C8B-B14F-4D97-AF65-F5344CB8AC3E}">
        <p14:creationId xmlns:p14="http://schemas.microsoft.com/office/powerpoint/2010/main" val="1701863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lstStyle/>
          <a:p>
            <a:r>
              <a:rPr lang="en-US" dirty="0"/>
              <a:t>Care should be taken to avoid contamination with commensal organism from the skin.</a:t>
            </a:r>
          </a:p>
          <a:p>
            <a:endParaRPr lang="en-US" dirty="0"/>
          </a:p>
          <a:p>
            <a:r>
              <a:rPr lang="en-US" dirty="0"/>
              <a:t>As far as possible a specimen from wound should be collected before an antiseptic dressing is applied.</a:t>
            </a:r>
          </a:p>
          <a:p>
            <a:r>
              <a:rPr lang="en-US" dirty="0"/>
              <a:t>If a swab must be used, collect two, one for culture and one for Gram stain. </a:t>
            </a:r>
          </a:p>
          <a:p>
            <a:endParaRPr lang="en-US" dirty="0"/>
          </a:p>
        </p:txBody>
      </p:sp>
    </p:spTree>
    <p:extLst>
      <p:ext uri="{BB962C8B-B14F-4D97-AF65-F5344CB8AC3E}">
        <p14:creationId xmlns:p14="http://schemas.microsoft.com/office/powerpoint/2010/main" val="911019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Sampling Deep Wounds:</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1. Disinfect the surface with 70% alcohol and then with 2% tincture of iodine. </a:t>
            </a:r>
          </a:p>
          <a:p>
            <a:pPr marL="0" indent="0">
              <a:buNone/>
            </a:pPr>
            <a:r>
              <a:rPr lang="en-US" dirty="0"/>
              <a:t>2. Aspirate the deepest portion of the lesion or pass a swab deep into the lesion, firmly sampling the lesion’s leading edge. Avoid contamination by the wound surface. </a:t>
            </a:r>
          </a:p>
          <a:p>
            <a:pPr marL="0" indent="0">
              <a:buNone/>
            </a:pPr>
            <a:r>
              <a:rPr lang="en-US" dirty="0"/>
              <a:t>3. If collection is done at surgery, a portion of the abscess wall should also be sent for culture.</a:t>
            </a:r>
          </a:p>
          <a:p>
            <a:pPr marL="0" indent="0">
              <a:buNone/>
            </a:pPr>
            <a:r>
              <a:rPr lang="en-US" dirty="0"/>
              <a:t> 4. Transfer material into a sterile</a:t>
            </a:r>
          </a:p>
          <a:p>
            <a:pPr marL="0" indent="0">
              <a:buNone/>
            </a:pPr>
            <a:r>
              <a:rPr lang="en-US" dirty="0"/>
              <a:t> 5. Remove tincture of iodine with 70% alcohol to prevent burn. </a:t>
            </a:r>
          </a:p>
        </p:txBody>
      </p:sp>
    </p:spTree>
    <p:extLst>
      <p:ext uri="{BB962C8B-B14F-4D97-AF65-F5344CB8AC3E}">
        <p14:creationId xmlns:p14="http://schemas.microsoft.com/office/powerpoint/2010/main" val="2223761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Sampling Soft Tissue Aspirate: </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a:t>1. Disinfect the surface with 70% alcohol and then with 2% tincture of iodine. </a:t>
            </a:r>
          </a:p>
          <a:p>
            <a:pPr marL="0" indent="0">
              <a:buNone/>
            </a:pPr>
            <a:r>
              <a:rPr lang="en-US" dirty="0"/>
              <a:t>2. Aspirate the deepest portion of the lesion or sinus tract or pass a swab into the lesion, firmly sampling the lesion’s edge. Avoid contamination by the wound surface.</a:t>
            </a:r>
          </a:p>
          <a:p>
            <a:pPr marL="0" indent="0">
              <a:buNone/>
            </a:pPr>
            <a:r>
              <a:rPr lang="en-US" dirty="0"/>
              <a:t>3. Transfer material into a sterile container</a:t>
            </a:r>
          </a:p>
        </p:txBody>
      </p:sp>
    </p:spTree>
    <p:extLst>
      <p:ext uri="{BB962C8B-B14F-4D97-AF65-F5344CB8AC3E}">
        <p14:creationId xmlns:p14="http://schemas.microsoft.com/office/powerpoint/2010/main" val="4203518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Transport/Storage:</a:t>
            </a:r>
          </a:p>
        </p:txBody>
      </p:sp>
      <p:sp>
        <p:nvSpPr>
          <p:cNvPr id="3" name="Content Placeholder 2"/>
          <p:cNvSpPr>
            <a:spLocks noGrp="1"/>
          </p:cNvSpPr>
          <p:nvPr>
            <p:ph idx="1"/>
          </p:nvPr>
        </p:nvSpPr>
        <p:spPr/>
        <p:txBody>
          <a:bodyPr>
            <a:normAutofit lnSpcReduction="10000"/>
          </a:bodyPr>
          <a:lstStyle/>
          <a:p>
            <a:pPr marL="0" indent="0">
              <a:buNone/>
            </a:pPr>
            <a:r>
              <a:rPr lang="en-US" b="1" dirty="0"/>
              <a:t>Onsite collections</a:t>
            </a:r>
            <a:r>
              <a:rPr lang="en-US" dirty="0"/>
              <a:t>: Transport to the Microbiology Laboratory immediately at room temperature. </a:t>
            </a:r>
            <a:r>
              <a:rPr lang="en-US" dirty="0">
                <a:solidFill>
                  <a:schemeClr val="accent6">
                    <a:lumMod val="75000"/>
                  </a:schemeClr>
                </a:solidFill>
              </a:rPr>
              <a:t>Do not refrigerate</a:t>
            </a:r>
            <a:r>
              <a:rPr lang="en-US" dirty="0"/>
              <a:t>. </a:t>
            </a:r>
          </a:p>
          <a:p>
            <a:pPr marL="0" indent="0">
              <a:buNone/>
            </a:pPr>
            <a:r>
              <a:rPr lang="en-US" b="1" dirty="0"/>
              <a:t>Off site collections</a:t>
            </a:r>
            <a:r>
              <a:rPr lang="en-US" dirty="0"/>
              <a:t>: Specimens must be promptly transported to the laboratory, with the next available courier, not to exceed 24 hours from the time of collection. </a:t>
            </a:r>
          </a:p>
          <a:p>
            <a:r>
              <a:rPr lang="en-US" dirty="0"/>
              <a:t> Transport aerobic swab or aspirate refrigerated.</a:t>
            </a:r>
          </a:p>
        </p:txBody>
      </p:sp>
    </p:spTree>
    <p:extLst>
      <p:ext uri="{BB962C8B-B14F-4D97-AF65-F5344CB8AC3E}">
        <p14:creationId xmlns:p14="http://schemas.microsoft.com/office/powerpoint/2010/main" val="1234190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INTRODUCTION</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dirty="0"/>
              <a:t>The body responds to invasion by a wide variety of bacteria by an increased blood supply to the area and by an outpouring of serous fluid and white blood cells.</a:t>
            </a:r>
          </a:p>
          <a:p>
            <a:pPr marL="0" indent="0">
              <a:buNone/>
            </a:pPr>
            <a:r>
              <a:rPr lang="en-US" dirty="0"/>
              <a:t> </a:t>
            </a:r>
          </a:p>
          <a:p>
            <a:r>
              <a:rPr lang="en-US" dirty="0"/>
              <a:t> This is the typical inflammatory response. </a:t>
            </a:r>
          </a:p>
          <a:p>
            <a:endParaRPr lang="en-US" dirty="0"/>
          </a:p>
          <a:p>
            <a:r>
              <a:rPr lang="en-US" dirty="0"/>
              <a:t>The white cells which pass from the blood into the infected tissues attempt to ingest the bacteria (phagocytosis), many cells die and the resultant material consisting of both living and dead white cells (leucocytes or pus cells) and bacteria, together with damaged local tissues and blood proteins, constitutes PUS. </a:t>
            </a:r>
          </a:p>
          <a:p>
            <a:endParaRPr lang="en-US" dirty="0"/>
          </a:p>
          <a:p>
            <a:r>
              <a:rPr lang="en-US" dirty="0"/>
              <a:t>Infections in which pus is produced are known as pyogenic, i.e. pus-producing infections.</a:t>
            </a:r>
          </a:p>
        </p:txBody>
      </p:sp>
    </p:spTree>
    <p:extLst>
      <p:ext uri="{BB962C8B-B14F-4D97-AF65-F5344CB8AC3E}">
        <p14:creationId xmlns:p14="http://schemas.microsoft.com/office/powerpoint/2010/main" val="3900143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Transportation medium</a:t>
            </a:r>
          </a:p>
        </p:txBody>
      </p:sp>
      <p:sp>
        <p:nvSpPr>
          <p:cNvPr id="3" name="Content Placeholder 2"/>
          <p:cNvSpPr>
            <a:spLocks noGrp="1"/>
          </p:cNvSpPr>
          <p:nvPr>
            <p:ph idx="1"/>
          </p:nvPr>
        </p:nvSpPr>
        <p:spPr/>
        <p:txBody>
          <a:bodyPr/>
          <a:lstStyle/>
          <a:p>
            <a:r>
              <a:rPr lang="en-US" dirty="0"/>
              <a:t> </a:t>
            </a:r>
            <a:r>
              <a:rPr lang="en-US" dirty="0" err="1"/>
              <a:t>Amies</a:t>
            </a:r>
            <a:r>
              <a:rPr lang="en-US" dirty="0"/>
              <a:t> transport medium</a:t>
            </a:r>
          </a:p>
        </p:txBody>
      </p:sp>
    </p:spTree>
    <p:extLst>
      <p:ext uri="{BB962C8B-B14F-4D97-AF65-F5344CB8AC3E}">
        <p14:creationId xmlns:p14="http://schemas.microsoft.com/office/powerpoint/2010/main" val="1530521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FNAC</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0800000">
            <a:off x="609600" y="14478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4784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rsa-s8-diagnosis.jpg"/>
          <p:cNvPicPr>
            <a:picLocks noGrp="1" noChangeAspect="1"/>
          </p:cNvPicPr>
          <p:nvPr>
            <p:ph idx="1"/>
          </p:nvPr>
        </p:nvPicPr>
        <p:blipFill>
          <a:blip r:embed="rId2"/>
          <a:stretch>
            <a:fillRect/>
          </a:stretch>
        </p:blipFill>
        <p:spPr>
          <a:xfrm>
            <a:off x="363354" y="1443036"/>
            <a:ext cx="4138478" cy="3971925"/>
          </a:xfrm>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43036"/>
            <a:ext cx="3810000"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6475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1459205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Swabs</a:t>
            </a:r>
          </a:p>
        </p:txBody>
      </p:sp>
      <p:sp>
        <p:nvSpPr>
          <p:cNvPr id="3" name="Content Placeholder 2"/>
          <p:cNvSpPr>
            <a:spLocks noGrp="1"/>
          </p:cNvSpPr>
          <p:nvPr>
            <p:ph idx="1"/>
          </p:nvPr>
        </p:nvSpPr>
        <p:spPr/>
        <p:txBody>
          <a:bodyPr>
            <a:normAutofit lnSpcReduction="10000"/>
          </a:bodyPr>
          <a:lstStyle/>
          <a:p>
            <a:r>
              <a:rPr lang="en-US" dirty="0"/>
              <a:t>Swabs suitable for taking specimens of </a:t>
            </a:r>
            <a:r>
              <a:rPr lang="en-US" dirty="0" err="1"/>
              <a:t>exudate</a:t>
            </a:r>
            <a:r>
              <a:rPr lang="en-US" dirty="0"/>
              <a:t> from the throat, nostril, ear, skin, wounds and other accessible lesions consist of a sterile </a:t>
            </a:r>
            <a:r>
              <a:rPr lang="en-US" dirty="0" err="1"/>
              <a:t>pledget</a:t>
            </a:r>
            <a:r>
              <a:rPr lang="en-US" dirty="0"/>
              <a:t> of </a:t>
            </a:r>
            <a:r>
              <a:rPr lang="en-US" dirty="0" err="1"/>
              <a:t>absorbant</a:t>
            </a:r>
            <a:r>
              <a:rPr lang="en-US" dirty="0"/>
              <a:t> material, usually cotton wool or synthetic fiber, mounted on a thin wore or stick.</a:t>
            </a:r>
          </a:p>
          <a:p>
            <a:r>
              <a:rPr lang="en-US" dirty="0"/>
              <a:t>Different swabs for special purposes are</a:t>
            </a:r>
          </a:p>
          <a:p>
            <a:pPr lvl="1"/>
            <a:r>
              <a:rPr lang="en-US" dirty="0"/>
              <a:t>Baby swabs, </a:t>
            </a:r>
            <a:r>
              <a:rPr lang="en-US" dirty="0" err="1"/>
              <a:t>Pernasal</a:t>
            </a:r>
            <a:r>
              <a:rPr lang="en-US" dirty="0"/>
              <a:t> swab, post nasal swab, laryngeal swab and High vaginal swab.</a:t>
            </a:r>
          </a:p>
        </p:txBody>
      </p:sp>
    </p:spTree>
    <p:extLst>
      <p:ext uri="{BB962C8B-B14F-4D97-AF65-F5344CB8AC3E}">
        <p14:creationId xmlns:p14="http://schemas.microsoft.com/office/powerpoint/2010/main" val="4266423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normAutofit fontScale="92500" lnSpcReduction="10000"/>
          </a:bodyPr>
          <a:lstStyle/>
          <a:p>
            <a:r>
              <a:rPr lang="en-US" dirty="0"/>
              <a:t>Sampling swabs for the safe collection, transport and preservation of all types of microorganisms to the laboratory.</a:t>
            </a:r>
          </a:p>
          <a:p>
            <a:r>
              <a:rPr lang="en-US" dirty="0"/>
              <a:t> Synthetic and natural materials are available allowing the user to tailor cost and performance. </a:t>
            </a:r>
          </a:p>
          <a:p>
            <a:r>
              <a:rPr lang="en-US" dirty="0"/>
              <a:t>Swabs are available dry or with culture media (</a:t>
            </a:r>
            <a:r>
              <a:rPr lang="en-US" dirty="0" err="1"/>
              <a:t>Amies</a:t>
            </a:r>
            <a:r>
              <a:rPr lang="en-US" dirty="0"/>
              <a:t> Clear, </a:t>
            </a:r>
            <a:r>
              <a:rPr lang="en-US" dirty="0" err="1"/>
              <a:t>Amies</a:t>
            </a:r>
            <a:r>
              <a:rPr lang="en-US" dirty="0"/>
              <a:t> Charcoal, MRD); with wooden, </a:t>
            </a:r>
            <a:r>
              <a:rPr lang="en-US" dirty="0" err="1"/>
              <a:t>aluminium</a:t>
            </a:r>
            <a:r>
              <a:rPr lang="en-US" dirty="0"/>
              <a:t>, polystyrene or polypropylene shafts; and with cotton, viscose or alginate tips.</a:t>
            </a:r>
          </a:p>
          <a:p>
            <a:endParaRPr lang="en-US" dirty="0"/>
          </a:p>
        </p:txBody>
      </p:sp>
    </p:spTree>
    <p:extLst>
      <p:ext uri="{BB962C8B-B14F-4D97-AF65-F5344CB8AC3E}">
        <p14:creationId xmlns:p14="http://schemas.microsoft.com/office/powerpoint/2010/main" val="3365755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Diferent</a:t>
            </a:r>
            <a:r>
              <a:rPr lang="en-US" dirty="0"/>
              <a:t> types of swab sticks</a:t>
            </a:r>
          </a:p>
        </p:txBody>
      </p:sp>
      <p:pic>
        <p:nvPicPr>
          <p:cNvPr id="4" name="Content Placeholder 3" descr="7.JPG"/>
          <p:cNvPicPr>
            <a:picLocks noGrp="1" noChangeAspect="1"/>
          </p:cNvPicPr>
          <p:nvPr>
            <p:ph idx="1"/>
          </p:nvPr>
        </p:nvPicPr>
        <p:blipFill>
          <a:blip r:embed="rId2"/>
          <a:stretch>
            <a:fillRect/>
          </a:stretch>
        </p:blipFill>
        <p:spPr>
          <a:xfrm>
            <a:off x="457200" y="1524000"/>
            <a:ext cx="2790825" cy="2790825"/>
          </a:xfrm>
        </p:spPr>
      </p:pic>
      <p:pic>
        <p:nvPicPr>
          <p:cNvPr id="5" name="Picture 4" descr="8-A.JPG"/>
          <p:cNvPicPr>
            <a:picLocks noChangeAspect="1"/>
          </p:cNvPicPr>
          <p:nvPr/>
        </p:nvPicPr>
        <p:blipFill>
          <a:blip r:embed="rId3"/>
          <a:stretch>
            <a:fillRect/>
          </a:stretch>
        </p:blipFill>
        <p:spPr>
          <a:xfrm>
            <a:off x="3200400" y="1752600"/>
            <a:ext cx="2790825" cy="2790825"/>
          </a:xfrm>
          <a:prstGeom prst="rect">
            <a:avLst/>
          </a:prstGeom>
        </p:spPr>
      </p:pic>
      <p:pic>
        <p:nvPicPr>
          <p:cNvPr id="6" name="Picture 5" descr="15-C.jpg"/>
          <p:cNvPicPr>
            <a:picLocks noChangeAspect="1"/>
          </p:cNvPicPr>
          <p:nvPr/>
        </p:nvPicPr>
        <p:blipFill>
          <a:blip r:embed="rId4"/>
          <a:stretch>
            <a:fillRect/>
          </a:stretch>
        </p:blipFill>
        <p:spPr>
          <a:xfrm>
            <a:off x="5943600" y="1752600"/>
            <a:ext cx="2790825" cy="2790825"/>
          </a:xfrm>
          <a:prstGeom prst="rect">
            <a:avLst/>
          </a:prstGeom>
        </p:spPr>
      </p:pic>
    </p:spTree>
    <p:extLst>
      <p:ext uri="{BB962C8B-B14F-4D97-AF65-F5344CB8AC3E}">
        <p14:creationId xmlns:p14="http://schemas.microsoft.com/office/powerpoint/2010/main" val="1800935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normAutofit fontScale="77500" lnSpcReduction="20000"/>
          </a:bodyPr>
          <a:lstStyle/>
          <a:p>
            <a:r>
              <a:rPr lang="en-US" dirty="0"/>
              <a:t>Always submit </a:t>
            </a:r>
            <a:r>
              <a:rPr lang="en-US" b="1" dirty="0"/>
              <a:t>two swabs </a:t>
            </a:r>
            <a:r>
              <a:rPr lang="en-US" dirty="0"/>
              <a:t>so that Gram stain can be performed.  </a:t>
            </a:r>
          </a:p>
          <a:p>
            <a:r>
              <a:rPr lang="en-US" dirty="0"/>
              <a:t>Limit swab sampling to wounds that are clinically infected or those that are chronic and are not healing.  </a:t>
            </a:r>
          </a:p>
          <a:p>
            <a:r>
              <a:rPr lang="en-US" dirty="0"/>
              <a:t>To minimize contamination, it is important to cleanse the wound to remove superficial debris by thorough irrigation and cleansing with non-bacteriostatic sterile saline. </a:t>
            </a:r>
          </a:p>
          <a:p>
            <a:r>
              <a:rPr lang="en-US" dirty="0"/>
              <a:t> If the wound is relatively dry, collect the specimen with two cotton-tipped swabs moistened with sterile non-bacteriostatic saline.  Gently roll the swab over the surface of the wound approximately five times, focusing on an area where there is evidence of pus or inflamed tissue. </a:t>
            </a:r>
          </a:p>
        </p:txBody>
      </p:sp>
    </p:spTree>
    <p:extLst>
      <p:ext uri="{BB962C8B-B14F-4D97-AF65-F5344CB8AC3E}">
        <p14:creationId xmlns:p14="http://schemas.microsoft.com/office/powerpoint/2010/main" val="1886600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Criteria of specimen rejection</a:t>
            </a:r>
          </a:p>
        </p:txBody>
      </p:sp>
      <p:sp>
        <p:nvSpPr>
          <p:cNvPr id="3" name="Content Placeholder 2"/>
          <p:cNvSpPr>
            <a:spLocks noGrp="1"/>
          </p:cNvSpPr>
          <p:nvPr>
            <p:ph idx="1"/>
          </p:nvPr>
        </p:nvSpPr>
        <p:spPr/>
        <p:txBody>
          <a:bodyPr>
            <a:normAutofit/>
          </a:bodyPr>
          <a:lstStyle/>
          <a:p>
            <a:r>
              <a:rPr lang="en-US" dirty="0"/>
              <a:t>Inappropriate specimen transport device; </a:t>
            </a:r>
          </a:p>
          <a:p>
            <a:r>
              <a:rPr lang="en-US" dirty="0"/>
              <a:t>mislabeled specimen; </a:t>
            </a:r>
          </a:p>
          <a:p>
            <a:r>
              <a:rPr lang="en-US" dirty="0"/>
              <a:t>unlabeled specimen; </a:t>
            </a:r>
          </a:p>
          <a:p>
            <a:r>
              <a:rPr lang="en-US" dirty="0"/>
              <a:t>specimen received after prolonged delay (usually more than 72 hours);</a:t>
            </a:r>
          </a:p>
          <a:p>
            <a:r>
              <a:rPr lang="en-US" dirty="0"/>
              <a:t> specimen received in expired transport media and dried samples.</a:t>
            </a:r>
          </a:p>
        </p:txBody>
      </p:sp>
    </p:spTree>
    <p:extLst>
      <p:ext uri="{BB962C8B-B14F-4D97-AF65-F5344CB8AC3E}">
        <p14:creationId xmlns:p14="http://schemas.microsoft.com/office/powerpoint/2010/main" val="30524538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In a hospital with a microbiology laboratory</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Using a sterile technique, aspirate or collect from a drainage tube up to 5ml of pus.</a:t>
            </a:r>
          </a:p>
          <a:p>
            <a:endParaRPr lang="en-US" dirty="0"/>
          </a:p>
          <a:p>
            <a:r>
              <a:rPr lang="en-US" dirty="0"/>
              <a:t>It is then transferred to a sterile leak proof sterile container.</a:t>
            </a:r>
          </a:p>
          <a:p>
            <a:endParaRPr lang="en-US" dirty="0"/>
          </a:p>
          <a:p>
            <a:r>
              <a:rPr lang="en-US" dirty="0"/>
              <a:t>When pus is not being discharged, a sterile cotton wool swab is used to collect sample from the infected </a:t>
            </a:r>
            <a:r>
              <a:rPr lang="en-US" dirty="0" err="1"/>
              <a:t>site.Immerse</a:t>
            </a:r>
            <a:r>
              <a:rPr lang="en-US" dirty="0"/>
              <a:t> the swab in a container of </a:t>
            </a:r>
            <a:r>
              <a:rPr lang="en-US" dirty="0" err="1"/>
              <a:t>Amies</a:t>
            </a:r>
            <a:r>
              <a:rPr lang="en-US" dirty="0"/>
              <a:t> transport medium.</a:t>
            </a:r>
          </a:p>
        </p:txBody>
      </p:sp>
    </p:spTree>
    <p:extLst>
      <p:ext uri="{BB962C8B-B14F-4D97-AF65-F5344CB8AC3E}">
        <p14:creationId xmlns:p14="http://schemas.microsoft.com/office/powerpoint/2010/main" val="1840626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458200" cy="5562600"/>
          </a:xfrm>
        </p:spPr>
        <p:txBody>
          <a:bodyPr>
            <a:normAutofit fontScale="70000" lnSpcReduction="20000"/>
          </a:bodyPr>
          <a:lstStyle/>
          <a:p>
            <a:r>
              <a:rPr lang="en-US" dirty="0"/>
              <a:t>Pus may be present as a </a:t>
            </a:r>
            <a:r>
              <a:rPr lang="en-US" dirty="0" err="1"/>
              <a:t>localised</a:t>
            </a:r>
            <a:r>
              <a:rPr lang="en-US" dirty="0"/>
              <a:t> collection deep in the tissues—an ABSCESS, it may be produced on a surface, e.g. the mucosa of the pharynx, the mucosa of the bladder, the </a:t>
            </a:r>
            <a:r>
              <a:rPr lang="en-US" dirty="0" err="1"/>
              <a:t>méninges</a:t>
            </a:r>
            <a:r>
              <a:rPr lang="en-US" dirty="0"/>
              <a:t>, indeed any body surface, it is then known as a PURULENT EXUDATE.</a:t>
            </a:r>
          </a:p>
          <a:p>
            <a:endParaRPr lang="en-US" dirty="0"/>
          </a:p>
          <a:p>
            <a:r>
              <a:rPr lang="en-US" dirty="0"/>
              <a:t> Alternatively infection may spread evenly through the tissues causing a diffuse inflammation :CELLULITIS. </a:t>
            </a:r>
          </a:p>
          <a:p>
            <a:endParaRPr lang="en-US" dirty="0"/>
          </a:p>
          <a:p>
            <a:r>
              <a:rPr lang="en-US" dirty="0"/>
              <a:t>The type of pus production will depend on the organism causing the infection, on the tissue in which the infective process is taking place, and also on the body resistance to the infection. </a:t>
            </a:r>
          </a:p>
          <a:p>
            <a:endParaRPr lang="en-US" dirty="0"/>
          </a:p>
          <a:p>
            <a:r>
              <a:rPr lang="en-US" dirty="0"/>
              <a:t>Although the pyogenic infections have very similar appearances whatever the causative organism, different sites of the body have a tendency to be infected with particular species of bacteria.</a:t>
            </a:r>
          </a:p>
        </p:txBody>
      </p:sp>
    </p:spTree>
    <p:extLst>
      <p:ext uri="{BB962C8B-B14F-4D97-AF65-F5344CB8AC3E}">
        <p14:creationId xmlns:p14="http://schemas.microsoft.com/office/powerpoint/2010/main" val="12213338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Label the specimen and as soon as possible deliver it with a completed request form to the laboratory.</a:t>
            </a:r>
          </a:p>
          <a:p>
            <a:pPr marL="0" indent="0">
              <a:buNone/>
            </a:pPr>
            <a:r>
              <a:rPr lang="en-US" dirty="0">
                <a:solidFill>
                  <a:srgbClr val="FF0000"/>
                </a:solidFill>
              </a:rPr>
              <a:t> </a:t>
            </a:r>
            <a:r>
              <a:rPr lang="en-US" sz="2000" b="1" i="1" dirty="0">
                <a:solidFill>
                  <a:srgbClr val="FF0000"/>
                </a:solidFill>
              </a:rPr>
              <a:t>Caution</a:t>
            </a:r>
            <a:r>
              <a:rPr lang="en-US" sz="2000" b="1" i="1" dirty="0">
                <a:solidFill>
                  <a:srgbClr val="002060"/>
                </a:solidFill>
              </a:rPr>
              <a:t>: </a:t>
            </a:r>
            <a:r>
              <a:rPr lang="en-US" sz="2000" b="1" dirty="0">
                <a:solidFill>
                  <a:srgbClr val="002060"/>
                </a:solidFill>
              </a:rPr>
              <a:t>Specimens from patients with suspected plague or anthrax are highly infectious. Label such specimens HIGH RISK and handle them with care.</a:t>
            </a:r>
          </a:p>
        </p:txBody>
      </p:sp>
    </p:spTree>
    <p:extLst>
      <p:ext uri="{BB962C8B-B14F-4D97-AF65-F5344CB8AC3E}">
        <p14:creationId xmlns:p14="http://schemas.microsoft.com/office/powerpoint/2010/main" val="923511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In a health </a:t>
            </a:r>
            <a:r>
              <a:rPr lang="en-US" b="1" i="1" dirty="0" err="1"/>
              <a:t>centre</a:t>
            </a:r>
            <a:r>
              <a:rPr lang="en-US" b="1" i="1" dirty="0"/>
              <a:t> for dispatch to a</a:t>
            </a:r>
            <a:br>
              <a:rPr lang="en-US" b="1" i="1" dirty="0"/>
            </a:br>
            <a:r>
              <a:rPr lang="en-US" b="1" i="1" dirty="0"/>
              <a:t>microbiology laboratory</a:t>
            </a:r>
            <a:endParaRPr lang="en-US" dirty="0"/>
          </a:p>
        </p:txBody>
      </p:sp>
      <p:sp>
        <p:nvSpPr>
          <p:cNvPr id="3" name="Content Placeholder 2"/>
          <p:cNvSpPr>
            <a:spLocks noGrp="1"/>
          </p:cNvSpPr>
          <p:nvPr>
            <p:ph idx="1"/>
          </p:nvPr>
        </p:nvSpPr>
        <p:spPr/>
        <p:txBody>
          <a:bodyPr>
            <a:normAutofit fontScale="92500" lnSpcReduction="20000"/>
          </a:bodyPr>
          <a:lstStyle/>
          <a:p>
            <a:r>
              <a:rPr lang="en-US" dirty="0"/>
              <a:t>Collect the specimen using a sterile cotton-wool swab. Insert it in a container of </a:t>
            </a:r>
            <a:r>
              <a:rPr lang="en-US" dirty="0" err="1"/>
              <a:t>Amies</a:t>
            </a:r>
            <a:r>
              <a:rPr lang="en-US" dirty="0"/>
              <a:t> transport medium , breaking off the swab stick to allow the bottle top to be replaced tightly.</a:t>
            </a:r>
          </a:p>
          <a:p>
            <a:r>
              <a:rPr lang="en-US" dirty="0"/>
              <a:t>When the material is aspirated fluid from a pustule, transfer the fluid to a sterile, leak-proof container. Stopper, and seal in a leak-proof plastic or metal container.</a:t>
            </a:r>
          </a:p>
          <a:p>
            <a:pPr marL="0" indent="0">
              <a:buNone/>
            </a:pPr>
            <a:endParaRPr lang="en-US" dirty="0">
              <a:solidFill>
                <a:srgbClr val="FF0000"/>
              </a:solidFill>
            </a:endParaRPr>
          </a:p>
          <a:p>
            <a:pPr marL="0" indent="0">
              <a:buNone/>
            </a:pPr>
            <a:r>
              <a:rPr lang="en-US" sz="2200" b="1" i="1" dirty="0">
                <a:solidFill>
                  <a:srgbClr val="FF0000"/>
                </a:solidFill>
              </a:rPr>
              <a:t>Note</a:t>
            </a:r>
            <a:r>
              <a:rPr lang="en-US" sz="2200" b="1" i="1" dirty="0">
                <a:solidFill>
                  <a:srgbClr val="002060"/>
                </a:solidFill>
              </a:rPr>
              <a:t>: </a:t>
            </a:r>
            <a:r>
              <a:rPr lang="en-US" sz="2200" b="1" dirty="0">
                <a:solidFill>
                  <a:srgbClr val="002060"/>
                </a:solidFill>
              </a:rPr>
              <a:t>It is not possible to transport exudate from a suspected </a:t>
            </a:r>
            <a:r>
              <a:rPr lang="en-US" sz="2200" b="1" dirty="0" err="1">
                <a:solidFill>
                  <a:srgbClr val="002060"/>
                </a:solidFill>
              </a:rPr>
              <a:t>treponemal</a:t>
            </a:r>
            <a:r>
              <a:rPr lang="en-US" sz="2200" b="1" dirty="0">
                <a:solidFill>
                  <a:srgbClr val="002060"/>
                </a:solidFill>
              </a:rPr>
              <a:t> ulcer because the </a:t>
            </a:r>
            <a:r>
              <a:rPr lang="en-US" sz="2200" b="1" dirty="0" err="1">
                <a:solidFill>
                  <a:srgbClr val="002060"/>
                </a:solidFill>
              </a:rPr>
              <a:t>treponemes</a:t>
            </a:r>
            <a:r>
              <a:rPr lang="en-US" sz="2200" b="1" dirty="0">
                <a:solidFill>
                  <a:srgbClr val="002060"/>
                </a:solidFill>
              </a:rPr>
              <a:t> remain motile for only a short time.</a:t>
            </a:r>
          </a:p>
        </p:txBody>
      </p:sp>
    </p:spTree>
    <p:extLst>
      <p:ext uri="{BB962C8B-B14F-4D97-AF65-F5344CB8AC3E}">
        <p14:creationId xmlns:p14="http://schemas.microsoft.com/office/powerpoint/2010/main" val="430687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normAutofit/>
          </a:bodyPr>
          <a:lstStyle/>
          <a:p>
            <a:r>
              <a:rPr lang="en-US" dirty="0"/>
              <a:t>Make a smear of the material on a clean slide (for Gram staining) and allow to air-dry in a safe place. Heat-fix the smear.</a:t>
            </a:r>
          </a:p>
          <a:p>
            <a:pPr marL="0" indent="0">
              <a:buNone/>
            </a:pPr>
            <a:r>
              <a:rPr lang="en-US" sz="2000" b="1" i="1" dirty="0">
                <a:solidFill>
                  <a:srgbClr val="FF0000"/>
                </a:solidFill>
              </a:rPr>
              <a:t>Caution</a:t>
            </a:r>
            <a:r>
              <a:rPr lang="en-US" sz="2000" b="1" i="1" dirty="0">
                <a:solidFill>
                  <a:srgbClr val="002060"/>
                </a:solidFill>
              </a:rPr>
              <a:t>: </a:t>
            </a:r>
            <a:r>
              <a:rPr lang="en-US" sz="2000" b="1" dirty="0">
                <a:solidFill>
                  <a:srgbClr val="002060"/>
                </a:solidFill>
              </a:rPr>
              <a:t>Do </a:t>
            </a:r>
            <a:r>
              <a:rPr lang="en-US" sz="2000" b="1" i="1" dirty="0">
                <a:solidFill>
                  <a:srgbClr val="002060"/>
                </a:solidFill>
              </a:rPr>
              <a:t>not </a:t>
            </a:r>
            <a:r>
              <a:rPr lang="en-US" sz="2000" b="1" dirty="0">
                <a:solidFill>
                  <a:srgbClr val="002060"/>
                </a:solidFill>
              </a:rPr>
              <a:t>make a smear for transporting when the specimen is from a patient with suspected anthrax or bubonic plague.</a:t>
            </a:r>
          </a:p>
          <a:p>
            <a:r>
              <a:rPr lang="en-US" dirty="0"/>
              <a:t>Send the specimens with a completed request form to reach the microbiology laboratory within 6 hours. </a:t>
            </a:r>
          </a:p>
        </p:txBody>
      </p:sp>
    </p:spTree>
    <p:extLst>
      <p:ext uri="{BB962C8B-B14F-4D97-AF65-F5344CB8AC3E}">
        <p14:creationId xmlns:p14="http://schemas.microsoft.com/office/powerpoint/2010/main" val="1833955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Laboratory examination</a:t>
            </a:r>
          </a:p>
        </p:txBody>
      </p:sp>
      <p:sp>
        <p:nvSpPr>
          <p:cNvPr id="4" name="Content Placeholder 3"/>
          <p:cNvSpPr>
            <a:spLocks noGrp="1"/>
          </p:cNvSpPr>
          <p:nvPr>
            <p:ph idx="1"/>
          </p:nvPr>
        </p:nvSpPr>
        <p:spPr/>
        <p:txBody>
          <a:bodyPr>
            <a:normAutofit/>
          </a:bodyPr>
          <a:lstStyle/>
          <a:p>
            <a:r>
              <a:rPr lang="en-US" b="1" dirty="0"/>
              <a:t>Macroscopic examination</a:t>
            </a:r>
          </a:p>
          <a:p>
            <a:pPr lvl="1"/>
            <a:r>
              <a:rPr lang="en-US" dirty="0"/>
              <a:t>The appearance of pus and the amount of pus should be noted on initial examination.</a:t>
            </a:r>
          </a:p>
          <a:p>
            <a:pPr lvl="1"/>
            <a:r>
              <a:rPr lang="en-US" dirty="0"/>
              <a:t>The pus of staphylococcal lesion is typically creamy and thick.</a:t>
            </a:r>
          </a:p>
          <a:p>
            <a:pPr lvl="1">
              <a:buNone/>
            </a:pPr>
            <a:endParaRPr lang="en-US" dirty="0"/>
          </a:p>
          <a:p>
            <a:pPr lvl="1"/>
            <a:endParaRPr lang="en-US" dirty="0"/>
          </a:p>
        </p:txBody>
      </p:sp>
      <p:pic>
        <p:nvPicPr>
          <p:cNvPr id="5" name="Picture 4" descr="stock-photo-3158448-pus-in-syringe.jpg"/>
          <p:cNvPicPr>
            <a:picLocks noChangeAspect="1"/>
          </p:cNvPicPr>
          <p:nvPr/>
        </p:nvPicPr>
        <p:blipFill>
          <a:blip r:embed="rId2"/>
          <a:stretch>
            <a:fillRect/>
          </a:stretch>
        </p:blipFill>
        <p:spPr>
          <a:xfrm>
            <a:off x="3276600" y="4114800"/>
            <a:ext cx="3530600" cy="2209800"/>
          </a:xfrm>
          <a:prstGeom prst="rect">
            <a:avLst/>
          </a:prstGeom>
        </p:spPr>
      </p:pic>
    </p:spTree>
    <p:extLst>
      <p:ext uri="{BB962C8B-B14F-4D97-AF65-F5344CB8AC3E}">
        <p14:creationId xmlns:p14="http://schemas.microsoft.com/office/powerpoint/2010/main" val="4221044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lvl="1"/>
            <a:r>
              <a:rPr lang="en-US" dirty="0"/>
              <a:t>That of Streptococcus </a:t>
            </a:r>
            <a:r>
              <a:rPr lang="en-US" dirty="0" err="1"/>
              <a:t>pyogenes</a:t>
            </a:r>
            <a:r>
              <a:rPr lang="en-US" dirty="0"/>
              <a:t> infection is generally straw </a:t>
            </a:r>
            <a:r>
              <a:rPr lang="en-US" dirty="0" err="1"/>
              <a:t>coloured</a:t>
            </a:r>
            <a:r>
              <a:rPr lang="en-US" dirty="0"/>
              <a:t> and watery.</a:t>
            </a:r>
          </a:p>
          <a:p>
            <a:pPr lvl="1"/>
            <a:endParaRPr lang="en-US" dirty="0"/>
          </a:p>
          <a:p>
            <a:pPr lvl="1"/>
            <a:r>
              <a:rPr lang="en-US" dirty="0"/>
              <a:t>Proteus infection has a fishy smell and the Pseudomonas infection a sweet, musty </a:t>
            </a:r>
            <a:r>
              <a:rPr lang="en-US" dirty="0" err="1"/>
              <a:t>odour</a:t>
            </a:r>
            <a:r>
              <a:rPr lang="en-US" dirty="0"/>
              <a:t> and often a blue pigmentation.</a:t>
            </a:r>
          </a:p>
          <a:p>
            <a:pPr lvl="1"/>
            <a:endParaRPr lang="en-US" dirty="0"/>
          </a:p>
          <a:p>
            <a:pPr lvl="1"/>
            <a:r>
              <a:rPr lang="en-US" dirty="0"/>
              <a:t>Pus containing anaerobic organism often has an offensive putrid smell.</a:t>
            </a:r>
          </a:p>
          <a:p>
            <a:pPr>
              <a:buNone/>
            </a:pPr>
            <a:endParaRPr lang="en-US" dirty="0"/>
          </a:p>
        </p:txBody>
      </p:sp>
      <p:sp>
        <p:nvSpPr>
          <p:cNvPr id="2" name="Rectangle 1"/>
          <p:cNvSpPr/>
          <p:nvPr/>
        </p:nvSpPr>
        <p:spPr>
          <a:xfrm>
            <a:off x="2590800" y="5449669"/>
            <a:ext cx="4572000" cy="646331"/>
          </a:xfrm>
          <a:prstGeom prst="rect">
            <a:avLst/>
          </a:prstGeom>
        </p:spPr>
        <p:txBody>
          <a:bodyPr>
            <a:spAutoFit/>
          </a:bodyPr>
          <a:lstStyle/>
          <a:p>
            <a:pPr>
              <a:buNone/>
            </a:pPr>
            <a:r>
              <a:rPr lang="en-US" dirty="0"/>
              <a:t>Examination of wet film may reveal the presence of fungi or motile bacteria.</a:t>
            </a:r>
          </a:p>
        </p:txBody>
      </p:sp>
    </p:spTree>
    <p:extLst>
      <p:ext uri="{BB962C8B-B14F-4D97-AF65-F5344CB8AC3E}">
        <p14:creationId xmlns:p14="http://schemas.microsoft.com/office/powerpoint/2010/main" val="3429959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normAutofit lnSpcReduction="10000"/>
          </a:bodyPr>
          <a:lstStyle/>
          <a:p>
            <a:r>
              <a:rPr lang="en-US" dirty="0"/>
              <a:t>When </a:t>
            </a:r>
            <a:r>
              <a:rPr lang="en-US" dirty="0" err="1"/>
              <a:t>mycetoma</a:t>
            </a:r>
            <a:r>
              <a:rPr lang="en-US" dirty="0"/>
              <a:t> or </a:t>
            </a:r>
            <a:r>
              <a:rPr lang="en-US" dirty="0" err="1"/>
              <a:t>actinomycosis</a:t>
            </a:r>
            <a:r>
              <a:rPr lang="en-US" dirty="0"/>
              <a:t> is suspected, the appearance of specimen and presence of granules is reported.</a:t>
            </a:r>
          </a:p>
          <a:p>
            <a:r>
              <a:rPr lang="en-US" dirty="0"/>
              <a:t>Detection of granules:</a:t>
            </a:r>
          </a:p>
          <a:p>
            <a:pPr lvl="1"/>
            <a:r>
              <a:rPr lang="en-US" dirty="0"/>
              <a:t>White, yellow, brown, red or black granules may be present in the pus in </a:t>
            </a:r>
            <a:r>
              <a:rPr lang="en-US" dirty="0" err="1"/>
              <a:t>mycetoma</a:t>
            </a:r>
            <a:r>
              <a:rPr lang="en-US" dirty="0"/>
              <a:t>.</a:t>
            </a:r>
          </a:p>
          <a:p>
            <a:pPr lvl="1"/>
            <a:r>
              <a:rPr lang="en-US" dirty="0"/>
              <a:t>The sample is mixed with distilled water to free the granules.</a:t>
            </a:r>
          </a:p>
          <a:p>
            <a:pPr lvl="1"/>
            <a:r>
              <a:rPr lang="en-US" dirty="0"/>
              <a:t>A hand </a:t>
            </a:r>
            <a:r>
              <a:rPr lang="en-US" dirty="0" err="1"/>
              <a:t>lense</a:t>
            </a:r>
            <a:r>
              <a:rPr lang="en-US" dirty="0"/>
              <a:t> can be used to view the granules.</a:t>
            </a:r>
          </a:p>
        </p:txBody>
      </p:sp>
    </p:spTree>
    <p:extLst>
      <p:ext uri="{BB962C8B-B14F-4D97-AF65-F5344CB8AC3E}">
        <p14:creationId xmlns:p14="http://schemas.microsoft.com/office/powerpoint/2010/main" val="3719186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1800" y="396336"/>
            <a:ext cx="5740400" cy="606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0950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228600"/>
            <a:ext cx="8229600" cy="5897563"/>
          </a:xfrm>
        </p:spPr>
        <p:txBody>
          <a:bodyPr/>
          <a:lstStyle/>
          <a:p>
            <a:r>
              <a:rPr lang="en-US" b="1" dirty="0"/>
              <a:t>Microscopic examination</a:t>
            </a:r>
          </a:p>
          <a:p>
            <a:endParaRPr lang="en-US" dirty="0"/>
          </a:p>
          <a:p>
            <a:pPr lvl="1"/>
            <a:r>
              <a:rPr lang="en-US" dirty="0"/>
              <a:t>Direct examination</a:t>
            </a:r>
          </a:p>
          <a:p>
            <a:pPr lvl="2"/>
            <a:r>
              <a:rPr lang="en-US" dirty="0"/>
              <a:t>Staphylococcal lesion shows the evidence of pus cells.</a:t>
            </a:r>
          </a:p>
          <a:p>
            <a:pPr lvl="2"/>
            <a:r>
              <a:rPr lang="en-US" dirty="0"/>
              <a:t>Streptococcal infection is generally with lysed pus cells.</a:t>
            </a:r>
          </a:p>
          <a:p>
            <a:pPr>
              <a:buNone/>
            </a:pPr>
            <a:endParaRPr lang="en-US" dirty="0">
              <a:solidFill>
                <a:srgbClr val="00B0F0"/>
              </a:solidFill>
            </a:endParaRPr>
          </a:p>
          <a:p>
            <a:pPr>
              <a:buNone/>
            </a:pPr>
            <a:r>
              <a:rPr lang="en-US" dirty="0">
                <a:solidFill>
                  <a:srgbClr val="FF0000"/>
                </a:solidFill>
              </a:rPr>
              <a:t>Presence of many epithelium cells resembles skin contamination but presence of PMNs suggest good quality of  sample.</a:t>
            </a:r>
          </a:p>
          <a:p>
            <a:pPr>
              <a:buNone/>
            </a:pPr>
            <a:endParaRPr lang="en-US" dirty="0"/>
          </a:p>
        </p:txBody>
      </p:sp>
    </p:spTree>
    <p:extLst>
      <p:ext uri="{BB962C8B-B14F-4D97-AF65-F5344CB8AC3E}">
        <p14:creationId xmlns:p14="http://schemas.microsoft.com/office/powerpoint/2010/main" val="5772607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normAutofit fontScale="92500"/>
          </a:bodyPr>
          <a:lstStyle/>
          <a:p>
            <a:pPr lvl="1"/>
            <a:r>
              <a:rPr lang="en-US" b="1" dirty="0"/>
              <a:t>Gram Smear</a:t>
            </a:r>
          </a:p>
          <a:p>
            <a:pPr lvl="1"/>
            <a:endParaRPr lang="en-US" dirty="0"/>
          </a:p>
          <a:p>
            <a:pPr lvl="2"/>
            <a:r>
              <a:rPr lang="en-US" dirty="0"/>
              <a:t>Make an evenly spread smear of the specimen on a clean, grease-free slide</a:t>
            </a:r>
          </a:p>
          <a:p>
            <a:pPr lvl="2"/>
            <a:endParaRPr lang="en-US" dirty="0"/>
          </a:p>
          <a:p>
            <a:pPr lvl="2"/>
            <a:r>
              <a:rPr lang="en-US" dirty="0"/>
              <a:t>It is air dried and stained by Gram technique.</a:t>
            </a:r>
          </a:p>
          <a:p>
            <a:pPr lvl="2"/>
            <a:endParaRPr lang="en-US" dirty="0"/>
          </a:p>
          <a:p>
            <a:pPr lvl="2"/>
            <a:r>
              <a:rPr lang="en-US" dirty="0"/>
              <a:t>The smear is examined for bacteria among the pus cells using 40x and 100x.</a:t>
            </a:r>
          </a:p>
          <a:p>
            <a:pPr lvl="2"/>
            <a:r>
              <a:rPr lang="en-US" dirty="0"/>
              <a:t>and stain by </a:t>
            </a:r>
            <a:r>
              <a:rPr lang="en-US" b="1" dirty="0"/>
              <a:t>Gram staining technique</a:t>
            </a:r>
            <a:r>
              <a:rPr lang="en-US" dirty="0"/>
              <a:t>. Examine the smear for the presence of bacteria and pus cells (PMNs).</a:t>
            </a:r>
          </a:p>
          <a:p>
            <a:endParaRPr lang="en-US" dirty="0"/>
          </a:p>
        </p:txBody>
      </p:sp>
    </p:spTree>
    <p:extLst>
      <p:ext uri="{BB962C8B-B14F-4D97-AF65-F5344CB8AC3E}">
        <p14:creationId xmlns:p14="http://schemas.microsoft.com/office/powerpoint/2010/main" val="3368937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s.jpg"/>
          <p:cNvPicPr>
            <a:picLocks noGrp="1" noChangeAspect="1"/>
          </p:cNvPicPr>
          <p:nvPr>
            <p:ph idx="1"/>
          </p:nvPr>
        </p:nvPicPr>
        <p:blipFill>
          <a:blip r:embed="rId2"/>
          <a:stretch>
            <a:fillRect/>
          </a:stretch>
        </p:blipFill>
        <p:spPr>
          <a:xfrm>
            <a:off x="67147" y="0"/>
            <a:ext cx="9076853" cy="6858000"/>
          </a:xfr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8" y="4482321"/>
            <a:ext cx="2706232" cy="235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2981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493837"/>
            <a:ext cx="4038600" cy="5821363"/>
          </a:xfrm>
        </p:spPr>
        <p:txBody>
          <a:bodyPr>
            <a:normAutofit/>
          </a:bodyPr>
          <a:lstStyle/>
          <a:p>
            <a:r>
              <a:rPr lang="en-US" b="1" dirty="0">
                <a:solidFill>
                  <a:srgbClr val="7030A0"/>
                </a:solidFill>
              </a:rPr>
              <a:t>Gram positive </a:t>
            </a:r>
          </a:p>
          <a:p>
            <a:pPr lvl="1"/>
            <a:r>
              <a:rPr lang="en-US" b="1" i="1" dirty="0"/>
              <a:t>Staphylococcus </a:t>
            </a:r>
            <a:r>
              <a:rPr lang="en-US" b="1" i="1" dirty="0" err="1"/>
              <a:t>aureus</a:t>
            </a:r>
            <a:endParaRPr lang="en-US" b="1" i="1" dirty="0"/>
          </a:p>
          <a:p>
            <a:pPr lvl="1"/>
            <a:r>
              <a:rPr lang="en-US" i="1" dirty="0"/>
              <a:t>Streptococcus </a:t>
            </a:r>
            <a:r>
              <a:rPr lang="en-US" i="1" dirty="0" err="1"/>
              <a:t>pyogenes</a:t>
            </a:r>
            <a:endParaRPr lang="en-US" i="1" dirty="0"/>
          </a:p>
          <a:p>
            <a:pPr lvl="1"/>
            <a:r>
              <a:rPr lang="en-US" i="1" dirty="0" err="1"/>
              <a:t>Enterococcus</a:t>
            </a:r>
            <a:r>
              <a:rPr lang="en-US" i="1" dirty="0"/>
              <a:t> species</a:t>
            </a:r>
          </a:p>
          <a:p>
            <a:pPr lvl="1"/>
            <a:r>
              <a:rPr lang="en-US" i="1" dirty="0" err="1"/>
              <a:t>Anareobic</a:t>
            </a:r>
            <a:r>
              <a:rPr lang="en-US" i="1" dirty="0"/>
              <a:t> streptococci</a:t>
            </a:r>
          </a:p>
          <a:p>
            <a:pPr lvl="1"/>
            <a:r>
              <a:rPr lang="en-US" i="1" dirty="0"/>
              <a:t>Clostridium </a:t>
            </a:r>
            <a:r>
              <a:rPr lang="en-US" i="1" dirty="0" err="1"/>
              <a:t>perfrinhes</a:t>
            </a:r>
            <a:r>
              <a:rPr lang="en-US" i="1" dirty="0"/>
              <a:t> and other clostridia</a:t>
            </a:r>
          </a:p>
          <a:p>
            <a:pPr lvl="1"/>
            <a:r>
              <a:rPr lang="en-US" i="1" dirty="0" err="1"/>
              <a:t>Actinomycetes</a:t>
            </a:r>
            <a:endParaRPr lang="en-US" i="1" dirty="0"/>
          </a:p>
          <a:p>
            <a:pPr lvl="1"/>
            <a:r>
              <a:rPr lang="en-US" i="1" dirty="0" err="1"/>
              <a:t>Actinomyces</a:t>
            </a:r>
            <a:r>
              <a:rPr lang="en-US" i="1" dirty="0"/>
              <a:t> </a:t>
            </a:r>
            <a:r>
              <a:rPr lang="en-US" i="1" dirty="0" err="1"/>
              <a:t>israaeli</a:t>
            </a:r>
            <a:endParaRPr lang="en-US" i="1" dirty="0"/>
          </a:p>
          <a:p>
            <a:pPr lvl="1"/>
            <a:r>
              <a:rPr lang="en-US" i="1" dirty="0"/>
              <a:t>Mycobacterium tuberculosis</a:t>
            </a:r>
          </a:p>
          <a:p>
            <a:pPr lvl="1"/>
            <a:endParaRPr lang="en-US" i="1" dirty="0"/>
          </a:p>
        </p:txBody>
      </p:sp>
      <p:sp>
        <p:nvSpPr>
          <p:cNvPr id="6" name="Content Placeholder 5"/>
          <p:cNvSpPr>
            <a:spLocks noGrp="1"/>
          </p:cNvSpPr>
          <p:nvPr>
            <p:ph sz="half" idx="2"/>
          </p:nvPr>
        </p:nvSpPr>
        <p:spPr>
          <a:xfrm>
            <a:off x="4648200" y="1600200"/>
            <a:ext cx="4038600" cy="5897563"/>
          </a:xfrm>
        </p:spPr>
        <p:txBody>
          <a:bodyPr>
            <a:normAutofit/>
          </a:bodyPr>
          <a:lstStyle/>
          <a:p>
            <a:r>
              <a:rPr lang="en-US" b="1" dirty="0">
                <a:solidFill>
                  <a:srgbClr val="FF0000"/>
                </a:solidFill>
              </a:rPr>
              <a:t>Gram negative</a:t>
            </a:r>
            <a:r>
              <a:rPr lang="en-US" sz="1600" b="1" dirty="0"/>
              <a:t>(rare)</a:t>
            </a:r>
            <a:endParaRPr lang="en-US" b="1" i="1" dirty="0"/>
          </a:p>
          <a:p>
            <a:pPr lvl="1"/>
            <a:r>
              <a:rPr lang="en-US" i="1" dirty="0"/>
              <a:t>Pseudomonas </a:t>
            </a:r>
            <a:r>
              <a:rPr lang="en-US" i="1" dirty="0" err="1"/>
              <a:t>aeruginosa</a:t>
            </a:r>
            <a:endParaRPr lang="en-US" i="1" dirty="0"/>
          </a:p>
          <a:p>
            <a:pPr lvl="1"/>
            <a:r>
              <a:rPr lang="en-US" i="1" dirty="0"/>
              <a:t>Proteus species</a:t>
            </a:r>
          </a:p>
          <a:p>
            <a:pPr lvl="1"/>
            <a:r>
              <a:rPr lang="en-US" i="1" dirty="0"/>
              <a:t>Escherichia coli</a:t>
            </a:r>
          </a:p>
          <a:p>
            <a:pPr lvl="1"/>
            <a:r>
              <a:rPr lang="en-US" i="1" dirty="0" err="1"/>
              <a:t>Bacterioids</a:t>
            </a:r>
            <a:r>
              <a:rPr lang="en-US" i="1" dirty="0"/>
              <a:t> species</a:t>
            </a:r>
          </a:p>
          <a:p>
            <a:pPr lvl="1"/>
            <a:r>
              <a:rPr lang="en-US" i="1" dirty="0" err="1"/>
              <a:t>Klebsiella</a:t>
            </a:r>
            <a:r>
              <a:rPr lang="en-US" i="1" dirty="0"/>
              <a:t> species</a:t>
            </a:r>
          </a:p>
          <a:p>
            <a:pPr lvl="1"/>
            <a:r>
              <a:rPr lang="en-US" i="1" dirty="0" err="1"/>
              <a:t>Pasteurella</a:t>
            </a:r>
            <a:r>
              <a:rPr lang="en-US" i="1" dirty="0"/>
              <a:t> species </a:t>
            </a:r>
          </a:p>
        </p:txBody>
      </p:sp>
      <p:sp>
        <p:nvSpPr>
          <p:cNvPr id="2" name="TextBox 1"/>
          <p:cNvSpPr txBox="1"/>
          <p:nvPr/>
        </p:nvSpPr>
        <p:spPr>
          <a:xfrm>
            <a:off x="1066800" y="152400"/>
            <a:ext cx="6629400" cy="1077218"/>
          </a:xfrm>
          <a:prstGeom prst="rect">
            <a:avLst/>
          </a:prstGeom>
          <a:noFill/>
        </p:spPr>
        <p:txBody>
          <a:bodyPr wrap="square" rtlCol="0">
            <a:spAutoFit/>
          </a:bodyPr>
          <a:lstStyle/>
          <a:p>
            <a:r>
              <a:rPr lang="en-US" sz="3200" b="1" dirty="0"/>
              <a:t>Common organisms causing Pyogenic infections are as follows:</a:t>
            </a:r>
          </a:p>
        </p:txBody>
      </p:sp>
    </p:spTree>
    <p:extLst>
      <p:ext uri="{BB962C8B-B14F-4D97-AF65-F5344CB8AC3E}">
        <p14:creationId xmlns:p14="http://schemas.microsoft.com/office/powerpoint/2010/main" val="22167106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77500" lnSpcReduction="20000"/>
          </a:bodyPr>
          <a:lstStyle/>
          <a:p>
            <a:pPr fontAlgn="base"/>
            <a:r>
              <a:rPr lang="en-US" dirty="0"/>
              <a:t>using 100x objective lens and look especially for:</a:t>
            </a:r>
          </a:p>
          <a:p>
            <a:pPr lvl="1" fontAlgn="base"/>
            <a:r>
              <a:rPr lang="en-US" dirty="0"/>
              <a:t>Gram negative rods ( Possible pathogens are </a:t>
            </a:r>
            <a:r>
              <a:rPr lang="en-US" i="1" dirty="0" err="1"/>
              <a:t>E.coli</a:t>
            </a:r>
            <a:r>
              <a:rPr lang="en-US" i="1" dirty="0"/>
              <a:t>,</a:t>
            </a:r>
            <a:r>
              <a:rPr lang="en-US" b="1" i="1" dirty="0"/>
              <a:t> </a:t>
            </a:r>
            <a:r>
              <a:rPr lang="en-US" b="1" i="1" dirty="0" err="1"/>
              <a:t>Klebsiella</a:t>
            </a:r>
            <a:r>
              <a:rPr lang="en-US" b="1" i="1" dirty="0"/>
              <a:t> </a:t>
            </a:r>
            <a:r>
              <a:rPr lang="en-US" b="1" i="1" dirty="0" err="1"/>
              <a:t>pneumoniae</a:t>
            </a:r>
            <a:r>
              <a:rPr lang="en-US" i="1" dirty="0"/>
              <a:t>, </a:t>
            </a:r>
            <a:r>
              <a:rPr lang="en-US" b="1" i="1" dirty="0"/>
              <a:t>Pseudomonas </a:t>
            </a:r>
            <a:r>
              <a:rPr lang="en-US" b="1" i="1" dirty="0" err="1"/>
              <a:t>aeruginosa</a:t>
            </a:r>
            <a:r>
              <a:rPr lang="en-US" i="1" dirty="0"/>
              <a:t>, </a:t>
            </a:r>
            <a:r>
              <a:rPr lang="en-US" b="1" i="1" dirty="0"/>
              <a:t>Proteus</a:t>
            </a:r>
            <a:r>
              <a:rPr lang="en-US" dirty="0"/>
              <a:t> or </a:t>
            </a:r>
            <a:r>
              <a:rPr lang="en-US" b="1" dirty="0" err="1"/>
              <a:t>Bacteroides</a:t>
            </a:r>
            <a:r>
              <a:rPr lang="en-US" dirty="0"/>
              <a:t> species)</a:t>
            </a:r>
          </a:p>
          <a:p>
            <a:pPr lvl="1" fontAlgn="base"/>
            <a:r>
              <a:rPr lang="en-US" dirty="0"/>
              <a:t>Gram positive </a:t>
            </a:r>
            <a:r>
              <a:rPr lang="en-US" dirty="0" err="1"/>
              <a:t>cocci</a:t>
            </a:r>
            <a:r>
              <a:rPr lang="en-US" dirty="0"/>
              <a:t> in pairs, chains or clusters (possible pathogens are </a:t>
            </a:r>
            <a:r>
              <a:rPr lang="en-US" b="1" i="1" dirty="0"/>
              <a:t>Staphylococcus </a:t>
            </a:r>
            <a:r>
              <a:rPr lang="en-US" b="1" i="1" dirty="0" err="1"/>
              <a:t>aureus</a:t>
            </a:r>
            <a:r>
              <a:rPr lang="en-US" i="1" dirty="0"/>
              <a:t> ,</a:t>
            </a:r>
            <a:r>
              <a:rPr lang="en-US" b="1" i="1" dirty="0"/>
              <a:t>Streptococcus </a:t>
            </a:r>
            <a:r>
              <a:rPr lang="en-US" b="1" i="1" dirty="0" err="1"/>
              <a:t>pyogenes</a:t>
            </a:r>
            <a:r>
              <a:rPr lang="en-US" b="1" i="1" dirty="0"/>
              <a:t>,</a:t>
            </a:r>
            <a:r>
              <a:rPr lang="en-US" i="1" dirty="0"/>
              <a:t> </a:t>
            </a:r>
            <a:r>
              <a:rPr lang="en-US" dirty="0"/>
              <a:t>anaerobic streptococci or enterococci).</a:t>
            </a:r>
          </a:p>
          <a:p>
            <a:pPr lvl="1" fontAlgn="base"/>
            <a:r>
              <a:rPr lang="en-US" dirty="0"/>
              <a:t>Gram positive large rods with square ends (possible pathogens are </a:t>
            </a:r>
            <a:r>
              <a:rPr lang="en-US" b="1" i="1" dirty="0"/>
              <a:t>Clostridium </a:t>
            </a:r>
            <a:r>
              <a:rPr lang="en-US" b="1" i="1" dirty="0" err="1"/>
              <a:t>perfringens</a:t>
            </a:r>
            <a:r>
              <a:rPr lang="en-US" dirty="0"/>
              <a:t> or </a:t>
            </a:r>
            <a:r>
              <a:rPr lang="en-US" b="1" i="1" dirty="0"/>
              <a:t>Bacillus </a:t>
            </a:r>
            <a:r>
              <a:rPr lang="en-US" b="1" i="1" dirty="0" err="1"/>
              <a:t>anthracis</a:t>
            </a:r>
            <a:r>
              <a:rPr lang="en-US" dirty="0"/>
              <a:t>)</a:t>
            </a:r>
          </a:p>
          <a:p>
            <a:pPr lvl="1" fontAlgn="base"/>
            <a:r>
              <a:rPr lang="en-US" dirty="0"/>
              <a:t>In the case of anaerobic infections large number of pleomorphic bacteria (streptococci, Gram positive and Gram negative rods of various size and fusiform bacteria) may be seen. Sometimes, Gram positive yeast cells with </a:t>
            </a:r>
            <a:r>
              <a:rPr lang="en-US" dirty="0" err="1"/>
              <a:t>psuedohyphae</a:t>
            </a:r>
            <a:r>
              <a:rPr lang="en-US" dirty="0"/>
              <a:t> may be seen, which can be</a:t>
            </a:r>
            <a:r>
              <a:rPr lang="en-US" b="1" dirty="0"/>
              <a:t> </a:t>
            </a:r>
            <a:r>
              <a:rPr lang="en-US" b="1" i="1" dirty="0"/>
              <a:t>Candida </a:t>
            </a:r>
            <a:r>
              <a:rPr lang="en-US" b="1" i="1" dirty="0" err="1"/>
              <a:t>albicans</a:t>
            </a:r>
            <a:r>
              <a:rPr lang="en-US" i="1" dirty="0"/>
              <a:t> </a:t>
            </a:r>
            <a:r>
              <a:rPr lang="en-US" i="1" dirty="0">
                <a:solidFill>
                  <a:schemeClr val="accent6">
                    <a:lumMod val="75000"/>
                  </a:schemeClr>
                </a:solidFill>
              </a:rPr>
              <a:t>.</a:t>
            </a:r>
            <a:endParaRPr lang="en-US" dirty="0">
              <a:solidFill>
                <a:schemeClr val="accent6">
                  <a:lumMod val="75000"/>
                </a:schemeClr>
              </a:solidFill>
            </a:endParaRPr>
          </a:p>
          <a:p>
            <a:br>
              <a:rPr lang="en-US" dirty="0"/>
            </a:br>
            <a:endParaRPr lang="en-US" dirty="0"/>
          </a:p>
        </p:txBody>
      </p:sp>
    </p:spTree>
    <p:extLst>
      <p:ext uri="{BB962C8B-B14F-4D97-AF65-F5344CB8AC3E}">
        <p14:creationId xmlns:p14="http://schemas.microsoft.com/office/powerpoint/2010/main" val="25791040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err="1"/>
              <a:t>Ziehl-Neelsen</a:t>
            </a:r>
            <a:r>
              <a:rPr lang="en-US" dirty="0"/>
              <a:t> smear is prepared when tuberculosis is suspected.</a:t>
            </a:r>
          </a:p>
        </p:txBody>
      </p:sp>
      <p:pic>
        <p:nvPicPr>
          <p:cNvPr id="4" name="Picture 3" descr="IndianJOtol_2011_17_2_86_91046_f1.jpg"/>
          <p:cNvPicPr>
            <a:picLocks noChangeAspect="1"/>
          </p:cNvPicPr>
          <p:nvPr/>
        </p:nvPicPr>
        <p:blipFill>
          <a:blip r:embed="rId2"/>
          <a:stretch>
            <a:fillRect/>
          </a:stretch>
        </p:blipFill>
        <p:spPr>
          <a:xfrm>
            <a:off x="-13580" y="1524000"/>
            <a:ext cx="9157580" cy="5501396"/>
          </a:xfrm>
          <a:prstGeom prst="rect">
            <a:avLst/>
          </a:prstGeom>
        </p:spPr>
      </p:pic>
    </p:spTree>
    <p:extLst>
      <p:ext uri="{BB962C8B-B14F-4D97-AF65-F5344CB8AC3E}">
        <p14:creationId xmlns:p14="http://schemas.microsoft.com/office/powerpoint/2010/main" val="24483379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normAutofit fontScale="92500" lnSpcReduction="20000"/>
          </a:bodyPr>
          <a:lstStyle/>
          <a:p>
            <a:r>
              <a:rPr lang="en-US" b="1" i="1" dirty="0"/>
              <a:t>KOH preparation:</a:t>
            </a:r>
          </a:p>
          <a:p>
            <a:pPr marL="0" indent="0">
              <a:buNone/>
            </a:pPr>
            <a:r>
              <a:rPr lang="en-US" dirty="0"/>
              <a:t>When a fungal or </a:t>
            </a:r>
            <a:r>
              <a:rPr lang="en-US" dirty="0" err="1"/>
              <a:t>actinomycete</a:t>
            </a:r>
            <a:r>
              <a:rPr lang="en-US" dirty="0"/>
              <a:t> infection is suspected.</a:t>
            </a:r>
          </a:p>
          <a:p>
            <a:r>
              <a:rPr lang="en-US" b="1" i="1" dirty="0" err="1"/>
              <a:t>Giemsa</a:t>
            </a:r>
            <a:r>
              <a:rPr lang="en-US" b="1" i="1" dirty="0"/>
              <a:t> or </a:t>
            </a:r>
            <a:r>
              <a:rPr lang="en-US" b="1" i="1" dirty="0" err="1"/>
              <a:t>Wayson’s</a:t>
            </a:r>
            <a:r>
              <a:rPr lang="en-US" b="1" i="1" dirty="0"/>
              <a:t> smear:</a:t>
            </a:r>
          </a:p>
          <a:p>
            <a:pPr marL="0" indent="0">
              <a:buNone/>
            </a:pPr>
            <a:r>
              <a:rPr lang="en-US" dirty="0"/>
              <a:t>When bubonic plague is suspected.</a:t>
            </a:r>
          </a:p>
          <a:p>
            <a:r>
              <a:rPr lang="en-US" b="1" i="1" dirty="0"/>
              <a:t>Polychrome methylene blue:</a:t>
            </a:r>
          </a:p>
          <a:p>
            <a:pPr marL="0" indent="0">
              <a:buNone/>
            </a:pPr>
            <a:r>
              <a:rPr lang="en-US" dirty="0"/>
              <a:t>When cutaneous anthrax is suspected.</a:t>
            </a:r>
          </a:p>
          <a:p>
            <a:r>
              <a:rPr lang="en-US" b="1" i="1" dirty="0"/>
              <a:t>Dark-field microscopy:</a:t>
            </a:r>
          </a:p>
          <a:p>
            <a:pPr marL="0" indent="0">
              <a:buNone/>
            </a:pPr>
            <a:r>
              <a:rPr lang="en-US" dirty="0"/>
              <a:t>To detect </a:t>
            </a:r>
            <a:r>
              <a:rPr lang="en-US" dirty="0" err="1"/>
              <a:t>treponemes</a:t>
            </a:r>
            <a:r>
              <a:rPr lang="en-US" dirty="0"/>
              <a:t> when yaws or </a:t>
            </a:r>
            <a:r>
              <a:rPr lang="en-US" dirty="0" err="1"/>
              <a:t>pinta</a:t>
            </a:r>
            <a:r>
              <a:rPr lang="en-US" dirty="0"/>
              <a:t> is suspected.</a:t>
            </a:r>
          </a:p>
        </p:txBody>
      </p:sp>
    </p:spTree>
    <p:extLst>
      <p:ext uri="{BB962C8B-B14F-4D97-AF65-F5344CB8AC3E}">
        <p14:creationId xmlns:p14="http://schemas.microsoft.com/office/powerpoint/2010/main" val="14073186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11" y="76200"/>
            <a:ext cx="9123265"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38600" y="5858470"/>
            <a:ext cx="5105400" cy="923330"/>
          </a:xfrm>
          <a:prstGeom prst="rect">
            <a:avLst/>
          </a:prstGeom>
          <a:noFill/>
        </p:spPr>
        <p:txBody>
          <a:bodyPr wrap="square" rtlCol="0">
            <a:spAutoFit/>
          </a:bodyPr>
          <a:lstStyle/>
          <a:p>
            <a:r>
              <a:rPr lang="en-US" b="1" dirty="0" err="1"/>
              <a:t>Wayson</a:t>
            </a:r>
            <a:r>
              <a:rPr lang="en-US" b="1" dirty="0"/>
              <a:t> </a:t>
            </a:r>
            <a:r>
              <a:rPr lang="en-US" b="1" dirty="0" err="1"/>
              <a:t>smear:</a:t>
            </a:r>
            <a:r>
              <a:rPr lang="en-US" i="1" dirty="0" err="1"/>
              <a:t>Yersinia</a:t>
            </a:r>
            <a:r>
              <a:rPr lang="en-US" i="1" dirty="0"/>
              <a:t> </a:t>
            </a:r>
            <a:r>
              <a:rPr lang="en-US" i="1" dirty="0" err="1"/>
              <a:t>pestis</a:t>
            </a:r>
            <a:r>
              <a:rPr lang="en-US" dirty="0"/>
              <a:t> appears purple with a characteristic safety-pin </a:t>
            </a:r>
            <a:r>
              <a:rPr lang="en-US" dirty="0" err="1"/>
              <a:t>appearance,which</a:t>
            </a:r>
            <a:r>
              <a:rPr lang="en-US" dirty="0"/>
              <a:t> is due to the presence of a central vacuole.</a:t>
            </a:r>
          </a:p>
        </p:txBody>
      </p:sp>
      <p:sp>
        <p:nvSpPr>
          <p:cNvPr id="6" name="Oval 5"/>
          <p:cNvSpPr/>
          <p:nvPr/>
        </p:nvSpPr>
        <p:spPr>
          <a:xfrm>
            <a:off x="6096000" y="3962400"/>
            <a:ext cx="685800" cy="685800"/>
          </a:xfrm>
          <a:prstGeom prst="ellipse">
            <a:avLst/>
          </a:prstGeom>
          <a:solidFill>
            <a:schemeClr val="accent2">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54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lstStyle/>
          <a:p>
            <a:r>
              <a:rPr lang="en-US" dirty="0">
                <a:solidFill>
                  <a:srgbClr val="00B0F0"/>
                </a:solidFill>
              </a:rPr>
              <a:t>Fluorescent Ab stain- </a:t>
            </a:r>
            <a:r>
              <a:rPr lang="en-US" dirty="0">
                <a:solidFill>
                  <a:schemeClr val="tx1">
                    <a:lumMod val="95000"/>
                    <a:lumOff val="5000"/>
                  </a:schemeClr>
                </a:solidFill>
              </a:rPr>
              <a:t>polyclonal or monoclonal ab against specific organisms. Direct or indirect .</a:t>
            </a:r>
          </a:p>
          <a:p>
            <a:pPr>
              <a:buNone/>
            </a:pPr>
            <a:r>
              <a:rPr lang="en-US" b="1" dirty="0"/>
              <a:t>    </a:t>
            </a:r>
            <a:r>
              <a:rPr lang="en-US" dirty="0"/>
              <a:t>most </a:t>
            </a:r>
            <a:r>
              <a:rPr lang="en-US" dirty="0" err="1"/>
              <a:t>commnly</a:t>
            </a:r>
            <a:r>
              <a:rPr lang="en-US" dirty="0"/>
              <a:t> used fluorescein isothiocyanate as </a:t>
            </a:r>
            <a:r>
              <a:rPr lang="en-US" dirty="0" err="1"/>
              <a:t>flurochrome</a:t>
            </a:r>
            <a:r>
              <a:rPr lang="en-US" dirty="0"/>
              <a:t>.</a:t>
            </a:r>
            <a:endParaRPr lang="en-US" b="1" dirty="0"/>
          </a:p>
        </p:txBody>
      </p:sp>
    </p:spTree>
    <p:extLst>
      <p:ext uri="{BB962C8B-B14F-4D97-AF65-F5344CB8AC3E}">
        <p14:creationId xmlns:p14="http://schemas.microsoft.com/office/powerpoint/2010/main" val="1113514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Culture</a:t>
            </a:r>
          </a:p>
        </p:txBody>
      </p:sp>
      <p:sp>
        <p:nvSpPr>
          <p:cNvPr id="3" name="Content Placeholder 2"/>
          <p:cNvSpPr>
            <a:spLocks noGrp="1"/>
          </p:cNvSpPr>
          <p:nvPr>
            <p:ph idx="1"/>
          </p:nvPr>
        </p:nvSpPr>
        <p:spPr/>
        <p:txBody>
          <a:bodyPr>
            <a:normAutofit fontScale="70000" lnSpcReduction="20000"/>
          </a:bodyPr>
          <a:lstStyle/>
          <a:p>
            <a:r>
              <a:rPr lang="en-US" dirty="0"/>
              <a:t>The specimen is inoculated in following culture medias to obtain isolated colonies.</a:t>
            </a:r>
          </a:p>
          <a:p>
            <a:endParaRPr lang="en-US" dirty="0"/>
          </a:p>
          <a:p>
            <a:pPr marL="0" indent="0">
              <a:buNone/>
            </a:pPr>
            <a:r>
              <a:rPr lang="en-US" b="1" i="1" dirty="0"/>
              <a:t>1)Blood agar </a:t>
            </a:r>
            <a:r>
              <a:rPr lang="en-US" dirty="0"/>
              <a:t> </a:t>
            </a:r>
            <a:endParaRPr lang="en-US" b="1" i="1" dirty="0"/>
          </a:p>
          <a:p>
            <a:pPr marL="0" indent="0">
              <a:buNone/>
            </a:pPr>
            <a:r>
              <a:rPr lang="en-US" b="1" dirty="0"/>
              <a:t> </a:t>
            </a:r>
            <a:r>
              <a:rPr lang="en-US" dirty="0"/>
              <a:t>Incubate aerobically</a:t>
            </a:r>
            <a:endParaRPr lang="en-US" b="1" i="1" dirty="0"/>
          </a:p>
          <a:p>
            <a:pPr marL="0" indent="0">
              <a:buNone/>
            </a:pPr>
            <a:r>
              <a:rPr lang="en-US" b="1" i="1" dirty="0"/>
              <a:t>2)</a:t>
            </a:r>
            <a:r>
              <a:rPr lang="en-US" b="1" i="1" dirty="0" err="1"/>
              <a:t>MacConkey</a:t>
            </a:r>
            <a:r>
              <a:rPr lang="en-US" b="1" i="1" dirty="0"/>
              <a:t> agar </a:t>
            </a:r>
            <a:endParaRPr lang="en-US" dirty="0"/>
          </a:p>
          <a:p>
            <a:pPr marL="0" indent="0">
              <a:buNone/>
            </a:pPr>
            <a:r>
              <a:rPr lang="en-US" dirty="0"/>
              <a:t>Incubate aerobically </a:t>
            </a:r>
          </a:p>
          <a:p>
            <a:pPr marL="0" indent="0">
              <a:buNone/>
            </a:pPr>
            <a:r>
              <a:rPr lang="en-US" b="1" dirty="0"/>
              <a:t>3) </a:t>
            </a:r>
            <a:r>
              <a:rPr lang="en-US" b="1" i="1" dirty="0"/>
              <a:t>Cooked meat medium </a:t>
            </a:r>
            <a:endParaRPr lang="en-US" dirty="0"/>
          </a:p>
          <a:p>
            <a:pPr marL="0" indent="0">
              <a:buNone/>
            </a:pPr>
            <a:r>
              <a:rPr lang="en-US" dirty="0"/>
              <a:t>Subculture at 24 h, 48 h, and 72 h as indicated</a:t>
            </a:r>
          </a:p>
          <a:p>
            <a:pPr marL="0" indent="0">
              <a:buNone/>
            </a:pPr>
            <a:r>
              <a:rPr lang="en-US" b="1" dirty="0"/>
              <a:t>4) </a:t>
            </a:r>
            <a:r>
              <a:rPr lang="en-US" b="1" i="1" dirty="0"/>
              <a:t>Neomycin blood agar when anaerobic infection is suspected</a:t>
            </a:r>
          </a:p>
          <a:p>
            <a:pPr marL="0" indent="0">
              <a:buNone/>
            </a:pPr>
            <a:r>
              <a:rPr lang="en-US" dirty="0"/>
              <a:t>Incubate anaerobically up to 48 h</a:t>
            </a:r>
          </a:p>
          <a:p>
            <a:pPr marL="0" indent="0">
              <a:buNone/>
            </a:pPr>
            <a:r>
              <a:rPr lang="en-US" b="1" i="1" dirty="0"/>
              <a:t>5)Culture for M. tuberculosis or M. </a:t>
            </a:r>
            <a:r>
              <a:rPr lang="en-US" b="1" i="1" dirty="0" err="1"/>
              <a:t>ulcerans</a:t>
            </a:r>
            <a:endParaRPr lang="en-US" b="1" i="1" dirty="0"/>
          </a:p>
          <a:p>
            <a:pPr marL="0" indent="0">
              <a:buNone/>
            </a:pPr>
            <a:r>
              <a:rPr lang="en-US" b="1" i="1" dirty="0"/>
              <a:t> </a:t>
            </a:r>
            <a:r>
              <a:rPr lang="en-US" dirty="0"/>
              <a:t>Requires facilities of a Tuberculosis Reference</a:t>
            </a:r>
            <a:r>
              <a:rPr lang="en-US" b="1" i="1" dirty="0"/>
              <a:t> </a:t>
            </a:r>
            <a:r>
              <a:rPr lang="en-US" dirty="0"/>
              <a:t>Laboratory</a:t>
            </a:r>
          </a:p>
          <a:p>
            <a:pPr marL="457200" lvl="1" indent="0">
              <a:buNone/>
            </a:pPr>
            <a:endParaRPr lang="en-US" dirty="0"/>
          </a:p>
        </p:txBody>
      </p:sp>
    </p:spTree>
    <p:extLst>
      <p:ext uri="{BB962C8B-B14F-4D97-AF65-F5344CB8AC3E}">
        <p14:creationId xmlns:p14="http://schemas.microsoft.com/office/powerpoint/2010/main" val="16782448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lood agar: Introduction, composition, preparation, principle and  interpret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27" y="231872"/>
            <a:ext cx="3861447" cy="314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27" y="3684689"/>
            <a:ext cx="3892549" cy="291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9884" r="4390" b="7893"/>
          <a:stretch/>
        </p:blipFill>
        <p:spPr bwMode="auto">
          <a:xfrm>
            <a:off x="4953000" y="231872"/>
            <a:ext cx="3667773" cy="314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descr="Cooked-Meat-Broth-CMB-for-Anaerobic-Bacteria.jpg"/>
          <p:cNvPicPr>
            <a:picLocks noGrp="1" noChangeAspect="1"/>
          </p:cNvPicPr>
          <p:nvPr>
            <p:ph idx="1"/>
          </p:nvPr>
        </p:nvPicPr>
        <p:blipFill>
          <a:blip r:embed="rId5"/>
          <a:stretch>
            <a:fillRect/>
          </a:stretch>
        </p:blipFill>
        <p:spPr>
          <a:xfrm>
            <a:off x="4953000" y="3684689"/>
            <a:ext cx="3667773" cy="2919412"/>
          </a:xfrm>
        </p:spPr>
      </p:pic>
    </p:spTree>
    <p:extLst>
      <p:ext uri="{BB962C8B-B14F-4D97-AF65-F5344CB8AC3E}">
        <p14:creationId xmlns:p14="http://schemas.microsoft.com/office/powerpoint/2010/main" val="18570361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r>
              <a:rPr lang="en-US" dirty="0"/>
              <a:t>The specimen should be incubated on two plates of blood agar, the one for incubation at 37</a:t>
            </a:r>
            <a:r>
              <a:rPr lang="en-US" b="1" dirty="0"/>
              <a:t>°</a:t>
            </a:r>
            <a:r>
              <a:rPr lang="en-US" dirty="0"/>
              <a:t>C</a:t>
            </a:r>
            <a:r>
              <a:rPr lang="en-US" b="1" dirty="0"/>
              <a:t> </a:t>
            </a:r>
            <a:r>
              <a:rPr lang="en-US" dirty="0"/>
              <a:t>aerobically and other for incubation anaerobically in nitrogen/ hydrogen plus 5-10% </a:t>
            </a:r>
            <a:r>
              <a:rPr lang="en-US" dirty="0" err="1"/>
              <a:t>carbondioxide</a:t>
            </a:r>
            <a:r>
              <a:rPr lang="en-US" dirty="0"/>
              <a:t>.</a:t>
            </a:r>
          </a:p>
          <a:p>
            <a:endParaRPr lang="en-US" dirty="0"/>
          </a:p>
          <a:p>
            <a:r>
              <a:rPr lang="en-US" dirty="0"/>
              <a:t>It should also be plated for aerobic incubation on </a:t>
            </a:r>
            <a:r>
              <a:rPr lang="en-US" dirty="0" err="1"/>
              <a:t>MacConkey</a:t>
            </a:r>
            <a:r>
              <a:rPr lang="en-US" dirty="0"/>
              <a:t> agar or CLED agar for differentiation of </a:t>
            </a:r>
            <a:r>
              <a:rPr lang="en-US" dirty="0" err="1"/>
              <a:t>coliforms</a:t>
            </a:r>
            <a:r>
              <a:rPr lang="en-US" dirty="0"/>
              <a:t>, staphylococci and </a:t>
            </a:r>
            <a:r>
              <a:rPr lang="en-US" dirty="0" err="1"/>
              <a:t>enterococci</a:t>
            </a:r>
            <a:r>
              <a:rPr lang="en-US" dirty="0"/>
              <a:t>.</a:t>
            </a:r>
          </a:p>
        </p:txBody>
      </p:sp>
    </p:spTree>
    <p:extLst>
      <p:ext uri="{BB962C8B-B14F-4D97-AF65-F5344CB8AC3E}">
        <p14:creationId xmlns:p14="http://schemas.microsoft.com/office/powerpoint/2010/main" val="7056029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It should be inoculated into a tube of cooked meat broth for enrichment of extracting aerobes and anaerobes.</a:t>
            </a:r>
          </a:p>
        </p:txBody>
      </p:sp>
    </p:spTree>
    <p:extLst>
      <p:ext uri="{BB962C8B-B14F-4D97-AF65-F5344CB8AC3E}">
        <p14:creationId xmlns:p14="http://schemas.microsoft.com/office/powerpoint/2010/main" val="13994455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37"/>
            <a:ext cx="8382000" cy="3382963"/>
          </a:xfrm>
        </p:spPr>
        <p:txBody>
          <a:bodyPr>
            <a:normAutofit/>
          </a:bodyPr>
          <a:lstStyle/>
          <a:p>
            <a:pPr fontAlgn="base"/>
            <a:r>
              <a:rPr lang="en-US" sz="2400" dirty="0"/>
              <a:t>If the growth is seen after 24/48 hours of culture, examination of the colony morphology and identification of the isolates should be done.</a:t>
            </a:r>
          </a:p>
          <a:p>
            <a:pPr fontAlgn="base"/>
            <a:r>
              <a:rPr lang="en-US" sz="2400" dirty="0"/>
              <a:t>In the Blood Agar plate look for the hemolysis. Both </a:t>
            </a:r>
            <a:r>
              <a:rPr lang="en-US" sz="2400" b="1" i="1" dirty="0" err="1"/>
              <a:t>Staphylococus</a:t>
            </a:r>
            <a:r>
              <a:rPr lang="en-US" sz="2400" b="1" i="1" dirty="0"/>
              <a:t> </a:t>
            </a:r>
            <a:r>
              <a:rPr lang="en-US" sz="2400" b="1" i="1" dirty="0" err="1"/>
              <a:t>aureus</a:t>
            </a:r>
            <a:r>
              <a:rPr lang="en-US" sz="2400" b="1" dirty="0"/>
              <a:t> </a:t>
            </a:r>
            <a:r>
              <a:rPr lang="en-US" sz="2400" dirty="0"/>
              <a:t>and </a:t>
            </a:r>
            <a:r>
              <a:rPr lang="en-US" sz="2400" b="1" i="1" dirty="0"/>
              <a:t>Streptococcus  </a:t>
            </a:r>
            <a:r>
              <a:rPr lang="en-US" sz="2400" b="1" i="1" dirty="0" err="1"/>
              <a:t>pyogenes</a:t>
            </a:r>
            <a:r>
              <a:rPr lang="en-US" sz="2400" dirty="0"/>
              <a:t> gives beta-hemolysis in Blood Agar (Some </a:t>
            </a:r>
            <a:r>
              <a:rPr lang="en-US" sz="2400" i="1" dirty="0"/>
              <a:t>S. </a:t>
            </a:r>
            <a:r>
              <a:rPr lang="en-US" sz="2400" i="1" dirty="0" err="1"/>
              <a:t>aureus</a:t>
            </a:r>
            <a:r>
              <a:rPr lang="en-US" sz="2400" dirty="0"/>
              <a:t> isolates may not show hemolysis).</a:t>
            </a:r>
          </a:p>
          <a:p>
            <a:pPr marL="0" indent="0">
              <a:buNone/>
            </a:pPr>
            <a:endParaRPr lang="en-US" dirty="0"/>
          </a:p>
        </p:txBody>
      </p:sp>
      <p:sp>
        <p:nvSpPr>
          <p:cNvPr id="2" name="Rectangle 1"/>
          <p:cNvSpPr/>
          <p:nvPr/>
        </p:nvSpPr>
        <p:spPr>
          <a:xfrm>
            <a:off x="618100" y="304800"/>
            <a:ext cx="6087500" cy="1323439"/>
          </a:xfrm>
          <a:prstGeom prst="rect">
            <a:avLst/>
          </a:prstGeom>
        </p:spPr>
        <p:txBody>
          <a:bodyPr wrap="none">
            <a:spAutoFit/>
          </a:bodyPr>
          <a:lstStyle/>
          <a:p>
            <a:pPr fontAlgn="base"/>
            <a:r>
              <a:rPr lang="en-US" sz="4000" b="1" dirty="0"/>
              <a:t>Examination and Reporting </a:t>
            </a:r>
          </a:p>
          <a:p>
            <a:pPr fontAlgn="base"/>
            <a:r>
              <a:rPr lang="en-US" sz="4000" b="1" dirty="0"/>
              <a:t>the Culture results:</a:t>
            </a:r>
          </a:p>
        </p:txBody>
      </p:sp>
      <p:sp>
        <p:nvSpPr>
          <p:cNvPr id="4" name="TextBox 3"/>
          <p:cNvSpPr txBox="1"/>
          <p:nvPr/>
        </p:nvSpPr>
        <p:spPr>
          <a:xfrm>
            <a:off x="914400" y="4495800"/>
            <a:ext cx="7162800" cy="1631216"/>
          </a:xfrm>
          <a:prstGeom prst="rect">
            <a:avLst/>
          </a:prstGeom>
          <a:noFill/>
        </p:spPr>
        <p:txBody>
          <a:bodyPr wrap="square" rtlCol="0">
            <a:spAutoFit/>
          </a:bodyPr>
          <a:lstStyle/>
          <a:p>
            <a:pPr marL="285750" indent="-285750" fontAlgn="base">
              <a:buFont typeface="Wingdings" pitchFamily="2" charset="2"/>
              <a:buChar char="Ø"/>
            </a:pPr>
            <a:r>
              <a:rPr lang="en-US" sz="2000" i="1" dirty="0"/>
              <a:t> S. </a:t>
            </a:r>
            <a:r>
              <a:rPr lang="en-US" sz="2000" i="1" dirty="0" err="1"/>
              <a:t>aureus</a:t>
            </a:r>
            <a:r>
              <a:rPr lang="en-US" sz="2000" dirty="0"/>
              <a:t> gives yellow to cream or white </a:t>
            </a:r>
            <a:r>
              <a:rPr lang="en-US" dirty="0"/>
              <a:t> </a:t>
            </a:r>
            <a:r>
              <a:rPr lang="en-US" sz="2000" dirty="0"/>
              <a:t>colonies. Colonies are slightly raised and easily </a:t>
            </a:r>
            <a:r>
              <a:rPr lang="en-US" sz="2000" dirty="0" err="1"/>
              <a:t>emulsified.beta</a:t>
            </a:r>
            <a:r>
              <a:rPr lang="en-US" sz="2000" dirty="0"/>
              <a:t>-hemolytic.</a:t>
            </a:r>
          </a:p>
          <a:p>
            <a:pPr marL="285750" indent="-285750" fontAlgn="base">
              <a:buFont typeface="Wingdings" pitchFamily="2" charset="2"/>
              <a:buChar char="Ø"/>
            </a:pPr>
            <a:r>
              <a:rPr lang="en-US" sz="2000" i="1" dirty="0" err="1"/>
              <a:t>S.pyogenes</a:t>
            </a:r>
            <a:r>
              <a:rPr lang="en-US" sz="2000" dirty="0"/>
              <a:t> produces beta-hemolytic colonies. Colonies are usually small, </a:t>
            </a:r>
            <a:r>
              <a:rPr lang="en-US" sz="2000" dirty="0" err="1"/>
              <a:t>colourless</a:t>
            </a:r>
            <a:r>
              <a:rPr lang="en-US" sz="2000" dirty="0"/>
              <a:t>, dry, shiny or </a:t>
            </a:r>
            <a:r>
              <a:rPr lang="en-US" sz="2000" dirty="0" err="1"/>
              <a:t>mucoid</a:t>
            </a:r>
            <a:r>
              <a:rPr lang="en-US" sz="2000" dirty="0"/>
              <a:t>.</a:t>
            </a:r>
          </a:p>
          <a:p>
            <a:pPr marL="285750" indent="-285750" fontAlgn="base">
              <a:buFont typeface="Wingdings" pitchFamily="2" charset="2"/>
              <a:buChar char="Ø"/>
            </a:pPr>
            <a:r>
              <a:rPr lang="en-US" sz="2000" dirty="0"/>
              <a:t>Enterococci gives non-hemolytic colonies in blood agar.</a:t>
            </a:r>
            <a:r>
              <a:rPr lang="en-US" dirty="0"/>
              <a:t> </a:t>
            </a:r>
          </a:p>
        </p:txBody>
      </p:sp>
    </p:spTree>
    <p:extLst>
      <p:ext uri="{BB962C8B-B14F-4D97-AF65-F5344CB8AC3E}">
        <p14:creationId xmlns:p14="http://schemas.microsoft.com/office/powerpoint/2010/main" val="518051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b="1" dirty="0"/>
              <a:t>Fungi  </a:t>
            </a:r>
            <a:r>
              <a:rPr lang="en-US" dirty="0"/>
              <a:t>                                       </a:t>
            </a:r>
            <a:r>
              <a:rPr lang="en-US" b="1" dirty="0"/>
              <a:t>Parasites</a:t>
            </a:r>
            <a:endParaRPr lang="en-US" dirty="0"/>
          </a:p>
          <a:p>
            <a:r>
              <a:rPr lang="en-US" sz="2400" i="1" dirty="0" err="1">
                <a:solidFill>
                  <a:schemeClr val="tx1">
                    <a:lumMod val="95000"/>
                    <a:lumOff val="5000"/>
                  </a:schemeClr>
                </a:solidFill>
              </a:rPr>
              <a:t>Mycetoma</a:t>
            </a:r>
            <a:r>
              <a:rPr lang="en-US" sz="2400" i="1" dirty="0">
                <a:solidFill>
                  <a:schemeClr val="tx1">
                    <a:lumMod val="95000"/>
                    <a:lumOff val="5000"/>
                  </a:schemeClr>
                </a:solidFill>
              </a:rPr>
              <a:t>  </a:t>
            </a:r>
            <a:r>
              <a:rPr lang="en-US" sz="2400" i="1" dirty="0" err="1">
                <a:solidFill>
                  <a:schemeClr val="tx1">
                    <a:lumMod val="95000"/>
                    <a:lumOff val="5000"/>
                  </a:schemeClr>
                </a:solidFill>
              </a:rPr>
              <a:t>spp</a:t>
            </a:r>
            <a:r>
              <a:rPr lang="en-US" sz="2400" i="1" dirty="0">
                <a:solidFill>
                  <a:schemeClr val="tx1">
                    <a:lumMod val="95000"/>
                    <a:lumOff val="5000"/>
                  </a:schemeClr>
                </a:solidFill>
              </a:rPr>
              <a:t>                              </a:t>
            </a:r>
            <a:r>
              <a:rPr lang="en-US" sz="2400" i="1" dirty="0" err="1">
                <a:solidFill>
                  <a:schemeClr val="tx1">
                    <a:lumMod val="95000"/>
                    <a:lumOff val="5000"/>
                  </a:schemeClr>
                </a:solidFill>
              </a:rPr>
              <a:t>Entamoeba</a:t>
            </a:r>
            <a:r>
              <a:rPr lang="en-US" sz="2400" i="1" dirty="0">
                <a:solidFill>
                  <a:schemeClr val="tx1">
                    <a:lumMod val="95000"/>
                    <a:lumOff val="5000"/>
                  </a:schemeClr>
                </a:solidFill>
              </a:rPr>
              <a:t> </a:t>
            </a:r>
            <a:r>
              <a:rPr lang="en-US" sz="2400" i="1" dirty="0" err="1">
                <a:solidFill>
                  <a:schemeClr val="tx1">
                    <a:lumMod val="95000"/>
                    <a:lumOff val="5000"/>
                  </a:schemeClr>
                </a:solidFill>
              </a:rPr>
              <a:t>histolytica</a:t>
            </a:r>
            <a:endParaRPr lang="en-US" sz="2400" i="1" dirty="0">
              <a:solidFill>
                <a:schemeClr val="tx1">
                  <a:lumMod val="95000"/>
                  <a:lumOff val="5000"/>
                </a:schemeClr>
              </a:solidFill>
            </a:endParaRPr>
          </a:p>
          <a:p>
            <a:r>
              <a:rPr lang="en-US" sz="2400" i="1" dirty="0" err="1">
                <a:solidFill>
                  <a:schemeClr val="tx1">
                    <a:lumMod val="95000"/>
                    <a:lumOff val="5000"/>
                  </a:schemeClr>
                </a:solidFill>
              </a:rPr>
              <a:t>Histoplasma</a:t>
            </a:r>
            <a:endParaRPr lang="en-US" sz="2400" i="1" dirty="0">
              <a:solidFill>
                <a:schemeClr val="tx1">
                  <a:lumMod val="95000"/>
                  <a:lumOff val="5000"/>
                </a:schemeClr>
              </a:solidFill>
            </a:endParaRPr>
          </a:p>
          <a:p>
            <a:r>
              <a:rPr lang="en-US" sz="2400" i="1" dirty="0" err="1">
                <a:solidFill>
                  <a:schemeClr val="tx1">
                    <a:lumMod val="95000"/>
                    <a:lumOff val="5000"/>
                  </a:schemeClr>
                </a:solidFill>
              </a:rPr>
              <a:t>Blastomyces</a:t>
            </a:r>
            <a:endParaRPr lang="en-US" sz="2400" i="1" dirty="0">
              <a:solidFill>
                <a:schemeClr val="tx1">
                  <a:lumMod val="95000"/>
                  <a:lumOff val="5000"/>
                </a:schemeClr>
              </a:solidFill>
            </a:endParaRPr>
          </a:p>
          <a:p>
            <a:r>
              <a:rPr lang="en-US" sz="2400" i="1" dirty="0">
                <a:solidFill>
                  <a:schemeClr val="tx1">
                    <a:lumMod val="95000"/>
                    <a:lumOff val="5000"/>
                  </a:schemeClr>
                </a:solidFill>
              </a:rPr>
              <a:t>Candida </a:t>
            </a:r>
            <a:r>
              <a:rPr lang="en-US" sz="2400" i="1" dirty="0" err="1">
                <a:solidFill>
                  <a:schemeClr val="tx1">
                    <a:lumMod val="95000"/>
                    <a:lumOff val="5000"/>
                  </a:schemeClr>
                </a:solidFill>
              </a:rPr>
              <a:t>albicans</a:t>
            </a:r>
            <a:endParaRPr lang="en-US" sz="2400" i="1" dirty="0">
              <a:solidFill>
                <a:schemeClr val="tx1">
                  <a:lumMod val="95000"/>
                  <a:lumOff val="5000"/>
                </a:schemeClr>
              </a:solidFill>
            </a:endParaRPr>
          </a:p>
          <a:p>
            <a:r>
              <a:rPr lang="en-US" sz="2400" i="1" dirty="0" err="1">
                <a:solidFill>
                  <a:schemeClr val="tx1">
                    <a:lumMod val="95000"/>
                    <a:lumOff val="5000"/>
                  </a:schemeClr>
                </a:solidFill>
              </a:rPr>
              <a:t>Cryptocooccus</a:t>
            </a:r>
            <a:r>
              <a:rPr lang="en-US" sz="2400" i="1" dirty="0">
                <a:solidFill>
                  <a:schemeClr val="tx1">
                    <a:lumMod val="95000"/>
                    <a:lumOff val="5000"/>
                  </a:schemeClr>
                </a:solidFill>
              </a:rPr>
              <a:t>  </a:t>
            </a:r>
            <a:r>
              <a:rPr lang="en-US" sz="2400" i="1" dirty="0" err="1">
                <a:solidFill>
                  <a:schemeClr val="tx1">
                    <a:lumMod val="95000"/>
                    <a:lumOff val="5000"/>
                  </a:schemeClr>
                </a:solidFill>
              </a:rPr>
              <a:t>neoformans</a:t>
            </a:r>
            <a:endParaRPr lang="en-US" sz="2400" i="1" dirty="0">
              <a:solidFill>
                <a:schemeClr val="tx1">
                  <a:lumMod val="95000"/>
                  <a:lumOff val="5000"/>
                </a:schemeClr>
              </a:solidFill>
            </a:endParaRPr>
          </a:p>
        </p:txBody>
      </p:sp>
    </p:spTree>
    <p:extLst>
      <p:ext uri="{BB962C8B-B14F-4D97-AF65-F5344CB8AC3E}">
        <p14:creationId xmlns:p14="http://schemas.microsoft.com/office/powerpoint/2010/main" val="23848527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4500" y="114134"/>
            <a:ext cx="5715000"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200400"/>
            <a:ext cx="3886200" cy="353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175518"/>
            <a:ext cx="333375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91200" y="6172200"/>
            <a:ext cx="2647950" cy="381000"/>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Enterococcus </a:t>
            </a:r>
            <a:r>
              <a:rPr lang="en-US" b="1" dirty="0" err="1">
                <a:effectLst>
                  <a:outerShdw blurRad="38100" dist="38100" dir="2700000" algn="tl">
                    <a:srgbClr val="000000">
                      <a:alpha val="43137"/>
                    </a:srgbClr>
                  </a:outerShdw>
                </a:effectLst>
              </a:rPr>
              <a:t>faecium</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82282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normAutofit fontScale="85000" lnSpcReduction="10000"/>
          </a:bodyPr>
          <a:lstStyle/>
          <a:p>
            <a:r>
              <a:rPr lang="en-US" dirty="0"/>
              <a:t>We can differentiate between streptococci and staphylococci by a very simple and rapid test-</a:t>
            </a:r>
            <a:r>
              <a:rPr lang="en-US" b="1" dirty="0"/>
              <a:t>Catalase test</a:t>
            </a:r>
            <a:r>
              <a:rPr lang="en-US" dirty="0"/>
              <a:t>(Staphylococcus-positive, Streptococcus-negative). </a:t>
            </a:r>
          </a:p>
          <a:p>
            <a:r>
              <a:rPr lang="en-US" dirty="0"/>
              <a:t>For identification of suspected </a:t>
            </a:r>
            <a:r>
              <a:rPr lang="en-US" i="1" dirty="0"/>
              <a:t>S. </a:t>
            </a:r>
            <a:r>
              <a:rPr lang="en-US" i="1" dirty="0" err="1"/>
              <a:t>aureus</a:t>
            </a:r>
            <a:r>
              <a:rPr lang="en-US" dirty="0"/>
              <a:t> colonies perform </a:t>
            </a:r>
            <a:r>
              <a:rPr lang="en-US" b="1" dirty="0"/>
              <a:t>coagulase test </a:t>
            </a:r>
            <a:r>
              <a:rPr lang="en-US" dirty="0"/>
              <a:t>(to differentiate coagulase negative Staphylococci from </a:t>
            </a:r>
            <a:r>
              <a:rPr lang="en-US" i="1" dirty="0"/>
              <a:t>S. </a:t>
            </a:r>
            <a:r>
              <a:rPr lang="en-US" i="1" dirty="0" err="1"/>
              <a:t>aureus</a:t>
            </a:r>
            <a:r>
              <a:rPr lang="en-US" dirty="0"/>
              <a:t>) and for suspected Group A Streptococci (</a:t>
            </a:r>
            <a:r>
              <a:rPr lang="en-US" i="1" dirty="0" err="1"/>
              <a:t>S.pyogenes</a:t>
            </a:r>
            <a:r>
              <a:rPr lang="en-US" dirty="0"/>
              <a:t>) perform </a:t>
            </a:r>
            <a:r>
              <a:rPr lang="en-US" b="1" dirty="0"/>
              <a:t>bacitracin sensitivity test</a:t>
            </a:r>
            <a:r>
              <a:rPr lang="en-US" dirty="0"/>
              <a:t>(can be added in the blood agar plate with other antibiotics). </a:t>
            </a:r>
          </a:p>
          <a:p>
            <a:r>
              <a:rPr lang="en-US" dirty="0"/>
              <a:t>If enterococci is suspected perform </a:t>
            </a:r>
            <a:r>
              <a:rPr lang="en-US" b="1" dirty="0"/>
              <a:t>bile </a:t>
            </a:r>
            <a:r>
              <a:rPr lang="en-US" b="1" dirty="0" err="1"/>
              <a:t>esculin</a:t>
            </a:r>
            <a:r>
              <a:rPr lang="en-US" b="1" dirty="0"/>
              <a:t> test.</a:t>
            </a:r>
            <a:endParaRPr lang="en-US" dirty="0"/>
          </a:p>
        </p:txBody>
      </p:sp>
    </p:spTree>
    <p:extLst>
      <p:ext uri="{BB962C8B-B14F-4D97-AF65-F5344CB8AC3E}">
        <p14:creationId xmlns:p14="http://schemas.microsoft.com/office/powerpoint/2010/main" val="9900571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686800" cy="4525963"/>
          </a:xfrm>
        </p:spPr>
        <p:txBody>
          <a:bodyPr>
            <a:normAutofit fontScale="92500"/>
          </a:bodyPr>
          <a:lstStyle/>
          <a:p>
            <a:pPr fontAlgn="base"/>
            <a:r>
              <a:rPr lang="en-US" dirty="0"/>
              <a:t>Look for growth of lactose fermenter colonies (pink) or non-lactose fermenter colonies (pale) in </a:t>
            </a:r>
            <a:r>
              <a:rPr lang="en-US" dirty="0" err="1"/>
              <a:t>MacConkey</a:t>
            </a:r>
            <a:r>
              <a:rPr lang="en-US" dirty="0"/>
              <a:t> Agar plate.  </a:t>
            </a:r>
          </a:p>
          <a:p>
            <a:pPr fontAlgn="base"/>
            <a:r>
              <a:rPr lang="en-US" dirty="0"/>
              <a:t>Lactose fermenter colonies can be of </a:t>
            </a:r>
            <a:r>
              <a:rPr lang="en-US" b="1" i="1" dirty="0"/>
              <a:t>Escherichia coli</a:t>
            </a:r>
            <a:r>
              <a:rPr lang="en-US" dirty="0"/>
              <a:t>, </a:t>
            </a:r>
            <a:r>
              <a:rPr lang="en-US" b="1" i="1" dirty="0" err="1"/>
              <a:t>Klebsiella</a:t>
            </a:r>
            <a:r>
              <a:rPr lang="en-US" b="1" dirty="0"/>
              <a:t> </a:t>
            </a:r>
            <a:r>
              <a:rPr lang="en-US" b="1" dirty="0" err="1"/>
              <a:t>spps</a:t>
            </a:r>
            <a:r>
              <a:rPr lang="en-US" b="1" dirty="0"/>
              <a:t> </a:t>
            </a:r>
            <a:r>
              <a:rPr lang="en-US" dirty="0"/>
              <a:t>or </a:t>
            </a:r>
            <a:r>
              <a:rPr lang="en-US" b="1" i="1" dirty="0" err="1"/>
              <a:t>Enterobacter</a:t>
            </a:r>
            <a:r>
              <a:rPr lang="en-US" b="1" i="1" dirty="0"/>
              <a:t> </a:t>
            </a:r>
            <a:r>
              <a:rPr lang="en-US" b="1" dirty="0" err="1"/>
              <a:t>spps</a:t>
            </a:r>
            <a:r>
              <a:rPr lang="en-US" b="1" dirty="0"/>
              <a:t> </a:t>
            </a:r>
            <a:r>
              <a:rPr lang="en-US" dirty="0"/>
              <a:t>and non-lactose fermenter colonies can be of </a:t>
            </a:r>
            <a:r>
              <a:rPr lang="en-US" b="1" i="1" dirty="0" err="1"/>
              <a:t>Psuedomonas</a:t>
            </a:r>
            <a:r>
              <a:rPr lang="en-US" b="1" i="1" dirty="0"/>
              <a:t> </a:t>
            </a:r>
            <a:r>
              <a:rPr lang="en-US" b="1" i="1" dirty="0" err="1"/>
              <a:t>aeruginosa</a:t>
            </a:r>
            <a:r>
              <a:rPr lang="en-US" b="1" i="1" dirty="0"/>
              <a:t>,</a:t>
            </a:r>
            <a:r>
              <a:rPr lang="en-US" b="1" dirty="0"/>
              <a:t> </a:t>
            </a:r>
            <a:r>
              <a:rPr lang="en-US" b="1" i="1" dirty="0" err="1"/>
              <a:t>Acinetobacter</a:t>
            </a:r>
            <a:r>
              <a:rPr lang="en-US" b="1" dirty="0"/>
              <a:t> </a:t>
            </a:r>
            <a:r>
              <a:rPr lang="en-US" b="1" dirty="0" err="1"/>
              <a:t>spp</a:t>
            </a:r>
            <a:r>
              <a:rPr lang="en-US" b="1" dirty="0"/>
              <a:t>, </a:t>
            </a:r>
            <a:r>
              <a:rPr lang="en-US" b="1" i="1" dirty="0"/>
              <a:t>Proteus</a:t>
            </a:r>
            <a:r>
              <a:rPr lang="en-US" dirty="0"/>
              <a:t> </a:t>
            </a:r>
            <a:r>
              <a:rPr lang="en-US" b="1" dirty="0" err="1"/>
              <a:t>spps</a:t>
            </a:r>
            <a:r>
              <a:rPr lang="en-US" dirty="0"/>
              <a:t> etc. </a:t>
            </a:r>
          </a:p>
          <a:p>
            <a:br>
              <a:rPr lang="en-US" dirty="0"/>
            </a:b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573656"/>
            <a:ext cx="4343400" cy="326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7988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normAutofit fontScale="92500" lnSpcReduction="10000"/>
          </a:bodyPr>
          <a:lstStyle/>
          <a:p>
            <a:r>
              <a:rPr lang="en-US" dirty="0"/>
              <a:t>Member of the family of the </a:t>
            </a:r>
            <a:r>
              <a:rPr lang="en-US" b="1" i="1" dirty="0" err="1"/>
              <a:t>Enterobacteriaceae</a:t>
            </a:r>
            <a:r>
              <a:rPr lang="en-US" dirty="0"/>
              <a:t> can be differentiated from other Gram-negative bacilli by performing two rapid tests (catalase test +</a:t>
            </a:r>
            <a:r>
              <a:rPr lang="en-US" dirty="0" err="1"/>
              <a:t>ve</a:t>
            </a:r>
            <a:r>
              <a:rPr lang="en-US" dirty="0"/>
              <a:t>, and </a:t>
            </a:r>
            <a:r>
              <a:rPr lang="en-US" b="1" dirty="0"/>
              <a:t>oxidase test</a:t>
            </a:r>
            <a:r>
              <a:rPr lang="en-US" dirty="0"/>
              <a:t> –</a:t>
            </a:r>
            <a:r>
              <a:rPr lang="en-US" dirty="0" err="1"/>
              <a:t>ve</a:t>
            </a:r>
            <a:r>
              <a:rPr lang="en-US" dirty="0"/>
              <a:t>). </a:t>
            </a:r>
          </a:p>
          <a:p>
            <a:pPr marL="0" indent="0">
              <a:buNone/>
            </a:pPr>
            <a:endParaRPr lang="en-US" dirty="0"/>
          </a:p>
          <a:p>
            <a:r>
              <a:rPr lang="en-US" dirty="0"/>
              <a:t>Identifications of the enteric bacteria can be done by using biochemical tests such as </a:t>
            </a:r>
            <a:r>
              <a:rPr lang="en-US" b="1" dirty="0"/>
              <a:t>citrate utilization </a:t>
            </a:r>
            <a:r>
              <a:rPr lang="en-US" b="1" dirty="0" err="1"/>
              <a:t>test,Triple</a:t>
            </a:r>
            <a:r>
              <a:rPr lang="en-US" b="1" dirty="0"/>
              <a:t> Sugar Iron (TSI) Agar </a:t>
            </a:r>
            <a:r>
              <a:rPr lang="en-US" b="1" dirty="0" err="1"/>
              <a:t>test</a:t>
            </a:r>
            <a:r>
              <a:rPr lang="en-US" dirty="0" err="1"/>
              <a:t>,Sulphite-</a:t>
            </a:r>
            <a:r>
              <a:rPr lang="en-US" b="1" dirty="0" err="1"/>
              <a:t>Indole</a:t>
            </a:r>
            <a:r>
              <a:rPr lang="en-US" dirty="0"/>
              <a:t> </a:t>
            </a:r>
            <a:r>
              <a:rPr lang="en-US" b="1" dirty="0"/>
              <a:t>Motility</a:t>
            </a:r>
            <a:r>
              <a:rPr lang="en-US" dirty="0"/>
              <a:t>(SIM) test, and </a:t>
            </a:r>
            <a:r>
              <a:rPr lang="en-US" b="1" dirty="0"/>
              <a:t>urease test</a:t>
            </a:r>
            <a:r>
              <a:rPr lang="en-US" dirty="0"/>
              <a:t>.</a:t>
            </a:r>
          </a:p>
        </p:txBody>
      </p:sp>
    </p:spTree>
    <p:extLst>
      <p:ext uri="{BB962C8B-B14F-4D97-AF65-F5344CB8AC3E}">
        <p14:creationId xmlns:p14="http://schemas.microsoft.com/office/powerpoint/2010/main" val="30697394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normAutofit fontScale="92500" lnSpcReduction="10000"/>
          </a:bodyPr>
          <a:lstStyle/>
          <a:p>
            <a:pPr fontAlgn="base"/>
            <a:r>
              <a:rPr lang="en-US" i="1" dirty="0"/>
              <a:t>Pseudomonas </a:t>
            </a:r>
            <a:r>
              <a:rPr lang="en-US" i="1" dirty="0" err="1"/>
              <a:t>aeruginosa</a:t>
            </a:r>
            <a:r>
              <a:rPr lang="en-US" dirty="0"/>
              <a:t> gives large, flat, spreading pale colored colonies in </a:t>
            </a:r>
            <a:r>
              <a:rPr lang="en-US" dirty="0" err="1"/>
              <a:t>MacConkey</a:t>
            </a:r>
            <a:r>
              <a:rPr lang="en-US" dirty="0"/>
              <a:t> Agar. It is oxidase positive and can be identified by its pigments and/or distinctive smell (characteristics fruity smell).</a:t>
            </a:r>
          </a:p>
          <a:p>
            <a:pPr fontAlgn="base"/>
            <a:r>
              <a:rPr lang="en-US" dirty="0"/>
              <a:t>Depending on the facilities available in the diagnostic laboratories, organisms can be identified using </a:t>
            </a:r>
            <a:r>
              <a:rPr lang="en-US" dirty="0" err="1"/>
              <a:t>enterotube</a:t>
            </a:r>
            <a:r>
              <a:rPr lang="en-US" dirty="0"/>
              <a:t> test or </a:t>
            </a:r>
            <a:r>
              <a:rPr lang="en-US" b="1" dirty="0">
                <a:hlinkClick r:id="rId2"/>
              </a:rPr>
              <a:t>API-20E test</a:t>
            </a:r>
            <a:r>
              <a:rPr lang="en-US" dirty="0"/>
              <a:t> or other newer diagnostics test available for the identification of isolates.</a:t>
            </a:r>
          </a:p>
          <a:p>
            <a:endParaRPr lang="en-US" dirty="0"/>
          </a:p>
        </p:txBody>
      </p:sp>
    </p:spTree>
    <p:extLst>
      <p:ext uri="{BB962C8B-B14F-4D97-AF65-F5344CB8AC3E}">
        <p14:creationId xmlns:p14="http://schemas.microsoft.com/office/powerpoint/2010/main" val="12805333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Anaerobic blood agar culture and cooked meat culture</a:t>
            </a:r>
          </a:p>
        </p:txBody>
      </p:sp>
      <p:sp>
        <p:nvSpPr>
          <p:cNvPr id="3" name="Content Placeholder 2"/>
          <p:cNvSpPr>
            <a:spLocks noGrp="1"/>
          </p:cNvSpPr>
          <p:nvPr>
            <p:ph idx="1"/>
          </p:nvPr>
        </p:nvSpPr>
        <p:spPr>
          <a:xfrm>
            <a:off x="457200" y="1600201"/>
            <a:ext cx="8229600" cy="2057400"/>
          </a:xfrm>
        </p:spPr>
        <p:txBody>
          <a:bodyPr>
            <a:normAutofit/>
          </a:bodyPr>
          <a:lstStyle/>
          <a:p>
            <a:r>
              <a:rPr lang="en-US" dirty="0"/>
              <a:t>The growth could be </a:t>
            </a:r>
            <a:r>
              <a:rPr lang="en-US" i="1" dirty="0"/>
              <a:t>Clostridium </a:t>
            </a:r>
            <a:r>
              <a:rPr lang="en-US" i="1" dirty="0" err="1"/>
              <a:t>perfringens</a:t>
            </a:r>
            <a:r>
              <a:rPr lang="en-US" i="1" dirty="0"/>
              <a:t>, </a:t>
            </a:r>
            <a:r>
              <a:rPr lang="en-US" i="1" dirty="0" err="1"/>
              <a:t>Bacteroides</a:t>
            </a:r>
            <a:r>
              <a:rPr lang="en-US" i="1" dirty="0"/>
              <a:t> </a:t>
            </a:r>
            <a:r>
              <a:rPr lang="en-US" i="1" dirty="0" err="1"/>
              <a:t>fragilis</a:t>
            </a:r>
            <a:r>
              <a:rPr lang="en-US" i="1" dirty="0"/>
              <a:t> </a:t>
            </a:r>
            <a:r>
              <a:rPr lang="en-US" dirty="0"/>
              <a:t>group or </a:t>
            </a:r>
            <a:r>
              <a:rPr lang="en-US" i="1" dirty="0" err="1"/>
              <a:t>Peptostreptococcus</a:t>
            </a:r>
            <a:r>
              <a:rPr lang="en-US" dirty="0"/>
              <a:t> species.</a:t>
            </a:r>
          </a:p>
        </p:txBody>
      </p:sp>
      <p:sp>
        <p:nvSpPr>
          <p:cNvPr id="4" name="TextBox 3"/>
          <p:cNvSpPr txBox="1"/>
          <p:nvPr/>
        </p:nvSpPr>
        <p:spPr>
          <a:xfrm>
            <a:off x="990600" y="3505200"/>
            <a:ext cx="7772400" cy="1938992"/>
          </a:xfrm>
          <a:prstGeom prst="rect">
            <a:avLst/>
          </a:prstGeom>
          <a:noFill/>
        </p:spPr>
        <p:txBody>
          <a:bodyPr wrap="square" rtlCol="0">
            <a:spAutoFit/>
          </a:bodyPr>
          <a:lstStyle/>
          <a:p>
            <a:pPr marL="285750" indent="-285750">
              <a:buFont typeface="Wingdings" pitchFamily="2" charset="2"/>
              <a:buChar char="Ø"/>
            </a:pPr>
            <a:r>
              <a:rPr lang="en-US" b="1" i="1" dirty="0"/>
              <a:t> </a:t>
            </a:r>
            <a:r>
              <a:rPr lang="en-US" sz="2400" b="1" i="1" dirty="0" err="1"/>
              <a:t>C.perfringens</a:t>
            </a:r>
            <a:r>
              <a:rPr lang="en-US" sz="2400" b="1" i="1" dirty="0"/>
              <a:t>  </a:t>
            </a:r>
            <a:r>
              <a:rPr lang="en-US" sz="2400" dirty="0"/>
              <a:t>grows rapidly in cooked meat medium with hydrogen </a:t>
            </a:r>
            <a:r>
              <a:rPr lang="en-US" sz="2400" dirty="0" err="1"/>
              <a:t>sulphide</a:t>
            </a:r>
            <a:r>
              <a:rPr lang="en-US" sz="2400" dirty="0"/>
              <a:t> gas production and reddening but no decomposition of meat.</a:t>
            </a:r>
          </a:p>
          <a:p>
            <a:pPr marL="285750" indent="-285750">
              <a:buFont typeface="Wingdings" pitchFamily="2" charset="2"/>
              <a:buChar char="Ø"/>
            </a:pPr>
            <a:r>
              <a:rPr lang="en-US" sz="2400" dirty="0"/>
              <a:t>On anaerobic blood agar, colonies are seen after 48hrs of incubation.</a:t>
            </a:r>
          </a:p>
        </p:txBody>
      </p:sp>
    </p:spTree>
    <p:extLst>
      <p:ext uri="{BB962C8B-B14F-4D97-AF65-F5344CB8AC3E}">
        <p14:creationId xmlns:p14="http://schemas.microsoft.com/office/powerpoint/2010/main" val="26273284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normAutofit fontScale="92500"/>
          </a:bodyPr>
          <a:lstStyle/>
          <a:p>
            <a:r>
              <a:rPr lang="en-US" b="1" i="1" dirty="0"/>
              <a:t>B. </a:t>
            </a:r>
            <a:r>
              <a:rPr lang="en-US" b="1" i="1" dirty="0" err="1"/>
              <a:t>fragilis</a:t>
            </a:r>
            <a:r>
              <a:rPr lang="en-US" b="1" i="1" dirty="0"/>
              <a:t> </a:t>
            </a:r>
            <a:r>
              <a:rPr lang="en-US" dirty="0"/>
              <a:t>grows in cooked meat medium producing decomposition blackening of the meat.</a:t>
            </a:r>
          </a:p>
          <a:p>
            <a:r>
              <a:rPr lang="en-US" dirty="0"/>
              <a:t>On blood agar non hemolytic grey colonies are seen.</a:t>
            </a:r>
          </a:p>
          <a:p>
            <a:r>
              <a:rPr lang="en-US" b="1" i="1" dirty="0" err="1"/>
              <a:t>Peptostreptococcus</a:t>
            </a:r>
            <a:r>
              <a:rPr lang="en-US" dirty="0"/>
              <a:t> grows in cooked meat medium with production of large number of hydrogen </a:t>
            </a:r>
            <a:r>
              <a:rPr lang="en-US" dirty="0" err="1"/>
              <a:t>sulphide</a:t>
            </a:r>
            <a:r>
              <a:rPr lang="en-US" dirty="0"/>
              <a:t> gas.</a:t>
            </a:r>
          </a:p>
          <a:p>
            <a:r>
              <a:rPr lang="en-US" dirty="0"/>
              <a:t>Small non hemolytic colonies are seen in anaerobic blood agar after 48hrs of incubation.</a:t>
            </a:r>
          </a:p>
        </p:txBody>
      </p:sp>
    </p:spTree>
    <p:extLst>
      <p:ext uri="{BB962C8B-B14F-4D97-AF65-F5344CB8AC3E}">
        <p14:creationId xmlns:p14="http://schemas.microsoft.com/office/powerpoint/2010/main" val="29537531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63419"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6172200"/>
            <a:ext cx="8305800" cy="646331"/>
          </a:xfrm>
          <a:prstGeom prst="rect">
            <a:avLst/>
          </a:prstGeom>
          <a:noFill/>
        </p:spPr>
        <p:txBody>
          <a:bodyPr wrap="square" rtlCol="0">
            <a:spAutoFit/>
          </a:bodyPr>
          <a:lstStyle/>
          <a:p>
            <a:r>
              <a:rPr lang="en-US" b="1" dirty="0"/>
              <a:t>Figure 1: Robertson's Cooked Meat Medium (RCM) showing </a:t>
            </a:r>
            <a:r>
              <a:rPr lang="en-US" b="1" dirty="0" err="1"/>
              <a:t>saccharolytic</a:t>
            </a:r>
            <a:r>
              <a:rPr lang="en-US" b="1" dirty="0"/>
              <a:t> property (left), </a:t>
            </a:r>
            <a:r>
              <a:rPr lang="en-US" b="1" dirty="0" err="1"/>
              <a:t>proteolytic</a:t>
            </a:r>
            <a:r>
              <a:rPr lang="en-US" b="1" dirty="0"/>
              <a:t> property (middle), </a:t>
            </a:r>
            <a:r>
              <a:rPr lang="en-US" b="1" dirty="0" err="1"/>
              <a:t>uninoculated</a:t>
            </a:r>
            <a:r>
              <a:rPr lang="en-US" b="1" dirty="0"/>
              <a:t> RCM (right)</a:t>
            </a:r>
            <a:endParaRPr lang="en-US" dirty="0"/>
          </a:p>
        </p:txBody>
      </p:sp>
    </p:spTree>
    <p:extLst>
      <p:ext uri="{BB962C8B-B14F-4D97-AF65-F5344CB8AC3E}">
        <p14:creationId xmlns:p14="http://schemas.microsoft.com/office/powerpoint/2010/main" val="8649493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018"/>
            <a:ext cx="8229600" cy="4525963"/>
          </a:xfrm>
        </p:spPr>
        <p:txBody>
          <a:bodyPr>
            <a:normAutofit lnSpcReduction="10000"/>
          </a:bodyPr>
          <a:lstStyle/>
          <a:p>
            <a:pPr>
              <a:buFont typeface="Wingdings" pitchFamily="2" charset="2"/>
              <a:buChar char="v"/>
            </a:pPr>
            <a:r>
              <a:rPr lang="en-US" b="1" dirty="0"/>
              <a:t> Antigen detection by agglutination or EIA</a:t>
            </a:r>
          </a:p>
          <a:p>
            <a:pPr>
              <a:buNone/>
            </a:pPr>
            <a:r>
              <a:rPr lang="en-US" dirty="0">
                <a:solidFill>
                  <a:srgbClr val="00B0F0"/>
                </a:solidFill>
              </a:rPr>
              <a:t>  </a:t>
            </a:r>
            <a:r>
              <a:rPr lang="en-US" sz="2400" u="sng" dirty="0">
                <a:solidFill>
                  <a:schemeClr val="tx1">
                    <a:lumMod val="95000"/>
                    <a:lumOff val="5000"/>
                  </a:schemeClr>
                </a:solidFill>
              </a:rPr>
              <a:t>latex agglutination</a:t>
            </a:r>
          </a:p>
          <a:p>
            <a:pPr>
              <a:buNone/>
            </a:pPr>
            <a:r>
              <a:rPr lang="en-US" sz="2400" dirty="0">
                <a:solidFill>
                  <a:schemeClr val="tx1">
                    <a:lumMod val="95000"/>
                    <a:lumOff val="5000"/>
                  </a:schemeClr>
                </a:solidFill>
              </a:rPr>
              <a:t>   fungal antigen(C. </a:t>
            </a:r>
            <a:r>
              <a:rPr lang="en-US" sz="2400" dirty="0" err="1">
                <a:solidFill>
                  <a:schemeClr val="tx1">
                    <a:lumMod val="95000"/>
                    <a:lumOff val="5000"/>
                  </a:schemeClr>
                </a:solidFill>
              </a:rPr>
              <a:t>neoformans</a:t>
            </a:r>
            <a:r>
              <a:rPr lang="en-US" sz="2400" dirty="0">
                <a:solidFill>
                  <a:schemeClr val="tx1">
                    <a:lumMod val="95000"/>
                    <a:lumOff val="5000"/>
                  </a:schemeClr>
                </a:solidFill>
              </a:rPr>
              <a:t> )</a:t>
            </a:r>
          </a:p>
          <a:p>
            <a:pPr>
              <a:buNone/>
            </a:pPr>
            <a:r>
              <a:rPr lang="en-US" sz="2400" dirty="0">
                <a:solidFill>
                  <a:schemeClr val="tx1">
                    <a:lumMod val="95000"/>
                    <a:lumOff val="5000"/>
                  </a:schemeClr>
                </a:solidFill>
              </a:rPr>
              <a:t>   bacterial  antigen( CSF specimen)</a:t>
            </a:r>
          </a:p>
          <a:p>
            <a:pPr>
              <a:buNone/>
            </a:pPr>
            <a:r>
              <a:rPr lang="en-US" b="1" dirty="0">
                <a:solidFill>
                  <a:srgbClr val="00B0F0"/>
                </a:solidFill>
              </a:rPr>
              <a:t>   </a:t>
            </a:r>
            <a:r>
              <a:rPr lang="en-US" b="1" u="sng" dirty="0">
                <a:solidFill>
                  <a:schemeClr val="tx1">
                    <a:lumMod val="95000"/>
                    <a:lumOff val="5000"/>
                  </a:schemeClr>
                </a:solidFill>
              </a:rPr>
              <a:t>EIA</a:t>
            </a:r>
          </a:p>
          <a:p>
            <a:pPr>
              <a:buNone/>
            </a:pPr>
            <a:r>
              <a:rPr lang="en-US" u="sng" dirty="0">
                <a:solidFill>
                  <a:schemeClr val="tx1">
                    <a:lumMod val="95000"/>
                    <a:lumOff val="5000"/>
                  </a:schemeClr>
                </a:solidFill>
              </a:rPr>
              <a:t> </a:t>
            </a:r>
            <a:r>
              <a:rPr lang="en-US" dirty="0">
                <a:solidFill>
                  <a:schemeClr val="tx1">
                    <a:lumMod val="95000"/>
                    <a:lumOff val="5000"/>
                  </a:schemeClr>
                </a:solidFill>
              </a:rPr>
              <a:t>bacterial  Ag-    group A Streptococci</a:t>
            </a:r>
          </a:p>
          <a:p>
            <a:pPr>
              <a:buNone/>
            </a:pPr>
            <a:r>
              <a:rPr lang="en-US" u="sng" dirty="0">
                <a:solidFill>
                  <a:schemeClr val="tx1">
                    <a:lumMod val="95000"/>
                    <a:lumOff val="5000"/>
                  </a:schemeClr>
                </a:solidFill>
              </a:rPr>
              <a:t> </a:t>
            </a:r>
            <a:r>
              <a:rPr lang="en-US" dirty="0">
                <a:solidFill>
                  <a:schemeClr val="tx1">
                    <a:lumMod val="95000"/>
                    <a:lumOff val="5000"/>
                  </a:schemeClr>
                </a:solidFill>
              </a:rPr>
              <a:t>bacterial toxin </a:t>
            </a:r>
          </a:p>
          <a:p>
            <a:pPr>
              <a:buFont typeface="Wingdings" pitchFamily="2" charset="2"/>
              <a:buChar char="v"/>
            </a:pPr>
            <a:r>
              <a:rPr lang="en-US" sz="4000" b="1" dirty="0"/>
              <a:t>  </a:t>
            </a:r>
            <a:r>
              <a:rPr lang="en-US" b="1" dirty="0"/>
              <a:t>Molecular based assay</a:t>
            </a:r>
          </a:p>
          <a:p>
            <a:pPr>
              <a:buNone/>
            </a:pPr>
            <a:endParaRPr lang="en-US" dirty="0">
              <a:solidFill>
                <a:srgbClr val="00B0F0"/>
              </a:solidFill>
            </a:endParaRPr>
          </a:p>
        </p:txBody>
      </p:sp>
    </p:spTree>
    <p:extLst>
      <p:ext uri="{BB962C8B-B14F-4D97-AF65-F5344CB8AC3E}">
        <p14:creationId xmlns:p14="http://schemas.microsoft.com/office/powerpoint/2010/main" val="20786442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43200"/>
            <a:ext cx="8229600" cy="1371600"/>
          </a:xfrm>
        </p:spPr>
        <p:txBody>
          <a:bodyPr>
            <a:normAutofit/>
          </a:bodyPr>
          <a:lstStyle/>
          <a:p>
            <a:pPr algn="ctr">
              <a:buNone/>
            </a:pPr>
            <a:r>
              <a:rPr lang="en-US" sz="8000" b="1" dirty="0"/>
              <a:t>THANK YOU</a:t>
            </a:r>
          </a:p>
        </p:txBody>
      </p:sp>
    </p:spTree>
    <p:extLst>
      <p:ext uri="{BB962C8B-B14F-4D97-AF65-F5344CB8AC3E}">
        <p14:creationId xmlns:p14="http://schemas.microsoft.com/office/powerpoint/2010/main" val="3568782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endParaRPr lang="en-US" dirty="0"/>
          </a:p>
          <a:p>
            <a:endParaRPr lang="en-US" dirty="0"/>
          </a:p>
          <a:p>
            <a:endParaRPr lang="en-US" dirty="0"/>
          </a:p>
          <a:p>
            <a:endParaRPr lang="en-US" dirty="0"/>
          </a:p>
          <a:p>
            <a:r>
              <a:rPr lang="en-US" dirty="0"/>
              <a:t>Some of the common infections caused by pyogenic </a:t>
            </a:r>
            <a:r>
              <a:rPr lang="en-US" dirty="0" err="1"/>
              <a:t>bacterias</a:t>
            </a:r>
            <a:r>
              <a:rPr lang="en-US" dirty="0"/>
              <a:t> are:</a:t>
            </a:r>
          </a:p>
          <a:p>
            <a:pPr lvl="1"/>
            <a:endParaRPr lang="en-US" dirty="0"/>
          </a:p>
        </p:txBody>
      </p:sp>
    </p:spTree>
    <p:extLst>
      <p:ext uri="{BB962C8B-B14F-4D97-AF65-F5344CB8AC3E}">
        <p14:creationId xmlns:p14="http://schemas.microsoft.com/office/powerpoint/2010/main" val="1904718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pPr lvl="1" algn="ctr" rtl="0">
              <a:spcBef>
                <a:spcPct val="0"/>
              </a:spcBef>
            </a:pPr>
            <a:r>
              <a:rPr lang="en-US" sz="2800" b="1" dirty="0"/>
              <a:t>Folliculitis</a:t>
            </a:r>
            <a:r>
              <a:rPr lang="en-US" sz="2800" dirty="0"/>
              <a:t>: It is the infection and inflammation of one or more hair follicles</a:t>
            </a:r>
            <a:r>
              <a:rPr lang="en-US" dirty="0"/>
              <a:t>.</a:t>
            </a:r>
            <a:br>
              <a:rPr lang="en-US" dirty="0"/>
            </a:br>
            <a:r>
              <a:rPr kumimoji="0" lang="en-US" sz="2800" b="0" i="0" u="none" strike="noStrike" kern="1200" cap="none" spc="0" normalizeH="0" baseline="0" noProof="0" dirty="0">
                <a:ln>
                  <a:noFill/>
                </a:ln>
                <a:solidFill>
                  <a:prstClr val="black"/>
                </a:solidFill>
                <a:effectLst/>
                <a:uLnTx/>
                <a:uFillTx/>
                <a:latin typeface="Calibri"/>
                <a:ea typeface="+mj-ea"/>
                <a:cs typeface="+mj-cs"/>
              </a:rPr>
              <a:t>Potential bacteria: </a:t>
            </a:r>
            <a:r>
              <a:rPr kumimoji="0" lang="en-US" sz="2800" b="1" i="1" u="none" strike="noStrike" kern="1200" cap="none" spc="0" normalizeH="0" baseline="0" noProof="0" dirty="0" err="1">
                <a:ln>
                  <a:noFill/>
                </a:ln>
                <a:solidFill>
                  <a:schemeClr val="accent6">
                    <a:lumMod val="75000"/>
                  </a:schemeClr>
                </a:solidFill>
                <a:effectLst/>
                <a:uLnTx/>
                <a:uFillTx/>
                <a:latin typeface="Calibri"/>
                <a:ea typeface="+mj-ea"/>
                <a:cs typeface="+mj-cs"/>
              </a:rPr>
              <a:t>S.aureus</a:t>
            </a:r>
            <a:br>
              <a:rPr lang="en-US" dirty="0"/>
            </a:br>
            <a:endParaRPr lang="en-US"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2100" y="1905000"/>
            <a:ext cx="6019800" cy="452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2729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691</TotalTime>
  <Words>3716</Words>
  <Application>Microsoft Office PowerPoint</Application>
  <PresentationFormat>On-screen Show (4:3)</PresentationFormat>
  <Paragraphs>283</Paragraphs>
  <Slides>79</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79</vt:i4>
      </vt:variant>
    </vt:vector>
  </HeadingPairs>
  <TitlesOfParts>
    <vt:vector size="83" baseType="lpstr">
      <vt:lpstr>Arial</vt:lpstr>
      <vt:lpstr>Calibri</vt:lpstr>
      <vt:lpstr>Wingdings</vt:lpstr>
      <vt:lpstr>Office Theme</vt:lpstr>
      <vt:lpstr>Pyogenic Infection</vt:lpstr>
      <vt:lpstr>Introduction </vt:lpstr>
      <vt:lpstr>What is pus, and pus cells?</vt:lpstr>
      <vt:lpstr>INTRODUCTION </vt:lpstr>
      <vt:lpstr>PowerPoint Presentation</vt:lpstr>
      <vt:lpstr>PowerPoint Presentation</vt:lpstr>
      <vt:lpstr>PowerPoint Presentation</vt:lpstr>
      <vt:lpstr>PowerPoint Presentation</vt:lpstr>
      <vt:lpstr>Folliculitis: It is the infection and inflammation of one or more hair follicles. Potential bacteria: S.aureus </vt:lpstr>
      <vt:lpstr>Impetigo: It is a contagious skin infection that usually produces blisters or sores on the face, neck, hands, and diaper area. Potential bacteria: S.aureus, S.pyogenes </vt:lpstr>
      <vt:lpstr>PowerPoint Presentation</vt:lpstr>
      <vt:lpstr>Furncles: It is another word for a boil. Boils are bacterial or fungal infections of hair follicles. S.aureus  </vt:lpstr>
      <vt:lpstr>Carbuncle: Clusters of furuncle connected subcutaneously causing deeper suppurations. A large abscess, usually occurs in thick collagenous tissue such as back of the neck.</vt:lpstr>
      <vt:lpstr>Macules: A patch of skin that is altered in color but usually not elevated and that is a characteristic feature of various disease. </vt:lpstr>
      <vt:lpstr>Papules: It is a circumscribed, solid elevation of skin with no visible fluid, varying in size from a pinhead to 1 cm. They can be brown, purple, pink or red in color, and can cluster into a rash. The papules may open when scratched and become infected and crusty. </vt:lpstr>
      <vt:lpstr>Stye: It is a small boil or abscess in one of the glands of  lash follicles caused by S.aureus of endogenous origin(anterior nares or implantation by finger from a septic lesion elsewhere in the body.</vt:lpstr>
      <vt:lpstr>PowerPoint Presentation</vt:lpstr>
      <vt:lpstr>PowerPoint Presentation</vt:lpstr>
      <vt:lpstr>1.Infection of wounds</vt:lpstr>
      <vt:lpstr>SURGICAL WOUND INFECTION</vt:lpstr>
      <vt:lpstr>2.Infections of skin and subcutaneous tissue</vt:lpstr>
      <vt:lpstr>3.Infection of Burns</vt:lpstr>
      <vt:lpstr>4.Infection of Eyes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Laboratory Diagnosis</vt:lpstr>
      <vt:lpstr>Specimens</vt:lpstr>
      <vt:lpstr>PowerPoint Presentation</vt:lpstr>
      <vt:lpstr>Sample collection</vt:lpstr>
      <vt:lpstr>PowerPoint Presentation</vt:lpstr>
      <vt:lpstr>Sampling Deep Wounds: </vt:lpstr>
      <vt:lpstr>Sampling Soft Tissue Aspirate:  </vt:lpstr>
      <vt:lpstr>Transport/Storage:</vt:lpstr>
      <vt:lpstr>Transportation medium</vt:lpstr>
      <vt:lpstr>FNAC</vt:lpstr>
      <vt:lpstr>PowerPoint Presentation</vt:lpstr>
      <vt:lpstr>PowerPoint Presentation</vt:lpstr>
      <vt:lpstr>Swabs</vt:lpstr>
      <vt:lpstr>PowerPoint Presentation</vt:lpstr>
      <vt:lpstr>Diferent types of swab sticks</vt:lpstr>
      <vt:lpstr>PowerPoint Presentation</vt:lpstr>
      <vt:lpstr>Criteria of specimen rejection</vt:lpstr>
      <vt:lpstr>In a hospital with a microbiology laboratory</vt:lpstr>
      <vt:lpstr>PowerPoint Presentation</vt:lpstr>
      <vt:lpstr>In a health centre for dispatch to a microbiology laboratory</vt:lpstr>
      <vt:lpstr>PowerPoint Presentation</vt:lpstr>
      <vt:lpstr>Laboratory examination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Anaerobic blood agar culture and cooked meat culture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Pyogenic Infection</dc:title>
  <dc:creator>ajay subedi</dc:creator>
  <cp:lastModifiedBy>Rajesh Patel</cp:lastModifiedBy>
  <cp:revision>154</cp:revision>
  <dcterms:created xsi:type="dcterms:W3CDTF">2006-08-16T00:00:00Z</dcterms:created>
  <dcterms:modified xsi:type="dcterms:W3CDTF">2024-05-08T06:54:45Z</dcterms:modified>
</cp:coreProperties>
</file>