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7"/>
  </p:notesMasterIdLst>
  <p:sldIdLst>
    <p:sldId id="256" r:id="rId2"/>
    <p:sldId id="274" r:id="rId3"/>
    <p:sldId id="275" r:id="rId4"/>
    <p:sldId id="259" r:id="rId5"/>
    <p:sldId id="260" r:id="rId6"/>
    <p:sldId id="303" r:id="rId7"/>
    <p:sldId id="304" r:id="rId8"/>
    <p:sldId id="305" r:id="rId9"/>
    <p:sldId id="306" r:id="rId10"/>
    <p:sldId id="360" r:id="rId11"/>
    <p:sldId id="308" r:id="rId12"/>
    <p:sldId id="307" r:id="rId13"/>
    <p:sldId id="309" r:id="rId14"/>
    <p:sldId id="310" r:id="rId15"/>
    <p:sldId id="3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4E73-BDE1-4B22-B185-1CEAD9D1773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C3C9-F768-4D79-8B47-C7D12DB1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1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DC4AA5-DC01-4D36-9FAD-7AE4CD4192E3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57C7-6666-431C-A335-2E410DE5D8FC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233C-09B6-4C62-965D-9F4E046DDD75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8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9810-4251-4C7B-9B1D-4370928CB36E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1C78-ADAC-4DEA-AF52-23B7F1DCFC50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F10D-B2A0-4BE8-9BD6-74C704561B48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9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A1BC-BDAF-46C7-8C02-CCD9F186D22C}" type="datetime1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1B3B-2B5F-40CD-982A-406987551182}" type="datetime1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BB23-847F-41BE-AA7F-4115AEB8258B}" type="datetime1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7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630-16D1-49E7-9C6B-418ED97A7D28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1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ECF6-3025-403D-A68F-5EA0F7214C8D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7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D6A607D-91BC-4AB2-94D7-636C699CB03C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F5E6EC9-1233-4458-A0D5-3D4E6674A6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6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1F55D0-D3B8-7023-534C-F3192E48E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RADIUS BONE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8A4FAF0-3E7F-BCD4-99F3-13F58D7C5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MBBSPPT.COM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60D22-93CF-ADBF-C31A-EAF9B3EAB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434823"/>
            <a:ext cx="5781675" cy="391477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1956-0BFC-7B88-F54B-EE9CA2182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16841BC-6E75-7364-C1D5-3712113D1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892664"/>
              </p:ext>
            </p:extLst>
          </p:nvPr>
        </p:nvGraphicFramePr>
        <p:xfrm>
          <a:off x="1164038" y="698751"/>
          <a:ext cx="3315914" cy="265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91564" imgH="4643736" progId="">
                  <p:embed/>
                </p:oleObj>
              </mc:Choice>
              <mc:Fallback>
                <p:oleObj r:id="rId2" imgW="5691564" imgH="4643736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401DFE4-39BE-B86C-F641-0093DB9DF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4038" y="698751"/>
                        <a:ext cx="3315914" cy="2654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84A9CE-3D62-A77F-FCDE-21C3C65936D6}"/>
              </a:ext>
            </a:extLst>
          </p:cNvPr>
          <p:cNvSpPr txBox="1"/>
          <p:nvPr/>
        </p:nvSpPr>
        <p:spPr>
          <a:xfrm>
            <a:off x="1252330" y="93749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Muscles attaching to dorsal aspect of Radius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1A382-D6E7-3C82-CE7B-A61EEDC81850}"/>
              </a:ext>
            </a:extLst>
          </p:cNvPr>
          <p:cNvSpPr txBox="1"/>
          <p:nvPr/>
        </p:nvSpPr>
        <p:spPr>
          <a:xfrm>
            <a:off x="1252330" y="202692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Abductor Pollicis Longus</a:t>
            </a:r>
            <a:endParaRPr lang="en-IN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C04A1B-97D9-8A10-1BD8-A7ACE841E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26899"/>
              </p:ext>
            </p:extLst>
          </p:nvPr>
        </p:nvGraphicFramePr>
        <p:xfrm>
          <a:off x="1164038" y="3577373"/>
          <a:ext cx="3321102" cy="268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691564" imgH="4643736" progId="">
                  <p:embed/>
                </p:oleObj>
              </mc:Choice>
              <mc:Fallback>
                <p:oleObj r:id="rId4" imgW="5691564" imgH="464373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4038" y="3577373"/>
                        <a:ext cx="3321102" cy="268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C412422-4987-4A0A-2C11-8FE923463E6E}"/>
              </a:ext>
            </a:extLst>
          </p:cNvPr>
          <p:cNvSpPr txBox="1"/>
          <p:nvPr/>
        </p:nvSpPr>
        <p:spPr>
          <a:xfrm>
            <a:off x="1219200" y="392042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Muscles attaching to Volar Aspect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C4875C-1639-DC27-A8EB-6FCD158D7D3D}"/>
              </a:ext>
            </a:extLst>
          </p:cNvPr>
          <p:cNvSpPr txBox="1"/>
          <p:nvPr/>
        </p:nvSpPr>
        <p:spPr>
          <a:xfrm>
            <a:off x="1219200" y="476363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Biceps</a:t>
            </a:r>
            <a:endParaRPr lang="en-IN" sz="1200" dirty="0">
              <a:solidFill>
                <a:schemeClr val="bg1"/>
              </a:solidFill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ED75001-01B4-CCE6-DDFF-D55B42B33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187387"/>
              </p:ext>
            </p:extLst>
          </p:nvPr>
        </p:nvGraphicFramePr>
        <p:xfrm>
          <a:off x="4658863" y="3577373"/>
          <a:ext cx="3321100" cy="2686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691564" imgH="4643736" progId="">
                  <p:embed/>
                </p:oleObj>
              </mc:Choice>
              <mc:Fallback>
                <p:oleObj r:id="rId6" imgW="5691564" imgH="464373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8863" y="3577373"/>
                        <a:ext cx="3321100" cy="2686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696BB23-DA86-9B7F-E3AC-74733C26E5C9}"/>
              </a:ext>
            </a:extLst>
          </p:cNvPr>
          <p:cNvSpPr txBox="1"/>
          <p:nvPr/>
        </p:nvSpPr>
        <p:spPr>
          <a:xfrm>
            <a:off x="4724400" y="385437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Muscles attaching to dorsal aspect of Radius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2F9D40-B0E6-F39A-6C40-8066CDB60EFB}"/>
              </a:ext>
            </a:extLst>
          </p:cNvPr>
          <p:cNvSpPr txBox="1"/>
          <p:nvPr/>
        </p:nvSpPr>
        <p:spPr>
          <a:xfrm>
            <a:off x="4724400" y="482386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Extensor Pollicis Brevis</a:t>
            </a:r>
            <a:endParaRPr lang="en-IN" sz="1200" dirty="0">
              <a:solidFill>
                <a:schemeClr val="bg1"/>
              </a:solidFill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575F287-CE81-3A5A-E3FA-B3872F9E6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99638"/>
              </p:ext>
            </p:extLst>
          </p:nvPr>
        </p:nvGraphicFramePr>
        <p:xfrm>
          <a:off x="4665489" y="698751"/>
          <a:ext cx="3314474" cy="265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691564" imgH="4643736" progId="">
                  <p:embed/>
                </p:oleObj>
              </mc:Choice>
              <mc:Fallback>
                <p:oleObj r:id="rId8" imgW="5691564" imgH="464373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5489" y="698751"/>
                        <a:ext cx="3314474" cy="2654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8BD6573-F2B7-E408-9358-2499AF944672}"/>
              </a:ext>
            </a:extLst>
          </p:cNvPr>
          <p:cNvSpPr txBox="1"/>
          <p:nvPr/>
        </p:nvSpPr>
        <p:spPr>
          <a:xfrm>
            <a:off x="4724400" y="93749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Muscles attaching to dorsal aspect of Radius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BC7AEE-76F5-A1CE-CF74-B0550C78D25B}"/>
              </a:ext>
            </a:extLst>
          </p:cNvPr>
          <p:cNvSpPr txBox="1"/>
          <p:nvPr/>
        </p:nvSpPr>
        <p:spPr>
          <a:xfrm>
            <a:off x="4724400" y="203473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Supinator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76BEC-400A-AEB7-BA74-F23CBE6E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E69C0-FA34-1F3A-1E6C-1357E246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6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B577B-BC49-D3C7-65DC-322DE97BB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AAD245-75CE-7207-80FA-9BC5E0B0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97" y="809144"/>
            <a:ext cx="3633903" cy="5239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C17B3A-93B3-16DA-967D-09141FE1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809143"/>
            <a:ext cx="3860840" cy="523971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08AE91-0CDB-0CE1-E03A-57A83578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E7370-B35E-B386-1054-B74F96ED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9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9CAF9-5172-FD2B-6A1E-E4827BEE0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B75D-7A8C-C1F3-146D-53B9ED7A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Clinical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2CC8-E4A5-38D6-587F-CA6D9C9A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/>
          <a:lstStyle/>
          <a:p>
            <a:r>
              <a:rPr lang="en-US" dirty="0" err="1"/>
              <a:t>Colles</a:t>
            </a:r>
            <a:r>
              <a:rPr lang="en-US" dirty="0"/>
              <a:t>’ fracture = radius gets fractured about 2cm above its lower end due to fall on outstretched hand.</a:t>
            </a:r>
          </a:p>
          <a:p>
            <a:r>
              <a:rPr lang="en-US" dirty="0"/>
              <a:t>Smith’s fracture = if distal fragments gets displaced anteriorly.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D86EF-509B-4711-F70E-9FA24800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FEFD0-3042-0645-A3AF-DCE6FCE5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BF5E6EC9-1233-4458-A0D5-3D4E6674A6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F2ACC-EB15-20AA-A3B4-B61978FD6D49}"/>
              </a:ext>
            </a:extLst>
          </p:cNvPr>
          <p:cNvSpPr txBox="1"/>
          <p:nvPr/>
        </p:nvSpPr>
        <p:spPr>
          <a:xfrm>
            <a:off x="1113558" y="4397145"/>
            <a:ext cx="4381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Radius is one of two bones in the forearm.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It lies laterally.</a:t>
            </a:r>
          </a:p>
          <a:p>
            <a:pPr algn="ctr"/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4" name="Picture 3" descr="colles-fracture[1].jpg">
            <a:extLst>
              <a:ext uri="{FF2B5EF4-FFF2-40B4-BE49-F238E27FC236}">
                <a16:creationId xmlns:a16="http://schemas.microsoft.com/office/drawing/2014/main" id="{BA7D81DB-22F6-DC26-6493-2EF25D55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532632"/>
            <a:ext cx="7086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1199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C694F-728D-ED69-61BE-389C71D4D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7A05-FDB5-1199-62FD-000911BE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Colle’s vs smiths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56D44F-7366-23AE-8280-2C938907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FAB4E-83F8-769F-507E-8E0CAECA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8EABA-014D-AD73-4164-E3647C7C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BF5E6EC9-1233-4458-A0D5-3D4E6674A6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42DFF-484B-1C8D-9E18-59FBC5DB0E52}"/>
              </a:ext>
            </a:extLst>
          </p:cNvPr>
          <p:cNvSpPr txBox="1"/>
          <p:nvPr/>
        </p:nvSpPr>
        <p:spPr>
          <a:xfrm>
            <a:off x="1113558" y="4397145"/>
            <a:ext cx="4381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Radius is one of two bones in the forearm.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It lies laterally.</a:t>
            </a:r>
          </a:p>
          <a:p>
            <a:pPr algn="ctr"/>
            <a:endParaRPr lang="en-IN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095FCD2-8218-19B7-EE16-F69B33DE9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57654"/>
              </p:ext>
            </p:extLst>
          </p:nvPr>
        </p:nvGraphicFramePr>
        <p:xfrm>
          <a:off x="782493" y="1599081"/>
          <a:ext cx="7579013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207547" imgH="7162132" progId="">
                  <p:embed/>
                </p:oleObj>
              </mc:Choice>
              <mc:Fallback>
                <p:oleObj r:id="rId2" imgW="11207547" imgH="7162132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2493" y="1599081"/>
                        <a:ext cx="7579013" cy="484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59146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E0051-E154-DB84-A311-9E4A50F9F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1C7E-3786-A093-8994-C3AECE43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Pulled or nursemaid’s elbow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E10C-1E76-FBE4-11CC-62F555F1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084832"/>
            <a:ext cx="1365504" cy="42245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Subluxation of head of radius – due to sudden powerful jerk on the hand of a child may dislodge the head of radius from the annular ligament.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13B76-CA10-5E05-03D9-BBF7E09F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8190-3082-A0B5-57D9-99A0E626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83B9FEE-0302-AE6F-D672-D901A852C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536603"/>
              </p:ext>
            </p:extLst>
          </p:nvPr>
        </p:nvGraphicFramePr>
        <p:xfrm>
          <a:off x="2302128" y="2084832"/>
          <a:ext cx="60737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979793" imgH="8015032" progId="">
                  <p:embed/>
                </p:oleObj>
              </mc:Choice>
              <mc:Fallback>
                <p:oleObj r:id="rId2" imgW="11979793" imgH="8015032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02128" y="2084832"/>
                        <a:ext cx="60737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9408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3084" y="2875002"/>
            <a:ext cx="3557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87D5E-2EBE-0473-E5CE-3134729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2E80E-0F8D-0BE1-BE38-4F64DA31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8B5D3-CF9F-3522-5F90-BE2718815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6C54-6F94-7D43-89ED-BF1D6BDB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Radius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25E2-517D-1B5F-5EBF-2DBB84DB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286000"/>
            <a:ext cx="5023104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It is the lateral bone of forearm.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It is a type of long bone.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Has an upper end, lower end and a shaft.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D073F-FDEA-7E31-8BA5-0B115BFE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0BF4D-64C8-CF82-7276-294FFE90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A4DA8-7B08-1021-20B9-CF17A23F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4291902"/>
            <a:ext cx="5060823" cy="1779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18C9D-52E7-4549-9EEB-372DA1C58E63}"/>
              </a:ext>
            </a:extLst>
          </p:cNvPr>
          <p:cNvSpPr txBox="1"/>
          <p:nvPr/>
        </p:nvSpPr>
        <p:spPr>
          <a:xfrm>
            <a:off x="1113558" y="4397145"/>
            <a:ext cx="4381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Radius is one of two bones in the forearm.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It lies laterally.</a:t>
            </a:r>
          </a:p>
          <a:p>
            <a:pPr algn="ctr"/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8" name="Picture 7" descr="Fig.+6.22+Clavicle+Pectoral+girdle+Scapula+Humerus+Ulna+Upper+limb.jpg">
            <a:extLst>
              <a:ext uri="{FF2B5EF4-FFF2-40B4-BE49-F238E27FC236}">
                <a16:creationId xmlns:a16="http://schemas.microsoft.com/office/drawing/2014/main" id="{3D52C52C-A146-D0B9-2AD9-E74542835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62" r="21538"/>
          <a:stretch>
            <a:fillRect/>
          </a:stretch>
        </p:blipFill>
        <p:spPr>
          <a:xfrm>
            <a:off x="5850932" y="1398396"/>
            <a:ext cx="3115268" cy="467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4190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C3349-AF9D-B13B-5ACF-E563DC485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6EF1-CDA0-F7A6-44FB-83391A9F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7A6A-9375-B968-807C-132F4942D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286000"/>
            <a:ext cx="266090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Upper end-disc shaped head.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Lower end-expanded, styloid process.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Medial border is sharpest.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Lower end- tubercle of lister on posterior surface.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6099E-F870-A629-7D1D-91EEE6C6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F420A-71EB-EE8D-A57A-C87DB1E8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Content Placeholder 3" descr="radius.jpg">
            <a:extLst>
              <a:ext uri="{FF2B5EF4-FFF2-40B4-BE49-F238E27FC236}">
                <a16:creationId xmlns:a16="http://schemas.microsoft.com/office/drawing/2014/main" id="{2B6D682A-84D2-AB73-2362-58FBC7D4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52600"/>
            <a:ext cx="4991354" cy="439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6112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9800D-30F9-0CE3-A073-3C033371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3DEE8-6D33-7310-C902-EF62FF06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D09F94-A910-7A07-DC43-67AF5ED5D499}"/>
              </a:ext>
            </a:extLst>
          </p:cNvPr>
          <p:cNvSpPr txBox="1">
            <a:spLocks/>
          </p:cNvSpPr>
          <p:nvPr/>
        </p:nvSpPr>
        <p:spPr>
          <a:xfrm>
            <a:off x="768097" y="2286000"/>
            <a:ext cx="266090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Upper end: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Head (disc- shaped, articulates with capitulum of humerus).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Neck (annular ligament).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Tuberosity.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F1D4D-CFB7-E625-6932-56C055CFC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52600"/>
            <a:ext cx="3645309" cy="4520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5CD04A-F133-C93A-E47C-88F93F30DCA3}"/>
              </a:ext>
            </a:extLst>
          </p:cNvPr>
          <p:cNvSpPr txBox="1"/>
          <p:nvPr/>
        </p:nvSpPr>
        <p:spPr>
          <a:xfrm>
            <a:off x="4953000" y="2858530"/>
            <a:ext cx="1040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Capitulum of</a:t>
            </a:r>
          </a:p>
          <a:p>
            <a:r>
              <a:rPr lang="en-US" sz="1600" dirty="0">
                <a:solidFill>
                  <a:schemeClr val="bg1"/>
                </a:solidFill>
              </a:rPr>
              <a:t>Distal Humerus</a:t>
            </a:r>
          </a:p>
          <a:p>
            <a:r>
              <a:rPr lang="en-US" sz="1600" dirty="0">
                <a:solidFill>
                  <a:schemeClr val="bg1"/>
                </a:solidFill>
              </a:rPr>
              <a:t>Articulates with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Head of </a:t>
            </a:r>
            <a:r>
              <a:rPr lang="en-US" sz="1600" dirty="0" err="1">
                <a:solidFill>
                  <a:schemeClr val="bg1"/>
                </a:solidFill>
              </a:rPr>
              <a:t>Promial</a:t>
            </a:r>
            <a:r>
              <a:rPr lang="en-US" sz="1600" dirty="0">
                <a:solidFill>
                  <a:schemeClr val="bg1"/>
                </a:solidFill>
              </a:rPr>
              <a:t> Radius.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513A1-54BB-93F2-DCE3-8D9B1AD9B603}"/>
              </a:ext>
            </a:extLst>
          </p:cNvPr>
          <p:cNvSpPr txBox="1"/>
          <p:nvPr/>
        </p:nvSpPr>
        <p:spPr>
          <a:xfrm>
            <a:off x="4592782" y="5920375"/>
            <a:ext cx="104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Right Side</a:t>
            </a:r>
            <a:endParaRPr lang="en-IN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				Anterior Border</a:t>
            </a:r>
          </a:p>
          <a:p>
            <a:pPr>
              <a:buNone/>
            </a:pPr>
            <a:r>
              <a:rPr lang="en-US" dirty="0"/>
              <a:t>Borders 			Posterior Border </a:t>
            </a:r>
          </a:p>
          <a:p>
            <a:pPr>
              <a:buNone/>
            </a:pPr>
            <a:r>
              <a:rPr lang="en-US" dirty="0"/>
              <a:t> 				Medial/Interosseous Border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				Anterior Surface</a:t>
            </a:r>
          </a:p>
          <a:p>
            <a:pPr>
              <a:buNone/>
            </a:pPr>
            <a:r>
              <a:rPr lang="en-US" dirty="0"/>
              <a:t>Surfaces 		Posterior Surface</a:t>
            </a:r>
          </a:p>
          <a:p>
            <a:pPr>
              <a:buNone/>
            </a:pPr>
            <a:r>
              <a:rPr lang="en-US" dirty="0"/>
              <a:t> 				Lateral Surface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B4DFB-B943-B222-C2F5-B74A22BC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EFC8E-08FC-B2BE-1F27-78D65AD4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459006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28800" y="2916206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66900" y="2916206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85373" y="4722812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66900" y="4418012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85373" y="4722812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B27D1CF-86D9-70A7-9CD5-AB7BE80E3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00551"/>
              </p:ext>
            </p:extLst>
          </p:nvPr>
        </p:nvGraphicFramePr>
        <p:xfrm>
          <a:off x="1457642" y="1524000"/>
          <a:ext cx="6228715" cy="44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708930" imgH="8448391" progId="">
                  <p:embed/>
                </p:oleObj>
              </mc:Choice>
              <mc:Fallback>
                <p:oleObj r:id="rId2" imgW="11708930" imgH="844839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7642" y="1524000"/>
                        <a:ext cx="6228715" cy="449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98ED1A6-4711-5AE4-02A3-354D5F664D75}"/>
              </a:ext>
            </a:extLst>
          </p:cNvPr>
          <p:cNvSpPr txBox="1">
            <a:spLocks/>
          </p:cNvSpPr>
          <p:nvPr/>
        </p:nvSpPr>
        <p:spPr>
          <a:xfrm>
            <a:off x="2374771" y="839775"/>
            <a:ext cx="4394455" cy="381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/>
              <a:t>Right Radius and Ulna; Anterior 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D68CD-14B7-1835-0455-7DE67ED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ED556-1F37-7252-0AE6-5C72E1D8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6E4C-E2FD-E45A-07AC-14321112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D96E-E405-D3F4-9B81-05E35240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Lower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9C8B9-4771-BE89-6F24-8D5465B73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Widest part of bone</a:t>
            </a:r>
          </a:p>
          <a:p>
            <a:pPr lvl="1"/>
            <a:r>
              <a:rPr lang="en-US" dirty="0"/>
              <a:t>5 surfaces</a:t>
            </a:r>
          </a:p>
          <a:p>
            <a:pPr lvl="1"/>
            <a:r>
              <a:rPr lang="en-US" dirty="0"/>
              <a:t>Anterior surface, posterior surface, medial, lateral, inferior surface.</a:t>
            </a:r>
          </a:p>
          <a:p>
            <a:pPr lvl="1"/>
            <a:r>
              <a:rPr lang="en-US" dirty="0"/>
              <a:t>Lister tubercle-0n posterior surface</a:t>
            </a:r>
          </a:p>
          <a:p>
            <a:pPr lvl="1"/>
            <a:r>
              <a:rPr lang="en-US" dirty="0"/>
              <a:t>Ulnar notch- on medial surface</a:t>
            </a:r>
          </a:p>
          <a:p>
            <a:pPr lvl="1"/>
            <a:r>
              <a:rPr lang="en-US" dirty="0"/>
              <a:t>Lateral surface-styloid process</a:t>
            </a:r>
          </a:p>
          <a:p>
            <a:pPr lvl="1"/>
            <a:r>
              <a:rPr lang="en-US" dirty="0"/>
              <a:t>Inferior surface- area for scaphoid and lunate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7B59E-CC0E-24E8-47C3-0D940690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52D4B-F851-3914-F66A-0D516BD9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BF5E6EC9-1233-4458-A0D5-3D4E6674A6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703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73B8A-D48B-ACEB-62B5-2852313B7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D003-0B22-E1F3-3512-FA67848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Attachments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61212-75AC-D261-D49D-8158F6BF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Inserts on radial tuberosity.</a:t>
            </a:r>
          </a:p>
          <a:p>
            <a:pPr lvl="1"/>
            <a:r>
              <a:rPr lang="en-US" dirty="0"/>
              <a:t>Supinator- </a:t>
            </a:r>
            <a:r>
              <a:rPr lang="en-US" dirty="0" err="1"/>
              <a:t>insBiceps</a:t>
            </a:r>
            <a:r>
              <a:rPr lang="en-US" dirty="0"/>
              <a:t> brachii- </a:t>
            </a:r>
            <a:r>
              <a:rPr lang="en-US" dirty="0" err="1"/>
              <a:t>erted</a:t>
            </a:r>
            <a:r>
              <a:rPr lang="en-US" dirty="0"/>
              <a:t> into upper part of lateral surface.</a:t>
            </a:r>
          </a:p>
          <a:p>
            <a:pPr lvl="1"/>
            <a:r>
              <a:rPr lang="en-US" dirty="0"/>
              <a:t>Pronator teres- inserted into middle of lateral surface.</a:t>
            </a:r>
          </a:p>
          <a:p>
            <a:pPr lvl="1"/>
            <a:r>
              <a:rPr lang="en-US" dirty="0"/>
              <a:t>Brachioradialis- inserts above the styloid process.</a:t>
            </a:r>
          </a:p>
          <a:p>
            <a:pPr lvl="1"/>
            <a:r>
              <a:rPr lang="en-US" dirty="0"/>
              <a:t>Pronator quadratus- inserted into lower part of anterior surface.</a:t>
            </a:r>
          </a:p>
          <a:p>
            <a:pPr lvl="1"/>
            <a:r>
              <a:rPr lang="en-US" dirty="0"/>
              <a:t>Flexor digitorum superficialis- origin from upper part of anterior border.</a:t>
            </a:r>
          </a:p>
          <a:p>
            <a:pPr lvl="1"/>
            <a:r>
              <a:rPr lang="en-US" dirty="0"/>
              <a:t>Flexor pollicis longus- origin form upper 2/3 of anterior surface.</a:t>
            </a:r>
          </a:p>
          <a:p>
            <a:pPr lvl="1"/>
            <a:r>
              <a:rPr lang="en-US" dirty="0"/>
              <a:t>Abductor pollicis longus- arise form posterior surface.</a:t>
            </a:r>
          </a:p>
          <a:p>
            <a:pPr lvl="1"/>
            <a:r>
              <a:rPr lang="en-US" dirty="0"/>
              <a:t>Extensor pollicis brevis- posterior surface.</a:t>
            </a:r>
          </a:p>
          <a:p>
            <a:pPr lvl="1"/>
            <a:r>
              <a:rPr lang="en-US" dirty="0"/>
              <a:t>Interosseous membrane- attached to interosseous border.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B29C8-3F96-010F-25BC-21A05C60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12E0E-7C7D-9D85-8E2D-986E3AA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BF5E6EC9-1233-4458-A0D5-3D4E6674A6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37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2F283-694D-AB60-4DC2-1BA560E6F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B3AEAFD-19B3-BF5A-D001-F0E63D4E0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12058"/>
              </p:ext>
            </p:extLst>
          </p:nvPr>
        </p:nvGraphicFramePr>
        <p:xfrm>
          <a:off x="1158850" y="702653"/>
          <a:ext cx="3288025" cy="265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34149" imgH="4386561" progId="">
                  <p:embed/>
                </p:oleObj>
              </mc:Choice>
              <mc:Fallback>
                <p:oleObj r:id="rId2" imgW="5434149" imgH="438656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8850" y="702653"/>
                        <a:ext cx="3288025" cy="2654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D091DA-A7E4-C8C8-DF04-4C965961F6D3}"/>
              </a:ext>
            </a:extLst>
          </p:cNvPr>
          <p:cNvSpPr txBox="1"/>
          <p:nvPr/>
        </p:nvSpPr>
        <p:spPr>
          <a:xfrm>
            <a:off x="1219200" y="93749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Flexor Pollicis Longus</a:t>
            </a:r>
            <a:endParaRPr lang="en-IN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AF6C2B1-57FB-1D10-7421-FA6DD0CBF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09250"/>
              </p:ext>
            </p:extLst>
          </p:nvPr>
        </p:nvGraphicFramePr>
        <p:xfrm>
          <a:off x="4664050" y="702653"/>
          <a:ext cx="3321100" cy="265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879361" imgH="3899848" progId="">
                  <p:embed/>
                </p:oleObj>
              </mc:Choice>
              <mc:Fallback>
                <p:oleObj r:id="rId4" imgW="4879361" imgH="3899848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4050" y="702653"/>
                        <a:ext cx="3321100" cy="2654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337E4D-7D97-A9C0-A260-40FD315FE0AC}"/>
              </a:ext>
            </a:extLst>
          </p:cNvPr>
          <p:cNvSpPr txBox="1"/>
          <p:nvPr/>
        </p:nvSpPr>
        <p:spPr>
          <a:xfrm>
            <a:off x="4724400" y="93749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Brachioradialis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809E0-8F57-7A02-BEA8-9CA904BD7E8A}"/>
              </a:ext>
            </a:extLst>
          </p:cNvPr>
          <p:cNvSpPr txBox="1"/>
          <p:nvPr/>
        </p:nvSpPr>
        <p:spPr>
          <a:xfrm>
            <a:off x="5410200" y="2034739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Posterior view</a:t>
            </a:r>
            <a:endParaRPr lang="en-IN" sz="12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0093F80-AC55-1683-476C-9F441B873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08390"/>
              </p:ext>
            </p:extLst>
          </p:nvPr>
        </p:nvGraphicFramePr>
        <p:xfrm>
          <a:off x="1158850" y="3581606"/>
          <a:ext cx="3288025" cy="268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691564" imgH="4643736" progId="">
                  <p:embed/>
                </p:oleObj>
              </mc:Choice>
              <mc:Fallback>
                <p:oleObj r:id="rId6" imgW="5691564" imgH="464373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8850" y="3581606"/>
                        <a:ext cx="3288025" cy="2682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513D6C-BBB0-F8A8-613B-C8DD6C5A3EFD}"/>
              </a:ext>
            </a:extLst>
          </p:cNvPr>
          <p:cNvSpPr txBox="1"/>
          <p:nvPr/>
        </p:nvSpPr>
        <p:spPr>
          <a:xfrm>
            <a:off x="1126462" y="357737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Radius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D1605-4E8A-7229-7345-37E82D35F4B3}"/>
              </a:ext>
            </a:extLst>
          </p:cNvPr>
          <p:cNvSpPr txBox="1"/>
          <p:nvPr/>
        </p:nvSpPr>
        <p:spPr>
          <a:xfrm>
            <a:off x="1219200" y="392042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Muscles attaching to Volar Aspect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C48F2-22E6-4FB2-43A3-B06AC3AB3B06}"/>
              </a:ext>
            </a:extLst>
          </p:cNvPr>
          <p:cNvSpPr txBox="1"/>
          <p:nvPr/>
        </p:nvSpPr>
        <p:spPr>
          <a:xfrm>
            <a:off x="1219200" y="476363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Pronator Quadratus</a:t>
            </a:r>
            <a:endParaRPr lang="en-IN" sz="1200" dirty="0">
              <a:solidFill>
                <a:schemeClr val="bg1"/>
              </a:solidFill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8322FE2-CF2A-3492-2CAC-1A0A46645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72043"/>
              </p:ext>
            </p:extLst>
          </p:nvPr>
        </p:nvGraphicFramePr>
        <p:xfrm>
          <a:off x="4664050" y="3577373"/>
          <a:ext cx="3321099" cy="268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691564" imgH="4643736" progId="">
                  <p:embed/>
                </p:oleObj>
              </mc:Choice>
              <mc:Fallback>
                <p:oleObj r:id="rId8" imgW="5691564" imgH="464373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4050" y="3577373"/>
                        <a:ext cx="3321099" cy="268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0D66E61-5224-8D58-1561-AF107F7C4234}"/>
              </a:ext>
            </a:extLst>
          </p:cNvPr>
          <p:cNvSpPr txBox="1"/>
          <p:nvPr/>
        </p:nvSpPr>
        <p:spPr>
          <a:xfrm>
            <a:off x="4724400" y="3854372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Pronator Teres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BCB700-4EEE-E574-AD5C-91502B04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8FA89-2522-6207-0039-09D8DE3B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6EC9-1233-4458-A0D5-3D4E6674A6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8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353</TotalTime>
  <Words>492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RADIUS BONE</vt:lpstr>
      <vt:lpstr>Radius </vt:lpstr>
      <vt:lpstr>Side determination</vt:lpstr>
      <vt:lpstr>Features </vt:lpstr>
      <vt:lpstr>Shaft </vt:lpstr>
      <vt:lpstr>PowerPoint Presentation</vt:lpstr>
      <vt:lpstr>Lower end</vt:lpstr>
      <vt:lpstr>Attachments </vt:lpstr>
      <vt:lpstr>PowerPoint Presentation</vt:lpstr>
      <vt:lpstr>PowerPoint Presentation</vt:lpstr>
      <vt:lpstr>PowerPoint Presentation</vt:lpstr>
      <vt:lpstr>Clinical Anatomy</vt:lpstr>
      <vt:lpstr>Colle’s vs smiths</vt:lpstr>
      <vt:lpstr>Pulled or nursemaid’s elbow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Radius</dc:title>
  <dc:creator>Shalu</dc:creator>
  <cp:lastModifiedBy>Rajesh Patel</cp:lastModifiedBy>
  <cp:revision>28</cp:revision>
  <dcterms:created xsi:type="dcterms:W3CDTF">2018-02-24T17:40:16Z</dcterms:created>
  <dcterms:modified xsi:type="dcterms:W3CDTF">2025-02-19T18:34:58Z</dcterms:modified>
</cp:coreProperties>
</file>