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8" r:id="rId6"/>
    <p:sldId id="269" r:id="rId7"/>
    <p:sldId id="267" r:id="rId8"/>
    <p:sldId id="265" r:id="rId9"/>
    <p:sldId id="260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FFC73-E09B-48F4-82E5-516650C6C6F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DC85B6DE-15A1-4679-A3DE-C3F488B08DA6}">
      <dgm:prSet phldrT="[Text]"/>
      <dgm:spPr/>
      <dgm:t>
        <a:bodyPr/>
        <a:lstStyle/>
        <a:p>
          <a:r>
            <a:rPr lang="en-US" dirty="0" smtClean="0">
              <a:latin typeface="Alegreya Sans SC" panose="00000500000000000000" pitchFamily="2" charset="0"/>
            </a:rPr>
            <a:t>MANAGEMENT OF RTI/ STD/ AIDS and </a:t>
          </a:r>
          <a:r>
            <a:rPr lang="en-US" b="1" dirty="0" smtClean="0">
              <a:latin typeface="Alegreya Sans SC" panose="00000500000000000000" pitchFamily="2" charset="0"/>
            </a:rPr>
            <a:t>Adolescent reproductive health</a:t>
          </a:r>
          <a:endParaRPr lang="en-SG" b="1" dirty="0">
            <a:latin typeface="Alegreya Sans SC" panose="00000500000000000000" pitchFamily="2" charset="0"/>
          </a:endParaRPr>
        </a:p>
      </dgm:t>
    </dgm:pt>
    <dgm:pt modelId="{429AE319-CD14-41D3-BE16-0FC86C5C1758}" type="parTrans" cxnId="{88BB21A9-533C-4258-886B-9477E3F77C3A}">
      <dgm:prSet/>
      <dgm:spPr/>
      <dgm:t>
        <a:bodyPr/>
        <a:lstStyle/>
        <a:p>
          <a:endParaRPr lang="en-SG"/>
        </a:p>
      </dgm:t>
    </dgm:pt>
    <dgm:pt modelId="{DBD21DFF-1526-4CBA-9473-74AB4AFBFE5D}" type="sibTrans" cxnId="{88BB21A9-533C-4258-886B-9477E3F77C3A}">
      <dgm:prSet/>
      <dgm:spPr/>
      <dgm:t>
        <a:bodyPr/>
        <a:lstStyle/>
        <a:p>
          <a:endParaRPr lang="en-SG"/>
        </a:p>
      </dgm:t>
    </dgm:pt>
    <dgm:pt modelId="{8EACD276-4C1E-41C0-B54C-CCA2CC415815}">
      <dgm:prSet phldrT="[Text]" phldr="1"/>
      <dgm:spPr/>
      <dgm:t>
        <a:bodyPr/>
        <a:lstStyle/>
        <a:p>
          <a:endParaRPr lang="en-SG"/>
        </a:p>
      </dgm:t>
    </dgm:pt>
    <dgm:pt modelId="{A49D7A55-BCE9-49AF-A4A7-E6983DEA31A5}" type="parTrans" cxnId="{7E817E85-3971-44D5-AF74-89011331248B}">
      <dgm:prSet/>
      <dgm:spPr/>
      <dgm:t>
        <a:bodyPr/>
        <a:lstStyle/>
        <a:p>
          <a:endParaRPr lang="en-SG"/>
        </a:p>
      </dgm:t>
    </dgm:pt>
    <dgm:pt modelId="{5CA701BB-37D5-4F6F-944E-13A36038C10B}" type="sibTrans" cxnId="{7E817E85-3971-44D5-AF74-89011331248B}">
      <dgm:prSet/>
      <dgm:spPr/>
      <dgm:t>
        <a:bodyPr/>
        <a:lstStyle/>
        <a:p>
          <a:endParaRPr lang="en-SG"/>
        </a:p>
      </dgm:t>
    </dgm:pt>
    <dgm:pt modelId="{4F1A7F81-64C8-44B2-9B8F-69D5AFEA0518}">
      <dgm:prSet phldrT="[Text]" phldr="1"/>
      <dgm:spPr/>
      <dgm:t>
        <a:bodyPr/>
        <a:lstStyle/>
        <a:p>
          <a:endParaRPr lang="en-SG"/>
        </a:p>
      </dgm:t>
    </dgm:pt>
    <dgm:pt modelId="{5928009E-32D0-40F9-B09D-48F8B9025292}" type="parTrans" cxnId="{94B30AAF-EBDD-47BA-AEAD-2574BF4C5A49}">
      <dgm:prSet/>
      <dgm:spPr/>
      <dgm:t>
        <a:bodyPr/>
        <a:lstStyle/>
        <a:p>
          <a:endParaRPr lang="en-SG"/>
        </a:p>
      </dgm:t>
    </dgm:pt>
    <dgm:pt modelId="{0A3F9E5C-8E0D-4090-B044-0664559036CB}" type="sibTrans" cxnId="{94B30AAF-EBDD-47BA-AEAD-2574BF4C5A49}">
      <dgm:prSet/>
      <dgm:spPr/>
      <dgm:t>
        <a:bodyPr/>
        <a:lstStyle/>
        <a:p>
          <a:endParaRPr lang="en-SG"/>
        </a:p>
      </dgm:t>
    </dgm:pt>
    <dgm:pt modelId="{CCC61AD1-ECF1-472E-88BB-52686820DDED}">
      <dgm:prSet/>
      <dgm:spPr/>
      <dgm:t>
        <a:bodyPr/>
        <a:lstStyle/>
        <a:p>
          <a:r>
            <a:rPr lang="en-SG" dirty="0" smtClean="0">
              <a:latin typeface="Alegreya Sans SC" panose="00000500000000000000" pitchFamily="2" charset="0"/>
            </a:rPr>
            <a:t>CHILD SURVIVAL AND SAFE MOTHERHOOD</a:t>
          </a:r>
          <a:endParaRPr lang="en-SG" dirty="0">
            <a:latin typeface="Alegreya Sans SC" panose="00000500000000000000" pitchFamily="2" charset="0"/>
          </a:endParaRPr>
        </a:p>
      </dgm:t>
    </dgm:pt>
    <dgm:pt modelId="{CBB6A4A9-00E2-467F-A67D-5BAF98F31551}" type="parTrans" cxnId="{97B83696-B553-4C51-99D6-EEF3BCD02E5A}">
      <dgm:prSet/>
      <dgm:spPr/>
      <dgm:t>
        <a:bodyPr/>
        <a:lstStyle/>
        <a:p>
          <a:endParaRPr lang="en-SG"/>
        </a:p>
      </dgm:t>
    </dgm:pt>
    <dgm:pt modelId="{360E32A6-DE01-4E63-AEBD-391D1FEF31AB}" type="sibTrans" cxnId="{97B83696-B553-4C51-99D6-EEF3BCD02E5A}">
      <dgm:prSet/>
      <dgm:spPr/>
      <dgm:t>
        <a:bodyPr/>
        <a:lstStyle/>
        <a:p>
          <a:endParaRPr lang="en-SG"/>
        </a:p>
      </dgm:t>
    </dgm:pt>
    <dgm:pt modelId="{2B2923E9-7593-4F95-8FDE-D8478378F199}">
      <dgm:prSet/>
      <dgm:spPr/>
      <dgm:t>
        <a:bodyPr/>
        <a:lstStyle/>
        <a:p>
          <a:r>
            <a:rPr lang="en-SG" dirty="0" smtClean="0">
              <a:latin typeface="Alegreya Sans SC" panose="00000500000000000000" pitchFamily="2" charset="0"/>
            </a:rPr>
            <a:t>FAMILY PLANNING</a:t>
          </a:r>
          <a:endParaRPr lang="en-SG" dirty="0">
            <a:latin typeface="Alegreya Sans SC" panose="00000500000000000000" pitchFamily="2" charset="0"/>
          </a:endParaRPr>
        </a:p>
      </dgm:t>
    </dgm:pt>
    <dgm:pt modelId="{3800181F-C28B-45B0-B1CC-CBB98CF9AAD7}" type="parTrans" cxnId="{6E59B4CC-8C24-4ECE-B0F4-69AD31876F56}">
      <dgm:prSet/>
      <dgm:spPr/>
      <dgm:t>
        <a:bodyPr/>
        <a:lstStyle/>
        <a:p>
          <a:endParaRPr lang="en-SG"/>
        </a:p>
      </dgm:t>
    </dgm:pt>
    <dgm:pt modelId="{CD57B446-AA49-4D69-B0F8-0008482E9A5E}" type="sibTrans" cxnId="{6E59B4CC-8C24-4ECE-B0F4-69AD31876F56}">
      <dgm:prSet/>
      <dgm:spPr/>
      <dgm:t>
        <a:bodyPr/>
        <a:lstStyle/>
        <a:p>
          <a:endParaRPr lang="en-SG"/>
        </a:p>
      </dgm:t>
    </dgm:pt>
    <dgm:pt modelId="{F8570EF3-42A4-4025-B5C6-0FE1B3904274}">
      <dgm:prSet/>
      <dgm:spPr/>
      <dgm:t>
        <a:bodyPr/>
        <a:lstStyle/>
        <a:p>
          <a:endParaRPr lang="en-SG"/>
        </a:p>
      </dgm:t>
    </dgm:pt>
    <dgm:pt modelId="{C8E507FE-8610-4F91-B3E8-EB48A5DB04A4}" type="parTrans" cxnId="{3FF204B5-0901-4D47-B070-84BEC55C920D}">
      <dgm:prSet/>
      <dgm:spPr/>
      <dgm:t>
        <a:bodyPr/>
        <a:lstStyle/>
        <a:p>
          <a:endParaRPr lang="en-SG"/>
        </a:p>
      </dgm:t>
    </dgm:pt>
    <dgm:pt modelId="{422D072E-5E86-4223-801D-4747817D2D23}" type="sibTrans" cxnId="{3FF204B5-0901-4D47-B070-84BEC55C920D}">
      <dgm:prSet/>
      <dgm:spPr/>
      <dgm:t>
        <a:bodyPr/>
        <a:lstStyle/>
        <a:p>
          <a:endParaRPr lang="en-SG"/>
        </a:p>
      </dgm:t>
    </dgm:pt>
    <dgm:pt modelId="{3010F9D6-C19D-42EE-8E0F-61A1147332B8}">
      <dgm:prSet/>
      <dgm:spPr/>
      <dgm:t>
        <a:bodyPr/>
        <a:lstStyle/>
        <a:p>
          <a:endParaRPr lang="en-SG"/>
        </a:p>
      </dgm:t>
    </dgm:pt>
    <dgm:pt modelId="{520546E1-0850-42F1-9A3D-7F8BD6D136B8}" type="parTrans" cxnId="{218696B5-F05F-4021-8014-D9A283A8A1D8}">
      <dgm:prSet/>
      <dgm:spPr/>
      <dgm:t>
        <a:bodyPr/>
        <a:lstStyle/>
        <a:p>
          <a:endParaRPr lang="en-SG"/>
        </a:p>
      </dgm:t>
    </dgm:pt>
    <dgm:pt modelId="{B659E6EE-4FE8-417A-AD50-CCE4100D4EC1}" type="sibTrans" cxnId="{218696B5-F05F-4021-8014-D9A283A8A1D8}">
      <dgm:prSet/>
      <dgm:spPr/>
      <dgm:t>
        <a:bodyPr/>
        <a:lstStyle/>
        <a:p>
          <a:endParaRPr lang="en-SG"/>
        </a:p>
      </dgm:t>
    </dgm:pt>
    <dgm:pt modelId="{4D88DC8C-6202-40A6-B108-781158F6B282}">
      <dgm:prSet/>
      <dgm:spPr/>
      <dgm:t>
        <a:bodyPr/>
        <a:lstStyle/>
        <a:p>
          <a:endParaRPr lang="en-SG"/>
        </a:p>
      </dgm:t>
    </dgm:pt>
    <dgm:pt modelId="{A092A25A-365F-4EB6-A695-41304A9FF914}" type="parTrans" cxnId="{02BD47FE-8F3E-475B-AE77-9D7CD059BBE3}">
      <dgm:prSet/>
      <dgm:spPr/>
      <dgm:t>
        <a:bodyPr/>
        <a:lstStyle/>
        <a:p>
          <a:endParaRPr lang="en-SG"/>
        </a:p>
      </dgm:t>
    </dgm:pt>
    <dgm:pt modelId="{8AD9D9DE-EA69-4508-9383-B94C816FFFE5}" type="sibTrans" cxnId="{02BD47FE-8F3E-475B-AE77-9D7CD059BBE3}">
      <dgm:prSet/>
      <dgm:spPr/>
      <dgm:t>
        <a:bodyPr/>
        <a:lstStyle/>
        <a:p>
          <a:endParaRPr lang="en-SG"/>
        </a:p>
      </dgm:t>
    </dgm:pt>
    <dgm:pt modelId="{B0001906-00E3-4E60-B41E-687702A47F05}">
      <dgm:prSet/>
      <dgm:spPr/>
      <dgm:t>
        <a:bodyPr/>
        <a:lstStyle/>
        <a:p>
          <a:r>
            <a:rPr lang="en-SG" dirty="0" smtClean="0">
              <a:latin typeface="Alegreya Sans SC" panose="00000500000000000000" pitchFamily="2" charset="0"/>
            </a:rPr>
            <a:t>CLIENT APPROACH TO HEALTH CARE</a:t>
          </a:r>
          <a:endParaRPr lang="en-SG" dirty="0">
            <a:latin typeface="Alegreya Sans SC" panose="00000500000000000000" pitchFamily="2" charset="0"/>
          </a:endParaRPr>
        </a:p>
      </dgm:t>
    </dgm:pt>
    <dgm:pt modelId="{B07DB0E7-AEBA-4231-8943-DA7771CE983C}" type="parTrans" cxnId="{2402309A-CB2E-423F-AEB4-B30E0DFFA4A0}">
      <dgm:prSet/>
      <dgm:spPr/>
      <dgm:t>
        <a:bodyPr/>
        <a:lstStyle/>
        <a:p>
          <a:endParaRPr lang="en-SG"/>
        </a:p>
      </dgm:t>
    </dgm:pt>
    <dgm:pt modelId="{EEA70E2E-AF7E-4E54-9AA2-BAF392157756}" type="sibTrans" cxnId="{2402309A-CB2E-423F-AEB4-B30E0DFFA4A0}">
      <dgm:prSet/>
      <dgm:spPr/>
      <dgm:t>
        <a:bodyPr/>
        <a:lstStyle/>
        <a:p>
          <a:endParaRPr lang="en-SG"/>
        </a:p>
      </dgm:t>
    </dgm:pt>
    <dgm:pt modelId="{C9A56884-B200-4F23-95A4-C2A300D7FB5F}" type="pres">
      <dgm:prSet presAssocID="{F21FFC73-E09B-48F4-82E5-516650C6C6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B559EEB2-53F4-4676-A796-0069806C7783}" type="pres">
      <dgm:prSet presAssocID="{F21FFC73-E09B-48F4-82E5-516650C6C6F6}" presName="axisShape" presStyleLbl="bgShp" presStyleIdx="0" presStyleCnt="1"/>
      <dgm:spPr/>
    </dgm:pt>
    <dgm:pt modelId="{80EC24F5-BAE9-453C-8123-F1AFD8483F0D}" type="pres">
      <dgm:prSet presAssocID="{F21FFC73-E09B-48F4-82E5-516650C6C6F6}" presName="rect1" presStyleLbl="node1" presStyleIdx="0" presStyleCnt="4" custScaleX="100734" custScaleY="90665" custLinFactX="29003" custLinFactNeighborX="100000" custLinFactNeighborY="-1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4788EE4-F62A-4827-BA62-3E4B6364A46B}" type="pres">
      <dgm:prSet presAssocID="{F21FFC73-E09B-48F4-82E5-516650C6C6F6}" presName="rect2" presStyleLbl="node1" presStyleIdx="1" presStyleCnt="4" custLinFactY="25251" custLinFactNeighborX="861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7A1CD98-C39F-4621-A597-381CAD336C6F}" type="pres">
      <dgm:prSet presAssocID="{F21FFC73-E09B-48F4-82E5-516650C6C6F6}" presName="rect3" presStyleLbl="node1" presStyleIdx="2" presStyleCnt="4" custScaleX="95690" custScaleY="95551" custLinFactY="-20983" custLinFactNeighborX="-413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3B41ECD-1DB2-47EC-B9EB-D24ACC382BA6}" type="pres">
      <dgm:prSet presAssocID="{F21FFC73-E09B-48F4-82E5-516650C6C6F6}" presName="rect4" presStyleLbl="node1" presStyleIdx="3" presStyleCnt="4" custLinFactX="-21589" custLinFactNeighborX="-100000" custLinFactNeighborY="7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97B83696-B553-4C51-99D6-EEF3BCD02E5A}" srcId="{F21FFC73-E09B-48F4-82E5-516650C6C6F6}" destId="{CCC61AD1-ECF1-472E-88BB-52686820DDED}" srcOrd="3" destOrd="0" parTransId="{CBB6A4A9-00E2-467F-A67D-5BAF98F31551}" sibTransId="{360E32A6-DE01-4E63-AEBD-391D1FEF31AB}"/>
    <dgm:cxn modelId="{9D5E90B5-5F52-45FB-8FCD-9CBECB1DEF3F}" type="presOf" srcId="{2B2923E9-7593-4F95-8FDE-D8478378F199}" destId="{77A1CD98-C39F-4621-A597-381CAD336C6F}" srcOrd="0" destOrd="0" presId="urn:microsoft.com/office/officeart/2005/8/layout/matrix2"/>
    <dgm:cxn modelId="{0EE92CDD-FA7B-4E4F-AE94-B4DCA71CCB4C}" type="presOf" srcId="{B0001906-00E3-4E60-B41E-687702A47F05}" destId="{24788EE4-F62A-4827-BA62-3E4B6364A46B}" srcOrd="0" destOrd="0" presId="urn:microsoft.com/office/officeart/2005/8/layout/matrix2"/>
    <dgm:cxn modelId="{6E59B4CC-8C24-4ECE-B0F4-69AD31876F56}" srcId="{F21FFC73-E09B-48F4-82E5-516650C6C6F6}" destId="{2B2923E9-7593-4F95-8FDE-D8478378F199}" srcOrd="2" destOrd="0" parTransId="{3800181F-C28B-45B0-B1CC-CBB98CF9AAD7}" sibTransId="{CD57B446-AA49-4D69-B0F8-0008482E9A5E}"/>
    <dgm:cxn modelId="{09AD7D47-ABF8-4C52-8575-02735397E6BE}" type="presOf" srcId="{CCC61AD1-ECF1-472E-88BB-52686820DDED}" destId="{43B41ECD-1DB2-47EC-B9EB-D24ACC382BA6}" srcOrd="0" destOrd="0" presId="urn:microsoft.com/office/officeart/2005/8/layout/matrix2"/>
    <dgm:cxn modelId="{88BB21A9-533C-4258-886B-9477E3F77C3A}" srcId="{F21FFC73-E09B-48F4-82E5-516650C6C6F6}" destId="{DC85B6DE-15A1-4679-A3DE-C3F488B08DA6}" srcOrd="0" destOrd="0" parTransId="{429AE319-CD14-41D3-BE16-0FC86C5C1758}" sibTransId="{DBD21DFF-1526-4CBA-9473-74AB4AFBFE5D}"/>
    <dgm:cxn modelId="{67D967E3-8B36-4551-A008-384DEAA56171}" type="presOf" srcId="{F21FFC73-E09B-48F4-82E5-516650C6C6F6}" destId="{C9A56884-B200-4F23-95A4-C2A300D7FB5F}" srcOrd="0" destOrd="0" presId="urn:microsoft.com/office/officeart/2005/8/layout/matrix2"/>
    <dgm:cxn modelId="{218696B5-F05F-4021-8014-D9A283A8A1D8}" srcId="{F21FFC73-E09B-48F4-82E5-516650C6C6F6}" destId="{3010F9D6-C19D-42EE-8E0F-61A1147332B8}" srcOrd="5" destOrd="0" parTransId="{520546E1-0850-42F1-9A3D-7F8BD6D136B8}" sibTransId="{B659E6EE-4FE8-417A-AD50-CCE4100D4EC1}"/>
    <dgm:cxn modelId="{94B30AAF-EBDD-47BA-AEAD-2574BF4C5A49}" srcId="{F21FFC73-E09B-48F4-82E5-516650C6C6F6}" destId="{4F1A7F81-64C8-44B2-9B8F-69D5AFEA0518}" srcOrd="8" destOrd="0" parTransId="{5928009E-32D0-40F9-B09D-48F8B9025292}" sibTransId="{0A3F9E5C-8E0D-4090-B044-0664559036CB}"/>
    <dgm:cxn modelId="{7E817E85-3971-44D5-AF74-89011331248B}" srcId="{F21FFC73-E09B-48F4-82E5-516650C6C6F6}" destId="{8EACD276-4C1E-41C0-B54C-CCA2CC415815}" srcOrd="7" destOrd="0" parTransId="{A49D7A55-BCE9-49AF-A4A7-E6983DEA31A5}" sibTransId="{5CA701BB-37D5-4F6F-944E-13A36038C10B}"/>
    <dgm:cxn modelId="{3FF204B5-0901-4D47-B070-84BEC55C920D}" srcId="{F21FFC73-E09B-48F4-82E5-516650C6C6F6}" destId="{F8570EF3-42A4-4025-B5C6-0FE1B3904274}" srcOrd="4" destOrd="0" parTransId="{C8E507FE-8610-4F91-B3E8-EB48A5DB04A4}" sibTransId="{422D072E-5E86-4223-801D-4747817D2D23}"/>
    <dgm:cxn modelId="{02BD47FE-8F3E-475B-AE77-9D7CD059BBE3}" srcId="{F21FFC73-E09B-48F4-82E5-516650C6C6F6}" destId="{4D88DC8C-6202-40A6-B108-781158F6B282}" srcOrd="6" destOrd="0" parTransId="{A092A25A-365F-4EB6-A695-41304A9FF914}" sibTransId="{8AD9D9DE-EA69-4508-9383-B94C816FFFE5}"/>
    <dgm:cxn modelId="{2402309A-CB2E-423F-AEB4-B30E0DFFA4A0}" srcId="{F21FFC73-E09B-48F4-82E5-516650C6C6F6}" destId="{B0001906-00E3-4E60-B41E-687702A47F05}" srcOrd="1" destOrd="0" parTransId="{B07DB0E7-AEBA-4231-8943-DA7771CE983C}" sibTransId="{EEA70E2E-AF7E-4E54-9AA2-BAF392157756}"/>
    <dgm:cxn modelId="{5CBEDD9E-AD0B-4877-9757-718C8C8158C5}" type="presOf" srcId="{DC85B6DE-15A1-4679-A3DE-C3F488B08DA6}" destId="{80EC24F5-BAE9-453C-8123-F1AFD8483F0D}" srcOrd="0" destOrd="0" presId="urn:microsoft.com/office/officeart/2005/8/layout/matrix2"/>
    <dgm:cxn modelId="{A3D033EF-A68D-440E-841C-54580B5AFAEC}" type="presParOf" srcId="{C9A56884-B200-4F23-95A4-C2A300D7FB5F}" destId="{B559EEB2-53F4-4676-A796-0069806C7783}" srcOrd="0" destOrd="0" presId="urn:microsoft.com/office/officeart/2005/8/layout/matrix2"/>
    <dgm:cxn modelId="{2D56AA42-6A12-43D2-A491-0BA2A2D0BA14}" type="presParOf" srcId="{C9A56884-B200-4F23-95A4-C2A300D7FB5F}" destId="{80EC24F5-BAE9-453C-8123-F1AFD8483F0D}" srcOrd="1" destOrd="0" presId="urn:microsoft.com/office/officeart/2005/8/layout/matrix2"/>
    <dgm:cxn modelId="{916F1677-5E19-4AE7-92DF-982022CB0AF4}" type="presParOf" srcId="{C9A56884-B200-4F23-95A4-C2A300D7FB5F}" destId="{24788EE4-F62A-4827-BA62-3E4B6364A46B}" srcOrd="2" destOrd="0" presId="urn:microsoft.com/office/officeart/2005/8/layout/matrix2"/>
    <dgm:cxn modelId="{BF234B7E-C842-402F-9974-8913EE76B80A}" type="presParOf" srcId="{C9A56884-B200-4F23-95A4-C2A300D7FB5F}" destId="{77A1CD98-C39F-4621-A597-381CAD336C6F}" srcOrd="3" destOrd="0" presId="urn:microsoft.com/office/officeart/2005/8/layout/matrix2"/>
    <dgm:cxn modelId="{7AB4D499-AE68-41C4-A304-9621CF034CB2}" type="presParOf" srcId="{C9A56884-B200-4F23-95A4-C2A300D7FB5F}" destId="{43B41ECD-1DB2-47EC-B9EB-D24ACC382BA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9EEB2-53F4-4676-A796-0069806C7783}">
      <dsp:nvSpPr>
        <dsp:cNvPr id="0" name=""/>
        <dsp:cNvSpPr/>
      </dsp:nvSpPr>
      <dsp:spPr>
        <a:xfrm>
          <a:off x="1409700" y="0"/>
          <a:ext cx="6324600" cy="63246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24F5-BAE9-453C-8123-F1AFD8483F0D}">
      <dsp:nvSpPr>
        <dsp:cNvPr id="0" name=""/>
        <dsp:cNvSpPr/>
      </dsp:nvSpPr>
      <dsp:spPr>
        <a:xfrm>
          <a:off x="5075083" y="503096"/>
          <a:ext cx="2548409" cy="2293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legreya Sans SC" panose="00000500000000000000" pitchFamily="2" charset="0"/>
            </a:rPr>
            <a:t>MANAGEMENT OF RTI/ STD/ AIDS and </a:t>
          </a:r>
          <a:r>
            <a:rPr lang="en-US" sz="2400" b="1" kern="1200" dirty="0" smtClean="0">
              <a:latin typeface="Alegreya Sans SC" panose="00000500000000000000" pitchFamily="2" charset="0"/>
            </a:rPr>
            <a:t>Adolescent reproductive health</a:t>
          </a:r>
          <a:endParaRPr lang="en-SG" sz="2400" b="1" kern="1200" dirty="0">
            <a:latin typeface="Alegreya Sans SC" panose="00000500000000000000" pitchFamily="2" charset="0"/>
          </a:endParaRPr>
        </a:p>
      </dsp:txBody>
      <dsp:txXfrm>
        <a:off x="5187051" y="615064"/>
        <a:ext cx="2324473" cy="2069743"/>
      </dsp:txXfrm>
    </dsp:sp>
    <dsp:sp modelId="{24788EE4-F62A-4827-BA62-3E4B6364A46B}">
      <dsp:nvSpPr>
        <dsp:cNvPr id="0" name=""/>
        <dsp:cNvSpPr/>
      </dsp:nvSpPr>
      <dsp:spPr>
        <a:xfrm>
          <a:off x="5011180" y="3579748"/>
          <a:ext cx="2529840" cy="252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kern="1200" dirty="0" smtClean="0">
              <a:latin typeface="Alegreya Sans SC" panose="00000500000000000000" pitchFamily="2" charset="0"/>
            </a:rPr>
            <a:t>CLIENT APPROACH TO HEALTH CARE</a:t>
          </a:r>
          <a:endParaRPr lang="en-SG" sz="2400" kern="1200" dirty="0">
            <a:latin typeface="Alegreya Sans SC" panose="00000500000000000000" pitchFamily="2" charset="0"/>
          </a:endParaRPr>
        </a:p>
      </dsp:txBody>
      <dsp:txXfrm>
        <a:off x="5134677" y="3703245"/>
        <a:ext cx="2282846" cy="2282846"/>
      </dsp:txXfrm>
    </dsp:sp>
    <dsp:sp modelId="{77A1CD98-C39F-4621-A597-381CAD336C6F}">
      <dsp:nvSpPr>
        <dsp:cNvPr id="0" name=""/>
        <dsp:cNvSpPr/>
      </dsp:nvSpPr>
      <dsp:spPr>
        <a:xfrm>
          <a:off x="1770809" y="379260"/>
          <a:ext cx="2420803" cy="2417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kern="1200" dirty="0" smtClean="0">
              <a:latin typeface="Alegreya Sans SC" panose="00000500000000000000" pitchFamily="2" charset="0"/>
            </a:rPr>
            <a:t>FAMILY PLANNING</a:t>
          </a:r>
          <a:endParaRPr lang="en-SG" sz="2400" kern="1200" dirty="0">
            <a:latin typeface="Alegreya Sans SC" panose="00000500000000000000" pitchFamily="2" charset="0"/>
          </a:endParaRPr>
        </a:p>
      </dsp:txBody>
      <dsp:txXfrm>
        <a:off x="1888811" y="497262"/>
        <a:ext cx="2184799" cy="2181283"/>
      </dsp:txXfrm>
    </dsp:sp>
    <dsp:sp modelId="{43B41ECD-1DB2-47EC-B9EB-D24ACC382BA6}">
      <dsp:nvSpPr>
        <dsp:cNvPr id="0" name=""/>
        <dsp:cNvSpPr/>
      </dsp:nvSpPr>
      <dsp:spPr>
        <a:xfrm>
          <a:off x="1717353" y="3579748"/>
          <a:ext cx="2529840" cy="252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kern="1200" dirty="0" smtClean="0">
              <a:latin typeface="Alegreya Sans SC" panose="00000500000000000000" pitchFamily="2" charset="0"/>
            </a:rPr>
            <a:t>CHILD SURVIVAL AND SAFE MOTHERHOOD</a:t>
          </a:r>
          <a:endParaRPr lang="en-SG" sz="2400" kern="1200" dirty="0">
            <a:latin typeface="Alegreya Sans SC" panose="00000500000000000000" pitchFamily="2" charset="0"/>
          </a:endParaRPr>
        </a:p>
      </dsp:txBody>
      <dsp:txXfrm>
        <a:off x="1840850" y="3703245"/>
        <a:ext cx="2282846" cy="2282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  <a:lvl2pPr>
              <a:defRPr sz="2800">
                <a:solidFill>
                  <a:schemeClr val="tx1"/>
                </a:solidFill>
                <a:latin typeface="Alegreya Sans SC" panose="00000500000000000000" pitchFamily="2" charset="0"/>
              </a:defRPr>
            </a:lvl2pPr>
            <a:lvl3pPr>
              <a:defRPr sz="2800">
                <a:solidFill>
                  <a:schemeClr val="tx1"/>
                </a:solidFill>
                <a:latin typeface="Alegreya Sans SC" panose="00000500000000000000" pitchFamily="2" charset="0"/>
              </a:defRPr>
            </a:lvl3pPr>
            <a:lvl4pPr>
              <a:defRPr sz="2800">
                <a:solidFill>
                  <a:schemeClr val="tx1"/>
                </a:solidFill>
                <a:latin typeface="Alegreya Sans SC" panose="00000500000000000000" pitchFamily="2" charset="0"/>
              </a:defRPr>
            </a:lvl4pPr>
            <a:lvl5pPr>
              <a:defRPr sz="2800">
                <a:solidFill>
                  <a:schemeClr val="tx1"/>
                </a:solidFill>
                <a:latin typeface="Alegreya Sans SC" panose="00000500000000000000" pitchFamily="2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52400"/>
            <a:ext cx="7851648" cy="3810000"/>
          </a:xfrm>
        </p:spPr>
        <p:txBody>
          <a:bodyPr>
            <a:normAutofit/>
          </a:bodyPr>
          <a:lstStyle/>
          <a:p>
            <a:pPr algn="l"/>
            <a:r>
              <a:rPr lang="en-SG" sz="4400" dirty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REPRODUCTIVE &amp; CHILD HEALTH </a:t>
            </a:r>
            <a:r>
              <a:rPr lang="en-SG" sz="44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PROGRAMME</a:t>
            </a:r>
            <a: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/>
            </a:r>
            <a:b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</a:br>
            <a:r>
              <a:rPr lang="en-SG" sz="24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by mbbsppt.com</a:t>
            </a:r>
            <a: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/>
            </a:r>
            <a:b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</a:br>
            <a: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/>
            </a:r>
            <a:br>
              <a:rPr lang="en-SG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</a:br>
            <a:endParaRPr lang="en-SG" sz="4800" dirty="0">
              <a:solidFill>
                <a:schemeClr val="bg1"/>
              </a:solidFill>
              <a:effectLst/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Specific </a:t>
            </a:r>
            <a:r>
              <a:rPr lang="en-US" b="1" i="1" dirty="0" smtClean="0"/>
              <a:t>objectives</a:t>
            </a:r>
            <a:r>
              <a:rPr lang="en-US" dirty="0" smtClean="0"/>
              <a:t> in context of 11</a:t>
            </a:r>
            <a:r>
              <a:rPr lang="en-US" baseline="30000" dirty="0" smtClean="0"/>
              <a:t>th</a:t>
            </a:r>
            <a:r>
              <a:rPr lang="en-US" dirty="0" smtClean="0"/>
              <a:t> plan and NPP 2000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Reduce rate of population growth from 21.34% (1991-2001) to 16.2% in 2001-2011</a:t>
            </a:r>
          </a:p>
          <a:p>
            <a:r>
              <a:rPr lang="en-US" sz="2400" dirty="0" smtClean="0"/>
              <a:t>Reduce IMR from 60/1000 live births (2003) to &lt;30/1000 by 2010.</a:t>
            </a:r>
          </a:p>
          <a:p>
            <a:r>
              <a:rPr lang="en-US" sz="2400" dirty="0" smtClean="0"/>
              <a:t>Reduce TFR from 2.7 to 2.1 by 2010.</a:t>
            </a:r>
          </a:p>
          <a:p>
            <a:r>
              <a:rPr lang="en-US" sz="2400" dirty="0" smtClean="0"/>
              <a:t>Reduce MMR from 407 (1998) to 100/100,000.</a:t>
            </a:r>
          </a:p>
          <a:p>
            <a:r>
              <a:rPr lang="en-US" sz="2400" dirty="0" smtClean="0"/>
              <a:t>Improve ANC from 44.5% to 89% in 2010.</a:t>
            </a:r>
          </a:p>
          <a:p>
            <a:r>
              <a:rPr lang="en-US" sz="2400" dirty="0" smtClean="0"/>
              <a:t>Improve coverage of institutional deliveries from 39.8% to 80% in 2010.</a:t>
            </a:r>
          </a:p>
          <a:p>
            <a:r>
              <a:rPr lang="en-US" sz="2400" dirty="0" smtClean="0"/>
              <a:t>Improve coverage of fully immunized children from 48.2% (2003) to 65% in 2010.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63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438912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Reproductive &amp; child health approach </a:t>
            </a:r>
            <a:r>
              <a:rPr lang="en-US" sz="2800" dirty="0" smtClean="0">
                <a:latin typeface="Alegreya Sans SC" panose="00000500000000000000" pitchFamily="2" charset="0"/>
              </a:rPr>
              <a:t>defined as: “</a:t>
            </a:r>
            <a:r>
              <a:rPr lang="en-US" sz="2800" u="sng" dirty="0" smtClean="0">
                <a:latin typeface="Alegreya Sans SC" panose="00000500000000000000" pitchFamily="2" charset="0"/>
              </a:rPr>
              <a:t>people have the ability to reproduce and regulate their fertility </a:t>
            </a:r>
            <a:r>
              <a:rPr lang="en-US" sz="2800" dirty="0" smtClean="0">
                <a:latin typeface="Alegreya Sans SC" panose="00000500000000000000" pitchFamily="2" charset="0"/>
              </a:rPr>
              <a:t>,  </a:t>
            </a:r>
            <a:r>
              <a:rPr lang="en-US" sz="2800" u="sng" dirty="0" smtClean="0">
                <a:latin typeface="Alegreya Sans SC" panose="00000500000000000000" pitchFamily="2" charset="0"/>
              </a:rPr>
              <a:t>women are able to go through pregnancy and child birth safely, outcome of </a:t>
            </a:r>
            <a:r>
              <a:rPr lang="en-US" sz="2800" u="sng" dirty="0" err="1" smtClean="0">
                <a:latin typeface="Alegreya Sans SC" panose="00000500000000000000" pitchFamily="2" charset="0"/>
              </a:rPr>
              <a:t>preg</a:t>
            </a:r>
            <a:r>
              <a:rPr lang="en-US" sz="2800" u="sng" dirty="0" smtClean="0">
                <a:latin typeface="Alegreya Sans SC" panose="00000500000000000000" pitchFamily="2" charset="0"/>
              </a:rPr>
              <a:t>. is successful in terms of maternal and infant survival and well being</a:t>
            </a:r>
            <a:r>
              <a:rPr lang="en-US" sz="2800" dirty="0" smtClean="0">
                <a:latin typeface="Alegreya Sans SC" panose="00000500000000000000" pitchFamily="2" charset="0"/>
              </a:rPr>
              <a:t>, &amp; </a:t>
            </a:r>
            <a:r>
              <a:rPr lang="en-US" sz="2800" u="sng" dirty="0" smtClean="0">
                <a:latin typeface="Alegreya Sans SC" panose="00000500000000000000" pitchFamily="2" charset="0"/>
              </a:rPr>
              <a:t>couples are able to have sexual relations free of fear of </a:t>
            </a:r>
            <a:r>
              <a:rPr lang="en-US" sz="2800" u="sng" dirty="0" err="1" smtClean="0">
                <a:latin typeface="Alegreya Sans SC" panose="00000500000000000000" pitchFamily="2" charset="0"/>
              </a:rPr>
              <a:t>preg</a:t>
            </a:r>
            <a:r>
              <a:rPr lang="en-US" sz="2800" u="sng" dirty="0" smtClean="0">
                <a:latin typeface="Alegreya Sans SC" panose="00000500000000000000" pitchFamily="2" charset="0"/>
              </a:rPr>
              <a:t> and of contracting disease</a:t>
            </a:r>
            <a:r>
              <a:rPr lang="en-US" sz="2800" dirty="0" smtClean="0">
                <a:latin typeface="Alegreya Sans SC" panose="00000500000000000000" pitchFamily="2" charset="0"/>
              </a:rPr>
              <a:t>.”</a:t>
            </a:r>
            <a:endParaRPr lang="en-SG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MILESTONES</a:t>
            </a:r>
            <a:endParaRPr lang="en-S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24002"/>
          <a:ext cx="8229600" cy="518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086600"/>
              </a:tblGrid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MILESTONES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1952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Family Planning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Prog</a:t>
                      </a:r>
                      <a:r>
                        <a:rPr lang="en-US" baseline="0" dirty="0" smtClean="0"/>
                        <a:t>.</a:t>
                      </a:r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1971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MTP Act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1978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Expanded </a:t>
                      </a:r>
                      <a:r>
                        <a:rPr lang="en-US" dirty="0" err="1" smtClean="0"/>
                        <a:t>prog</a:t>
                      </a:r>
                      <a:r>
                        <a:rPr lang="en-US" baseline="0" dirty="0" err="1" smtClean="0"/>
                        <a:t>ramme</a:t>
                      </a:r>
                      <a:r>
                        <a:rPr lang="en-US" baseline="0" dirty="0" smtClean="0"/>
                        <a:t> on Immunization (EPI)</a:t>
                      </a:r>
                      <a:endParaRPr lang="en-SG" dirty="0"/>
                    </a:p>
                  </a:txBody>
                  <a:tcPr/>
                </a:tc>
              </a:tr>
              <a:tr h="771727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r>
                        <a:rPr lang="en-US" baseline="0" dirty="0" smtClean="0"/>
                        <a:t> Immunization </a:t>
                      </a:r>
                      <a:r>
                        <a:rPr lang="en-US" baseline="0" dirty="0" err="1" smtClean="0"/>
                        <a:t>Programme</a:t>
                      </a:r>
                      <a:r>
                        <a:rPr lang="en-US" baseline="0" dirty="0" smtClean="0"/>
                        <a:t> (UIP) +</a:t>
                      </a:r>
                    </a:p>
                    <a:p>
                      <a:r>
                        <a:rPr lang="en-US" baseline="0" dirty="0" smtClean="0"/>
                        <a:t>National Oral Rehydration Therapy (ORT) </a:t>
                      </a:r>
                      <a:r>
                        <a:rPr lang="en-US" baseline="0" dirty="0" err="1" smtClean="0"/>
                        <a:t>Programme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 survival &amp; Safe Motherhood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Programme</a:t>
                      </a:r>
                      <a:r>
                        <a:rPr lang="en-US" baseline="0" dirty="0" smtClean="0"/>
                        <a:t> (CSSM)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free approach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RCH -1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RCH -2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NRHM</a:t>
                      </a:r>
                      <a:endParaRPr lang="en-SG" dirty="0"/>
                    </a:p>
                  </a:txBody>
                  <a:tcPr/>
                </a:tc>
              </a:tr>
              <a:tr h="440987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14300"/>
            <a:ext cx="5867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Launched in: 15th October 1997 </a:t>
            </a:r>
          </a:p>
          <a:p>
            <a:r>
              <a:rPr lang="en-SG" dirty="0" smtClean="0"/>
              <a:t> International Conference on Population and Development held at Cairo in 1994. </a:t>
            </a:r>
          </a:p>
          <a:p>
            <a:r>
              <a:rPr lang="en-SG" dirty="0" smtClean="0"/>
              <a:t>Based on: RCH approach &amp; in management there was a </a:t>
            </a:r>
            <a:r>
              <a:rPr lang="en-SG" b="1" dirty="0" smtClean="0"/>
              <a:t>paradigm shift</a:t>
            </a:r>
            <a:r>
              <a:rPr lang="en-SG" dirty="0" smtClean="0"/>
              <a:t> from </a:t>
            </a:r>
            <a:r>
              <a:rPr lang="en-SG" i="1" dirty="0" smtClean="0"/>
              <a:t>target oriented </a:t>
            </a:r>
            <a:r>
              <a:rPr lang="en-SG" dirty="0" smtClean="0"/>
              <a:t>to </a:t>
            </a:r>
            <a:r>
              <a:rPr lang="en-SG" b="1" dirty="0" smtClean="0"/>
              <a:t>Target free approach(TFA).</a:t>
            </a:r>
          </a:p>
          <a:p>
            <a:r>
              <a:rPr lang="en-SG" dirty="0" smtClean="0"/>
              <a:t>Planned and delivered by: Department of Family Welfare.</a:t>
            </a:r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389120"/>
          </a:xfrm>
        </p:spPr>
        <p:txBody>
          <a:bodyPr/>
          <a:lstStyle/>
          <a:p>
            <a:r>
              <a:rPr lang="en-US" b="1" i="1" dirty="0" smtClean="0"/>
              <a:t>Strategy</a:t>
            </a:r>
            <a:r>
              <a:rPr lang="en-US" dirty="0" smtClean="0"/>
              <a:t>: Services should be: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oriented,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Demand driven,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quality,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needs of community through </a:t>
            </a:r>
            <a:r>
              <a:rPr lang="en-US" dirty="0" err="1" smtClean="0"/>
              <a:t>decentralised</a:t>
            </a:r>
            <a:r>
              <a:rPr lang="en-US" dirty="0" smtClean="0"/>
              <a:t> planning,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TARGET FREE APPROACH.</a:t>
            </a:r>
            <a:endParaRPr lang="en-SG" b="1" i="1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pPr algn="ctr"/>
            <a:r>
              <a:rPr lang="en-US" b="1" dirty="0" smtClean="0"/>
              <a:t>RCH Phase I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package for women, </a:t>
            </a:r>
            <a:r>
              <a:rPr lang="en-US" sz="2400" b="1" dirty="0" smtClean="0"/>
              <a:t>life cycle approach </a:t>
            </a:r>
            <a:r>
              <a:rPr lang="en-US" sz="2400" dirty="0" smtClean="0"/>
              <a:t>was adopted since in a woman’s lifetime, her health status in 1 phase affects next phase.</a:t>
            </a:r>
          </a:p>
          <a:p>
            <a:r>
              <a:rPr lang="en-US" sz="2400" dirty="0" smtClean="0"/>
              <a:t>Most significant achievement was moving away from target oriented (of NFWP) to 1 focused on beneficiaries &amp; </a:t>
            </a:r>
            <a:r>
              <a:rPr lang="en-US" sz="2400" dirty="0" err="1" smtClean="0"/>
              <a:t>resp</a:t>
            </a:r>
            <a:r>
              <a:rPr lang="en-US" sz="2400" dirty="0" smtClean="0"/>
              <a:t> to needs of community.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However, it had weaknesses sought to overcome by phase II</a:t>
            </a:r>
            <a:endParaRPr lang="en-SG" sz="24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  </a:t>
            </a:r>
            <a:r>
              <a:rPr lang="en-US" sz="4400" b="1" dirty="0" smtClean="0"/>
              <a:t>RCH Phase </a:t>
            </a:r>
            <a:r>
              <a:rPr lang="en-US" sz="4400" b="1" dirty="0" smtClean="0"/>
              <a:t>II</a:t>
            </a:r>
          </a:p>
          <a:p>
            <a:pPr>
              <a:lnSpc>
                <a:spcPct val="90000"/>
              </a:lnSpc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began from 1 April 2005. Further steps: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u="sng" dirty="0" smtClean="0"/>
              <a:t>Promotion of state ownership of </a:t>
            </a:r>
            <a:r>
              <a:rPr lang="en-US" sz="2400" u="sng" dirty="0" err="1" smtClean="0"/>
              <a:t>prog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Community Needs Assessment Approach(CNAA ) further strengthened by involvement of communities. Thereafter, CNAA renamed as </a:t>
            </a:r>
            <a:r>
              <a:rPr lang="en-US" sz="2400" u="sng" dirty="0" smtClean="0"/>
              <a:t>Community Needs Assessment and Monitoring  Approach (CNAMA).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components being: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Essential obstetrical care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Emergency obstetrical care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Strengthening referral system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Strengthening project management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Strengthening infrastructure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Capacity building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Improving referral system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Strengthening MIS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Innovative schemes</a:t>
            </a:r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4290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Indicators</a:t>
            </a:r>
            <a:endParaRPr lang="en-S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84078"/>
              </p:ext>
            </p:extLst>
          </p:nvPr>
        </p:nvGraphicFramePr>
        <p:xfrm>
          <a:off x="1143000" y="1676400"/>
          <a:ext cx="6858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In INDIA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FOR 2012</a:t>
                      </a:r>
                      <a:endParaRPr lang="en-SG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MMR</a:t>
                      </a:r>
                    </a:p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lakh</a:t>
                      </a:r>
                      <a:r>
                        <a:rPr lang="en-US" baseline="0" dirty="0" smtClean="0"/>
                        <a:t> live births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</a:p>
                    <a:p>
                      <a:r>
                        <a:rPr lang="en-US" dirty="0" smtClean="0"/>
                        <a:t>(2004-06)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&lt;100</a:t>
                      </a:r>
                      <a:endParaRPr lang="en-SG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IMR</a:t>
                      </a:r>
                    </a:p>
                    <a:p>
                      <a:r>
                        <a:rPr lang="en-US" dirty="0" smtClean="0"/>
                        <a:t>Per 1000 live births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</a:p>
                    <a:p>
                      <a:r>
                        <a:rPr lang="en-US" dirty="0" smtClean="0"/>
                        <a:t>(2008)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&lt;30</a:t>
                      </a:r>
                      <a:endParaRPr lang="en-SG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TFR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 </a:t>
                      </a:r>
                    </a:p>
                    <a:p>
                      <a:r>
                        <a:rPr lang="en-US" dirty="0" smtClean="0"/>
                        <a:t>(2008)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153400" cy="838200"/>
          </a:xfrm>
        </p:spPr>
        <p:txBody>
          <a:bodyPr/>
          <a:lstStyle/>
          <a:p>
            <a:pPr algn="ctr"/>
            <a:r>
              <a:rPr lang="en-US" dirty="0" smtClean="0"/>
              <a:t>Components</a:t>
            </a:r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102202"/>
              </p:ext>
            </p:extLst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515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Alegreya Sans SC</vt:lpstr>
      <vt:lpstr>Calibri</vt:lpstr>
      <vt:lpstr>Constantia</vt:lpstr>
      <vt:lpstr>Wingdings 2</vt:lpstr>
      <vt:lpstr>Flow</vt:lpstr>
      <vt:lpstr>REPRODUCTIVE &amp; CHILD HEALTH PROGRAMME by mbbsppt.com  </vt:lpstr>
      <vt:lpstr>PowerPoint Presentation</vt:lpstr>
      <vt:lpstr>MILESTONES</vt:lpstr>
      <vt:lpstr>Introduction</vt:lpstr>
      <vt:lpstr>PowerPoint Presentation</vt:lpstr>
      <vt:lpstr>RCH Phase I</vt:lpstr>
      <vt:lpstr>PowerPoint Presentation</vt:lpstr>
      <vt:lpstr>Indicators</vt:lpstr>
      <vt:lpstr>Components</vt:lpstr>
      <vt:lpstr>Specific objectives in context of 11th plan and NPP 2000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&amp; CHILD HEALTH PROGRAMME</dc:title>
  <dc:creator>IkOnkar</dc:creator>
  <cp:lastModifiedBy>Mithilesh Patel</cp:lastModifiedBy>
  <cp:revision>27</cp:revision>
  <dcterms:created xsi:type="dcterms:W3CDTF">2006-08-16T00:00:00Z</dcterms:created>
  <dcterms:modified xsi:type="dcterms:W3CDTF">2017-05-18T00:38:52Z</dcterms:modified>
</cp:coreProperties>
</file>