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08" r:id="rId2"/>
    <p:sldMasterId id="2147483792" r:id="rId3"/>
  </p:sldMasterIdLst>
  <p:notesMasterIdLst>
    <p:notesMasterId r:id="rId36"/>
  </p:notesMasterIdLst>
  <p:handoutMasterIdLst>
    <p:handoutMasterId r:id="rId37"/>
  </p:handoutMasterIdLst>
  <p:sldIdLst>
    <p:sldId id="324" r:id="rId4"/>
    <p:sldId id="298" r:id="rId5"/>
    <p:sldId id="431" r:id="rId6"/>
    <p:sldId id="432" r:id="rId7"/>
    <p:sldId id="307" r:id="rId8"/>
    <p:sldId id="433" r:id="rId9"/>
    <p:sldId id="434" r:id="rId10"/>
    <p:sldId id="435" r:id="rId11"/>
    <p:sldId id="436" r:id="rId12"/>
    <p:sldId id="437" r:id="rId13"/>
    <p:sldId id="439" r:id="rId14"/>
    <p:sldId id="440" r:id="rId15"/>
    <p:sldId id="441" r:id="rId16"/>
    <p:sldId id="442" r:id="rId17"/>
    <p:sldId id="443" r:id="rId18"/>
    <p:sldId id="444" r:id="rId19"/>
    <p:sldId id="445" r:id="rId20"/>
    <p:sldId id="446" r:id="rId21"/>
    <p:sldId id="447" r:id="rId22"/>
    <p:sldId id="448" r:id="rId23"/>
    <p:sldId id="449" r:id="rId24"/>
    <p:sldId id="450" r:id="rId25"/>
    <p:sldId id="451" r:id="rId26"/>
    <p:sldId id="452" r:id="rId27"/>
    <p:sldId id="453" r:id="rId28"/>
    <p:sldId id="454" r:id="rId29"/>
    <p:sldId id="455" r:id="rId30"/>
    <p:sldId id="456" r:id="rId31"/>
    <p:sldId id="457" r:id="rId32"/>
    <p:sldId id="458" r:id="rId33"/>
    <p:sldId id="459" r:id="rId34"/>
    <p:sldId id="358" r:id="rId35"/>
  </p:sldIdLst>
  <p:sldSz cx="9144000" cy="6858000" type="screen4x3"/>
  <p:notesSz cx="6858000" cy="91440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4030" userDrawn="1">
          <p15:clr>
            <a:srgbClr val="A4A3A4"/>
          </p15:clr>
        </p15:guide>
        <p15:guide id="3" orient="horz" pos="1200" userDrawn="1">
          <p15:clr>
            <a:srgbClr val="A4A3A4"/>
          </p15:clr>
        </p15:guide>
        <p15:guide id="4" orient="horz" pos="1008" userDrawn="1">
          <p15:clr>
            <a:srgbClr val="A4A3A4"/>
          </p15:clr>
        </p15:guide>
        <p15:guide id="5" orient="horz" pos="3792" userDrawn="1">
          <p15:clr>
            <a:srgbClr val="A4A3A4"/>
          </p15:clr>
        </p15:guide>
        <p15:guide id="6" orient="horz" userDrawn="1">
          <p15:clr>
            <a:srgbClr val="A4A3A4"/>
          </p15:clr>
        </p15:guide>
        <p15:guide id="7" orient="horz" pos="3360" userDrawn="1">
          <p15:clr>
            <a:srgbClr val="A4A3A4"/>
          </p15:clr>
        </p15:guide>
        <p15:guide id="8" orient="horz" pos="3312" userDrawn="1">
          <p15:clr>
            <a:srgbClr val="A4A3A4"/>
          </p15:clr>
        </p15:guide>
        <p15:guide id="9" orient="horz" pos="240" userDrawn="1">
          <p15:clr>
            <a:srgbClr val="A4A3A4"/>
          </p15:clr>
        </p15:guide>
        <p15:guide id="10" orient="horz" pos="432" userDrawn="1">
          <p15:clr>
            <a:srgbClr val="A4A3A4"/>
          </p15:clr>
        </p15:guide>
        <p15:guide id="11" orient="horz" pos="2784" userDrawn="1">
          <p15:clr>
            <a:srgbClr val="A4A3A4"/>
          </p15:clr>
        </p15:guide>
        <p15:guide id="12" pos="2880" userDrawn="1">
          <p15:clr>
            <a:srgbClr val="A4A3A4"/>
          </p15:clr>
        </p15:guide>
        <p15:guide id="13" pos="719" userDrawn="1">
          <p15:clr>
            <a:srgbClr val="A4A3A4"/>
          </p15:clr>
        </p15:guide>
        <p15:guide id="14" pos="4608" userDrawn="1">
          <p15:clr>
            <a:srgbClr val="A4A3A4"/>
          </p15:clr>
        </p15:guide>
        <p15:guide id="15" pos="960" userDrawn="1">
          <p15:clr>
            <a:srgbClr val="A4A3A4"/>
          </p15:clr>
        </p15:guide>
        <p15:guide id="16" pos="5257" userDrawn="1">
          <p15:clr>
            <a:srgbClr val="A4A3A4"/>
          </p15:clr>
        </p15:guide>
        <p15:guide id="17" pos="4392" userDrawn="1">
          <p15:clr>
            <a:srgbClr val="A4A3A4"/>
          </p15:clr>
        </p15:guide>
        <p15:guide id="18" pos="503" userDrawn="1">
          <p15:clr>
            <a:srgbClr val="A4A3A4"/>
          </p15:clr>
        </p15:guide>
        <p15:guide id="19" pos="5365" userDrawn="1">
          <p15:clr>
            <a:srgbClr val="A4A3A4"/>
          </p15:clr>
        </p15:guide>
        <p15:guide id="20" pos="23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9" autoAdjust="0"/>
    <p:restoredTop sz="90860" autoAdjust="0"/>
  </p:normalViewPr>
  <p:slideViewPr>
    <p:cSldViewPr showGuides="1">
      <p:cViewPr varScale="1">
        <p:scale>
          <a:sx n="100" d="100"/>
          <a:sy n="100" d="100"/>
        </p:scale>
        <p:origin x="1932" y="96"/>
      </p:cViewPr>
      <p:guideLst>
        <p:guide orient="horz" pos="2160"/>
        <p:guide orient="horz" pos="4030"/>
        <p:guide orient="horz" pos="1200"/>
        <p:guide orient="horz" pos="1008"/>
        <p:guide orient="horz" pos="3792"/>
        <p:guide orient="horz"/>
        <p:guide orient="horz" pos="3360"/>
        <p:guide orient="horz" pos="3312"/>
        <p:guide orient="horz" pos="240"/>
        <p:guide orient="horz" pos="432"/>
        <p:guide orient="horz" pos="2784"/>
        <p:guide pos="2880"/>
        <p:guide pos="719"/>
        <p:guide pos="4608"/>
        <p:guide pos="960"/>
        <p:guide pos="5257"/>
        <p:guide pos="4392"/>
        <p:guide pos="503"/>
        <p:guide pos="5365"/>
        <p:guide pos="2340"/>
      </p:guideLst>
    </p:cSldViewPr>
  </p:slideViewPr>
  <p:outlineViewPr>
    <p:cViewPr>
      <p:scale>
        <a:sx n="33" d="100"/>
        <a:sy n="33" d="100"/>
      </p:scale>
      <p:origin x="0" y="3486"/>
    </p:cViewPr>
  </p:outlineViewPr>
  <p:notesTextViewPr>
    <p:cViewPr>
      <p:scale>
        <a:sx n="1" d="1"/>
        <a:sy n="1" d="1"/>
      </p:scale>
      <p:origin x="0" y="0"/>
    </p:cViewPr>
  </p:notesTextViewPr>
  <p:notesViewPr>
    <p:cSldViewPr showGuides="1">
      <p:cViewPr varScale="1">
        <p:scale>
          <a:sx n="79" d="100"/>
          <a:sy n="79" d="100"/>
        </p:scale>
        <p:origin x="2496"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2.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88EAF-6ECA-4616-85EF-35AA19C641F3}" type="datetimeFigureOut">
              <a:rPr lang="en-US"/>
              <a:pPr/>
              <a:t>2/20/2025</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912AB-2776-42F2-A957-313FC7EFEDB9}" type="slidenum">
              <a:rPr/>
              <a:pPr/>
              <a:t>‹#›</a:t>
            </a:fld>
            <a:endParaRPr/>
          </a:p>
        </p:txBody>
      </p:sp>
    </p:spTree>
    <p:extLst>
      <p:ext uri="{BB962C8B-B14F-4D97-AF65-F5344CB8AC3E}">
        <p14:creationId xmlns:p14="http://schemas.microsoft.com/office/powerpoint/2010/main"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pPr/>
              <a:t>2/20/2025</a:t>
            </a:fld>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pPr/>
              <a:t>‹#›</a:t>
            </a:fld>
            <a:endParaRPr/>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91" indent="0" algn="ctr">
              <a:buNone/>
              <a:defRPr>
                <a:solidFill>
                  <a:schemeClr val="tx1">
                    <a:tint val="75000"/>
                  </a:schemeClr>
                </a:solidFill>
              </a:defRPr>
            </a:lvl2pPr>
            <a:lvl3pPr marL="685983" indent="0" algn="ctr">
              <a:buNone/>
              <a:defRPr>
                <a:solidFill>
                  <a:schemeClr val="tx1">
                    <a:tint val="75000"/>
                  </a:schemeClr>
                </a:solidFill>
              </a:defRPr>
            </a:lvl3pPr>
            <a:lvl4pPr marL="1028974" indent="0" algn="ctr">
              <a:buNone/>
              <a:defRPr>
                <a:solidFill>
                  <a:schemeClr val="tx1">
                    <a:tint val="75000"/>
                  </a:schemeClr>
                </a:solidFill>
              </a:defRPr>
            </a:lvl4pPr>
            <a:lvl5pPr marL="1371966" indent="0" algn="ctr">
              <a:buNone/>
              <a:defRPr>
                <a:solidFill>
                  <a:schemeClr val="tx1">
                    <a:tint val="75000"/>
                  </a:schemeClr>
                </a:solidFill>
              </a:defRPr>
            </a:lvl5pPr>
            <a:lvl6pPr marL="1714957" indent="0" algn="ctr">
              <a:buNone/>
              <a:defRPr>
                <a:solidFill>
                  <a:schemeClr val="tx1">
                    <a:tint val="75000"/>
                  </a:schemeClr>
                </a:solidFill>
              </a:defRPr>
            </a:lvl6pPr>
            <a:lvl7pPr marL="2057949" indent="0" algn="ctr">
              <a:buNone/>
              <a:defRPr>
                <a:solidFill>
                  <a:schemeClr val="tx1">
                    <a:tint val="75000"/>
                  </a:schemeClr>
                </a:solidFill>
              </a:defRPr>
            </a:lvl7pPr>
            <a:lvl8pPr marL="2400940" indent="0" algn="ctr">
              <a:buNone/>
              <a:defRPr>
                <a:solidFill>
                  <a:schemeClr val="tx1">
                    <a:tint val="75000"/>
                  </a:schemeClr>
                </a:solidFill>
              </a:defRPr>
            </a:lvl8pPr>
            <a:lvl9pPr marL="274393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MBBSPPT.COM</a:t>
            </a:r>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MBBSPPT.COM</a:t>
            </a:r>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7613" y="274642"/>
            <a:ext cx="2741612"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1" y="274642"/>
            <a:ext cx="807561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MBBSPPT.COM</a:t>
            </a:r>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r>
              <a:rPr lang="en-US"/>
              <a:t>MBBSPPT.COM</a:t>
            </a:r>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3795590"/>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MBBSPPT.COM</a:t>
            </a:r>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1935198996"/>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MBBSPPT.COM</a:t>
            </a:r>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9078147"/>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MBBSPPT.COM</a:t>
            </a:r>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4050190985"/>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MBBSPPT.COM</a:t>
            </a:r>
          </a:p>
        </p:txBody>
      </p:sp>
      <p:sp>
        <p:nvSpPr>
          <p:cNvPr id="9" name="Slide Number Placeholder 8"/>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2449577122"/>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MBBSPPT.COM</a:t>
            </a:r>
          </a:p>
        </p:txBody>
      </p:sp>
      <p:sp>
        <p:nvSpPr>
          <p:cNvPr id="5" name="Slide Number Placeholder 4"/>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1760657983"/>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MBBSPPT.COM</a:t>
            </a:r>
          </a:p>
        </p:txBody>
      </p:sp>
      <p:sp>
        <p:nvSpPr>
          <p:cNvPr id="4" name="Slide Number Placeholder 3"/>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2678626724"/>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MBBSPPT.COM</a:t>
            </a:r>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2114660432"/>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MBBSPPT.COM</a:t>
            </a:r>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MBBSPPT.COM</a:t>
            </a:r>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8128909"/>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MBBSPPT.COM</a:t>
            </a:r>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888814193"/>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MBBSPPT.COM</a:t>
            </a:r>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619874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3001"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91" indent="0">
              <a:buNone/>
              <a:defRPr sz="1350">
                <a:solidFill>
                  <a:schemeClr val="tx1">
                    <a:tint val="75000"/>
                  </a:schemeClr>
                </a:solidFill>
              </a:defRPr>
            </a:lvl2pPr>
            <a:lvl3pPr marL="685983" indent="0">
              <a:buNone/>
              <a:defRPr sz="1200">
                <a:solidFill>
                  <a:schemeClr val="tx1">
                    <a:tint val="75000"/>
                  </a:schemeClr>
                </a:solidFill>
              </a:defRPr>
            </a:lvl3pPr>
            <a:lvl4pPr marL="1028974" indent="0">
              <a:buNone/>
              <a:defRPr sz="1050">
                <a:solidFill>
                  <a:schemeClr val="tx1">
                    <a:tint val="75000"/>
                  </a:schemeClr>
                </a:solidFill>
              </a:defRPr>
            </a:lvl4pPr>
            <a:lvl5pPr marL="1371966" indent="0">
              <a:buNone/>
              <a:defRPr sz="1050">
                <a:solidFill>
                  <a:schemeClr val="tx1">
                    <a:tint val="75000"/>
                  </a:schemeClr>
                </a:solidFill>
              </a:defRPr>
            </a:lvl5pPr>
            <a:lvl6pPr marL="1714957" indent="0">
              <a:buNone/>
              <a:defRPr sz="1050">
                <a:solidFill>
                  <a:schemeClr val="tx1">
                    <a:tint val="75000"/>
                  </a:schemeClr>
                </a:solidFill>
              </a:defRPr>
            </a:lvl6pPr>
            <a:lvl7pPr marL="2057949" indent="0">
              <a:buNone/>
              <a:defRPr sz="1050">
                <a:solidFill>
                  <a:schemeClr val="tx1">
                    <a:tint val="75000"/>
                  </a:schemeClr>
                </a:solidFill>
              </a:defRPr>
            </a:lvl7pPr>
            <a:lvl8pPr marL="2400940" indent="0">
              <a:buNone/>
              <a:defRPr sz="1050">
                <a:solidFill>
                  <a:schemeClr val="tx1">
                    <a:tint val="75000"/>
                  </a:schemeClr>
                </a:solidFill>
              </a:defRPr>
            </a:lvl8pPr>
            <a:lvl9pPr marL="2743932"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MBBSPPT.COM</a:t>
            </a:r>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4"/>
            <a:ext cx="5408613" cy="4525963"/>
          </a:xfrm>
        </p:spPr>
        <p:txBody>
          <a:bodyPr/>
          <a:lstStyle>
            <a:lvl1pPr>
              <a:defRPr sz="2101"/>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0613" y="1600204"/>
            <a:ext cx="5408612" cy="4525963"/>
          </a:xfrm>
        </p:spPr>
        <p:txBody>
          <a:bodyPr/>
          <a:lstStyle>
            <a:lvl1pPr>
              <a:defRPr sz="2101"/>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MBBSPPT.COM</a:t>
            </a:r>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91" indent="0">
              <a:buNone/>
              <a:defRPr sz="1500" b="1"/>
            </a:lvl2pPr>
            <a:lvl3pPr marL="685983" indent="0">
              <a:buNone/>
              <a:defRPr sz="1350" b="1"/>
            </a:lvl3pPr>
            <a:lvl4pPr marL="1028974" indent="0">
              <a:buNone/>
              <a:defRPr sz="1200" b="1"/>
            </a:lvl4pPr>
            <a:lvl5pPr marL="1371966" indent="0">
              <a:buNone/>
              <a:defRPr sz="1200" b="1"/>
            </a:lvl5pPr>
            <a:lvl6pPr marL="1714957" indent="0">
              <a:buNone/>
              <a:defRPr sz="1200" b="1"/>
            </a:lvl6pPr>
            <a:lvl7pPr marL="2057949" indent="0">
              <a:buNone/>
              <a:defRPr sz="1200" b="1"/>
            </a:lvl7pPr>
            <a:lvl8pPr marL="2400940" indent="0">
              <a:buNone/>
              <a:defRPr sz="1200" b="1"/>
            </a:lvl8pPr>
            <a:lvl9pPr marL="27439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800" b="1"/>
            </a:lvl1pPr>
            <a:lvl2pPr marL="342991" indent="0">
              <a:buNone/>
              <a:defRPr sz="1500" b="1"/>
            </a:lvl2pPr>
            <a:lvl3pPr marL="685983" indent="0">
              <a:buNone/>
              <a:defRPr sz="1350" b="1"/>
            </a:lvl3pPr>
            <a:lvl4pPr marL="1028974" indent="0">
              <a:buNone/>
              <a:defRPr sz="1200" b="1"/>
            </a:lvl4pPr>
            <a:lvl5pPr marL="1371966" indent="0">
              <a:buNone/>
              <a:defRPr sz="1200" b="1"/>
            </a:lvl5pPr>
            <a:lvl6pPr marL="1714957" indent="0">
              <a:buNone/>
              <a:defRPr sz="1200" b="1"/>
            </a:lvl6pPr>
            <a:lvl7pPr marL="2057949" indent="0">
              <a:buNone/>
              <a:defRPr sz="1200" b="1"/>
            </a:lvl7pPr>
            <a:lvl8pPr marL="2400940" indent="0">
              <a:buNone/>
              <a:defRPr sz="1200" b="1"/>
            </a:lvl8pPr>
            <a:lvl9pPr marL="27439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MBBSPPT.COM</a:t>
            </a:r>
          </a:p>
        </p:txBody>
      </p:sp>
      <p:sp>
        <p:nvSpPr>
          <p:cNvPr id="9" name="Slide Number Placeholder 8"/>
          <p:cNvSpPr>
            <a:spLocks noGrp="1"/>
          </p:cNvSpPr>
          <p:nvPr>
            <p:ph type="sldNum" sz="quarter" idx="12"/>
          </p:nvPr>
        </p:nvSpPr>
        <p:spPr/>
        <p:txBody>
          <a:bodyPr/>
          <a:lstStyle/>
          <a:p>
            <a:fld id="{2A013F82-EE5E-44EE-A61D-E31C6657F26F}" type="slidenum">
              <a:rPr lang="en-US" smtClean="0"/>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MBBSPPT.COM</a:t>
            </a:r>
          </a:p>
        </p:txBody>
      </p:sp>
      <p:sp>
        <p:nvSpPr>
          <p:cNvPr id="5" name="Slide Number Placeholder 4"/>
          <p:cNvSpPr>
            <a:spLocks noGrp="1"/>
          </p:cNvSpPr>
          <p:nvPr>
            <p:ph type="sldNum" sz="quarter" idx="12"/>
          </p:nvPr>
        </p:nvSpPr>
        <p:spPr/>
        <p:txBody>
          <a:bodyPr/>
          <a:lstStyle/>
          <a:p>
            <a:fld id="{2A013F82-EE5E-44EE-A61D-E31C6657F26F}" type="slidenum">
              <a:rPr lang="en-US" smtClean="0"/>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MBBSPPT.COM</a:t>
            </a:r>
          </a:p>
        </p:txBody>
      </p:sp>
      <p:sp>
        <p:nvSpPr>
          <p:cNvPr id="4" name="Slide Number Placeholder 3"/>
          <p:cNvSpPr>
            <a:spLocks noGrp="1"/>
          </p:cNvSpPr>
          <p:nvPr>
            <p:ph type="sldNum" sz="quarter" idx="12"/>
          </p:nvPr>
        </p:nvSpPr>
        <p:spPr/>
        <p:txBody>
          <a:bodyPr/>
          <a:lstStyle/>
          <a:p>
            <a:fld id="{2A013F82-EE5E-44EE-A61D-E31C6657F26F}" type="slidenum">
              <a:rPr lang="en-US" smtClean="0"/>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2401"/>
            </a:lvl1pPr>
            <a:lvl2pPr>
              <a:defRPr sz="2101"/>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91" indent="0">
              <a:buNone/>
              <a:defRPr sz="900"/>
            </a:lvl2pPr>
            <a:lvl3pPr marL="685983" indent="0">
              <a:buNone/>
              <a:defRPr sz="750"/>
            </a:lvl3pPr>
            <a:lvl4pPr marL="1028974" indent="0">
              <a:buNone/>
              <a:defRPr sz="675"/>
            </a:lvl4pPr>
            <a:lvl5pPr marL="1371966" indent="0">
              <a:buNone/>
              <a:defRPr sz="675"/>
            </a:lvl5pPr>
            <a:lvl6pPr marL="1714957" indent="0">
              <a:buNone/>
              <a:defRPr sz="675"/>
            </a:lvl6pPr>
            <a:lvl7pPr marL="2057949" indent="0">
              <a:buNone/>
              <a:defRPr sz="675"/>
            </a:lvl7pPr>
            <a:lvl8pPr marL="2400940" indent="0">
              <a:buNone/>
              <a:defRPr sz="675"/>
            </a:lvl8pPr>
            <a:lvl9pPr marL="2743932"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MBBSPPT.COM</a:t>
            </a:r>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1"/>
            </a:lvl1pPr>
            <a:lvl2pPr marL="342991" indent="0">
              <a:buNone/>
              <a:defRPr sz="2101"/>
            </a:lvl2pPr>
            <a:lvl3pPr marL="685983" indent="0">
              <a:buNone/>
              <a:defRPr sz="1800"/>
            </a:lvl3pPr>
            <a:lvl4pPr marL="1028974" indent="0">
              <a:buNone/>
              <a:defRPr sz="1500"/>
            </a:lvl4pPr>
            <a:lvl5pPr marL="1371966" indent="0">
              <a:buNone/>
              <a:defRPr sz="1500"/>
            </a:lvl5pPr>
            <a:lvl6pPr marL="1714957" indent="0">
              <a:buNone/>
              <a:defRPr sz="1500"/>
            </a:lvl6pPr>
            <a:lvl7pPr marL="2057949" indent="0">
              <a:buNone/>
              <a:defRPr sz="1500"/>
            </a:lvl7pPr>
            <a:lvl8pPr marL="2400940" indent="0">
              <a:buNone/>
              <a:defRPr sz="1500"/>
            </a:lvl8pPr>
            <a:lvl9pPr marL="2743932"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91" indent="0">
              <a:buNone/>
              <a:defRPr sz="900"/>
            </a:lvl2pPr>
            <a:lvl3pPr marL="685983" indent="0">
              <a:buNone/>
              <a:defRPr sz="750"/>
            </a:lvl3pPr>
            <a:lvl4pPr marL="1028974" indent="0">
              <a:buNone/>
              <a:defRPr sz="675"/>
            </a:lvl4pPr>
            <a:lvl5pPr marL="1371966" indent="0">
              <a:buNone/>
              <a:defRPr sz="675"/>
            </a:lvl5pPr>
            <a:lvl6pPr marL="1714957" indent="0">
              <a:buNone/>
              <a:defRPr sz="675"/>
            </a:lvl6pPr>
            <a:lvl7pPr marL="2057949" indent="0">
              <a:buNone/>
              <a:defRPr sz="675"/>
            </a:lvl7pPr>
            <a:lvl8pPr marL="2400940" indent="0">
              <a:buNone/>
              <a:defRPr sz="675"/>
            </a:lvl8pPr>
            <a:lvl9pPr marL="2743932"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MBBSPPT.COM</a:t>
            </a:r>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MBBSPPT.COM</a:t>
            </a:r>
          </a:p>
        </p:txBody>
      </p:sp>
      <p:sp>
        <p:nvSpPr>
          <p:cNvPr id="6" name="Slide Number Placeholder 5"/>
          <p:cNvSpPr>
            <a:spLocks noGrp="1"/>
          </p:cNvSpPr>
          <p:nvPr>
            <p:ph type="sldNum" sz="quarter" idx="4"/>
          </p:nvPr>
        </p:nvSpPr>
        <p:spPr>
          <a:xfrm>
            <a:off x="6553201" y="6356354"/>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A013F82-EE5E-44EE-A61D-E31C6657F26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p:fade/>
  </p:transition>
  <p:hf hdr="0" dt="0"/>
  <p:txStyles>
    <p:titleStyle>
      <a:lvl1pPr algn="ctr" defTabSz="685983" rtl="0" eaLnBrk="1" latinLnBrk="0" hangingPunct="1">
        <a:spcBef>
          <a:spcPct val="0"/>
        </a:spcBef>
        <a:buNone/>
        <a:defRPr sz="3301" kern="1200">
          <a:solidFill>
            <a:schemeClr val="tx1"/>
          </a:solidFill>
          <a:latin typeface="+mj-lt"/>
          <a:ea typeface="+mj-ea"/>
          <a:cs typeface="+mj-cs"/>
        </a:defRPr>
      </a:lvl1pPr>
    </p:titleStyle>
    <p:bodyStyle>
      <a:lvl1pPr marL="257244" indent="-257244" algn="l" defTabSz="685983" rtl="0" eaLnBrk="1" latinLnBrk="0" hangingPunct="1">
        <a:spcBef>
          <a:spcPct val="20000"/>
        </a:spcBef>
        <a:buFont typeface="Arial" pitchFamily="34" charset="0"/>
        <a:buChar char="•"/>
        <a:defRPr sz="2401" kern="1200">
          <a:solidFill>
            <a:schemeClr val="tx1"/>
          </a:solidFill>
          <a:latin typeface="+mn-lt"/>
          <a:ea typeface="+mn-ea"/>
          <a:cs typeface="+mn-cs"/>
        </a:defRPr>
      </a:lvl1pPr>
      <a:lvl2pPr marL="557361" indent="-214370" algn="l" defTabSz="685983" rtl="0" eaLnBrk="1" latinLnBrk="0" hangingPunct="1">
        <a:spcBef>
          <a:spcPct val="20000"/>
        </a:spcBef>
        <a:buFont typeface="Arial" pitchFamily="34" charset="0"/>
        <a:buChar char="–"/>
        <a:defRPr sz="2101" kern="1200">
          <a:solidFill>
            <a:schemeClr val="tx1"/>
          </a:solidFill>
          <a:latin typeface="+mn-lt"/>
          <a:ea typeface="+mn-ea"/>
          <a:cs typeface="+mn-cs"/>
        </a:defRPr>
      </a:lvl2pPr>
      <a:lvl3pPr marL="857479" indent="-171496" algn="l" defTabSz="685983"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470"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461"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r>
              <a:rPr lang="en-US"/>
              <a:t>MBBSPPT.COM</a:t>
            </a: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2A013F82-EE5E-44EE-A61D-E31C6657F26F}"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4377857"/>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spd="med">
    <p:fade/>
  </p:transition>
  <p:hf hdr="0" dt="0"/>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00BC79-1A27-9C44-85AB-0690E032C889}"/>
              </a:ext>
            </a:extLst>
          </p:cNvPr>
          <p:cNvSpPr>
            <a:spLocks noGrp="1"/>
          </p:cNvSpPr>
          <p:nvPr>
            <p:ph type="ctrTitle"/>
          </p:nvPr>
        </p:nvSpPr>
        <p:spPr/>
        <p:txBody>
          <a:bodyPr>
            <a:normAutofit/>
          </a:bodyPr>
          <a:lstStyle/>
          <a:p>
            <a:r>
              <a:rPr lang="en-US" sz="4400" cap="all" dirty="0"/>
              <a:t>Respiratory acidosis and</a:t>
            </a:r>
            <a:br>
              <a:rPr lang="en-US" sz="4400" cap="all" dirty="0"/>
            </a:br>
            <a:r>
              <a:rPr lang="en-US" sz="4400" cap="all" dirty="0"/>
              <a:t>alkalosis</a:t>
            </a:r>
            <a:endParaRPr lang="en-US" dirty="0"/>
          </a:p>
        </p:txBody>
      </p:sp>
      <p:sp>
        <p:nvSpPr>
          <p:cNvPr id="5" name="Subtitle 4">
            <a:extLst>
              <a:ext uri="{FF2B5EF4-FFF2-40B4-BE49-F238E27FC236}">
                <a16:creationId xmlns:a16="http://schemas.microsoft.com/office/drawing/2014/main" id="{CA152B06-F347-C971-D52C-E09CA8297DCC}"/>
              </a:ext>
            </a:extLst>
          </p:cNvPr>
          <p:cNvSpPr>
            <a:spLocks noGrp="1"/>
          </p:cNvSpPr>
          <p:nvPr>
            <p:ph type="subTitle" idx="1"/>
          </p:nvPr>
        </p:nvSpPr>
        <p:spPr/>
        <p:txBody>
          <a:bodyPr/>
          <a:lstStyle/>
          <a:p>
            <a:r>
              <a:rPr lang="en-US" dirty="0"/>
              <a:t>BY MBBSPPT.COM</a:t>
            </a:r>
          </a:p>
        </p:txBody>
      </p:sp>
      <p:pic>
        <p:nvPicPr>
          <p:cNvPr id="3" name="Picture 2">
            <a:extLst>
              <a:ext uri="{FF2B5EF4-FFF2-40B4-BE49-F238E27FC236}">
                <a16:creationId xmlns:a16="http://schemas.microsoft.com/office/drawing/2014/main" id="{B1D0513D-4EE7-20A1-2C8E-2BD3C3B098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407" y="685800"/>
            <a:ext cx="3363185" cy="3363185"/>
          </a:xfrm>
          <a:prstGeom prst="rect">
            <a:avLst/>
          </a:prstGeom>
        </p:spPr>
      </p:pic>
    </p:spTree>
  </p:cSld>
  <p:clrMapOvr>
    <a:masterClrMapping/>
  </p:clrMapOvr>
  <p:transition spd="med">
    <p:wipe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4FA6E-D532-4277-00A6-3B73639E1BEC}"/>
            </a:ext>
          </a:extLst>
        </p:cNvPr>
        <p:cNvGrpSpPr/>
        <p:nvPr/>
      </p:nvGrpSpPr>
      <p:grpSpPr>
        <a:xfrm>
          <a:off x="0" y="0"/>
          <a:ext cx="0" cy="0"/>
          <a:chOff x="0" y="0"/>
          <a:chExt cx="0" cy="0"/>
        </a:xfrm>
      </p:grpSpPr>
      <p:sp>
        <p:nvSpPr>
          <p:cNvPr id="3" name="Content Placeholder 4">
            <a:extLst>
              <a:ext uri="{FF2B5EF4-FFF2-40B4-BE49-F238E27FC236}">
                <a16:creationId xmlns:a16="http://schemas.microsoft.com/office/drawing/2014/main" id="{B98C73C9-8CE7-BFEE-6010-3323CB94697D}"/>
              </a:ext>
            </a:extLst>
          </p:cNvPr>
          <p:cNvSpPr txBox="1">
            <a:spLocks/>
          </p:cNvSpPr>
          <p:nvPr/>
        </p:nvSpPr>
        <p:spPr>
          <a:xfrm>
            <a:off x="838200" y="914400"/>
            <a:ext cx="7467600" cy="5394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sz="1800" b="1" dirty="0"/>
              <a:t>Chronic Adaptation:</a:t>
            </a:r>
            <a:endParaRPr lang="en-US" sz="1800" dirty="0"/>
          </a:p>
          <a:p>
            <a:pPr marL="457200" indent="-457200" eaLnBrk="1" hangingPunct="1">
              <a:buFont typeface="+mj-lt"/>
              <a:buAutoNum type="alphaLcParenR"/>
            </a:pPr>
            <a:r>
              <a:rPr lang="en-US" sz="1800" dirty="0"/>
              <a:t>It requires 3-5 days of sustained hypercapnia for completion.</a:t>
            </a:r>
          </a:p>
          <a:p>
            <a:pPr marL="457200" indent="-457200" eaLnBrk="1" hangingPunct="1">
              <a:buFont typeface="+mj-lt"/>
              <a:buAutoNum type="alphaLcParenR"/>
            </a:pPr>
            <a:r>
              <a:rPr lang="en-US" sz="1800" dirty="0"/>
              <a:t>It originates from up regulation of renal acidification mechanisms (both in the proximal and distal segments of the nephron) that result in:</a:t>
            </a:r>
          </a:p>
          <a:p>
            <a:pPr marL="514350" indent="-514350" eaLnBrk="1" hangingPunct="1">
              <a:buFont typeface="+mj-lt"/>
              <a:buAutoNum type="romanLcPeriod"/>
            </a:pPr>
            <a:r>
              <a:rPr lang="en-US" sz="1600" dirty="0"/>
              <a:t>A transient increase in urinary net acid excretion; and</a:t>
            </a:r>
          </a:p>
          <a:p>
            <a:pPr marL="514350" indent="-514350" eaLnBrk="1" hangingPunct="1">
              <a:buFont typeface="+mj-lt"/>
              <a:buAutoNum type="romanLcPeriod"/>
            </a:pPr>
            <a:r>
              <a:rPr lang="en-US" sz="1600" dirty="0"/>
              <a:t>A persistent increase in the rate of renal bicarbonate reabsorption that maintains the increased plasma bicarbonate level.</a:t>
            </a:r>
          </a:p>
          <a:p>
            <a:pPr marL="457200" indent="-457200" eaLnBrk="1" hangingPunct="1">
              <a:buFont typeface="+mj-lt"/>
              <a:buAutoNum type="alphaLcParenR" startAt="3"/>
            </a:pPr>
            <a:r>
              <a:rPr lang="en-US" sz="1800" dirty="0"/>
              <a:t>On average, plasma HCO</a:t>
            </a:r>
            <a:r>
              <a:rPr lang="en-US" sz="1800" baseline="-25000" dirty="0"/>
              <a:t>3</a:t>
            </a:r>
            <a:r>
              <a:rPr lang="en-US" sz="1800" baseline="30000" dirty="0"/>
              <a:t>-</a:t>
            </a:r>
            <a:r>
              <a:rPr lang="en-US" sz="1800" dirty="0"/>
              <a:t> concentration increases by about 0.3 </a:t>
            </a:r>
            <a:r>
              <a:rPr lang="en-US" sz="1800" dirty="0" err="1"/>
              <a:t>mEq</a:t>
            </a:r>
            <a:r>
              <a:rPr lang="en-US" sz="1800" dirty="0"/>
              <a:t>/L for each mm Hg chronic increment in PaCO</a:t>
            </a:r>
            <a:r>
              <a:rPr lang="en-US" sz="1800" baseline="-25000" dirty="0"/>
              <a:t>2</a:t>
            </a:r>
            <a:r>
              <a:rPr lang="en-US" sz="1800" dirty="0"/>
              <a:t>; as a result, plasma H+ concentration increases by about 0.3 </a:t>
            </a:r>
            <a:r>
              <a:rPr lang="en-US" sz="1800" dirty="0" err="1"/>
              <a:t>nEq</a:t>
            </a:r>
            <a:r>
              <a:rPr lang="en-US" sz="1800" dirty="0"/>
              <a:t>/L for each mm Hg chronic rise in PaCO</a:t>
            </a:r>
            <a:r>
              <a:rPr lang="en-US" sz="1800" baseline="-25000" dirty="0"/>
              <a:t>2</a:t>
            </a:r>
            <a:r>
              <a:rPr lang="en-US" sz="1800" dirty="0"/>
              <a:t>. </a:t>
            </a:r>
          </a:p>
          <a:p>
            <a:pPr marL="0" indent="0" eaLnBrk="1" hangingPunct="1">
              <a:buNone/>
            </a:pPr>
            <a:r>
              <a:rPr lang="en-US" sz="1600" dirty="0"/>
              <a:t>Thus, at a given PaCO2 value, chronic adaptation provides better defense of systemic acidity than acute adaptation. </a:t>
            </a:r>
          </a:p>
          <a:p>
            <a:pPr marL="457200" indent="-457200" eaLnBrk="1" hangingPunct="1">
              <a:buFont typeface="+mj-lt"/>
              <a:buAutoNum type="alphaLcParenR" startAt="4"/>
            </a:pPr>
            <a:r>
              <a:rPr lang="en-US" sz="1800" dirty="0"/>
              <a:t>The renal response to chronic hypercapnia includes a transient increase in chloride excretion and generation of hypochloremia. This reduction in plasma chloride concentration balances the increase in plasma bicarbonate concentration, plasma anion gap remaining unchanged.</a:t>
            </a:r>
          </a:p>
        </p:txBody>
      </p:sp>
      <p:sp>
        <p:nvSpPr>
          <p:cNvPr id="2" name="Footer Placeholder 1">
            <a:extLst>
              <a:ext uri="{FF2B5EF4-FFF2-40B4-BE49-F238E27FC236}">
                <a16:creationId xmlns:a16="http://schemas.microsoft.com/office/drawing/2014/main" id="{B50B8B04-3AB3-0783-B795-A926D8826880}"/>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0D31595B-E2A6-E0E5-6495-D4384575110B}"/>
              </a:ext>
            </a:extLst>
          </p:cNvPr>
          <p:cNvSpPr>
            <a:spLocks noGrp="1"/>
          </p:cNvSpPr>
          <p:nvPr>
            <p:ph type="sldNum" sz="quarter" idx="12"/>
          </p:nvPr>
        </p:nvSpPr>
        <p:spPr/>
        <p:txBody>
          <a:bodyPr/>
          <a:lstStyle/>
          <a:p>
            <a:fld id="{2A013F82-EE5E-44EE-A61D-E31C6657F26F}" type="slidenum">
              <a:rPr lang="en-US" smtClean="0"/>
              <a:pPr/>
              <a:t>10</a:t>
            </a:fld>
            <a:endParaRPr lang="en-US"/>
          </a:p>
        </p:txBody>
      </p:sp>
    </p:spTree>
    <p:extLst>
      <p:ext uri="{BB962C8B-B14F-4D97-AF65-F5344CB8AC3E}">
        <p14:creationId xmlns:p14="http://schemas.microsoft.com/office/powerpoint/2010/main" val="1869256918"/>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4E07B-FFBA-A8F1-F6ED-39A1E52F1B41}"/>
            </a:ext>
          </a:extLst>
        </p:cNvPr>
        <p:cNvGrpSpPr/>
        <p:nvPr/>
      </p:nvGrpSpPr>
      <p:grpSpPr>
        <a:xfrm>
          <a:off x="0" y="0"/>
          <a:ext cx="0" cy="0"/>
          <a:chOff x="0" y="0"/>
          <a:chExt cx="0" cy="0"/>
        </a:xfrm>
      </p:grpSpPr>
      <p:sp>
        <p:nvSpPr>
          <p:cNvPr id="8" name="Title 1">
            <a:extLst>
              <a:ext uri="{FF2B5EF4-FFF2-40B4-BE49-F238E27FC236}">
                <a16:creationId xmlns:a16="http://schemas.microsoft.com/office/drawing/2014/main" id="{9E4568B5-E829-C9BE-CE4A-37C22BE75636}"/>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CLINICAL FEATURES</a:t>
            </a:r>
          </a:p>
        </p:txBody>
      </p:sp>
      <p:sp>
        <p:nvSpPr>
          <p:cNvPr id="2" name="Content Placeholder 4">
            <a:extLst>
              <a:ext uri="{FF2B5EF4-FFF2-40B4-BE49-F238E27FC236}">
                <a16:creationId xmlns:a16="http://schemas.microsoft.com/office/drawing/2014/main" id="{112D080F-3E0B-7D38-75C7-00460803634F}"/>
              </a:ext>
            </a:extLst>
          </p:cNvPr>
          <p:cNvSpPr txBox="1">
            <a:spLocks/>
          </p:cNvSpPr>
          <p:nvPr/>
        </p:nvSpPr>
        <p:spPr>
          <a:xfrm>
            <a:off x="768096" y="2084832"/>
            <a:ext cx="7690104" cy="4224528"/>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1800" dirty="0"/>
              <a:t>Varies according to the severity and duration of respiratory acidosis, the underlying disease, and whether there is accompanying hypoxemia.</a:t>
            </a:r>
          </a:p>
          <a:p>
            <a:pPr marL="457200" indent="-457200" eaLnBrk="1" hangingPunct="1">
              <a:buFont typeface="+mj-lt"/>
              <a:buAutoNum type="arabicPeriod"/>
            </a:pPr>
            <a:r>
              <a:rPr lang="en-US" b="1" dirty="0"/>
              <a:t>Neurological: </a:t>
            </a:r>
            <a:r>
              <a:rPr lang="en-US" dirty="0"/>
              <a:t>“hypercapnic encephalopathy” include </a:t>
            </a:r>
          </a:p>
          <a:p>
            <a:pPr lvl="2">
              <a:buFont typeface="Arial" panose="020B0604020202020204" pitchFamily="34" charset="0"/>
              <a:buChar char="•"/>
            </a:pPr>
            <a:r>
              <a:rPr lang="en-US" sz="1600" dirty="0"/>
              <a:t>Irritability, inability to concentrate.</a:t>
            </a:r>
          </a:p>
          <a:p>
            <a:pPr lvl="2">
              <a:buFont typeface="Arial" panose="020B0604020202020204" pitchFamily="34" charset="0"/>
              <a:buChar char="•"/>
            </a:pPr>
            <a:r>
              <a:rPr lang="en-US" sz="1600" dirty="0"/>
              <a:t>Headache, anorexia.</a:t>
            </a:r>
          </a:p>
          <a:p>
            <a:pPr lvl="2">
              <a:buFont typeface="Arial" panose="020B0604020202020204" pitchFamily="34" charset="0"/>
              <a:buChar char="•"/>
            </a:pPr>
            <a:r>
              <a:rPr lang="en-US" sz="1600" dirty="0"/>
              <a:t>Apathy, confusion, combativeness, hallucinations, delirium.</a:t>
            </a:r>
          </a:p>
          <a:p>
            <a:pPr lvl="2">
              <a:buFont typeface="Arial" panose="020B0604020202020204" pitchFamily="34" charset="0"/>
              <a:buChar char="•"/>
            </a:pPr>
            <a:r>
              <a:rPr lang="en-US" sz="1600" dirty="0"/>
              <a:t>Transient psychosis, progressive narcosis, and coma. </a:t>
            </a:r>
          </a:p>
          <a:p>
            <a:pPr lvl="2">
              <a:buFont typeface="Arial" panose="020B0604020202020204" pitchFamily="34" charset="0"/>
              <a:buChar char="•"/>
            </a:pPr>
            <a:r>
              <a:rPr lang="en-US" sz="1600" dirty="0"/>
              <a:t>Frank papilledema (pseudotumor cerebri) and motor disturbances (myoclonic jerks, flapping tremor, and seizures).</a:t>
            </a:r>
          </a:p>
          <a:p>
            <a:pPr marL="0" indent="0" eaLnBrk="1" hangingPunct="1">
              <a:buNone/>
            </a:pPr>
            <a:r>
              <a:rPr lang="en-US" dirty="0"/>
              <a:t>The occurrence and severity of neurological manifestations depend on the magnitude of hypercapnia, the rapidity with which it develops, the severity of the acidemia, and the degree of the accompanying hypoxemia.</a:t>
            </a:r>
          </a:p>
        </p:txBody>
      </p:sp>
      <p:sp>
        <p:nvSpPr>
          <p:cNvPr id="3" name="Footer Placeholder 2">
            <a:extLst>
              <a:ext uri="{FF2B5EF4-FFF2-40B4-BE49-F238E27FC236}">
                <a16:creationId xmlns:a16="http://schemas.microsoft.com/office/drawing/2014/main" id="{262E36FA-FB67-5F2F-BA4F-4F5BE13C299C}"/>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E594DD35-9472-F259-B9BC-FC6443DFAC41}"/>
              </a:ext>
            </a:extLst>
          </p:cNvPr>
          <p:cNvSpPr>
            <a:spLocks noGrp="1"/>
          </p:cNvSpPr>
          <p:nvPr>
            <p:ph type="sldNum" sz="quarter" idx="12"/>
          </p:nvPr>
        </p:nvSpPr>
        <p:spPr/>
        <p:txBody>
          <a:bodyPr/>
          <a:lstStyle/>
          <a:p>
            <a:fld id="{2A013F82-EE5E-44EE-A61D-E31C6657F26F}" type="slidenum">
              <a:rPr lang="en-US" smtClean="0"/>
              <a:pPr/>
              <a:t>11</a:t>
            </a:fld>
            <a:endParaRPr lang="en-US"/>
          </a:p>
        </p:txBody>
      </p:sp>
    </p:spTree>
    <p:extLst>
      <p:ext uri="{BB962C8B-B14F-4D97-AF65-F5344CB8AC3E}">
        <p14:creationId xmlns:p14="http://schemas.microsoft.com/office/powerpoint/2010/main" val="3390763167"/>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869067-DC92-2AAD-A28A-0134B3B535AC}"/>
            </a:ext>
          </a:extLst>
        </p:cNvPr>
        <p:cNvGrpSpPr/>
        <p:nvPr/>
      </p:nvGrpSpPr>
      <p:grpSpPr>
        <a:xfrm>
          <a:off x="0" y="0"/>
          <a:ext cx="0" cy="0"/>
          <a:chOff x="0" y="0"/>
          <a:chExt cx="0" cy="0"/>
        </a:xfrm>
      </p:grpSpPr>
      <p:sp>
        <p:nvSpPr>
          <p:cNvPr id="3" name="Content Placeholder 4">
            <a:extLst>
              <a:ext uri="{FF2B5EF4-FFF2-40B4-BE49-F238E27FC236}">
                <a16:creationId xmlns:a16="http://schemas.microsoft.com/office/drawing/2014/main" id="{E7DBBD39-B852-837B-0250-9E16FE189ED3}"/>
              </a:ext>
            </a:extLst>
          </p:cNvPr>
          <p:cNvSpPr txBox="1">
            <a:spLocks/>
          </p:cNvSpPr>
          <p:nvPr/>
        </p:nvSpPr>
        <p:spPr>
          <a:xfrm>
            <a:off x="838200" y="914400"/>
            <a:ext cx="7467600" cy="5394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457200" indent="-457200" eaLnBrk="1" hangingPunct="1">
              <a:buFont typeface="+mj-lt"/>
              <a:buAutoNum type="arabicPeriod" startAt="2"/>
            </a:pPr>
            <a:r>
              <a:rPr lang="en-US" b="1" dirty="0"/>
              <a:t>Cardiovascular: </a:t>
            </a:r>
            <a:r>
              <a:rPr lang="en-US" dirty="0"/>
              <a:t>inhibition of myocardial contractility, direct systemic vasodilation (especially in the cerebral circulation), but also beta-adrenergic stimulation. </a:t>
            </a:r>
          </a:p>
          <a:p>
            <a:pPr marL="0" indent="0" eaLnBrk="1" hangingPunct="1">
              <a:buNone/>
            </a:pPr>
            <a:r>
              <a:rPr lang="en-US" sz="1600" dirty="0"/>
              <a:t>The effect in mild to moderate hypercapnia is usually increased cardiac output, normal or increased blood pressure, and increased cerebral blood flow.</a:t>
            </a:r>
          </a:p>
          <a:p>
            <a:pPr marL="0" indent="0" eaLnBrk="1" hangingPunct="1">
              <a:buNone/>
            </a:pPr>
            <a:r>
              <a:rPr lang="en-US" sz="1600" dirty="0"/>
              <a:t>When hypercapnia is severe or considerable hypoxemia is present, decreases in both cardiac output and blood pressure might be observed.</a:t>
            </a:r>
          </a:p>
          <a:p>
            <a:pPr eaLnBrk="1" hangingPunct="1">
              <a:buFont typeface="Wingdings" panose="05000000000000000000" pitchFamily="2" charset="2"/>
              <a:buChar char="q"/>
            </a:pPr>
            <a:endParaRPr lang="en-US" sz="1800" dirty="0"/>
          </a:p>
          <a:p>
            <a:pPr marL="342900" indent="-342900" eaLnBrk="1" hangingPunct="1">
              <a:buFont typeface="+mj-lt"/>
              <a:buAutoNum type="arabicPeriod" startAt="3"/>
            </a:pPr>
            <a:r>
              <a:rPr lang="en-US" b="1" dirty="0"/>
              <a:t>Renal: </a:t>
            </a:r>
            <a:r>
              <a:rPr lang="en-US" dirty="0"/>
              <a:t>Salt and water retention often attends chronic hypercapnia, especially in the presence of </a:t>
            </a:r>
            <a:r>
              <a:rPr lang="en-US" dirty="0" err="1"/>
              <a:t>cor</a:t>
            </a:r>
            <a:r>
              <a:rPr lang="en-US" dirty="0"/>
              <a:t> pulmonale. </a:t>
            </a:r>
          </a:p>
          <a:p>
            <a:pPr marL="0" indent="0" eaLnBrk="1" hangingPunct="1">
              <a:buNone/>
            </a:pPr>
            <a:r>
              <a:rPr lang="en-US" sz="1600" dirty="0"/>
              <a:t>In addition to the effects of heart failure on the kidney, contributing factors include the stimulation of the beta-adrenergic system and the renin-angiotensin-aldosterone axis, and the increased levels of anti-diuretic hormone and cortisol.</a:t>
            </a:r>
          </a:p>
        </p:txBody>
      </p:sp>
      <p:sp>
        <p:nvSpPr>
          <p:cNvPr id="2" name="Footer Placeholder 1">
            <a:extLst>
              <a:ext uri="{FF2B5EF4-FFF2-40B4-BE49-F238E27FC236}">
                <a16:creationId xmlns:a16="http://schemas.microsoft.com/office/drawing/2014/main" id="{F15BD152-0A03-4C3F-27A6-8B8F23325B36}"/>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5D9153FF-ABB6-70A8-EDCA-442B7E2E51BF}"/>
              </a:ext>
            </a:extLst>
          </p:cNvPr>
          <p:cNvSpPr>
            <a:spLocks noGrp="1"/>
          </p:cNvSpPr>
          <p:nvPr>
            <p:ph type="sldNum" sz="quarter" idx="12"/>
          </p:nvPr>
        </p:nvSpPr>
        <p:spPr/>
        <p:txBody>
          <a:bodyPr/>
          <a:lstStyle/>
          <a:p>
            <a:fld id="{2A013F82-EE5E-44EE-A61D-E31C6657F26F}" type="slidenum">
              <a:rPr lang="en-US" smtClean="0"/>
              <a:pPr/>
              <a:t>12</a:t>
            </a:fld>
            <a:endParaRPr lang="en-US"/>
          </a:p>
        </p:txBody>
      </p:sp>
    </p:spTree>
    <p:extLst>
      <p:ext uri="{BB962C8B-B14F-4D97-AF65-F5344CB8AC3E}">
        <p14:creationId xmlns:p14="http://schemas.microsoft.com/office/powerpoint/2010/main" val="3917146700"/>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9BF899-2451-178A-3EBC-8EEE7185B5DB}"/>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DCFDF07-92F6-5E11-7271-B7354E899E0A}"/>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dirty="0"/>
              <a:t>Requires the measurement of PaCO</a:t>
            </a:r>
            <a:r>
              <a:rPr lang="en-US" baseline="-25000" dirty="0"/>
              <a:t>2</a:t>
            </a:r>
            <a:r>
              <a:rPr lang="en-US" dirty="0"/>
              <a:t> and arterial pH (ABG analysis).</a:t>
            </a:r>
          </a:p>
          <a:p>
            <a:pPr eaLnBrk="1" hangingPunct="1">
              <a:buFont typeface="Wingdings" panose="05000000000000000000" pitchFamily="2" charset="2"/>
              <a:buChar char="q"/>
            </a:pPr>
            <a:r>
              <a:rPr lang="en-US" dirty="0"/>
              <a:t>A detailed history and physical examination may indicate the cause.</a:t>
            </a:r>
          </a:p>
          <a:p>
            <a:pPr eaLnBrk="1" hangingPunct="1">
              <a:buFont typeface="Wingdings" panose="05000000000000000000" pitchFamily="2" charset="2"/>
              <a:buChar char="q"/>
            </a:pPr>
            <a:r>
              <a:rPr lang="en-US" dirty="0"/>
              <a:t>Pulmonary function studies including spirometry, diffusion capacity for CO, lung volumes and arterial PaCO</a:t>
            </a:r>
            <a:r>
              <a:rPr lang="en-US" baseline="-25000" dirty="0"/>
              <a:t>2</a:t>
            </a:r>
            <a:r>
              <a:rPr lang="en-US" dirty="0"/>
              <a:t> and O</a:t>
            </a:r>
            <a:r>
              <a:rPr lang="en-US" baseline="-25000" dirty="0"/>
              <a:t>2</a:t>
            </a:r>
            <a:r>
              <a:rPr lang="en-US" dirty="0"/>
              <a:t> saturation helps if resp. acidosis is secondary to lung disease.</a:t>
            </a:r>
          </a:p>
          <a:p>
            <a:pPr eaLnBrk="1" hangingPunct="1">
              <a:buFont typeface="Wingdings" panose="05000000000000000000" pitchFamily="2" charset="2"/>
              <a:buChar char="q"/>
            </a:pPr>
            <a:r>
              <a:rPr lang="en-US" dirty="0"/>
              <a:t>For non-pulmonary causes, a detailed drug history, measurement of hematocrit, and assessment of upper airway, chest wall, pleura and neuromuscular function. </a:t>
            </a:r>
          </a:p>
        </p:txBody>
      </p:sp>
      <p:sp>
        <p:nvSpPr>
          <p:cNvPr id="8" name="Title 1">
            <a:extLst>
              <a:ext uri="{FF2B5EF4-FFF2-40B4-BE49-F238E27FC236}">
                <a16:creationId xmlns:a16="http://schemas.microsoft.com/office/drawing/2014/main" id="{59534670-0A06-6F30-A8E0-EDBA9AE415A9}"/>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DIAGNOSIS</a:t>
            </a:r>
          </a:p>
        </p:txBody>
      </p:sp>
      <p:sp>
        <p:nvSpPr>
          <p:cNvPr id="2" name="Footer Placeholder 1">
            <a:extLst>
              <a:ext uri="{FF2B5EF4-FFF2-40B4-BE49-F238E27FC236}">
                <a16:creationId xmlns:a16="http://schemas.microsoft.com/office/drawing/2014/main" id="{DDD86A2B-96AD-8FF5-77C5-DDA3EA1E076B}"/>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2A624B81-5A8C-2B3F-0DEA-7B0ACD40431E}"/>
              </a:ext>
            </a:extLst>
          </p:cNvPr>
          <p:cNvSpPr>
            <a:spLocks noGrp="1"/>
          </p:cNvSpPr>
          <p:nvPr>
            <p:ph type="sldNum" sz="quarter" idx="12"/>
          </p:nvPr>
        </p:nvSpPr>
        <p:spPr/>
        <p:txBody>
          <a:bodyPr/>
          <a:lstStyle/>
          <a:p>
            <a:fld id="{2A013F82-EE5E-44EE-A61D-E31C6657F26F}" type="slidenum">
              <a:rPr lang="en-US" smtClean="0"/>
              <a:pPr/>
              <a:t>13</a:t>
            </a:fld>
            <a:endParaRPr lang="en-US"/>
          </a:p>
        </p:txBody>
      </p:sp>
    </p:spTree>
    <p:extLst>
      <p:ext uri="{BB962C8B-B14F-4D97-AF65-F5344CB8AC3E}">
        <p14:creationId xmlns:p14="http://schemas.microsoft.com/office/powerpoint/2010/main" val="334423290"/>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E85D46-86F2-6DCB-43D9-E32C54A543E2}"/>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2C68C04-9BFD-66F5-2A74-DD4406C24A49}"/>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dirty="0"/>
              <a:t>PCO</a:t>
            </a:r>
            <a:r>
              <a:rPr lang="en-US" baseline="-25000" dirty="0"/>
              <a:t>2</a:t>
            </a:r>
            <a:r>
              <a:rPr lang="en-US" dirty="0"/>
              <a:t> is always raised.</a:t>
            </a:r>
          </a:p>
          <a:p>
            <a:pPr eaLnBrk="1" hangingPunct="1">
              <a:buFont typeface="Wingdings" panose="05000000000000000000" pitchFamily="2" charset="2"/>
              <a:buChar char="q"/>
            </a:pPr>
            <a:r>
              <a:rPr lang="en-US" dirty="0"/>
              <a:t>In acute respiratory failure.</a:t>
            </a:r>
          </a:p>
          <a:p>
            <a:pPr eaLnBrk="1" hangingPunct="1">
              <a:buFont typeface="Arial" panose="020B0604020202020204" pitchFamily="34" charset="0"/>
              <a:buChar char="•"/>
            </a:pPr>
            <a:r>
              <a:rPr lang="en-US" dirty="0"/>
              <a:t>pH is low</a:t>
            </a:r>
          </a:p>
          <a:p>
            <a:pPr eaLnBrk="1" hangingPunct="1">
              <a:buFont typeface="Arial" panose="020B0604020202020204" pitchFamily="34" charset="0"/>
              <a:buChar char="•"/>
            </a:pPr>
            <a:r>
              <a:rPr lang="en-US" dirty="0"/>
              <a:t>HCO</a:t>
            </a:r>
            <a:r>
              <a:rPr lang="en-US" baseline="-25000" dirty="0"/>
              <a:t>3</a:t>
            </a:r>
            <a:r>
              <a:rPr lang="en-US" baseline="30000" dirty="0"/>
              <a:t>-</a:t>
            </a:r>
            <a:r>
              <a:rPr lang="en-US" dirty="0"/>
              <a:t> is high normal or slightly raised as compensatory changes take sometimes to occur.</a:t>
            </a:r>
          </a:p>
          <a:p>
            <a:pPr eaLnBrk="1" hangingPunct="1">
              <a:buFont typeface="Wingdings" panose="05000000000000000000" pitchFamily="2" charset="2"/>
              <a:buChar char="q"/>
            </a:pPr>
            <a:r>
              <a:rPr lang="en-US" dirty="0"/>
              <a:t>In chronic respiratory failure.</a:t>
            </a:r>
          </a:p>
          <a:p>
            <a:pPr eaLnBrk="1" hangingPunct="1">
              <a:buFont typeface="Arial" panose="020B0604020202020204" pitchFamily="34" charset="0"/>
              <a:buChar char="•"/>
            </a:pPr>
            <a:r>
              <a:rPr lang="en-US" dirty="0"/>
              <a:t>Ph is normal or low, depending on chronicity(time for compensation to occur)</a:t>
            </a:r>
          </a:p>
          <a:p>
            <a:pPr eaLnBrk="1" hangingPunct="1">
              <a:buFont typeface="Arial" panose="020B0604020202020204" pitchFamily="34" charset="0"/>
              <a:buChar char="•"/>
            </a:pPr>
            <a:r>
              <a:rPr lang="en-US" dirty="0"/>
              <a:t>HCO</a:t>
            </a:r>
            <a:r>
              <a:rPr lang="en-US" baseline="-25000" dirty="0"/>
              <a:t>3</a:t>
            </a:r>
            <a:r>
              <a:rPr lang="en-US" baseline="30000" dirty="0"/>
              <a:t>-</a:t>
            </a:r>
            <a:r>
              <a:rPr lang="en-US" dirty="0"/>
              <a:t> is raised</a:t>
            </a:r>
          </a:p>
        </p:txBody>
      </p:sp>
      <p:sp>
        <p:nvSpPr>
          <p:cNvPr id="8" name="Title 1">
            <a:extLst>
              <a:ext uri="{FF2B5EF4-FFF2-40B4-BE49-F238E27FC236}">
                <a16:creationId xmlns:a16="http://schemas.microsoft.com/office/drawing/2014/main" id="{4EBB152F-F2BC-BCA9-8455-A298029488F7}"/>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ARTERIAL FINDINGS IN RESP. ACIDOSIS</a:t>
            </a:r>
          </a:p>
        </p:txBody>
      </p:sp>
      <p:sp>
        <p:nvSpPr>
          <p:cNvPr id="2" name="Footer Placeholder 1">
            <a:extLst>
              <a:ext uri="{FF2B5EF4-FFF2-40B4-BE49-F238E27FC236}">
                <a16:creationId xmlns:a16="http://schemas.microsoft.com/office/drawing/2014/main" id="{6922CF5F-403D-DDE6-2C82-71EFF484A305}"/>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FEF13EBA-C733-F552-189E-0064DDC9AA05}"/>
              </a:ext>
            </a:extLst>
          </p:cNvPr>
          <p:cNvSpPr>
            <a:spLocks noGrp="1"/>
          </p:cNvSpPr>
          <p:nvPr>
            <p:ph type="sldNum" sz="quarter" idx="12"/>
          </p:nvPr>
        </p:nvSpPr>
        <p:spPr/>
        <p:txBody>
          <a:bodyPr/>
          <a:lstStyle/>
          <a:p>
            <a:fld id="{2A013F82-EE5E-44EE-A61D-E31C6657F26F}" type="slidenum">
              <a:rPr lang="en-US" smtClean="0"/>
              <a:pPr/>
              <a:t>14</a:t>
            </a:fld>
            <a:endParaRPr lang="en-US"/>
          </a:p>
        </p:txBody>
      </p:sp>
    </p:spTree>
    <p:extLst>
      <p:ext uri="{BB962C8B-B14F-4D97-AF65-F5344CB8AC3E}">
        <p14:creationId xmlns:p14="http://schemas.microsoft.com/office/powerpoint/2010/main" val="4196105941"/>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2350E4-EA08-50BC-2F6B-F589FA6004FC}"/>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6C4BE79-0206-A6B4-392C-96391DC3C8A3}"/>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dirty="0"/>
              <a:t>Primarily directed at the underlying disorder or </a:t>
            </a:r>
            <a:r>
              <a:rPr lang="en-US" dirty="0" err="1"/>
              <a:t>patho</a:t>
            </a:r>
            <a:r>
              <a:rPr lang="en-US" dirty="0"/>
              <a:t>-physiologic process. </a:t>
            </a:r>
          </a:p>
          <a:p>
            <a:pPr eaLnBrk="1" hangingPunct="1">
              <a:buFont typeface="Wingdings" panose="05000000000000000000" pitchFamily="2" charset="2"/>
              <a:buChar char="q"/>
            </a:pPr>
            <a:r>
              <a:rPr lang="en-US" dirty="0"/>
              <a:t>Caution should be exercised in the correction of chronic hypercapnia: too-rapid correction of the hypercapnia can result in metabolic alkalemia.</a:t>
            </a:r>
          </a:p>
          <a:p>
            <a:pPr eaLnBrk="1" hangingPunct="1">
              <a:buFont typeface="Wingdings" panose="05000000000000000000" pitchFamily="2" charset="2"/>
              <a:buChar char="q"/>
            </a:pPr>
            <a:r>
              <a:rPr lang="en-US" dirty="0"/>
              <a:t>Alkalization of the cerebrospinal fluid (CSF) can result in seizures.</a:t>
            </a:r>
          </a:p>
        </p:txBody>
      </p:sp>
      <p:sp>
        <p:nvSpPr>
          <p:cNvPr id="8" name="Title 1">
            <a:extLst>
              <a:ext uri="{FF2B5EF4-FFF2-40B4-BE49-F238E27FC236}">
                <a16:creationId xmlns:a16="http://schemas.microsoft.com/office/drawing/2014/main" id="{1E1B401A-0DEC-1F64-1B91-C8512D8720AE}"/>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MANAGEMENT</a:t>
            </a:r>
          </a:p>
        </p:txBody>
      </p:sp>
      <p:sp>
        <p:nvSpPr>
          <p:cNvPr id="2" name="Footer Placeholder 1">
            <a:extLst>
              <a:ext uri="{FF2B5EF4-FFF2-40B4-BE49-F238E27FC236}">
                <a16:creationId xmlns:a16="http://schemas.microsoft.com/office/drawing/2014/main" id="{9E7271CA-18A6-1819-61E3-4EC62EA3F85D}"/>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B9DBE521-320A-8241-DC69-68F6209F5316}"/>
              </a:ext>
            </a:extLst>
          </p:cNvPr>
          <p:cNvSpPr>
            <a:spLocks noGrp="1"/>
          </p:cNvSpPr>
          <p:nvPr>
            <p:ph type="sldNum" sz="quarter" idx="12"/>
          </p:nvPr>
        </p:nvSpPr>
        <p:spPr/>
        <p:txBody>
          <a:bodyPr/>
          <a:lstStyle/>
          <a:p>
            <a:fld id="{2A013F82-EE5E-44EE-A61D-E31C6657F26F}" type="slidenum">
              <a:rPr lang="en-US" smtClean="0"/>
              <a:pPr/>
              <a:t>15</a:t>
            </a:fld>
            <a:endParaRPr lang="en-US"/>
          </a:p>
        </p:txBody>
      </p:sp>
    </p:spTree>
    <p:extLst>
      <p:ext uri="{BB962C8B-B14F-4D97-AF65-F5344CB8AC3E}">
        <p14:creationId xmlns:p14="http://schemas.microsoft.com/office/powerpoint/2010/main" val="3148278141"/>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3C33E-F3D9-FA64-2523-FF67D528F37C}"/>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2AC1048-D94C-5D0B-32BE-F98EF67F064F}"/>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dirty="0"/>
              <a:t>Pharmacologic therapies are generally used as treatment of the underlying disease process. </a:t>
            </a:r>
          </a:p>
          <a:p>
            <a:pPr eaLnBrk="1" hangingPunct="1">
              <a:buFont typeface="Wingdings" panose="05000000000000000000" pitchFamily="2" charset="2"/>
              <a:buChar char="q"/>
            </a:pPr>
            <a:r>
              <a:rPr lang="en-US" b="1" dirty="0"/>
              <a:t>Bronchodilators: </a:t>
            </a:r>
            <a:r>
              <a:rPr lang="en-US" dirty="0"/>
              <a:t>such as beta agonists (</a:t>
            </a:r>
            <a:r>
              <a:rPr lang="en-US" dirty="0" err="1"/>
              <a:t>eg</a:t>
            </a:r>
            <a:r>
              <a:rPr lang="en-US" dirty="0"/>
              <a:t>, albuterol and salmeterol), anticholinergic agents (</a:t>
            </a:r>
            <a:r>
              <a:rPr lang="en-US" dirty="0" err="1"/>
              <a:t>eg</a:t>
            </a:r>
            <a:r>
              <a:rPr lang="en-US" dirty="0"/>
              <a:t>, ipratropium bromide and tiotropium), and methylxanthines (</a:t>
            </a:r>
            <a:r>
              <a:rPr lang="en-US" dirty="0" err="1"/>
              <a:t>eg</a:t>
            </a:r>
            <a:r>
              <a:rPr lang="en-US" dirty="0"/>
              <a:t>, theophylline) are helpful in treating patients with obstructive airway disease and severe bronchospasm. Theophylline may improve diaphragm muscle contractility and may stimulate the respiratory center.</a:t>
            </a:r>
          </a:p>
          <a:p>
            <a:pPr eaLnBrk="1" hangingPunct="1">
              <a:buFont typeface="Wingdings" panose="05000000000000000000" pitchFamily="2" charset="2"/>
              <a:buChar char="q"/>
            </a:pPr>
            <a:r>
              <a:rPr lang="en-US" b="1" dirty="0"/>
              <a:t>Drug antagonists: </a:t>
            </a:r>
            <a:r>
              <a:rPr lang="en-US" dirty="0"/>
              <a:t>Drug therapy aimed at reversing the effects of certain sedative drugs may be helpful in the event of an accidental or intentional overdosage. Naloxone may be used to reverse the effects of narcotics. Flumazenil may be used to reverse the effects of benzodiazepines. </a:t>
            </a:r>
          </a:p>
        </p:txBody>
      </p:sp>
      <p:sp>
        <p:nvSpPr>
          <p:cNvPr id="8" name="Title 1">
            <a:extLst>
              <a:ext uri="{FF2B5EF4-FFF2-40B4-BE49-F238E27FC236}">
                <a16:creationId xmlns:a16="http://schemas.microsoft.com/office/drawing/2014/main" id="{9B6ECB91-0158-D899-18A7-AC553179F84B}"/>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Pharmacologic Therapy</a:t>
            </a:r>
          </a:p>
        </p:txBody>
      </p:sp>
      <p:sp>
        <p:nvSpPr>
          <p:cNvPr id="2" name="Footer Placeholder 1">
            <a:extLst>
              <a:ext uri="{FF2B5EF4-FFF2-40B4-BE49-F238E27FC236}">
                <a16:creationId xmlns:a16="http://schemas.microsoft.com/office/drawing/2014/main" id="{A97BC9B7-C10A-2D04-10D6-A39629267CE0}"/>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176B8CA7-EA6C-BD44-7052-95B3E06E8FEF}"/>
              </a:ext>
            </a:extLst>
          </p:cNvPr>
          <p:cNvSpPr>
            <a:spLocks noGrp="1"/>
          </p:cNvSpPr>
          <p:nvPr>
            <p:ph type="sldNum" sz="quarter" idx="12"/>
          </p:nvPr>
        </p:nvSpPr>
        <p:spPr/>
        <p:txBody>
          <a:bodyPr/>
          <a:lstStyle/>
          <a:p>
            <a:fld id="{2A013F82-EE5E-44EE-A61D-E31C6657F26F}" type="slidenum">
              <a:rPr lang="en-US" smtClean="0"/>
              <a:pPr/>
              <a:t>16</a:t>
            </a:fld>
            <a:endParaRPr lang="en-US"/>
          </a:p>
        </p:txBody>
      </p:sp>
    </p:spTree>
    <p:extLst>
      <p:ext uri="{BB962C8B-B14F-4D97-AF65-F5344CB8AC3E}">
        <p14:creationId xmlns:p14="http://schemas.microsoft.com/office/powerpoint/2010/main" val="2419050804"/>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00321-B40C-C57A-7BA1-D8A87E2678E7}"/>
            </a:ext>
          </a:extLst>
        </p:cNvPr>
        <p:cNvGrpSpPr/>
        <p:nvPr/>
      </p:nvGrpSpPr>
      <p:grpSpPr>
        <a:xfrm>
          <a:off x="0" y="0"/>
          <a:ext cx="0" cy="0"/>
          <a:chOff x="0" y="0"/>
          <a:chExt cx="0" cy="0"/>
        </a:xfrm>
      </p:grpSpPr>
      <p:sp>
        <p:nvSpPr>
          <p:cNvPr id="3" name="Content Placeholder 4">
            <a:extLst>
              <a:ext uri="{FF2B5EF4-FFF2-40B4-BE49-F238E27FC236}">
                <a16:creationId xmlns:a16="http://schemas.microsoft.com/office/drawing/2014/main" id="{065FCD68-34ED-98D3-8F95-F8811C820CEE}"/>
              </a:ext>
            </a:extLst>
          </p:cNvPr>
          <p:cNvSpPr txBox="1">
            <a:spLocks/>
          </p:cNvSpPr>
          <p:nvPr/>
        </p:nvSpPr>
        <p:spPr>
          <a:xfrm>
            <a:off x="838200" y="914400"/>
            <a:ext cx="7467600" cy="5394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b="1" dirty="0"/>
              <a:t>Respiratory stimulants: </a:t>
            </a:r>
            <a:r>
              <a:rPr lang="en-US" dirty="0"/>
              <a:t>Respiratory stimulants have been used but have limited efficacy in respiratory acidosis caused by disease.</a:t>
            </a:r>
          </a:p>
          <a:p>
            <a:pPr eaLnBrk="1" hangingPunct="1">
              <a:buFont typeface="Arial" panose="020B0604020202020204" pitchFamily="34" charset="0"/>
              <a:buChar char="•"/>
            </a:pPr>
            <a:r>
              <a:rPr lang="en-US" sz="1600" dirty="0"/>
              <a:t>Medroxyprogesterone increases central respiratory drive and may be effective in treating obesity-hypoventilation syndrome (OHS). Medroxyprogesterone has also been shown to stimulate ventilation is some patients with COPD and alveolar hypoventilation. </a:t>
            </a:r>
          </a:p>
          <a:p>
            <a:pPr eaLnBrk="1" hangingPunct="1">
              <a:buFont typeface="Arial" panose="020B0604020202020204" pitchFamily="34" charset="0"/>
              <a:buChar char="•"/>
            </a:pPr>
            <a:r>
              <a:rPr lang="en-US" sz="1600" dirty="0"/>
              <a:t>Acetazolamide is a diuretic that increases bicarbonate excretion and induces a metabolic acidosis, which subsequently stimulates ventilation. </a:t>
            </a:r>
          </a:p>
          <a:p>
            <a:pPr eaLnBrk="1" hangingPunct="1">
              <a:buFont typeface="Arial" panose="020B0604020202020204" pitchFamily="34" charset="0"/>
              <a:buChar char="•"/>
            </a:pPr>
            <a:r>
              <a:rPr lang="en-US" sz="1600" dirty="0"/>
              <a:t>Theophylline increases diaphragm muscle strength and stimulates the central ventilatory drive. In addition, theophylline is a bronchodilator.</a:t>
            </a:r>
          </a:p>
        </p:txBody>
      </p:sp>
      <p:sp>
        <p:nvSpPr>
          <p:cNvPr id="2" name="Footer Placeholder 1">
            <a:extLst>
              <a:ext uri="{FF2B5EF4-FFF2-40B4-BE49-F238E27FC236}">
                <a16:creationId xmlns:a16="http://schemas.microsoft.com/office/drawing/2014/main" id="{94687429-5D1B-764D-27D1-6BA7DD5A2CCB}"/>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AA9DA728-063C-BB61-05C9-C59CD1A535D2}"/>
              </a:ext>
            </a:extLst>
          </p:cNvPr>
          <p:cNvSpPr>
            <a:spLocks noGrp="1"/>
          </p:cNvSpPr>
          <p:nvPr>
            <p:ph type="sldNum" sz="quarter" idx="12"/>
          </p:nvPr>
        </p:nvSpPr>
        <p:spPr/>
        <p:txBody>
          <a:bodyPr/>
          <a:lstStyle/>
          <a:p>
            <a:fld id="{2A013F82-EE5E-44EE-A61D-E31C6657F26F}" type="slidenum">
              <a:rPr lang="en-US" smtClean="0"/>
              <a:pPr/>
              <a:t>17</a:t>
            </a:fld>
            <a:endParaRPr lang="en-US"/>
          </a:p>
        </p:txBody>
      </p:sp>
    </p:spTree>
    <p:extLst>
      <p:ext uri="{BB962C8B-B14F-4D97-AF65-F5344CB8AC3E}">
        <p14:creationId xmlns:p14="http://schemas.microsoft.com/office/powerpoint/2010/main" val="67445236"/>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1D6CEC-B579-12F1-7791-2953C1BD8776}"/>
            </a:ext>
          </a:extLst>
        </p:cNvPr>
        <p:cNvGrpSpPr/>
        <p:nvPr/>
      </p:nvGrpSpPr>
      <p:grpSpPr>
        <a:xfrm>
          <a:off x="0" y="0"/>
          <a:ext cx="0" cy="0"/>
          <a:chOff x="0" y="0"/>
          <a:chExt cx="0" cy="0"/>
        </a:xfrm>
      </p:grpSpPr>
      <p:sp>
        <p:nvSpPr>
          <p:cNvPr id="3" name="Content Placeholder 4">
            <a:extLst>
              <a:ext uri="{FF2B5EF4-FFF2-40B4-BE49-F238E27FC236}">
                <a16:creationId xmlns:a16="http://schemas.microsoft.com/office/drawing/2014/main" id="{FC348FA1-E24B-E988-294E-6F38A2C10B4B}"/>
              </a:ext>
            </a:extLst>
          </p:cNvPr>
          <p:cNvSpPr txBox="1">
            <a:spLocks/>
          </p:cNvSpPr>
          <p:nvPr/>
        </p:nvSpPr>
        <p:spPr>
          <a:xfrm>
            <a:off x="838200" y="914400"/>
            <a:ext cx="7467600" cy="5394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b="1" dirty="0"/>
              <a:t>Oxygen Therapy</a:t>
            </a:r>
          </a:p>
          <a:p>
            <a:pPr eaLnBrk="1" hangingPunct="1">
              <a:buFont typeface="Arial" panose="020B0604020202020204" pitchFamily="34" charset="0"/>
              <a:buChar char="•"/>
            </a:pPr>
            <a:r>
              <a:rPr lang="en-US" sz="1600" dirty="0"/>
              <a:t>Because many patients with hypercapnia are also hypoxemic, oxygen therapy may be indicated. </a:t>
            </a:r>
          </a:p>
          <a:p>
            <a:pPr eaLnBrk="1" hangingPunct="1">
              <a:buFont typeface="Arial" panose="020B0604020202020204" pitchFamily="34" charset="0"/>
              <a:buChar char="•"/>
            </a:pPr>
            <a:r>
              <a:rPr lang="en-US" sz="1600" dirty="0"/>
              <a:t>Oxygen therapy is employed to prevent the sequelae of long-standing hypoxemia.</a:t>
            </a:r>
          </a:p>
          <a:p>
            <a:pPr eaLnBrk="1" hangingPunct="1">
              <a:buFont typeface="Arial" panose="020B0604020202020204" pitchFamily="34" charset="0"/>
              <a:buChar char="•"/>
            </a:pPr>
            <a:r>
              <a:rPr lang="en-US" sz="1600" dirty="0"/>
              <a:t> Hypercapnia is best avoided by titrating oxygen delivery to maintain oxygen saturation in the low 90% range and partial arterial pressure of oxygen (PaO</a:t>
            </a:r>
            <a:r>
              <a:rPr lang="en-US" sz="1600" baseline="-25000" dirty="0"/>
              <a:t>2</a:t>
            </a:r>
            <a:r>
              <a:rPr lang="en-US" sz="1600" dirty="0"/>
              <a:t>) in the range of 60-65 mm Hg. </a:t>
            </a:r>
          </a:p>
          <a:p>
            <a:pPr eaLnBrk="1" hangingPunct="1">
              <a:buFont typeface="Wingdings" panose="05000000000000000000" pitchFamily="2" charset="2"/>
              <a:buChar char="q"/>
            </a:pPr>
            <a:r>
              <a:rPr lang="en-US" b="1" dirty="0"/>
              <a:t>Ventilatory Support</a:t>
            </a:r>
          </a:p>
          <a:p>
            <a:pPr eaLnBrk="1" hangingPunct="1">
              <a:buFont typeface="Arial" panose="020B0604020202020204" pitchFamily="34" charset="0"/>
              <a:buChar char="•"/>
            </a:pPr>
            <a:r>
              <a:rPr lang="en-US" sz="1600" dirty="0"/>
              <a:t>Therapeutic measures that may be lifesaving in severe hypercapnia and respiratory acidosis include endotracheal intubation with mechanical ventilation and noninvasive positive pressure ventilation (NIPPV)(they help improve PaO</a:t>
            </a:r>
            <a:r>
              <a:rPr lang="en-US" sz="1600" baseline="-25000" dirty="0"/>
              <a:t>2</a:t>
            </a:r>
            <a:r>
              <a:rPr lang="en-US" sz="1600" dirty="0"/>
              <a:t> and decrease the PaCO</a:t>
            </a:r>
            <a:r>
              <a:rPr lang="en-US" sz="1600" baseline="-25000" dirty="0"/>
              <a:t>2</a:t>
            </a:r>
            <a:r>
              <a:rPr lang="en-US" sz="1600" dirty="0"/>
              <a:t> ) techniques such as nasal continuous positive-pressure ventilation (NCPAP) and nasal bilevel ventilation. </a:t>
            </a:r>
          </a:p>
          <a:p>
            <a:pPr eaLnBrk="1" hangingPunct="1">
              <a:buFont typeface="Arial" panose="020B0604020202020204" pitchFamily="34" charset="0"/>
              <a:buChar char="•"/>
            </a:pPr>
            <a:r>
              <a:rPr lang="en-US" sz="1600" dirty="0"/>
              <a:t>Rapid correction of the hypercapnia by the application of external noninvasive positive-pressure ventilation or invasive mechanical ventilation can result in alkalemia and the development of sudden post- hypercapnic alkalosis with potential serious consequences.</a:t>
            </a:r>
          </a:p>
        </p:txBody>
      </p:sp>
      <p:sp>
        <p:nvSpPr>
          <p:cNvPr id="2" name="Footer Placeholder 1">
            <a:extLst>
              <a:ext uri="{FF2B5EF4-FFF2-40B4-BE49-F238E27FC236}">
                <a16:creationId xmlns:a16="http://schemas.microsoft.com/office/drawing/2014/main" id="{4046C97E-71B5-DE6E-BC96-F17A8E71C766}"/>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5954EF57-4D08-1971-099D-1ECC2F2A41AB}"/>
              </a:ext>
            </a:extLst>
          </p:cNvPr>
          <p:cNvSpPr>
            <a:spLocks noGrp="1"/>
          </p:cNvSpPr>
          <p:nvPr>
            <p:ph type="sldNum" sz="quarter" idx="12"/>
          </p:nvPr>
        </p:nvSpPr>
        <p:spPr/>
        <p:txBody>
          <a:bodyPr/>
          <a:lstStyle/>
          <a:p>
            <a:fld id="{2A013F82-EE5E-44EE-A61D-E31C6657F26F}" type="slidenum">
              <a:rPr lang="en-US" smtClean="0"/>
              <a:pPr/>
              <a:t>18</a:t>
            </a:fld>
            <a:endParaRPr lang="en-US"/>
          </a:p>
        </p:txBody>
      </p:sp>
    </p:spTree>
    <p:extLst>
      <p:ext uri="{BB962C8B-B14F-4D97-AF65-F5344CB8AC3E}">
        <p14:creationId xmlns:p14="http://schemas.microsoft.com/office/powerpoint/2010/main" val="1401317876"/>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2E431-CF87-CF33-27AF-67F63959CEC4}"/>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DC90B20-16C5-BDE2-ED10-8BDD1F4B685F}"/>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dirty="0"/>
              <a:t>Respiratory alkalosis is the acid-base disturbance initiated by a reduction in PaCO</a:t>
            </a:r>
            <a:r>
              <a:rPr lang="en-US" baseline="-25000" dirty="0"/>
              <a:t>2</a:t>
            </a:r>
            <a:r>
              <a:rPr lang="en-US" dirty="0"/>
              <a:t>.</a:t>
            </a:r>
          </a:p>
          <a:p>
            <a:pPr eaLnBrk="1" hangingPunct="1">
              <a:buFont typeface="Wingdings" panose="05000000000000000000" pitchFamily="2" charset="2"/>
              <a:buChar char="q"/>
            </a:pPr>
            <a:r>
              <a:rPr lang="en-US" dirty="0"/>
              <a:t>This occurs when there is excessive loss of CO</a:t>
            </a:r>
            <a:r>
              <a:rPr lang="en-US" baseline="-25000" dirty="0"/>
              <a:t>2</a:t>
            </a:r>
            <a:r>
              <a:rPr lang="en-US" dirty="0"/>
              <a:t> by hyperventilation of lungs.</a:t>
            </a:r>
          </a:p>
          <a:p>
            <a:pPr eaLnBrk="1" hangingPunct="1">
              <a:buFont typeface="Wingdings" panose="05000000000000000000" pitchFamily="2" charset="2"/>
              <a:buChar char="q"/>
            </a:pPr>
            <a:r>
              <a:rPr lang="en-US" dirty="0"/>
              <a:t>Hypocapnia develops when a sufficiently strong ventilatory stimulus causes CO</a:t>
            </a:r>
            <a:r>
              <a:rPr lang="en-US" baseline="-25000" dirty="0"/>
              <a:t>2</a:t>
            </a:r>
            <a:r>
              <a:rPr lang="en-US" dirty="0"/>
              <a:t> output in the lungs to exceed its metabolic production by the tissues.</a:t>
            </a:r>
          </a:p>
          <a:p>
            <a:pPr eaLnBrk="1" hangingPunct="1">
              <a:buFont typeface="Wingdings" panose="05000000000000000000" pitchFamily="2" charset="2"/>
              <a:buChar char="q"/>
            </a:pPr>
            <a:r>
              <a:rPr lang="en-US" dirty="0"/>
              <a:t>As a result, partial pressure of CO</a:t>
            </a:r>
            <a:r>
              <a:rPr lang="en-US" baseline="-25000" dirty="0"/>
              <a:t>2</a:t>
            </a:r>
            <a:r>
              <a:rPr lang="en-US" dirty="0"/>
              <a:t> and H</a:t>
            </a:r>
            <a:r>
              <a:rPr lang="en-US" baseline="30000" dirty="0"/>
              <a:t>+</a:t>
            </a:r>
            <a:r>
              <a:rPr lang="en-US" dirty="0"/>
              <a:t> conc. falls and so there is a decrease in bicarbonate levels.</a:t>
            </a:r>
          </a:p>
        </p:txBody>
      </p:sp>
      <p:sp>
        <p:nvSpPr>
          <p:cNvPr id="8" name="Title 1">
            <a:extLst>
              <a:ext uri="{FF2B5EF4-FFF2-40B4-BE49-F238E27FC236}">
                <a16:creationId xmlns:a16="http://schemas.microsoft.com/office/drawing/2014/main" id="{74EC2B67-EA4E-F80E-360E-AC69A4907089}"/>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Respiratory alkalosis</a:t>
            </a:r>
          </a:p>
        </p:txBody>
      </p:sp>
      <p:sp>
        <p:nvSpPr>
          <p:cNvPr id="2" name="Footer Placeholder 1">
            <a:extLst>
              <a:ext uri="{FF2B5EF4-FFF2-40B4-BE49-F238E27FC236}">
                <a16:creationId xmlns:a16="http://schemas.microsoft.com/office/drawing/2014/main" id="{C987E05F-CD74-A58B-5B3E-90EBF09A371D}"/>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1559A02A-466D-ECC6-E944-C35026B5C2E9}"/>
              </a:ext>
            </a:extLst>
          </p:cNvPr>
          <p:cNvSpPr>
            <a:spLocks noGrp="1"/>
          </p:cNvSpPr>
          <p:nvPr>
            <p:ph type="sldNum" sz="quarter" idx="12"/>
          </p:nvPr>
        </p:nvSpPr>
        <p:spPr/>
        <p:txBody>
          <a:bodyPr/>
          <a:lstStyle/>
          <a:p>
            <a:fld id="{2A013F82-EE5E-44EE-A61D-E31C6657F26F}" type="slidenum">
              <a:rPr lang="en-US" smtClean="0"/>
              <a:pPr/>
              <a:t>19</a:t>
            </a:fld>
            <a:endParaRPr lang="en-US"/>
          </a:p>
        </p:txBody>
      </p:sp>
    </p:spTree>
    <p:extLst>
      <p:ext uri="{BB962C8B-B14F-4D97-AF65-F5344CB8AC3E}">
        <p14:creationId xmlns:p14="http://schemas.microsoft.com/office/powerpoint/2010/main" val="4156465823"/>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8D9A2C0-A3ED-DFC3-4C3D-E3CBDC1B22F3}"/>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dirty="0"/>
              <a:t>Introduction</a:t>
            </a:r>
          </a:p>
          <a:p>
            <a:pPr eaLnBrk="1" hangingPunct="1">
              <a:buFont typeface="Wingdings" panose="05000000000000000000" pitchFamily="2" charset="2"/>
              <a:buChar char="q"/>
            </a:pPr>
            <a:r>
              <a:rPr lang="en-US" dirty="0"/>
              <a:t>Causes </a:t>
            </a:r>
          </a:p>
          <a:p>
            <a:pPr eaLnBrk="1" hangingPunct="1">
              <a:buFont typeface="Wingdings" panose="05000000000000000000" pitchFamily="2" charset="2"/>
              <a:buChar char="q"/>
            </a:pPr>
            <a:r>
              <a:rPr lang="en-US" dirty="0"/>
              <a:t>Diagnosis</a:t>
            </a:r>
          </a:p>
          <a:p>
            <a:pPr eaLnBrk="1" hangingPunct="1">
              <a:buFont typeface="Wingdings" panose="05000000000000000000" pitchFamily="2" charset="2"/>
              <a:buChar char="q"/>
            </a:pPr>
            <a:r>
              <a:rPr lang="en-US" dirty="0"/>
              <a:t>Management</a:t>
            </a:r>
          </a:p>
        </p:txBody>
      </p:sp>
      <p:sp>
        <p:nvSpPr>
          <p:cNvPr id="8" name="Title 1">
            <a:extLst>
              <a:ext uri="{FF2B5EF4-FFF2-40B4-BE49-F238E27FC236}">
                <a16:creationId xmlns:a16="http://schemas.microsoft.com/office/drawing/2014/main" id="{F8095D52-5496-7CA0-E8AD-F0C4958549E9}"/>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OBJECTIVEs</a:t>
            </a:r>
          </a:p>
        </p:txBody>
      </p:sp>
      <p:sp>
        <p:nvSpPr>
          <p:cNvPr id="2" name="Footer Placeholder 1">
            <a:extLst>
              <a:ext uri="{FF2B5EF4-FFF2-40B4-BE49-F238E27FC236}">
                <a16:creationId xmlns:a16="http://schemas.microsoft.com/office/drawing/2014/main" id="{90BB662A-088C-7BED-33DE-C85028748F0F}"/>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ADCA3A7B-E645-E000-9040-173132BE4786}"/>
              </a:ext>
            </a:extLst>
          </p:cNvPr>
          <p:cNvSpPr>
            <a:spLocks noGrp="1"/>
          </p:cNvSpPr>
          <p:nvPr>
            <p:ph type="sldNum" sz="quarter" idx="12"/>
          </p:nvPr>
        </p:nvSpPr>
        <p:spPr/>
        <p:txBody>
          <a:bodyPr/>
          <a:lstStyle/>
          <a:p>
            <a:fld id="{2A013F82-EE5E-44EE-A61D-E31C6657F26F}" type="slidenum">
              <a:rPr lang="en-US" smtClean="0"/>
              <a:pPr/>
              <a:t>2</a:t>
            </a:fld>
            <a:endParaRPr lang="en-US"/>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99506-3139-19BF-68F4-6581590818CA}"/>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D41B4BC-11D8-557C-0429-1B1966F33336}"/>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dirty="0"/>
              <a:t>By far, most cases of respiratory alkalosis reflect an increase in alveolar ventilation.</a:t>
            </a:r>
          </a:p>
          <a:p>
            <a:pPr eaLnBrk="1" hangingPunct="1">
              <a:buFont typeface="Wingdings" panose="05000000000000000000" pitchFamily="2" charset="2"/>
              <a:buChar char="q"/>
            </a:pPr>
            <a:r>
              <a:rPr lang="en-US" dirty="0"/>
              <a:t>Primary decreases in CO2 production are generally attended by parallel decreases in alveolar ventilation, thus preventing expression of respiratory alkalosis. </a:t>
            </a:r>
          </a:p>
          <a:p>
            <a:pPr eaLnBrk="1" hangingPunct="1">
              <a:buFont typeface="Wingdings" panose="05000000000000000000" pitchFamily="2" charset="2"/>
              <a:buChar char="q"/>
            </a:pPr>
            <a:r>
              <a:rPr lang="en-US" dirty="0"/>
              <a:t>However, in the presence of constant alveolar ventilation (i.e., mechanical ventilation), decreased carbon dioxide production (e.g., sedation, skeletal muscle paralysis, hypothermia, hypothyroidism) can cause respiratory alkalosis.</a:t>
            </a:r>
          </a:p>
        </p:txBody>
      </p:sp>
      <p:sp>
        <p:nvSpPr>
          <p:cNvPr id="8" name="Title 1">
            <a:extLst>
              <a:ext uri="{FF2B5EF4-FFF2-40B4-BE49-F238E27FC236}">
                <a16:creationId xmlns:a16="http://schemas.microsoft.com/office/drawing/2014/main" id="{17820E6A-9612-CAE6-275B-5C106E3D6B55}"/>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Pathophysiology</a:t>
            </a:r>
          </a:p>
        </p:txBody>
      </p:sp>
      <p:sp>
        <p:nvSpPr>
          <p:cNvPr id="2" name="Footer Placeholder 1">
            <a:extLst>
              <a:ext uri="{FF2B5EF4-FFF2-40B4-BE49-F238E27FC236}">
                <a16:creationId xmlns:a16="http://schemas.microsoft.com/office/drawing/2014/main" id="{FC481E33-028A-EF61-8D47-C366153C1A54}"/>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290F750D-8526-62D6-0C6B-3E40F0440532}"/>
              </a:ext>
            </a:extLst>
          </p:cNvPr>
          <p:cNvSpPr>
            <a:spLocks noGrp="1"/>
          </p:cNvSpPr>
          <p:nvPr>
            <p:ph type="sldNum" sz="quarter" idx="12"/>
          </p:nvPr>
        </p:nvSpPr>
        <p:spPr/>
        <p:txBody>
          <a:bodyPr/>
          <a:lstStyle/>
          <a:p>
            <a:fld id="{2A013F82-EE5E-44EE-A61D-E31C6657F26F}" type="slidenum">
              <a:rPr lang="en-US" smtClean="0"/>
              <a:pPr/>
              <a:t>20</a:t>
            </a:fld>
            <a:endParaRPr lang="en-US"/>
          </a:p>
        </p:txBody>
      </p:sp>
    </p:spTree>
    <p:extLst>
      <p:ext uri="{BB962C8B-B14F-4D97-AF65-F5344CB8AC3E}">
        <p14:creationId xmlns:p14="http://schemas.microsoft.com/office/powerpoint/2010/main" val="1241341686"/>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F2D9B-7B4D-F382-8F26-F257337D2F73}"/>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7D01082-09DA-4ED2-D2C8-F349C032890A}"/>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dirty="0"/>
              <a:t>Respiratory alkalosis alkalinizes body fluids. It elicits adaptive decrements in plasma bicarbonate concentration that attenuate the impact of hypocapnia on systemic acidity; these decrements in plasma bicarbonate should be viewed as an integral part of the respiratory alkalosis.</a:t>
            </a:r>
          </a:p>
        </p:txBody>
      </p:sp>
      <p:sp>
        <p:nvSpPr>
          <p:cNvPr id="8" name="Title 1">
            <a:extLst>
              <a:ext uri="{FF2B5EF4-FFF2-40B4-BE49-F238E27FC236}">
                <a16:creationId xmlns:a16="http://schemas.microsoft.com/office/drawing/2014/main" id="{66F9670B-72A9-7300-48BA-320887E21478}"/>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4000" dirty="0"/>
              <a:t>Secondary physiologic response</a:t>
            </a:r>
          </a:p>
        </p:txBody>
      </p:sp>
      <p:sp>
        <p:nvSpPr>
          <p:cNvPr id="2" name="Footer Placeholder 1">
            <a:extLst>
              <a:ext uri="{FF2B5EF4-FFF2-40B4-BE49-F238E27FC236}">
                <a16:creationId xmlns:a16="http://schemas.microsoft.com/office/drawing/2014/main" id="{5C5D1C2A-B57D-1C96-BE19-43127D3A5E52}"/>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E14386DF-B5D5-0442-A4D7-EAD9A5C93268}"/>
              </a:ext>
            </a:extLst>
          </p:cNvPr>
          <p:cNvSpPr>
            <a:spLocks noGrp="1"/>
          </p:cNvSpPr>
          <p:nvPr>
            <p:ph type="sldNum" sz="quarter" idx="12"/>
          </p:nvPr>
        </p:nvSpPr>
        <p:spPr/>
        <p:txBody>
          <a:bodyPr/>
          <a:lstStyle/>
          <a:p>
            <a:fld id="{2A013F82-EE5E-44EE-A61D-E31C6657F26F}" type="slidenum">
              <a:rPr lang="en-US" smtClean="0"/>
              <a:pPr/>
              <a:t>21</a:t>
            </a:fld>
            <a:endParaRPr lang="en-US"/>
          </a:p>
        </p:txBody>
      </p:sp>
    </p:spTree>
    <p:extLst>
      <p:ext uri="{BB962C8B-B14F-4D97-AF65-F5344CB8AC3E}">
        <p14:creationId xmlns:p14="http://schemas.microsoft.com/office/powerpoint/2010/main" val="266896959"/>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1F6732-78C4-9E5B-5A4F-FD64A02A491D}"/>
            </a:ext>
          </a:extLst>
        </p:cNvPr>
        <p:cNvGrpSpPr/>
        <p:nvPr/>
      </p:nvGrpSpPr>
      <p:grpSpPr>
        <a:xfrm>
          <a:off x="0" y="0"/>
          <a:ext cx="0" cy="0"/>
          <a:chOff x="0" y="0"/>
          <a:chExt cx="0" cy="0"/>
        </a:xfrm>
      </p:grpSpPr>
      <p:sp>
        <p:nvSpPr>
          <p:cNvPr id="3" name="Content Placeholder 4">
            <a:extLst>
              <a:ext uri="{FF2B5EF4-FFF2-40B4-BE49-F238E27FC236}">
                <a16:creationId xmlns:a16="http://schemas.microsoft.com/office/drawing/2014/main" id="{550963FD-2BFA-C8C4-1BD7-A8FF3F57C966}"/>
              </a:ext>
            </a:extLst>
          </p:cNvPr>
          <p:cNvSpPr txBox="1">
            <a:spLocks/>
          </p:cNvSpPr>
          <p:nvPr/>
        </p:nvSpPr>
        <p:spPr>
          <a:xfrm>
            <a:off x="838200" y="914400"/>
            <a:ext cx="7467600" cy="5394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b="1" dirty="0"/>
              <a:t>Acute Adaptation:</a:t>
            </a:r>
          </a:p>
          <a:p>
            <a:pPr marL="457200" indent="-457200" eaLnBrk="1" hangingPunct="1">
              <a:buAutoNum type="alphaLcParenR"/>
            </a:pPr>
            <a:r>
              <a:rPr lang="en-US" dirty="0"/>
              <a:t>It is completed within 5-10 min from onset of hypocapnia.</a:t>
            </a:r>
          </a:p>
          <a:p>
            <a:pPr marL="457200" indent="-457200" eaLnBrk="1" hangingPunct="1">
              <a:buAutoNum type="alphaLcParenR"/>
            </a:pPr>
            <a:r>
              <a:rPr lang="en-US" dirty="0"/>
              <a:t>It originates principally from alkaline titration of the body’s </a:t>
            </a:r>
            <a:r>
              <a:rPr lang="en-US" dirty="0" err="1"/>
              <a:t>nonbicarbonate</a:t>
            </a:r>
            <a:r>
              <a:rPr lang="en-US" dirty="0"/>
              <a:t> buffers (hemoglobin, intracellular proteins and phosphates, plasma proteins): </a:t>
            </a:r>
          </a:p>
          <a:p>
            <a:pPr marL="0" indent="0" eaLnBrk="1" hangingPunct="1">
              <a:buNone/>
            </a:pPr>
            <a:r>
              <a:rPr lang="en-US" sz="1600" dirty="0"/>
              <a:t>		</a:t>
            </a:r>
            <a:r>
              <a:rPr lang="pt-BR" sz="1600" dirty="0"/>
              <a:t>HBuf ↔ H+ + Buf-</a:t>
            </a:r>
          </a:p>
          <a:p>
            <a:pPr marL="0" indent="0" eaLnBrk="1" hangingPunct="1">
              <a:buNone/>
            </a:pPr>
            <a:r>
              <a:rPr lang="pt-BR" sz="1600" dirty="0"/>
              <a:t>		HCO</a:t>
            </a:r>
            <a:r>
              <a:rPr lang="pt-BR" sz="1600" baseline="-25000" dirty="0"/>
              <a:t>3</a:t>
            </a:r>
            <a:r>
              <a:rPr lang="pt-BR" sz="1600" baseline="30000" dirty="0"/>
              <a:t>-</a:t>
            </a:r>
            <a:r>
              <a:rPr lang="pt-BR" sz="1600" dirty="0"/>
              <a:t> + H+ ↔ H</a:t>
            </a:r>
            <a:r>
              <a:rPr lang="pt-BR" sz="1600" baseline="-25000" dirty="0"/>
              <a:t>2</a:t>
            </a:r>
            <a:r>
              <a:rPr lang="pt-BR" sz="1600" dirty="0"/>
              <a:t>CO</a:t>
            </a:r>
            <a:r>
              <a:rPr lang="pt-BR" sz="1600" baseline="-25000" dirty="0"/>
              <a:t>3</a:t>
            </a:r>
            <a:r>
              <a:rPr lang="pt-BR" sz="1600" dirty="0"/>
              <a:t> ↔ H</a:t>
            </a:r>
            <a:r>
              <a:rPr lang="pt-BR" sz="1600" baseline="-25000" dirty="0"/>
              <a:t>2</a:t>
            </a:r>
            <a:r>
              <a:rPr lang="pt-BR" sz="1600" dirty="0"/>
              <a:t>O + CO</a:t>
            </a:r>
            <a:r>
              <a:rPr lang="pt-BR" sz="1600" baseline="-25000" dirty="0"/>
              <a:t>2</a:t>
            </a:r>
          </a:p>
          <a:p>
            <a:pPr marL="0" indent="0" eaLnBrk="1" hangingPunct="1">
              <a:buNone/>
            </a:pPr>
            <a:r>
              <a:rPr lang="en-US" sz="1600" dirty="0"/>
              <a:t>where </a:t>
            </a:r>
            <a:r>
              <a:rPr lang="en-US" sz="1600" dirty="0" err="1"/>
              <a:t>HBuf</a:t>
            </a:r>
            <a:r>
              <a:rPr lang="en-US" sz="1600" dirty="0"/>
              <a:t> refers to the acid component and </a:t>
            </a:r>
            <a:r>
              <a:rPr lang="en-US" sz="1600" dirty="0" err="1"/>
              <a:t>Buf</a:t>
            </a:r>
            <a:r>
              <a:rPr lang="en-US" sz="1600" dirty="0"/>
              <a:t>- to the base component </a:t>
            </a:r>
            <a:r>
              <a:rPr lang="en-US" sz="1600" dirty="0" err="1"/>
              <a:t>ofnonbicarbonate</a:t>
            </a:r>
            <a:r>
              <a:rPr lang="en-US" sz="1600" dirty="0"/>
              <a:t> buffers.</a:t>
            </a:r>
          </a:p>
          <a:p>
            <a:pPr marL="457200" indent="-457200" eaLnBrk="1" hangingPunct="1">
              <a:buFont typeface="+mj-lt"/>
              <a:buAutoNum type="alphaLcParenR" startAt="3"/>
            </a:pPr>
            <a:r>
              <a:rPr lang="en-US" dirty="0"/>
              <a:t>On average, plasma bicarbonate concentration falls by about 0.2 </a:t>
            </a:r>
            <a:r>
              <a:rPr lang="en-US" dirty="0" err="1"/>
              <a:t>mEq</a:t>
            </a:r>
            <a:r>
              <a:rPr lang="en-US" dirty="0"/>
              <a:t>/L for each mm Hg acute decrement in PaCO</a:t>
            </a:r>
            <a:r>
              <a:rPr lang="en-US" baseline="-25000" dirty="0"/>
              <a:t>2</a:t>
            </a:r>
            <a:r>
              <a:rPr lang="en-US" dirty="0"/>
              <a:t>; as a result, plasma hydrogen ion concentration decreases by about 0.75 </a:t>
            </a:r>
            <a:r>
              <a:rPr lang="en-US" dirty="0" err="1"/>
              <a:t>nEq</a:t>
            </a:r>
            <a:r>
              <a:rPr lang="en-US" dirty="0"/>
              <a:t>/L for each mm Hg acute reduction in PaCO</a:t>
            </a:r>
            <a:r>
              <a:rPr lang="en-US" baseline="-25000" dirty="0"/>
              <a:t>2</a:t>
            </a:r>
            <a:r>
              <a:rPr lang="en-US" dirty="0"/>
              <a:t>.</a:t>
            </a:r>
          </a:p>
        </p:txBody>
      </p:sp>
      <p:sp>
        <p:nvSpPr>
          <p:cNvPr id="2" name="Footer Placeholder 1">
            <a:extLst>
              <a:ext uri="{FF2B5EF4-FFF2-40B4-BE49-F238E27FC236}">
                <a16:creationId xmlns:a16="http://schemas.microsoft.com/office/drawing/2014/main" id="{57B87D96-766C-57B2-001D-EAE5AA69FBBC}"/>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660A63BE-DBDC-37D6-AC87-5B97FF3B881D}"/>
              </a:ext>
            </a:extLst>
          </p:cNvPr>
          <p:cNvSpPr>
            <a:spLocks noGrp="1"/>
          </p:cNvSpPr>
          <p:nvPr>
            <p:ph type="sldNum" sz="quarter" idx="12"/>
          </p:nvPr>
        </p:nvSpPr>
        <p:spPr/>
        <p:txBody>
          <a:bodyPr/>
          <a:lstStyle/>
          <a:p>
            <a:fld id="{2A013F82-EE5E-44EE-A61D-E31C6657F26F}" type="slidenum">
              <a:rPr lang="en-US" smtClean="0"/>
              <a:pPr/>
              <a:t>22</a:t>
            </a:fld>
            <a:endParaRPr lang="en-US"/>
          </a:p>
        </p:txBody>
      </p:sp>
    </p:spTree>
    <p:extLst>
      <p:ext uri="{BB962C8B-B14F-4D97-AF65-F5344CB8AC3E}">
        <p14:creationId xmlns:p14="http://schemas.microsoft.com/office/powerpoint/2010/main" val="125381340"/>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13666-D016-E006-9A12-5A4D5FD00E80}"/>
            </a:ext>
          </a:extLst>
        </p:cNvPr>
        <p:cNvGrpSpPr/>
        <p:nvPr/>
      </p:nvGrpSpPr>
      <p:grpSpPr>
        <a:xfrm>
          <a:off x="0" y="0"/>
          <a:ext cx="0" cy="0"/>
          <a:chOff x="0" y="0"/>
          <a:chExt cx="0" cy="0"/>
        </a:xfrm>
      </p:grpSpPr>
      <p:sp>
        <p:nvSpPr>
          <p:cNvPr id="3" name="Content Placeholder 4">
            <a:extLst>
              <a:ext uri="{FF2B5EF4-FFF2-40B4-BE49-F238E27FC236}">
                <a16:creationId xmlns:a16="http://schemas.microsoft.com/office/drawing/2014/main" id="{1078C57A-E648-A142-F579-E90B53CD5CF2}"/>
              </a:ext>
            </a:extLst>
          </p:cNvPr>
          <p:cNvSpPr txBox="1">
            <a:spLocks/>
          </p:cNvSpPr>
          <p:nvPr/>
        </p:nvSpPr>
        <p:spPr>
          <a:xfrm>
            <a:off x="838200" y="914400"/>
            <a:ext cx="7467600" cy="5394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b="1" dirty="0"/>
              <a:t>Chronic Adaptation:</a:t>
            </a:r>
            <a:endParaRPr lang="en-US" dirty="0"/>
          </a:p>
          <a:p>
            <a:pPr marL="457200" indent="-457200" eaLnBrk="1" hangingPunct="1">
              <a:buFont typeface="+mj-lt"/>
              <a:buAutoNum type="alphaLcParenR"/>
            </a:pPr>
            <a:r>
              <a:rPr lang="en-US" sz="1600" dirty="0"/>
              <a:t>It requires 2-3 days of sustained hypocapnia for completion.</a:t>
            </a:r>
          </a:p>
          <a:p>
            <a:pPr marL="457200" indent="-457200" eaLnBrk="1" hangingPunct="1">
              <a:buFont typeface="+mj-lt"/>
              <a:buAutoNum type="alphaLcParenR"/>
            </a:pPr>
            <a:r>
              <a:rPr lang="en-US" sz="1600" dirty="0"/>
              <a:t>It originates from downregulation of renal acidification mechanisms (both in the proximal and distal segments of the nephron) that result in:</a:t>
            </a:r>
          </a:p>
          <a:p>
            <a:pPr marL="514350" indent="-514350" eaLnBrk="1" hangingPunct="1">
              <a:buFont typeface="+mj-lt"/>
              <a:buAutoNum type="romanLcPeriod"/>
            </a:pPr>
            <a:r>
              <a:rPr lang="en-US" sz="1400" dirty="0"/>
              <a:t>A transient decrease in urinary net acid excretion (mostly a fall in ammonium excretion and an early component of increased bicarbonate 	excretion) that reduces the body’s bicarbonate stores; and</a:t>
            </a:r>
          </a:p>
          <a:p>
            <a:pPr marL="514350" indent="-514350" eaLnBrk="1" hangingPunct="1">
              <a:buFont typeface="+mj-lt"/>
              <a:buAutoNum type="romanLcPeriod"/>
            </a:pPr>
            <a:r>
              <a:rPr lang="en-US" sz="1400" dirty="0"/>
              <a:t>A persistent decrease in the rate of renal bicarbonate reabsorption that maintains the decreased plasma bicarbonate level.</a:t>
            </a:r>
          </a:p>
          <a:p>
            <a:pPr marL="457200" indent="-457200" eaLnBrk="1" hangingPunct="1">
              <a:buFont typeface="+mj-lt"/>
              <a:buAutoNum type="alphaLcParenR" startAt="3"/>
            </a:pPr>
            <a:r>
              <a:rPr lang="en-US" sz="1600" dirty="0"/>
              <a:t>On average, plasma bicarbonate concentration decreases by about 0.4 </a:t>
            </a:r>
            <a:r>
              <a:rPr lang="en-US" sz="1600" dirty="0" err="1"/>
              <a:t>mEq</a:t>
            </a:r>
            <a:r>
              <a:rPr lang="en-US" sz="1600" dirty="0"/>
              <a:t>/L for each mm Hg chronic decrement in PaCO</a:t>
            </a:r>
            <a:r>
              <a:rPr lang="en-US" sz="1600" baseline="-25000" dirty="0"/>
              <a:t>2</a:t>
            </a:r>
            <a:r>
              <a:rPr lang="en-US" sz="1600" dirty="0"/>
              <a:t>; as a result, plasma hydrogen ion concentration decreases by about 0.4 </a:t>
            </a:r>
            <a:r>
              <a:rPr lang="en-US" sz="1600" dirty="0" err="1"/>
              <a:t>nEq</a:t>
            </a:r>
            <a:r>
              <a:rPr lang="en-US" sz="1600" dirty="0"/>
              <a:t>/L for each mm Hg chronic reduction in PaCO</a:t>
            </a:r>
            <a:r>
              <a:rPr lang="en-US" sz="1600" baseline="-25000" dirty="0"/>
              <a:t>2</a:t>
            </a:r>
            <a:r>
              <a:rPr lang="en-US" sz="1600" dirty="0"/>
              <a:t>.</a:t>
            </a:r>
          </a:p>
          <a:p>
            <a:pPr marL="0" indent="0" eaLnBrk="1" hangingPunct="1">
              <a:buNone/>
            </a:pPr>
            <a:r>
              <a:rPr lang="en-US" sz="1400" dirty="0"/>
              <a:t>Thus, at a given PaCO</a:t>
            </a:r>
            <a:r>
              <a:rPr lang="en-US" sz="1400" baseline="-25000" dirty="0"/>
              <a:t>2</a:t>
            </a:r>
            <a:r>
              <a:rPr lang="en-US" sz="1400" dirty="0"/>
              <a:t> value, chronic adaptation provides better defense of systemic acidity than acute adaptation. </a:t>
            </a:r>
          </a:p>
          <a:p>
            <a:pPr marL="457200" indent="-457200" eaLnBrk="1" hangingPunct="1">
              <a:buFont typeface="+mj-lt"/>
              <a:buAutoNum type="alphaLcParenR" startAt="4"/>
            </a:pPr>
            <a:r>
              <a:rPr lang="en-US" sz="1600" dirty="0"/>
              <a:t>Chronic hypocapnia is characterized by an increase in plasma chloride concentration that balances most of the fall in plasma bicarbonate concentration, the remainder reflecting a small increase in the plasma anion gap.</a:t>
            </a:r>
            <a:endParaRPr lang="en-US" sz="1600" b="1" dirty="0"/>
          </a:p>
        </p:txBody>
      </p:sp>
      <p:sp>
        <p:nvSpPr>
          <p:cNvPr id="2" name="Footer Placeholder 1">
            <a:extLst>
              <a:ext uri="{FF2B5EF4-FFF2-40B4-BE49-F238E27FC236}">
                <a16:creationId xmlns:a16="http://schemas.microsoft.com/office/drawing/2014/main" id="{97663382-A1FA-B784-5A64-A9992EEF743A}"/>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1DEFCC1F-3B1A-4869-E2B7-4DC75E0395E2}"/>
              </a:ext>
            </a:extLst>
          </p:cNvPr>
          <p:cNvSpPr>
            <a:spLocks noGrp="1"/>
          </p:cNvSpPr>
          <p:nvPr>
            <p:ph type="sldNum" sz="quarter" idx="12"/>
          </p:nvPr>
        </p:nvSpPr>
        <p:spPr/>
        <p:txBody>
          <a:bodyPr/>
          <a:lstStyle/>
          <a:p>
            <a:fld id="{2A013F82-EE5E-44EE-A61D-E31C6657F26F}" type="slidenum">
              <a:rPr lang="en-US" smtClean="0"/>
              <a:pPr/>
              <a:t>23</a:t>
            </a:fld>
            <a:endParaRPr lang="en-US"/>
          </a:p>
        </p:txBody>
      </p:sp>
    </p:spTree>
    <p:extLst>
      <p:ext uri="{BB962C8B-B14F-4D97-AF65-F5344CB8AC3E}">
        <p14:creationId xmlns:p14="http://schemas.microsoft.com/office/powerpoint/2010/main" val="1582847619"/>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B94B7-18E6-A0A2-05F5-2B62F8D79B38}"/>
            </a:ext>
          </a:extLst>
        </p:cNvPr>
        <p:cNvGrpSpPr/>
        <p:nvPr/>
      </p:nvGrpSpPr>
      <p:grpSpPr>
        <a:xfrm>
          <a:off x="0" y="0"/>
          <a:ext cx="0" cy="0"/>
          <a:chOff x="0" y="0"/>
          <a:chExt cx="0" cy="0"/>
        </a:xfrm>
      </p:grpSpPr>
      <p:sp>
        <p:nvSpPr>
          <p:cNvPr id="8" name="Title 1">
            <a:extLst>
              <a:ext uri="{FF2B5EF4-FFF2-40B4-BE49-F238E27FC236}">
                <a16:creationId xmlns:a16="http://schemas.microsoft.com/office/drawing/2014/main" id="{8800CA20-92D1-C95A-1F8E-C93B9808708C}"/>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CAUSES</a:t>
            </a:r>
          </a:p>
        </p:txBody>
      </p:sp>
      <p:graphicFrame>
        <p:nvGraphicFramePr>
          <p:cNvPr id="3" name="Content Placeholder 3">
            <a:extLst>
              <a:ext uri="{FF2B5EF4-FFF2-40B4-BE49-F238E27FC236}">
                <a16:creationId xmlns:a16="http://schemas.microsoft.com/office/drawing/2014/main" id="{52EA0E71-712F-F8AB-48C5-DE40C93737D1}"/>
              </a:ext>
            </a:extLst>
          </p:cNvPr>
          <p:cNvGraphicFramePr>
            <a:graphicFrameLocks/>
          </p:cNvGraphicFramePr>
          <p:nvPr>
            <p:extLst>
              <p:ext uri="{D42A27DB-BD31-4B8C-83A1-F6EECF244321}">
                <p14:modId xmlns:p14="http://schemas.microsoft.com/office/powerpoint/2010/main" val="3411856453"/>
              </p:ext>
            </p:extLst>
          </p:nvPr>
        </p:nvGraphicFramePr>
        <p:xfrm>
          <a:off x="798512" y="1904999"/>
          <a:ext cx="7546975" cy="4492625"/>
        </p:xfrm>
        <a:graphic>
          <a:graphicData uri="http://schemas.openxmlformats.org/drawingml/2006/table">
            <a:tbl>
              <a:tblPr firstRow="1" bandRow="1">
                <a:tableStyleId>{2D5ABB26-0587-4C30-8999-92F81FD0307C}</a:tableStyleId>
              </a:tblPr>
              <a:tblGrid>
                <a:gridCol w="3967530">
                  <a:extLst>
                    <a:ext uri="{9D8B030D-6E8A-4147-A177-3AD203B41FA5}">
                      <a16:colId xmlns:a16="http://schemas.microsoft.com/office/drawing/2014/main" val="20000"/>
                    </a:ext>
                  </a:extLst>
                </a:gridCol>
                <a:gridCol w="3579445">
                  <a:extLst>
                    <a:ext uri="{9D8B030D-6E8A-4147-A177-3AD203B41FA5}">
                      <a16:colId xmlns:a16="http://schemas.microsoft.com/office/drawing/2014/main" val="20001"/>
                    </a:ext>
                  </a:extLst>
                </a:gridCol>
              </a:tblGrid>
              <a:tr h="1997566">
                <a:tc>
                  <a:txBody>
                    <a:bodyPr/>
                    <a:lstStyle/>
                    <a:p>
                      <a:r>
                        <a:rPr lang="en-US" sz="1200" b="1" kern="1200" baseline="0" dirty="0">
                          <a:solidFill>
                            <a:schemeClr val="tx1"/>
                          </a:solidFill>
                          <a:latin typeface="+mn-lt"/>
                          <a:ea typeface="+mn-ea"/>
                          <a:cs typeface="+mn-cs"/>
                        </a:rPr>
                        <a:t>Hypoxemia or tissue hypoxia</a:t>
                      </a:r>
                    </a:p>
                    <a:p>
                      <a:r>
                        <a:rPr lang="en-US" sz="1200" kern="1200" baseline="0" dirty="0">
                          <a:solidFill>
                            <a:schemeClr val="tx1"/>
                          </a:solidFill>
                          <a:latin typeface="+mn-lt"/>
                          <a:ea typeface="+mn-ea"/>
                          <a:cs typeface="+mn-cs"/>
                        </a:rPr>
                        <a:t>Decreased inspired O</a:t>
                      </a:r>
                      <a:r>
                        <a:rPr lang="en-US" sz="1200" kern="1200" baseline="-25000" dirty="0">
                          <a:solidFill>
                            <a:schemeClr val="tx1"/>
                          </a:solidFill>
                          <a:latin typeface="+mn-lt"/>
                          <a:ea typeface="+mn-ea"/>
                          <a:cs typeface="+mn-cs"/>
                        </a:rPr>
                        <a:t>2</a:t>
                      </a:r>
                      <a:r>
                        <a:rPr lang="en-US" sz="1200" kern="1200" baseline="0" dirty="0">
                          <a:solidFill>
                            <a:schemeClr val="tx1"/>
                          </a:solidFill>
                          <a:latin typeface="+mn-lt"/>
                          <a:ea typeface="+mn-ea"/>
                          <a:cs typeface="+mn-cs"/>
                        </a:rPr>
                        <a:t> tension/High altitude</a:t>
                      </a:r>
                    </a:p>
                    <a:p>
                      <a:r>
                        <a:rPr lang="en-US" sz="1200" kern="1200" baseline="0" dirty="0">
                          <a:solidFill>
                            <a:schemeClr val="tx1"/>
                          </a:solidFill>
                          <a:latin typeface="+mn-lt"/>
                          <a:ea typeface="+mn-ea"/>
                          <a:cs typeface="+mn-cs"/>
                        </a:rPr>
                        <a:t>Bacterial or viral pneumonia</a:t>
                      </a:r>
                    </a:p>
                    <a:p>
                      <a:r>
                        <a:rPr lang="en-US" sz="1200" kern="1200" baseline="0" dirty="0">
                          <a:solidFill>
                            <a:schemeClr val="tx1"/>
                          </a:solidFill>
                          <a:latin typeface="+mn-lt"/>
                          <a:ea typeface="+mn-ea"/>
                          <a:cs typeface="+mn-cs"/>
                        </a:rPr>
                        <a:t>Aspiration of food, foreign body, or </a:t>
                      </a:r>
                      <a:r>
                        <a:rPr lang="en-US" sz="1200" kern="1200" baseline="0" dirty="0" err="1">
                          <a:solidFill>
                            <a:schemeClr val="tx1"/>
                          </a:solidFill>
                          <a:latin typeface="+mn-lt"/>
                          <a:ea typeface="+mn-ea"/>
                          <a:cs typeface="+mn-cs"/>
                        </a:rPr>
                        <a:t>vomitus</a:t>
                      </a:r>
                      <a:endParaRPr lang="en-US" sz="1200" kern="1200" baseline="0" dirty="0">
                        <a:solidFill>
                          <a:schemeClr val="tx1"/>
                        </a:solidFill>
                        <a:latin typeface="+mn-lt"/>
                        <a:ea typeface="+mn-ea"/>
                        <a:cs typeface="+mn-cs"/>
                      </a:endParaRPr>
                    </a:p>
                    <a:p>
                      <a:r>
                        <a:rPr lang="en-US" sz="1200" kern="1200" baseline="0" dirty="0" err="1">
                          <a:solidFill>
                            <a:schemeClr val="tx1"/>
                          </a:solidFill>
                          <a:latin typeface="+mn-lt"/>
                          <a:ea typeface="+mn-ea"/>
                          <a:cs typeface="+mn-cs"/>
                        </a:rPr>
                        <a:t>Larygospasm</a:t>
                      </a:r>
                      <a:r>
                        <a:rPr lang="en-US" sz="1200" kern="1200" baseline="0" dirty="0">
                          <a:solidFill>
                            <a:schemeClr val="tx1"/>
                          </a:solidFill>
                          <a:latin typeface="+mn-lt"/>
                          <a:ea typeface="+mn-ea"/>
                          <a:cs typeface="+mn-cs"/>
                        </a:rPr>
                        <a:t>, Drowning</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Cyanotic heart disease, Severe </a:t>
                      </a:r>
                      <a:r>
                        <a:rPr lang="en-US" sz="1200" kern="1200" baseline="0" dirty="0" err="1">
                          <a:solidFill>
                            <a:schemeClr val="tx1"/>
                          </a:solidFill>
                          <a:latin typeface="+mn-lt"/>
                          <a:ea typeface="+mn-ea"/>
                          <a:cs typeface="+mn-cs"/>
                        </a:rPr>
                        <a:t>ciurculatory</a:t>
                      </a:r>
                      <a:r>
                        <a:rPr lang="en-US" sz="1200" kern="1200" baseline="0" dirty="0">
                          <a:solidFill>
                            <a:schemeClr val="tx1"/>
                          </a:solidFill>
                          <a:latin typeface="+mn-lt"/>
                          <a:ea typeface="+mn-ea"/>
                          <a:cs typeface="+mn-cs"/>
                        </a:rPr>
                        <a:t> failure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Severe </a:t>
                      </a:r>
                      <a:r>
                        <a:rPr lang="en-US" sz="1200" kern="1200" baseline="0" dirty="0" err="1">
                          <a:solidFill>
                            <a:schemeClr val="tx1"/>
                          </a:solidFill>
                          <a:latin typeface="+mn-lt"/>
                          <a:ea typeface="+mn-ea"/>
                          <a:cs typeface="+mn-cs"/>
                        </a:rPr>
                        <a:t>anemia,Hypotension</a:t>
                      </a:r>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Left shift deviation of HbO</a:t>
                      </a:r>
                      <a:r>
                        <a:rPr lang="en-US" sz="1200" kern="1200" baseline="-25000" dirty="0">
                          <a:solidFill>
                            <a:schemeClr val="tx1"/>
                          </a:solidFill>
                          <a:latin typeface="+mn-lt"/>
                          <a:ea typeface="+mn-ea"/>
                          <a:cs typeface="+mn-cs"/>
                        </a:rPr>
                        <a:t>2</a:t>
                      </a:r>
                      <a:r>
                        <a:rPr lang="en-US" sz="1200" kern="1200" baseline="0" dirty="0">
                          <a:solidFill>
                            <a:schemeClr val="tx1"/>
                          </a:solidFill>
                          <a:latin typeface="+mn-lt"/>
                          <a:ea typeface="+mn-ea"/>
                          <a:cs typeface="+mn-cs"/>
                        </a:rPr>
                        <a:t> curve</a:t>
                      </a:r>
                    </a:p>
                    <a:p>
                      <a:r>
                        <a:rPr lang="en-US" sz="1200" kern="1200" baseline="0" dirty="0">
                          <a:solidFill>
                            <a:schemeClr val="tx1"/>
                          </a:solidFill>
                          <a:latin typeface="+mn-lt"/>
                          <a:ea typeface="+mn-ea"/>
                          <a:cs typeface="+mn-cs"/>
                        </a:rPr>
                        <a:t>Pulmonary embolism</a:t>
                      </a:r>
                      <a:endParaRPr lang="en-US" sz="1200" dirty="0"/>
                    </a:p>
                  </a:txBody>
                  <a:tcPr marL="68598" marR="68598" marT="34299" marB="34299">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latin typeface="+mn-lt"/>
                          <a:ea typeface="+mn-ea"/>
                          <a:cs typeface="+mn-cs"/>
                        </a:rPr>
                        <a:t>Central nervous system stimulation</a:t>
                      </a:r>
                    </a:p>
                    <a:p>
                      <a:r>
                        <a:rPr lang="en-US" sz="1200" kern="1200" baseline="0" dirty="0">
                          <a:solidFill>
                            <a:schemeClr val="tx1"/>
                          </a:solidFill>
                          <a:latin typeface="+mn-lt"/>
                          <a:ea typeface="+mn-ea"/>
                          <a:cs typeface="+mn-cs"/>
                        </a:rPr>
                        <a:t>Voluntarily</a:t>
                      </a:r>
                    </a:p>
                    <a:p>
                      <a:r>
                        <a:rPr lang="en-US" sz="1200" kern="1200" baseline="0" dirty="0">
                          <a:solidFill>
                            <a:schemeClr val="tx1"/>
                          </a:solidFill>
                          <a:latin typeface="+mn-lt"/>
                          <a:ea typeface="+mn-ea"/>
                          <a:cs typeface="+mn-cs"/>
                        </a:rPr>
                        <a:t>Pain, Anxiety, </a:t>
                      </a:r>
                    </a:p>
                    <a:p>
                      <a:r>
                        <a:rPr lang="en-US" sz="1200" kern="1200" baseline="0" dirty="0">
                          <a:solidFill>
                            <a:schemeClr val="tx1"/>
                          </a:solidFill>
                          <a:latin typeface="+mn-lt"/>
                          <a:ea typeface="+mn-ea"/>
                          <a:cs typeface="+mn-cs"/>
                        </a:rPr>
                        <a:t>Psychosis, Fever</a:t>
                      </a:r>
                    </a:p>
                    <a:p>
                      <a:r>
                        <a:rPr lang="en-US" sz="1200" kern="1200" baseline="0" dirty="0">
                          <a:solidFill>
                            <a:schemeClr val="tx1"/>
                          </a:solidFill>
                          <a:latin typeface="+mn-lt"/>
                          <a:ea typeface="+mn-ea"/>
                          <a:cs typeface="+mn-cs"/>
                        </a:rPr>
                        <a:t>Subarachnoid hemorrhage</a:t>
                      </a:r>
                    </a:p>
                    <a:p>
                      <a:r>
                        <a:rPr lang="en-US" sz="1200" kern="1200" baseline="0" dirty="0" err="1">
                          <a:solidFill>
                            <a:schemeClr val="tx1"/>
                          </a:solidFill>
                          <a:latin typeface="+mn-lt"/>
                          <a:ea typeface="+mn-ea"/>
                          <a:cs typeface="+mn-cs"/>
                        </a:rPr>
                        <a:t>Cerebrovascular</a:t>
                      </a:r>
                      <a:r>
                        <a:rPr lang="en-US" sz="1200" kern="1200" baseline="0" dirty="0">
                          <a:solidFill>
                            <a:schemeClr val="tx1"/>
                          </a:solidFill>
                          <a:latin typeface="+mn-lt"/>
                          <a:ea typeface="+mn-ea"/>
                          <a:cs typeface="+mn-cs"/>
                        </a:rPr>
                        <a:t> accident</a:t>
                      </a:r>
                    </a:p>
                    <a:p>
                      <a:r>
                        <a:rPr lang="en-US" sz="1200" kern="1200" baseline="0" dirty="0" err="1">
                          <a:solidFill>
                            <a:schemeClr val="tx1"/>
                          </a:solidFill>
                          <a:latin typeface="+mn-lt"/>
                          <a:ea typeface="+mn-ea"/>
                          <a:cs typeface="+mn-cs"/>
                        </a:rPr>
                        <a:t>Meningoencephalitis</a:t>
                      </a:r>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Tumor, Trauma</a:t>
                      </a:r>
                      <a:endParaRPr lang="en-US" sz="1200" dirty="0"/>
                    </a:p>
                  </a:txBody>
                  <a:tcPr marL="68598" marR="68598" marT="34299" marB="34299">
                    <a:solidFill>
                      <a:schemeClr val="tx2">
                        <a:lumMod val="20000"/>
                        <a:lumOff val="80000"/>
                      </a:schemeClr>
                    </a:solidFill>
                  </a:tcPr>
                </a:tc>
                <a:extLst>
                  <a:ext uri="{0D108BD9-81ED-4DB2-BD59-A6C34878D82A}">
                    <a16:rowId xmlns:a16="http://schemas.microsoft.com/office/drawing/2014/main" val="10000"/>
                  </a:ext>
                </a:extLst>
              </a:tr>
              <a:tr h="1568975">
                <a:tc>
                  <a:txBody>
                    <a:bodyPr/>
                    <a:lstStyle/>
                    <a:p>
                      <a:r>
                        <a:rPr lang="en-US" sz="1200" b="1" kern="1200" baseline="0" dirty="0">
                          <a:solidFill>
                            <a:schemeClr val="tx1"/>
                          </a:solidFill>
                          <a:latin typeface="+mn-lt"/>
                          <a:ea typeface="+mn-ea"/>
                          <a:cs typeface="+mn-cs"/>
                        </a:rPr>
                        <a:t>Stimulation of chest receptors</a:t>
                      </a:r>
                    </a:p>
                    <a:p>
                      <a:r>
                        <a:rPr lang="en-US" sz="1200" kern="1200" baseline="0" dirty="0">
                          <a:solidFill>
                            <a:schemeClr val="tx1"/>
                          </a:solidFill>
                          <a:latin typeface="+mn-lt"/>
                          <a:ea typeface="+mn-ea"/>
                          <a:cs typeface="+mn-cs"/>
                        </a:rPr>
                        <a:t>Pneumonia, Asthma</a:t>
                      </a:r>
                    </a:p>
                    <a:p>
                      <a:r>
                        <a:rPr lang="en-US" sz="1200" kern="1200" baseline="0" dirty="0">
                          <a:solidFill>
                            <a:schemeClr val="tx1"/>
                          </a:solidFill>
                          <a:latin typeface="+mn-lt"/>
                          <a:ea typeface="+mn-ea"/>
                          <a:cs typeface="+mn-cs"/>
                        </a:rPr>
                        <a:t>Pneumothorax, </a:t>
                      </a:r>
                      <a:r>
                        <a:rPr lang="en-US" sz="1200" kern="1200" baseline="0" dirty="0" err="1">
                          <a:solidFill>
                            <a:schemeClr val="tx1"/>
                          </a:solidFill>
                          <a:latin typeface="+mn-lt"/>
                          <a:ea typeface="+mn-ea"/>
                          <a:cs typeface="+mn-cs"/>
                        </a:rPr>
                        <a:t>Hemothorax</a:t>
                      </a:r>
                      <a:r>
                        <a:rPr lang="en-US" sz="1200" kern="1200" baseline="0" dirty="0">
                          <a:solidFill>
                            <a:schemeClr val="tx1"/>
                          </a:solidFill>
                          <a:latin typeface="+mn-lt"/>
                          <a:ea typeface="+mn-ea"/>
                          <a:cs typeface="+mn-cs"/>
                        </a:rPr>
                        <a:t>, Flail chest</a:t>
                      </a:r>
                    </a:p>
                    <a:p>
                      <a:r>
                        <a:rPr lang="en-US" sz="1200" kern="1200" baseline="0" dirty="0">
                          <a:solidFill>
                            <a:schemeClr val="tx1"/>
                          </a:solidFill>
                          <a:latin typeface="+mn-lt"/>
                          <a:ea typeface="+mn-ea"/>
                          <a:cs typeface="+mn-cs"/>
                        </a:rPr>
                        <a:t>Infant or adult respiratory distress syndrome</a:t>
                      </a:r>
                    </a:p>
                    <a:p>
                      <a:r>
                        <a:rPr lang="en-US" sz="1200" kern="1200" baseline="0" dirty="0">
                          <a:solidFill>
                            <a:schemeClr val="tx1"/>
                          </a:solidFill>
                          <a:latin typeface="+mn-lt"/>
                          <a:ea typeface="+mn-ea"/>
                          <a:cs typeface="+mn-cs"/>
                        </a:rPr>
                        <a:t>Cardiac failure</a:t>
                      </a:r>
                    </a:p>
                    <a:p>
                      <a:r>
                        <a:rPr lang="en-US" sz="1200" kern="1200" baseline="0" dirty="0" err="1">
                          <a:solidFill>
                            <a:schemeClr val="tx1"/>
                          </a:solidFill>
                          <a:latin typeface="+mn-lt"/>
                          <a:ea typeface="+mn-ea"/>
                          <a:cs typeface="+mn-cs"/>
                        </a:rPr>
                        <a:t>Noncardiogenic</a:t>
                      </a:r>
                      <a:r>
                        <a:rPr lang="en-US" sz="1200" kern="1200" baseline="0" dirty="0">
                          <a:solidFill>
                            <a:schemeClr val="tx1"/>
                          </a:solidFill>
                          <a:latin typeface="+mn-lt"/>
                          <a:ea typeface="+mn-ea"/>
                          <a:cs typeface="+mn-cs"/>
                        </a:rPr>
                        <a:t> pulmonary edema</a:t>
                      </a:r>
                    </a:p>
                    <a:p>
                      <a:r>
                        <a:rPr lang="en-US" sz="1200" kern="1200" baseline="0" dirty="0">
                          <a:solidFill>
                            <a:schemeClr val="tx1"/>
                          </a:solidFill>
                          <a:latin typeface="+mn-lt"/>
                          <a:ea typeface="+mn-ea"/>
                          <a:cs typeface="+mn-cs"/>
                        </a:rPr>
                        <a:t>Pulmonary embolism, Interstitial lung disease</a:t>
                      </a:r>
                      <a:endParaRPr lang="en-US" sz="1200" dirty="0"/>
                    </a:p>
                  </a:txBody>
                  <a:tcPr marL="68598" marR="68598" marT="34299" marB="34299">
                    <a:solidFill>
                      <a:schemeClr val="tx2">
                        <a:lumMod val="20000"/>
                        <a:lumOff val="80000"/>
                      </a:schemeClr>
                    </a:solidFill>
                  </a:tcPr>
                </a:tc>
                <a:tc>
                  <a:txBody>
                    <a:bodyPr/>
                    <a:lstStyle/>
                    <a:p>
                      <a:r>
                        <a:rPr lang="en-US" sz="1200" b="1" kern="1200" baseline="0" dirty="0">
                          <a:solidFill>
                            <a:schemeClr val="tx1"/>
                          </a:solidFill>
                          <a:latin typeface="+mn-lt"/>
                          <a:ea typeface="+mn-ea"/>
                          <a:cs typeface="+mn-cs"/>
                        </a:rPr>
                        <a:t>Drugs or hormones</a:t>
                      </a:r>
                    </a:p>
                    <a:p>
                      <a:r>
                        <a:rPr lang="en-US" sz="1200" kern="1200" baseline="0" dirty="0" err="1">
                          <a:solidFill>
                            <a:schemeClr val="tx1"/>
                          </a:solidFill>
                          <a:latin typeface="+mn-lt"/>
                          <a:ea typeface="+mn-ea"/>
                          <a:cs typeface="+mn-cs"/>
                        </a:rPr>
                        <a:t>Nikethamide</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ethamivan</a:t>
                      </a:r>
                      <a:endParaRPr lang="en-US" sz="1200" kern="1200" baseline="0" dirty="0">
                        <a:solidFill>
                          <a:schemeClr val="tx1"/>
                        </a:solidFill>
                        <a:latin typeface="+mn-lt"/>
                        <a:ea typeface="+mn-ea"/>
                        <a:cs typeface="+mn-cs"/>
                      </a:endParaRPr>
                    </a:p>
                    <a:p>
                      <a:r>
                        <a:rPr lang="en-US" sz="1200" kern="1200" baseline="0" dirty="0" err="1">
                          <a:solidFill>
                            <a:schemeClr val="tx1"/>
                          </a:solidFill>
                          <a:latin typeface="+mn-lt"/>
                          <a:ea typeface="+mn-ea"/>
                          <a:cs typeface="+mn-cs"/>
                        </a:rPr>
                        <a:t>Doxapram</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Xanthines</a:t>
                      </a:r>
                      <a:endParaRPr lang="en-US" sz="1200" kern="1200" baseline="0" dirty="0">
                        <a:solidFill>
                          <a:schemeClr val="tx1"/>
                        </a:solidFill>
                        <a:latin typeface="+mn-lt"/>
                        <a:ea typeface="+mn-ea"/>
                        <a:cs typeface="+mn-cs"/>
                      </a:endParaRPr>
                    </a:p>
                    <a:p>
                      <a:r>
                        <a:rPr lang="en-US" sz="1200" kern="1200" baseline="0" dirty="0" err="1">
                          <a:solidFill>
                            <a:schemeClr val="tx1"/>
                          </a:solidFill>
                          <a:latin typeface="+mn-lt"/>
                          <a:ea typeface="+mn-ea"/>
                          <a:cs typeface="+mn-cs"/>
                        </a:rPr>
                        <a:t>Salicylates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Catecholamines</a:t>
                      </a:r>
                      <a:endParaRPr lang="en-US" sz="1200" kern="1200" baseline="0" dirty="0">
                        <a:solidFill>
                          <a:schemeClr val="tx1"/>
                        </a:solidFill>
                        <a:latin typeface="+mn-lt"/>
                        <a:ea typeface="+mn-ea"/>
                        <a:cs typeface="+mn-cs"/>
                      </a:endParaRPr>
                    </a:p>
                    <a:p>
                      <a:r>
                        <a:rPr lang="en-US" sz="1200" kern="1200" baseline="0" dirty="0" err="1">
                          <a:solidFill>
                            <a:schemeClr val="tx1"/>
                          </a:solidFill>
                          <a:latin typeface="+mn-lt"/>
                          <a:ea typeface="+mn-ea"/>
                          <a:cs typeface="+mn-cs"/>
                        </a:rPr>
                        <a:t>Angiotensin</a:t>
                      </a:r>
                      <a:r>
                        <a:rPr lang="en-US" sz="1200" kern="1200" baseline="0" dirty="0">
                          <a:solidFill>
                            <a:schemeClr val="tx1"/>
                          </a:solidFill>
                          <a:latin typeface="+mn-lt"/>
                          <a:ea typeface="+mn-ea"/>
                          <a:cs typeface="+mn-cs"/>
                        </a:rPr>
                        <a:t> II, </a:t>
                      </a:r>
                      <a:r>
                        <a:rPr lang="en-US" sz="1200" kern="1200" baseline="0" dirty="0" err="1">
                          <a:solidFill>
                            <a:schemeClr val="tx1"/>
                          </a:solidFill>
                          <a:latin typeface="+mn-lt"/>
                          <a:ea typeface="+mn-ea"/>
                          <a:cs typeface="+mn-cs"/>
                        </a:rPr>
                        <a:t>Vasopressor</a:t>
                      </a:r>
                      <a:r>
                        <a:rPr lang="en-US" sz="1200" kern="1200" baseline="0" dirty="0">
                          <a:solidFill>
                            <a:schemeClr val="tx1"/>
                          </a:solidFill>
                          <a:latin typeface="+mn-lt"/>
                          <a:ea typeface="+mn-ea"/>
                          <a:cs typeface="+mn-cs"/>
                        </a:rPr>
                        <a:t> agents</a:t>
                      </a:r>
                    </a:p>
                    <a:p>
                      <a:r>
                        <a:rPr lang="en-US" sz="1200" kern="1200" baseline="0" dirty="0">
                          <a:solidFill>
                            <a:schemeClr val="tx1"/>
                          </a:solidFill>
                          <a:latin typeface="+mn-lt"/>
                          <a:ea typeface="+mn-ea"/>
                          <a:cs typeface="+mn-cs"/>
                        </a:rPr>
                        <a:t>Progesterone, </a:t>
                      </a:r>
                      <a:r>
                        <a:rPr lang="en-US" sz="1200" kern="1200" baseline="0" dirty="0" err="1">
                          <a:solidFill>
                            <a:schemeClr val="tx1"/>
                          </a:solidFill>
                          <a:latin typeface="+mn-lt"/>
                          <a:ea typeface="+mn-ea"/>
                          <a:cs typeface="+mn-cs"/>
                        </a:rPr>
                        <a:t>Medroxyprogesterone</a:t>
                      </a:r>
                      <a:endParaRPr lang="en-US" sz="1200" kern="1200" baseline="0" dirty="0">
                        <a:solidFill>
                          <a:schemeClr val="tx1"/>
                        </a:solidFill>
                        <a:latin typeface="+mn-lt"/>
                        <a:ea typeface="+mn-ea"/>
                        <a:cs typeface="+mn-cs"/>
                      </a:endParaRPr>
                    </a:p>
                    <a:p>
                      <a:r>
                        <a:rPr lang="en-US" sz="1200" kern="1200" baseline="0" dirty="0" err="1">
                          <a:solidFill>
                            <a:schemeClr val="tx1"/>
                          </a:solidFill>
                          <a:latin typeface="+mn-lt"/>
                          <a:ea typeface="+mn-ea"/>
                          <a:cs typeface="+mn-cs"/>
                        </a:rPr>
                        <a:t>Dinitrophenol</a:t>
                      </a:r>
                      <a:r>
                        <a:rPr lang="en-US" sz="1200" kern="1200" baseline="0" dirty="0">
                          <a:solidFill>
                            <a:schemeClr val="tx1"/>
                          </a:solidFill>
                          <a:latin typeface="+mn-lt"/>
                          <a:ea typeface="+mn-ea"/>
                          <a:cs typeface="+mn-cs"/>
                        </a:rPr>
                        <a:t>, Nicotine</a:t>
                      </a:r>
                    </a:p>
                  </a:txBody>
                  <a:tcPr marL="68598" marR="68598" marT="34299" marB="34299">
                    <a:solidFill>
                      <a:schemeClr val="tx2">
                        <a:lumMod val="20000"/>
                        <a:lumOff val="80000"/>
                      </a:schemeClr>
                    </a:solidFill>
                  </a:tcPr>
                </a:tc>
                <a:extLst>
                  <a:ext uri="{0D108BD9-81ED-4DB2-BD59-A6C34878D82A}">
                    <a16:rowId xmlns:a16="http://schemas.microsoft.com/office/drawing/2014/main" val="10001"/>
                  </a:ext>
                </a:extLst>
              </a:tr>
              <a:tr h="926084">
                <a:tc>
                  <a:txBody>
                    <a:bodyPr/>
                    <a:lstStyle/>
                    <a:p>
                      <a:endParaRPr lang="en-US" sz="1200" dirty="0"/>
                    </a:p>
                  </a:txBody>
                  <a:tcPr marL="68598" marR="68598" marT="34299" marB="34299">
                    <a:solidFill>
                      <a:schemeClr val="tx2">
                        <a:lumMod val="20000"/>
                        <a:lumOff val="80000"/>
                      </a:schemeClr>
                    </a:solidFill>
                  </a:tcPr>
                </a:tc>
                <a:tc>
                  <a:txBody>
                    <a:bodyPr/>
                    <a:lstStyle/>
                    <a:p>
                      <a:r>
                        <a:rPr lang="en-US" sz="1200" b="1" kern="1200" baseline="0" dirty="0">
                          <a:solidFill>
                            <a:schemeClr val="tx1"/>
                          </a:solidFill>
                          <a:latin typeface="+mn-lt"/>
                          <a:ea typeface="+mn-ea"/>
                          <a:cs typeface="+mn-cs"/>
                        </a:rPr>
                        <a:t>Miscellaneous</a:t>
                      </a:r>
                    </a:p>
                    <a:p>
                      <a:r>
                        <a:rPr lang="en-US" sz="1200" kern="1200" baseline="0" dirty="0">
                          <a:solidFill>
                            <a:schemeClr val="tx1"/>
                          </a:solidFill>
                          <a:latin typeface="+mn-lt"/>
                          <a:ea typeface="+mn-ea"/>
                          <a:cs typeface="+mn-cs"/>
                        </a:rPr>
                        <a:t>Pregnancy, Sepsis, Hepatic failure</a:t>
                      </a:r>
                    </a:p>
                    <a:p>
                      <a:r>
                        <a:rPr lang="en-US" sz="1200" kern="1200" baseline="0" dirty="0">
                          <a:solidFill>
                            <a:schemeClr val="tx1"/>
                          </a:solidFill>
                          <a:latin typeface="+mn-lt"/>
                          <a:ea typeface="+mn-ea"/>
                          <a:cs typeface="+mn-cs"/>
                        </a:rPr>
                        <a:t>Mechanical hyperventilation</a:t>
                      </a:r>
                    </a:p>
                    <a:p>
                      <a:r>
                        <a:rPr lang="en-US" sz="1200" kern="1200" baseline="0" dirty="0">
                          <a:solidFill>
                            <a:schemeClr val="tx1"/>
                          </a:solidFill>
                          <a:latin typeface="+mn-lt"/>
                          <a:ea typeface="+mn-ea"/>
                          <a:cs typeface="+mn-cs"/>
                        </a:rPr>
                        <a:t>Heat exposure, Recovery form metabolic acidosis</a:t>
                      </a:r>
                      <a:endParaRPr lang="en-US" sz="1200" dirty="0"/>
                    </a:p>
                  </a:txBody>
                  <a:tcPr marL="68598" marR="68598" marT="34299" marB="34299">
                    <a:solidFill>
                      <a:schemeClr val="tx2">
                        <a:lumMod val="20000"/>
                        <a:lumOff val="80000"/>
                      </a:schemeClr>
                    </a:solidFill>
                  </a:tcPr>
                </a:tc>
                <a:extLst>
                  <a:ext uri="{0D108BD9-81ED-4DB2-BD59-A6C34878D82A}">
                    <a16:rowId xmlns:a16="http://schemas.microsoft.com/office/drawing/2014/main" val="10002"/>
                  </a:ext>
                </a:extLst>
              </a:tr>
            </a:tbl>
          </a:graphicData>
        </a:graphic>
      </p:graphicFrame>
      <p:sp>
        <p:nvSpPr>
          <p:cNvPr id="2" name="Footer Placeholder 1">
            <a:extLst>
              <a:ext uri="{FF2B5EF4-FFF2-40B4-BE49-F238E27FC236}">
                <a16:creationId xmlns:a16="http://schemas.microsoft.com/office/drawing/2014/main" id="{CD3061EA-08A4-9D18-F974-1960CE18C716}"/>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FF7D2509-9031-E8D2-68D3-1B032C426530}"/>
              </a:ext>
            </a:extLst>
          </p:cNvPr>
          <p:cNvSpPr>
            <a:spLocks noGrp="1"/>
          </p:cNvSpPr>
          <p:nvPr>
            <p:ph type="sldNum" sz="quarter" idx="12"/>
          </p:nvPr>
        </p:nvSpPr>
        <p:spPr/>
        <p:txBody>
          <a:bodyPr/>
          <a:lstStyle/>
          <a:p>
            <a:fld id="{2A013F82-EE5E-44EE-A61D-E31C6657F26F}" type="slidenum">
              <a:rPr lang="en-US" smtClean="0"/>
              <a:pPr/>
              <a:t>24</a:t>
            </a:fld>
            <a:endParaRPr lang="en-US"/>
          </a:p>
        </p:txBody>
      </p:sp>
    </p:spTree>
    <p:extLst>
      <p:ext uri="{BB962C8B-B14F-4D97-AF65-F5344CB8AC3E}">
        <p14:creationId xmlns:p14="http://schemas.microsoft.com/office/powerpoint/2010/main" val="4007574619"/>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38FC1B-4583-C161-95D0-DA5869B2BA38}"/>
            </a:ext>
          </a:extLst>
        </p:cNvPr>
        <p:cNvGrpSpPr/>
        <p:nvPr/>
      </p:nvGrpSpPr>
      <p:grpSpPr>
        <a:xfrm>
          <a:off x="0" y="0"/>
          <a:ext cx="0" cy="0"/>
          <a:chOff x="0" y="0"/>
          <a:chExt cx="0" cy="0"/>
        </a:xfrm>
      </p:grpSpPr>
      <p:sp>
        <p:nvSpPr>
          <p:cNvPr id="8" name="Title 1">
            <a:extLst>
              <a:ext uri="{FF2B5EF4-FFF2-40B4-BE49-F238E27FC236}">
                <a16:creationId xmlns:a16="http://schemas.microsoft.com/office/drawing/2014/main" id="{50ED952D-8CD4-8151-1082-DDEDC2132637}"/>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CLINICAL FEATURES</a:t>
            </a:r>
          </a:p>
        </p:txBody>
      </p:sp>
      <p:sp>
        <p:nvSpPr>
          <p:cNvPr id="2" name="Content Placeholder 4">
            <a:extLst>
              <a:ext uri="{FF2B5EF4-FFF2-40B4-BE49-F238E27FC236}">
                <a16:creationId xmlns:a16="http://schemas.microsoft.com/office/drawing/2014/main" id="{41C3E725-198D-F860-8DF3-9E1AE65C515F}"/>
              </a:ext>
            </a:extLst>
          </p:cNvPr>
          <p:cNvSpPr txBox="1">
            <a:spLocks/>
          </p:cNvSpPr>
          <p:nvPr/>
        </p:nvSpPr>
        <p:spPr>
          <a:xfrm>
            <a:off x="768096" y="2209800"/>
            <a:ext cx="7690104" cy="40995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Arial" panose="020B0604020202020204" pitchFamily="34" charset="0"/>
              <a:buChar char="•"/>
            </a:pPr>
            <a:r>
              <a:rPr lang="en-US" dirty="0"/>
              <a:t>Effects varies according to the severity and duration but are primarily those of the underlying disease.</a:t>
            </a:r>
          </a:p>
          <a:p>
            <a:pPr marL="457200" indent="-457200" eaLnBrk="1" hangingPunct="1">
              <a:buFont typeface="+mj-lt"/>
              <a:buAutoNum type="arabicPeriod"/>
            </a:pPr>
            <a:r>
              <a:rPr lang="en-US" b="1" dirty="0"/>
              <a:t>Neurological: </a:t>
            </a:r>
            <a:r>
              <a:rPr lang="en-US" dirty="0"/>
              <a:t>Rapid decrements in PaCO</a:t>
            </a:r>
            <a:r>
              <a:rPr lang="en-US" baseline="-25000" dirty="0"/>
              <a:t>2</a:t>
            </a:r>
            <a:r>
              <a:rPr lang="en-US" dirty="0"/>
              <a:t> to half the normal values or lower are typically accompanied by </a:t>
            </a:r>
          </a:p>
          <a:p>
            <a:pPr eaLnBrk="1" hangingPunct="1">
              <a:buFont typeface="Arial" panose="020B0604020202020204" pitchFamily="34" charset="0"/>
              <a:buChar char="•"/>
            </a:pPr>
            <a:r>
              <a:rPr lang="en-US" sz="1600" dirty="0" err="1"/>
              <a:t>paresthesias</a:t>
            </a:r>
            <a:r>
              <a:rPr lang="en-US" sz="1600" dirty="0"/>
              <a:t> of the extremities, </a:t>
            </a:r>
          </a:p>
          <a:p>
            <a:pPr eaLnBrk="1" hangingPunct="1">
              <a:buFont typeface="Arial" panose="020B0604020202020204" pitchFamily="34" charset="0"/>
              <a:buChar char="•"/>
            </a:pPr>
            <a:r>
              <a:rPr lang="en-US" sz="1600" dirty="0"/>
              <a:t>chest discomfort, </a:t>
            </a:r>
          </a:p>
          <a:p>
            <a:pPr eaLnBrk="1" hangingPunct="1">
              <a:buFont typeface="Arial" panose="020B0604020202020204" pitchFamily="34" charset="0"/>
              <a:buChar char="•"/>
            </a:pPr>
            <a:r>
              <a:rPr lang="en-US" sz="1600" dirty="0"/>
              <a:t>circumoral numbness, lightheadedness, </a:t>
            </a:r>
          </a:p>
          <a:p>
            <a:pPr eaLnBrk="1" hangingPunct="1">
              <a:buFont typeface="Arial" panose="020B0604020202020204" pitchFamily="34" charset="0"/>
              <a:buChar char="•"/>
            </a:pPr>
            <a:r>
              <a:rPr lang="en-US" sz="1600" dirty="0"/>
              <a:t>confusion, and infrequently, tetany or generalized seizures. These manifestations are seldom present in the chronic phase. </a:t>
            </a:r>
          </a:p>
          <a:p>
            <a:pPr marL="0" indent="0" eaLnBrk="1" hangingPunct="1">
              <a:buNone/>
            </a:pPr>
            <a:r>
              <a:rPr lang="en-US" dirty="0"/>
              <a:t>Acute hypocapnia causes cerebral vasoconstriction and decreases cerebral blood flow (in severe cases it can reach values less than 50% of normal) but flow essentially normalizes during sustained hypocapnia.</a:t>
            </a:r>
          </a:p>
        </p:txBody>
      </p:sp>
      <p:sp>
        <p:nvSpPr>
          <p:cNvPr id="3" name="Footer Placeholder 2">
            <a:extLst>
              <a:ext uri="{FF2B5EF4-FFF2-40B4-BE49-F238E27FC236}">
                <a16:creationId xmlns:a16="http://schemas.microsoft.com/office/drawing/2014/main" id="{35E1024A-8028-3630-B099-4CD12322C673}"/>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16283B3F-9BE4-BFEF-211D-6C885C0AA605}"/>
              </a:ext>
            </a:extLst>
          </p:cNvPr>
          <p:cNvSpPr>
            <a:spLocks noGrp="1"/>
          </p:cNvSpPr>
          <p:nvPr>
            <p:ph type="sldNum" sz="quarter" idx="12"/>
          </p:nvPr>
        </p:nvSpPr>
        <p:spPr/>
        <p:txBody>
          <a:bodyPr/>
          <a:lstStyle/>
          <a:p>
            <a:fld id="{2A013F82-EE5E-44EE-A61D-E31C6657F26F}" type="slidenum">
              <a:rPr lang="en-US" smtClean="0"/>
              <a:pPr/>
              <a:t>25</a:t>
            </a:fld>
            <a:endParaRPr lang="en-US"/>
          </a:p>
        </p:txBody>
      </p:sp>
    </p:spTree>
    <p:extLst>
      <p:ext uri="{BB962C8B-B14F-4D97-AF65-F5344CB8AC3E}">
        <p14:creationId xmlns:p14="http://schemas.microsoft.com/office/powerpoint/2010/main" val="1819545302"/>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BF614F-FF6F-0EC7-C38C-72F83CDC9B29}"/>
            </a:ext>
          </a:extLst>
        </p:cNvPr>
        <p:cNvGrpSpPr/>
        <p:nvPr/>
      </p:nvGrpSpPr>
      <p:grpSpPr>
        <a:xfrm>
          <a:off x="0" y="0"/>
          <a:ext cx="0" cy="0"/>
          <a:chOff x="0" y="0"/>
          <a:chExt cx="0" cy="0"/>
        </a:xfrm>
      </p:grpSpPr>
      <p:sp>
        <p:nvSpPr>
          <p:cNvPr id="3" name="Content Placeholder 4">
            <a:extLst>
              <a:ext uri="{FF2B5EF4-FFF2-40B4-BE49-F238E27FC236}">
                <a16:creationId xmlns:a16="http://schemas.microsoft.com/office/drawing/2014/main" id="{469800B5-403C-32F7-5C95-8CB032E7F6D6}"/>
              </a:ext>
            </a:extLst>
          </p:cNvPr>
          <p:cNvSpPr txBox="1">
            <a:spLocks/>
          </p:cNvSpPr>
          <p:nvPr/>
        </p:nvSpPr>
        <p:spPr>
          <a:xfrm>
            <a:off x="838200" y="914400"/>
            <a:ext cx="7467600" cy="5394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457200" indent="-457200" eaLnBrk="1" hangingPunct="1">
              <a:buFont typeface="+mj-lt"/>
              <a:buAutoNum type="arabicPeriod" startAt="2"/>
            </a:pPr>
            <a:r>
              <a:rPr lang="en-US" b="1" dirty="0"/>
              <a:t>Cardiovascular:</a:t>
            </a:r>
          </a:p>
          <a:p>
            <a:pPr eaLnBrk="1" hangingPunct="1">
              <a:buFont typeface="Arial" panose="020B0604020202020204" pitchFamily="34" charset="0"/>
              <a:buChar char="•"/>
            </a:pPr>
            <a:r>
              <a:rPr lang="en-US" sz="1600" dirty="0"/>
              <a:t>No appreciable changes in cardiac output, systemic blood pressure, or cardiac rhythm occur in actively hyperventilating subjects. </a:t>
            </a:r>
          </a:p>
          <a:p>
            <a:pPr eaLnBrk="1" hangingPunct="1">
              <a:buFont typeface="Arial" panose="020B0604020202020204" pitchFamily="34" charset="0"/>
              <a:buChar char="•"/>
            </a:pPr>
            <a:r>
              <a:rPr lang="en-US" sz="1600" dirty="0"/>
              <a:t>However, major reductions in cardiac output and blood pressure, and substantial hyperlactatemia frequently occur in passively hyperventilating subjects (i.e., during mechanical ventilation) most likely reflecting the decreased venous return associated with mechanical ventilation. </a:t>
            </a:r>
          </a:p>
          <a:p>
            <a:pPr eaLnBrk="1" hangingPunct="1">
              <a:buFont typeface="Arial" panose="020B0604020202020204" pitchFamily="34" charset="0"/>
              <a:buChar char="•"/>
            </a:pPr>
            <a:r>
              <a:rPr lang="en-US" sz="1600" dirty="0"/>
              <a:t>In addition, patients with CAD might suffer hypocapnia-induced coronary vasoconstriction, resulting in angina pectoris and arrhythmias.</a:t>
            </a:r>
          </a:p>
          <a:p>
            <a:pPr marL="457200" indent="-457200" eaLnBrk="1" hangingPunct="1">
              <a:buFont typeface="+mj-lt"/>
              <a:buAutoNum type="arabicPeriod" startAt="2"/>
            </a:pPr>
            <a:endParaRPr lang="en-US" sz="1600" dirty="0"/>
          </a:p>
        </p:txBody>
      </p:sp>
      <p:sp>
        <p:nvSpPr>
          <p:cNvPr id="2" name="Footer Placeholder 1">
            <a:extLst>
              <a:ext uri="{FF2B5EF4-FFF2-40B4-BE49-F238E27FC236}">
                <a16:creationId xmlns:a16="http://schemas.microsoft.com/office/drawing/2014/main" id="{99D88186-ED8D-E3B2-DA80-0CE283305DEE}"/>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1527EDAC-B0E2-3E68-55C8-CF5ECEF6C13D}"/>
              </a:ext>
            </a:extLst>
          </p:cNvPr>
          <p:cNvSpPr>
            <a:spLocks noGrp="1"/>
          </p:cNvSpPr>
          <p:nvPr>
            <p:ph type="sldNum" sz="quarter" idx="12"/>
          </p:nvPr>
        </p:nvSpPr>
        <p:spPr/>
        <p:txBody>
          <a:bodyPr/>
          <a:lstStyle/>
          <a:p>
            <a:fld id="{2A013F82-EE5E-44EE-A61D-E31C6657F26F}" type="slidenum">
              <a:rPr lang="en-US" smtClean="0"/>
              <a:pPr/>
              <a:t>26</a:t>
            </a:fld>
            <a:endParaRPr lang="en-US"/>
          </a:p>
        </p:txBody>
      </p:sp>
    </p:spTree>
    <p:extLst>
      <p:ext uri="{BB962C8B-B14F-4D97-AF65-F5344CB8AC3E}">
        <p14:creationId xmlns:p14="http://schemas.microsoft.com/office/powerpoint/2010/main" val="1021774720"/>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ADB06F-E752-65E7-F72D-30BA407AC02F}"/>
            </a:ext>
          </a:extLst>
        </p:cNvPr>
        <p:cNvGrpSpPr/>
        <p:nvPr/>
      </p:nvGrpSpPr>
      <p:grpSpPr>
        <a:xfrm>
          <a:off x="0" y="0"/>
          <a:ext cx="0" cy="0"/>
          <a:chOff x="0" y="0"/>
          <a:chExt cx="0" cy="0"/>
        </a:xfrm>
      </p:grpSpPr>
      <p:pic>
        <p:nvPicPr>
          <p:cNvPr id="2" name="Picture 2" descr="C:\Users\Dell\Desktop\140194_orig.jpg">
            <a:extLst>
              <a:ext uri="{FF2B5EF4-FFF2-40B4-BE49-F238E27FC236}">
                <a16:creationId xmlns:a16="http://schemas.microsoft.com/office/drawing/2014/main" id="{E2B674EF-F480-A936-267F-F7F733B9D04E}"/>
              </a:ext>
            </a:extLst>
          </p:cNvPr>
          <p:cNvPicPr>
            <a:picLocks noChangeAspect="1" noChangeArrowheads="1"/>
          </p:cNvPicPr>
          <p:nvPr/>
        </p:nvPicPr>
        <p:blipFill>
          <a:blip r:embed="rId2" cstate="print"/>
          <a:srcRect/>
          <a:stretch>
            <a:fillRect/>
          </a:stretch>
        </p:blipFill>
        <p:spPr bwMode="auto">
          <a:xfrm>
            <a:off x="1142107" y="886309"/>
            <a:ext cx="6859786" cy="5144840"/>
          </a:xfrm>
          <a:prstGeom prst="rect">
            <a:avLst/>
          </a:prstGeom>
          <a:noFill/>
        </p:spPr>
      </p:pic>
      <p:sp>
        <p:nvSpPr>
          <p:cNvPr id="3" name="Footer Placeholder 2">
            <a:extLst>
              <a:ext uri="{FF2B5EF4-FFF2-40B4-BE49-F238E27FC236}">
                <a16:creationId xmlns:a16="http://schemas.microsoft.com/office/drawing/2014/main" id="{7B90BBB4-4D21-B51D-79E4-8AFDB8B7A3AF}"/>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77AB05D9-CE0A-8421-E25A-51A086E5892A}"/>
              </a:ext>
            </a:extLst>
          </p:cNvPr>
          <p:cNvSpPr>
            <a:spLocks noGrp="1"/>
          </p:cNvSpPr>
          <p:nvPr>
            <p:ph type="sldNum" sz="quarter" idx="12"/>
          </p:nvPr>
        </p:nvSpPr>
        <p:spPr/>
        <p:txBody>
          <a:bodyPr/>
          <a:lstStyle/>
          <a:p>
            <a:fld id="{2A013F82-EE5E-44EE-A61D-E31C6657F26F}" type="slidenum">
              <a:rPr lang="en-US" smtClean="0"/>
              <a:pPr/>
              <a:t>27</a:t>
            </a:fld>
            <a:endParaRPr lang="en-US"/>
          </a:p>
        </p:txBody>
      </p:sp>
    </p:spTree>
    <p:extLst>
      <p:ext uri="{BB962C8B-B14F-4D97-AF65-F5344CB8AC3E}">
        <p14:creationId xmlns:p14="http://schemas.microsoft.com/office/powerpoint/2010/main" val="2051616568"/>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96353-CE92-530F-B59C-5358A0A69802}"/>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48CE3EB-F245-7871-D6FD-1B2B4798A366}"/>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dirty="0"/>
              <a:t>Requires the measurement of PaCO</a:t>
            </a:r>
            <a:r>
              <a:rPr lang="en-US" baseline="-25000" dirty="0"/>
              <a:t>2</a:t>
            </a:r>
            <a:r>
              <a:rPr lang="en-US" dirty="0"/>
              <a:t> and arterial </a:t>
            </a:r>
            <a:r>
              <a:rPr lang="en-US" dirty="0" err="1"/>
              <a:t>pH.</a:t>
            </a:r>
            <a:endParaRPr lang="en-US" dirty="0"/>
          </a:p>
          <a:p>
            <a:pPr eaLnBrk="1" hangingPunct="1">
              <a:buFont typeface="Wingdings" panose="05000000000000000000" pitchFamily="2" charset="2"/>
              <a:buChar char="q"/>
            </a:pPr>
            <a:r>
              <a:rPr lang="en-US" dirty="0"/>
              <a:t>Plasma K</a:t>
            </a:r>
            <a:r>
              <a:rPr lang="en-US" baseline="30000" dirty="0"/>
              <a:t>+</a:t>
            </a:r>
            <a:r>
              <a:rPr lang="en-US" dirty="0"/>
              <a:t> is often reduced and the Cl</a:t>
            </a:r>
            <a:r>
              <a:rPr lang="en-US" baseline="30000" dirty="0"/>
              <a:t>-</a:t>
            </a:r>
            <a:r>
              <a:rPr lang="en-US" dirty="0"/>
              <a:t> is increased. </a:t>
            </a:r>
          </a:p>
        </p:txBody>
      </p:sp>
      <p:sp>
        <p:nvSpPr>
          <p:cNvPr id="8" name="Title 1">
            <a:extLst>
              <a:ext uri="{FF2B5EF4-FFF2-40B4-BE49-F238E27FC236}">
                <a16:creationId xmlns:a16="http://schemas.microsoft.com/office/drawing/2014/main" id="{8227DA93-698F-061E-761C-3D2B0F7AD9C8}"/>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DIAGNOSIS</a:t>
            </a:r>
          </a:p>
        </p:txBody>
      </p:sp>
      <p:sp>
        <p:nvSpPr>
          <p:cNvPr id="2" name="Footer Placeholder 1">
            <a:extLst>
              <a:ext uri="{FF2B5EF4-FFF2-40B4-BE49-F238E27FC236}">
                <a16:creationId xmlns:a16="http://schemas.microsoft.com/office/drawing/2014/main" id="{7B17251D-D9F1-D69F-F5EA-76B0469E24BE}"/>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03111D9D-39FB-7ADD-493A-6065F6BAEB46}"/>
              </a:ext>
            </a:extLst>
          </p:cNvPr>
          <p:cNvSpPr>
            <a:spLocks noGrp="1"/>
          </p:cNvSpPr>
          <p:nvPr>
            <p:ph type="sldNum" sz="quarter" idx="12"/>
          </p:nvPr>
        </p:nvSpPr>
        <p:spPr/>
        <p:txBody>
          <a:bodyPr/>
          <a:lstStyle/>
          <a:p>
            <a:fld id="{2A013F82-EE5E-44EE-A61D-E31C6657F26F}" type="slidenum">
              <a:rPr lang="en-US" smtClean="0"/>
              <a:pPr/>
              <a:t>28</a:t>
            </a:fld>
            <a:endParaRPr lang="en-US"/>
          </a:p>
        </p:txBody>
      </p:sp>
    </p:spTree>
    <p:extLst>
      <p:ext uri="{BB962C8B-B14F-4D97-AF65-F5344CB8AC3E}">
        <p14:creationId xmlns:p14="http://schemas.microsoft.com/office/powerpoint/2010/main" val="144476484"/>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3841F-E8F9-0FAC-C6B2-64D6F8C9C177}"/>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C2E3FCC-9905-6A8F-0A76-8F403FABBD77}"/>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dirty="0"/>
              <a:t>PCO</a:t>
            </a:r>
            <a:r>
              <a:rPr lang="en-US" baseline="-25000" dirty="0"/>
              <a:t>2</a:t>
            </a:r>
            <a:r>
              <a:rPr lang="en-US" dirty="0"/>
              <a:t> is always reduced.</a:t>
            </a:r>
          </a:p>
          <a:p>
            <a:pPr eaLnBrk="1" hangingPunct="1">
              <a:buFont typeface="Wingdings" panose="05000000000000000000" pitchFamily="2" charset="2"/>
              <a:buChar char="q"/>
            </a:pPr>
            <a:r>
              <a:rPr lang="en-US" dirty="0"/>
              <a:t>HCO</a:t>
            </a:r>
            <a:r>
              <a:rPr lang="en-US" baseline="-25000" dirty="0"/>
              <a:t>3</a:t>
            </a:r>
            <a:r>
              <a:rPr lang="en-US" baseline="30000" dirty="0"/>
              <a:t>-</a:t>
            </a:r>
            <a:r>
              <a:rPr lang="en-US" dirty="0"/>
              <a:t> is low normal or low.</a:t>
            </a:r>
          </a:p>
          <a:p>
            <a:pPr eaLnBrk="1" hangingPunct="1">
              <a:buFont typeface="Wingdings" panose="05000000000000000000" pitchFamily="2" charset="2"/>
              <a:buChar char="q"/>
            </a:pPr>
            <a:r>
              <a:rPr lang="en-US" dirty="0"/>
              <a:t>Ph is raised or normal.</a:t>
            </a:r>
          </a:p>
        </p:txBody>
      </p:sp>
      <p:sp>
        <p:nvSpPr>
          <p:cNvPr id="8" name="Title 1">
            <a:extLst>
              <a:ext uri="{FF2B5EF4-FFF2-40B4-BE49-F238E27FC236}">
                <a16:creationId xmlns:a16="http://schemas.microsoft.com/office/drawing/2014/main" id="{8F0FB2BF-6F46-2DCE-A6DF-CEC1F6A1CB54}"/>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ARTERIAL FINDINGS IN RESP. ALKALOSIS</a:t>
            </a:r>
          </a:p>
        </p:txBody>
      </p:sp>
      <p:sp>
        <p:nvSpPr>
          <p:cNvPr id="2" name="Footer Placeholder 1">
            <a:extLst>
              <a:ext uri="{FF2B5EF4-FFF2-40B4-BE49-F238E27FC236}">
                <a16:creationId xmlns:a16="http://schemas.microsoft.com/office/drawing/2014/main" id="{5C563D50-5762-CE3E-1EFD-F3114837B439}"/>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B0414C1A-B596-1FA6-CF03-35C3C364C918}"/>
              </a:ext>
            </a:extLst>
          </p:cNvPr>
          <p:cNvSpPr>
            <a:spLocks noGrp="1"/>
          </p:cNvSpPr>
          <p:nvPr>
            <p:ph type="sldNum" sz="quarter" idx="12"/>
          </p:nvPr>
        </p:nvSpPr>
        <p:spPr/>
        <p:txBody>
          <a:bodyPr/>
          <a:lstStyle/>
          <a:p>
            <a:fld id="{2A013F82-EE5E-44EE-A61D-E31C6657F26F}" type="slidenum">
              <a:rPr lang="en-US" smtClean="0"/>
              <a:pPr/>
              <a:t>29</a:t>
            </a:fld>
            <a:endParaRPr lang="en-US"/>
          </a:p>
        </p:txBody>
      </p:sp>
    </p:spTree>
    <p:extLst>
      <p:ext uri="{BB962C8B-B14F-4D97-AF65-F5344CB8AC3E}">
        <p14:creationId xmlns:p14="http://schemas.microsoft.com/office/powerpoint/2010/main" val="2858171645"/>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91026B-B9E3-6D9D-9117-F4712CE9C408}"/>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DC96253-9C89-D438-F2E0-2167730ED09A}"/>
              </a:ext>
            </a:extLst>
          </p:cNvPr>
          <p:cNvSpPr txBox="1">
            <a:spLocks/>
          </p:cNvSpPr>
          <p:nvPr/>
        </p:nvSpPr>
        <p:spPr>
          <a:xfrm>
            <a:off x="768096" y="2286000"/>
            <a:ext cx="7690104" cy="4023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eaLnBrk="1" hangingPunct="1">
              <a:buNone/>
            </a:pPr>
            <a:r>
              <a:rPr lang="en-US" dirty="0"/>
              <a:t>Respiratory acid-base disorders are those abnormalities in acid-base equilibrium initiated by a change in the arterial carbon dioxide tension (PaCO</a:t>
            </a:r>
            <a:r>
              <a:rPr lang="en-US" baseline="-25000" dirty="0"/>
              <a:t>2</a:t>
            </a:r>
            <a:r>
              <a:rPr lang="en-US" dirty="0"/>
              <a:t> ) -- the respiratory determinant of acidity in the Henderson equation: </a:t>
            </a:r>
          </a:p>
          <a:p>
            <a:pPr marL="0" indent="0" eaLnBrk="1" hangingPunct="1">
              <a:buNone/>
            </a:pPr>
            <a:r>
              <a:rPr lang="en-US" dirty="0"/>
              <a:t>		</a:t>
            </a:r>
            <a:r>
              <a:rPr lang="en-US" sz="1600" dirty="0"/>
              <a:t>H+= 24 x PaCO</a:t>
            </a:r>
            <a:r>
              <a:rPr lang="en-US" sz="1600" baseline="-25000" dirty="0"/>
              <a:t>2</a:t>
            </a:r>
            <a:r>
              <a:rPr lang="en-US" sz="1600" dirty="0"/>
              <a:t> / [HCO</a:t>
            </a:r>
            <a:r>
              <a:rPr lang="en-US" sz="1600" baseline="-25000" dirty="0"/>
              <a:t>3</a:t>
            </a:r>
            <a:r>
              <a:rPr lang="en-US" sz="1600" baseline="30000" dirty="0"/>
              <a:t>-</a:t>
            </a:r>
            <a:r>
              <a:rPr lang="en-US" sz="1600" dirty="0"/>
              <a:t>]</a:t>
            </a:r>
          </a:p>
          <a:p>
            <a:pPr marL="0" indent="0" eaLnBrk="1" hangingPunct="1">
              <a:buNone/>
            </a:pPr>
            <a:r>
              <a:rPr lang="en-US" dirty="0"/>
              <a:t>There are two respiratory acid-base disorders: </a:t>
            </a:r>
          </a:p>
          <a:p>
            <a:pPr marL="457200" indent="-457200" eaLnBrk="1" hangingPunct="1">
              <a:buFont typeface="+mj-lt"/>
              <a:buAutoNum type="arabicPeriod"/>
            </a:pPr>
            <a:r>
              <a:rPr lang="en-US" dirty="0"/>
              <a:t>respiratory acidosis and </a:t>
            </a:r>
          </a:p>
          <a:p>
            <a:pPr marL="457200" indent="-457200" eaLnBrk="1" hangingPunct="1">
              <a:buFont typeface="+mj-lt"/>
              <a:buAutoNum type="arabicPeriod"/>
            </a:pPr>
            <a:r>
              <a:rPr lang="en-US" dirty="0"/>
              <a:t>respiratory alkalosis. </a:t>
            </a:r>
          </a:p>
        </p:txBody>
      </p:sp>
      <p:sp>
        <p:nvSpPr>
          <p:cNvPr id="8" name="Title 1">
            <a:extLst>
              <a:ext uri="{FF2B5EF4-FFF2-40B4-BE49-F238E27FC236}">
                <a16:creationId xmlns:a16="http://schemas.microsoft.com/office/drawing/2014/main" id="{67BB6615-AA8D-C85B-ABE8-9EC6FD764897}"/>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Introduction</a:t>
            </a:r>
          </a:p>
        </p:txBody>
      </p:sp>
      <p:sp>
        <p:nvSpPr>
          <p:cNvPr id="2" name="Footer Placeholder 1">
            <a:extLst>
              <a:ext uri="{FF2B5EF4-FFF2-40B4-BE49-F238E27FC236}">
                <a16:creationId xmlns:a16="http://schemas.microsoft.com/office/drawing/2014/main" id="{15FB440F-5866-C081-02B2-F97F88F66E3F}"/>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27FBB7BC-7822-FEE3-619A-3F711814BF14}"/>
              </a:ext>
            </a:extLst>
          </p:cNvPr>
          <p:cNvSpPr>
            <a:spLocks noGrp="1"/>
          </p:cNvSpPr>
          <p:nvPr>
            <p:ph type="sldNum" sz="quarter" idx="12"/>
          </p:nvPr>
        </p:nvSpPr>
        <p:spPr/>
        <p:txBody>
          <a:bodyPr/>
          <a:lstStyle/>
          <a:p>
            <a:fld id="{2A013F82-EE5E-44EE-A61D-E31C6657F26F}" type="slidenum">
              <a:rPr lang="en-US" smtClean="0"/>
              <a:pPr/>
              <a:t>3</a:t>
            </a:fld>
            <a:endParaRPr lang="en-US"/>
          </a:p>
        </p:txBody>
      </p:sp>
    </p:spTree>
    <p:extLst>
      <p:ext uri="{BB962C8B-B14F-4D97-AF65-F5344CB8AC3E}">
        <p14:creationId xmlns:p14="http://schemas.microsoft.com/office/powerpoint/2010/main" val="1286673908"/>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31F6A-7819-D7D3-DFB6-E4CED05BFB88}"/>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3F21C24-BE59-05A4-C7B6-04020F418DAC}"/>
              </a:ext>
            </a:extLst>
          </p:cNvPr>
          <p:cNvSpPr txBox="1">
            <a:spLocks/>
          </p:cNvSpPr>
          <p:nvPr/>
        </p:nvSpPr>
        <p:spPr>
          <a:xfrm>
            <a:off x="768096" y="1905000"/>
            <a:ext cx="7690104" cy="44043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dirty="0"/>
              <a:t>The treatment of respiratory alkalosis is primarily directed at correcting the underlying disorder. Respiratory alkalosis itself is rarely life threatening. </a:t>
            </a:r>
          </a:p>
          <a:p>
            <a:pPr eaLnBrk="1" hangingPunct="1">
              <a:buFont typeface="Wingdings" panose="05000000000000000000" pitchFamily="2" charset="2"/>
              <a:buChar char="q"/>
            </a:pPr>
            <a:r>
              <a:rPr lang="en-US" dirty="0"/>
              <a:t>Therefore, emergent treatment is usually not indicated unless the pH level is greater than 7.5. Because respiratory alkalosis usually occurs in response to some stimulus, treatment is usually unsuccessful unless the stimulus is controlled. </a:t>
            </a:r>
          </a:p>
          <a:p>
            <a:pPr eaLnBrk="1" hangingPunct="1">
              <a:buFont typeface="Wingdings" panose="05000000000000000000" pitchFamily="2" charset="2"/>
              <a:buChar char="q"/>
            </a:pPr>
            <a:r>
              <a:rPr lang="en-US" dirty="0"/>
              <a:t>If the PaCO</a:t>
            </a:r>
            <a:r>
              <a:rPr lang="en-US" baseline="-25000" dirty="0"/>
              <a:t>2</a:t>
            </a:r>
            <a:r>
              <a:rPr lang="en-US" dirty="0"/>
              <a:t> is corrected rapidly in patients with chronic respiratory alkalosis, metabolic acidosis may develop due to the renal compensatory drop in serum bicarbonate.</a:t>
            </a:r>
          </a:p>
          <a:p>
            <a:pPr eaLnBrk="1" hangingPunct="1">
              <a:buFont typeface="Wingdings" panose="05000000000000000000" pitchFamily="2" charset="2"/>
              <a:buChar char="q"/>
            </a:pPr>
            <a:r>
              <a:rPr lang="en-US" dirty="0"/>
              <a:t>In mechanically ventilated patients who have respiratory alkalosis, the tidal volume and/or respiratory rate may need to be decreased. Inadequate sedation and pain control may contribute to respiratory alkalosis in patients breathing over the set ventilator rate.</a:t>
            </a:r>
          </a:p>
        </p:txBody>
      </p:sp>
      <p:sp>
        <p:nvSpPr>
          <p:cNvPr id="8" name="Title 1">
            <a:extLst>
              <a:ext uri="{FF2B5EF4-FFF2-40B4-BE49-F238E27FC236}">
                <a16:creationId xmlns:a16="http://schemas.microsoft.com/office/drawing/2014/main" id="{86303C7D-C97F-8F7F-AA6E-A27C753A6D12}"/>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TREATMENT</a:t>
            </a:r>
          </a:p>
        </p:txBody>
      </p:sp>
      <p:sp>
        <p:nvSpPr>
          <p:cNvPr id="2" name="Footer Placeholder 1">
            <a:extLst>
              <a:ext uri="{FF2B5EF4-FFF2-40B4-BE49-F238E27FC236}">
                <a16:creationId xmlns:a16="http://schemas.microsoft.com/office/drawing/2014/main" id="{56E88F58-624A-1890-017D-98F4FE67AC5A}"/>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A036403E-495C-C083-75C6-28EA205D1C45}"/>
              </a:ext>
            </a:extLst>
          </p:cNvPr>
          <p:cNvSpPr>
            <a:spLocks noGrp="1"/>
          </p:cNvSpPr>
          <p:nvPr>
            <p:ph type="sldNum" sz="quarter" idx="12"/>
          </p:nvPr>
        </p:nvSpPr>
        <p:spPr/>
        <p:txBody>
          <a:bodyPr/>
          <a:lstStyle/>
          <a:p>
            <a:fld id="{2A013F82-EE5E-44EE-A61D-E31C6657F26F}" type="slidenum">
              <a:rPr lang="en-US" smtClean="0"/>
              <a:pPr/>
              <a:t>30</a:t>
            </a:fld>
            <a:endParaRPr lang="en-US"/>
          </a:p>
        </p:txBody>
      </p:sp>
    </p:spTree>
    <p:extLst>
      <p:ext uri="{BB962C8B-B14F-4D97-AF65-F5344CB8AC3E}">
        <p14:creationId xmlns:p14="http://schemas.microsoft.com/office/powerpoint/2010/main" val="1474032456"/>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474307-19D1-8DDF-8B62-A4E578487EF5}"/>
            </a:ext>
          </a:extLst>
        </p:cNvPr>
        <p:cNvGrpSpPr/>
        <p:nvPr/>
      </p:nvGrpSpPr>
      <p:grpSpPr>
        <a:xfrm>
          <a:off x="0" y="0"/>
          <a:ext cx="0" cy="0"/>
          <a:chOff x="0" y="0"/>
          <a:chExt cx="0" cy="0"/>
        </a:xfrm>
      </p:grpSpPr>
      <p:sp>
        <p:nvSpPr>
          <p:cNvPr id="3" name="Content Placeholder 4">
            <a:extLst>
              <a:ext uri="{FF2B5EF4-FFF2-40B4-BE49-F238E27FC236}">
                <a16:creationId xmlns:a16="http://schemas.microsoft.com/office/drawing/2014/main" id="{E468DFF3-8FC3-4400-0A06-2FAB2EA2B817}"/>
              </a:ext>
            </a:extLst>
          </p:cNvPr>
          <p:cNvSpPr txBox="1">
            <a:spLocks/>
          </p:cNvSpPr>
          <p:nvPr/>
        </p:nvSpPr>
        <p:spPr>
          <a:xfrm>
            <a:off x="838200" y="914400"/>
            <a:ext cx="4114800" cy="5394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1800" dirty="0"/>
              <a:t>In hyperventilation syndrome, patients benefit from reassurance, rebreathing into a paper bag during acute episodes, and treatment for underlying psychological stress. </a:t>
            </a:r>
          </a:p>
          <a:p>
            <a:pPr lvl="1">
              <a:buFont typeface="Arial" panose="020B0604020202020204" pitchFamily="34" charset="0"/>
              <a:buChar char="•"/>
            </a:pPr>
            <a:r>
              <a:rPr lang="en-US" sz="1800" dirty="0"/>
              <a:t>Sedatives and/or antidepressants should be reserved for patients who have not responded to conservative treatment. </a:t>
            </a:r>
          </a:p>
          <a:p>
            <a:pPr lvl="1">
              <a:buFont typeface="Arial" panose="020B0604020202020204" pitchFamily="34" charset="0"/>
              <a:buChar char="•"/>
            </a:pPr>
            <a:r>
              <a:rPr lang="en-US" sz="1800" dirty="0"/>
              <a:t>Beta-adrenergic blockers may help control the manifestations of the hyperadrenergic state that can lead to hyperventilation syndrome in some patients.</a:t>
            </a:r>
          </a:p>
        </p:txBody>
      </p:sp>
      <p:pic>
        <p:nvPicPr>
          <p:cNvPr id="2" name="Picture 2" descr="C:\Users\Dell\Desktop\2997224_orig.jpg">
            <a:extLst>
              <a:ext uri="{FF2B5EF4-FFF2-40B4-BE49-F238E27FC236}">
                <a16:creationId xmlns:a16="http://schemas.microsoft.com/office/drawing/2014/main" id="{431E42FB-D09D-68BF-5CB3-B30FD6A9316F}"/>
              </a:ext>
            </a:extLst>
          </p:cNvPr>
          <p:cNvPicPr>
            <a:picLocks noChangeAspect="1" noChangeArrowheads="1"/>
          </p:cNvPicPr>
          <p:nvPr/>
        </p:nvPicPr>
        <p:blipFill>
          <a:blip r:embed="rId2" cstate="print"/>
          <a:srcRect/>
          <a:stretch>
            <a:fillRect/>
          </a:stretch>
        </p:blipFill>
        <p:spPr bwMode="auto">
          <a:xfrm>
            <a:off x="5065266" y="1018379"/>
            <a:ext cx="3240534" cy="3401221"/>
          </a:xfrm>
          <a:prstGeom prst="rect">
            <a:avLst/>
          </a:prstGeom>
          <a:noFill/>
        </p:spPr>
      </p:pic>
      <p:sp>
        <p:nvSpPr>
          <p:cNvPr id="4" name="Footer Placeholder 3">
            <a:extLst>
              <a:ext uri="{FF2B5EF4-FFF2-40B4-BE49-F238E27FC236}">
                <a16:creationId xmlns:a16="http://schemas.microsoft.com/office/drawing/2014/main" id="{1AFB90FD-06A8-0448-3D62-FF9F3A6425F6}"/>
              </a:ext>
            </a:extLst>
          </p:cNvPr>
          <p:cNvSpPr>
            <a:spLocks noGrp="1"/>
          </p:cNvSpPr>
          <p:nvPr>
            <p:ph type="ftr" sz="quarter" idx="11"/>
          </p:nvPr>
        </p:nvSpPr>
        <p:spPr/>
        <p:txBody>
          <a:bodyPr/>
          <a:lstStyle/>
          <a:p>
            <a:r>
              <a:rPr lang="en-US"/>
              <a:t>MBBSPPT.COM</a:t>
            </a:r>
          </a:p>
        </p:txBody>
      </p:sp>
      <p:sp>
        <p:nvSpPr>
          <p:cNvPr id="5" name="Slide Number Placeholder 4">
            <a:extLst>
              <a:ext uri="{FF2B5EF4-FFF2-40B4-BE49-F238E27FC236}">
                <a16:creationId xmlns:a16="http://schemas.microsoft.com/office/drawing/2014/main" id="{CAB89073-59F2-8A01-E7D6-EB4653018B49}"/>
              </a:ext>
            </a:extLst>
          </p:cNvPr>
          <p:cNvSpPr>
            <a:spLocks noGrp="1"/>
          </p:cNvSpPr>
          <p:nvPr>
            <p:ph type="sldNum" sz="quarter" idx="12"/>
          </p:nvPr>
        </p:nvSpPr>
        <p:spPr/>
        <p:txBody>
          <a:bodyPr/>
          <a:lstStyle/>
          <a:p>
            <a:fld id="{2A013F82-EE5E-44EE-A61D-E31C6657F26F}" type="slidenum">
              <a:rPr lang="en-US" smtClean="0"/>
              <a:pPr/>
              <a:t>31</a:t>
            </a:fld>
            <a:endParaRPr lang="en-US"/>
          </a:p>
        </p:txBody>
      </p:sp>
    </p:spTree>
    <p:extLst>
      <p:ext uri="{BB962C8B-B14F-4D97-AF65-F5344CB8AC3E}">
        <p14:creationId xmlns:p14="http://schemas.microsoft.com/office/powerpoint/2010/main" val="380915633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93084" y="2875002"/>
            <a:ext cx="3557832" cy="110799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66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Thank You</a:t>
            </a:r>
            <a:endParaRPr lang="en-US" sz="6600"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style.rotation</p:attrName>
                                        </p:attrNameLst>
                                      </p:cBhvr>
                                      <p:tavLst>
                                        <p:tav tm="0">
                                          <p:val>
                                            <p:fltVal val="720"/>
                                          </p:val>
                                        </p:tav>
                                        <p:tav tm="100000">
                                          <p:val>
                                            <p:fltVal val="0"/>
                                          </p:val>
                                        </p:tav>
                                      </p:tavLst>
                                    </p:anim>
                                    <p:anim calcmode="lin" valueType="num">
                                      <p:cBhvr>
                                        <p:cTn id="9" dur="2000" fill="hold"/>
                                        <p:tgtEl>
                                          <p:spTgt spid="3"/>
                                        </p:tgtEl>
                                        <p:attrNameLst>
                                          <p:attrName>ppt_h</p:attrName>
                                        </p:attrNameLst>
                                      </p:cBhvr>
                                      <p:tavLst>
                                        <p:tav tm="0">
                                          <p:val>
                                            <p:fltVal val="0"/>
                                          </p:val>
                                        </p:tav>
                                        <p:tav tm="100000">
                                          <p:val>
                                            <p:strVal val="#ppt_h"/>
                                          </p:val>
                                        </p:tav>
                                      </p:tavLst>
                                    </p:anim>
                                    <p:anim calcmode="lin" valueType="num">
                                      <p:cBhvr>
                                        <p:cTn id="10" dur="2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954ABF-B94A-6DB4-22D0-A47EC1022C16}"/>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ACD8171-DEA5-3D93-E578-380AE4934EBF}"/>
              </a:ext>
            </a:extLst>
          </p:cNvPr>
          <p:cNvSpPr txBox="1">
            <a:spLocks/>
          </p:cNvSpPr>
          <p:nvPr/>
        </p:nvSpPr>
        <p:spPr>
          <a:xfrm>
            <a:off x="768096" y="1981200"/>
            <a:ext cx="7690104" cy="43281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1800" dirty="0"/>
              <a:t>Respiratory acidosis is the acid-base disturbance initiated by an increase in PaCO</a:t>
            </a:r>
            <a:r>
              <a:rPr lang="en-US" sz="1800" baseline="-25000" dirty="0"/>
              <a:t>2</a:t>
            </a:r>
            <a:r>
              <a:rPr lang="en-US" sz="1800" dirty="0"/>
              <a:t>.</a:t>
            </a:r>
          </a:p>
          <a:p>
            <a:pPr lvl="1">
              <a:buFont typeface="Arial" panose="020B0604020202020204" pitchFamily="34" charset="0"/>
              <a:buChar char="•"/>
            </a:pPr>
            <a:r>
              <a:rPr lang="en-US" sz="1800" dirty="0"/>
              <a:t>The level of PaCO</a:t>
            </a:r>
            <a:r>
              <a:rPr lang="en-US" sz="1800" baseline="-25000" dirty="0"/>
              <a:t>2</a:t>
            </a:r>
            <a:r>
              <a:rPr lang="en-US" sz="1800" dirty="0"/>
              <a:t> is determined by the interaction of two factors, the rate of carbon dioxide production (VCO</a:t>
            </a:r>
            <a:r>
              <a:rPr lang="en-US" sz="1800" baseline="-25000" dirty="0"/>
              <a:t>2</a:t>
            </a:r>
            <a:r>
              <a:rPr lang="en-US" sz="1800" dirty="0"/>
              <a:t>) and the rate of alveolar ventilation (VA), as follows:</a:t>
            </a:r>
          </a:p>
          <a:p>
            <a:pPr marL="0" indent="0" eaLnBrk="1" hangingPunct="1">
              <a:buNone/>
            </a:pPr>
            <a:r>
              <a:rPr lang="en-US" dirty="0"/>
              <a:t>		</a:t>
            </a:r>
            <a:r>
              <a:rPr lang="en-US" sz="1600" dirty="0"/>
              <a:t>PaCO</a:t>
            </a:r>
            <a:r>
              <a:rPr lang="en-US" sz="1600" baseline="-25000" dirty="0"/>
              <a:t>2</a:t>
            </a:r>
            <a:r>
              <a:rPr lang="en-US" sz="1600" dirty="0"/>
              <a:t> = K x VCO</a:t>
            </a:r>
            <a:r>
              <a:rPr lang="en-US" sz="1600" baseline="-25000" dirty="0"/>
              <a:t>2</a:t>
            </a:r>
            <a:r>
              <a:rPr lang="en-US" sz="1600" dirty="0"/>
              <a:t> / VA </a:t>
            </a:r>
          </a:p>
          <a:p>
            <a:pPr marL="0" indent="0" eaLnBrk="1" hangingPunct="1">
              <a:buNone/>
            </a:pPr>
            <a:r>
              <a:rPr lang="en-US" sz="1600" dirty="0"/>
              <a:t>		where K is a constant.</a:t>
            </a:r>
          </a:p>
          <a:p>
            <a:pPr lvl="1">
              <a:buFont typeface="Arial" panose="020B0604020202020204" pitchFamily="34" charset="0"/>
              <a:buChar char="•"/>
            </a:pPr>
            <a:r>
              <a:rPr lang="en-US" sz="1800" dirty="0"/>
              <a:t>An increase in arterial pCO</a:t>
            </a:r>
            <a:r>
              <a:rPr lang="en-US" sz="1800" baseline="-25000" dirty="0"/>
              <a:t>2</a:t>
            </a:r>
            <a:r>
              <a:rPr lang="en-US" sz="1800" dirty="0"/>
              <a:t> can occur by one of three possible mechanisms:</a:t>
            </a:r>
          </a:p>
          <a:p>
            <a:pPr marL="630936" lvl="1" indent="-457200">
              <a:buFont typeface="+mj-lt"/>
              <a:buAutoNum type="arabicPeriod"/>
            </a:pPr>
            <a:r>
              <a:rPr lang="en-US" sz="1800" dirty="0"/>
              <a:t>Presence of excess CO</a:t>
            </a:r>
            <a:r>
              <a:rPr lang="en-US" sz="1800" baseline="-25000" dirty="0"/>
              <a:t>2</a:t>
            </a:r>
            <a:r>
              <a:rPr lang="en-US" sz="1800" dirty="0"/>
              <a:t> in the inspired gas.</a:t>
            </a:r>
          </a:p>
          <a:p>
            <a:pPr marL="630936" lvl="1" indent="-457200">
              <a:buFont typeface="+mj-lt"/>
              <a:buAutoNum type="arabicPeriod"/>
            </a:pPr>
            <a:r>
              <a:rPr lang="en-US" sz="1800" dirty="0"/>
              <a:t>Decreased alveolar ventilation.</a:t>
            </a:r>
          </a:p>
          <a:p>
            <a:pPr marL="630936" lvl="1" indent="-457200">
              <a:buFont typeface="+mj-lt"/>
              <a:buAutoNum type="arabicPeriod"/>
            </a:pPr>
            <a:r>
              <a:rPr lang="en-US" sz="1800" dirty="0"/>
              <a:t>Increased production of CO</a:t>
            </a:r>
            <a:r>
              <a:rPr lang="en-US" sz="1800" baseline="-25000" dirty="0"/>
              <a:t>2</a:t>
            </a:r>
            <a:r>
              <a:rPr lang="en-US" sz="1800" dirty="0"/>
              <a:t> by the body.</a:t>
            </a:r>
          </a:p>
        </p:txBody>
      </p:sp>
      <p:sp>
        <p:nvSpPr>
          <p:cNvPr id="8" name="Title 1">
            <a:extLst>
              <a:ext uri="{FF2B5EF4-FFF2-40B4-BE49-F238E27FC236}">
                <a16:creationId xmlns:a16="http://schemas.microsoft.com/office/drawing/2014/main" id="{E963BF2B-9C55-ED77-947A-2B435EBE6AC8}"/>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RESPIRATORY ACIDOSIS</a:t>
            </a:r>
          </a:p>
        </p:txBody>
      </p:sp>
      <p:sp>
        <p:nvSpPr>
          <p:cNvPr id="2" name="Footer Placeholder 1">
            <a:extLst>
              <a:ext uri="{FF2B5EF4-FFF2-40B4-BE49-F238E27FC236}">
                <a16:creationId xmlns:a16="http://schemas.microsoft.com/office/drawing/2014/main" id="{4D393B04-2662-E193-51C0-94140B2D4D36}"/>
              </a:ext>
            </a:extLst>
          </p:cNvPr>
          <p:cNvSpPr>
            <a:spLocks noGrp="1"/>
          </p:cNvSpPr>
          <p:nvPr>
            <p:ph type="ftr" sz="quarter" idx="11"/>
          </p:nvPr>
        </p:nvSpPr>
        <p:spPr/>
        <p:txBody>
          <a:bodyPr/>
          <a:lstStyle/>
          <a:p>
            <a:r>
              <a:rPr lang="en-US"/>
              <a:t>MBBSPPT.COM</a:t>
            </a:r>
          </a:p>
        </p:txBody>
      </p:sp>
      <p:sp>
        <p:nvSpPr>
          <p:cNvPr id="3" name="Slide Number Placeholder 2">
            <a:extLst>
              <a:ext uri="{FF2B5EF4-FFF2-40B4-BE49-F238E27FC236}">
                <a16:creationId xmlns:a16="http://schemas.microsoft.com/office/drawing/2014/main" id="{4FAA975E-D740-97FA-8263-D2E109509D49}"/>
              </a:ext>
            </a:extLst>
          </p:cNvPr>
          <p:cNvSpPr>
            <a:spLocks noGrp="1"/>
          </p:cNvSpPr>
          <p:nvPr>
            <p:ph type="sldNum" sz="quarter" idx="12"/>
          </p:nvPr>
        </p:nvSpPr>
        <p:spPr/>
        <p:txBody>
          <a:bodyPr/>
          <a:lstStyle/>
          <a:p>
            <a:fld id="{2A013F82-EE5E-44EE-A61D-E31C6657F26F}" type="slidenum">
              <a:rPr lang="en-US" smtClean="0"/>
              <a:pPr/>
              <a:t>4</a:t>
            </a:fld>
            <a:endParaRPr lang="en-US"/>
          </a:p>
        </p:txBody>
      </p:sp>
    </p:spTree>
    <p:extLst>
      <p:ext uri="{BB962C8B-B14F-4D97-AF65-F5344CB8AC3E}">
        <p14:creationId xmlns:p14="http://schemas.microsoft.com/office/powerpoint/2010/main" val="2594363200"/>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3E04F-A8DB-4E98-FBD6-B48EC69F38DF}"/>
            </a:ext>
          </a:extLst>
        </p:cNvPr>
        <p:cNvGrpSpPr/>
        <p:nvPr/>
      </p:nvGrpSpPr>
      <p:grpSpPr>
        <a:xfrm>
          <a:off x="0" y="0"/>
          <a:ext cx="0" cy="0"/>
          <a:chOff x="0" y="0"/>
          <a:chExt cx="0" cy="0"/>
        </a:xfrm>
      </p:grpSpPr>
      <p:sp>
        <p:nvSpPr>
          <p:cNvPr id="3" name="Content Placeholder 4">
            <a:extLst>
              <a:ext uri="{FF2B5EF4-FFF2-40B4-BE49-F238E27FC236}">
                <a16:creationId xmlns:a16="http://schemas.microsoft.com/office/drawing/2014/main" id="{E6E8B850-0CD7-CBF0-DCF2-F1B179F0755D}"/>
              </a:ext>
            </a:extLst>
          </p:cNvPr>
          <p:cNvSpPr txBox="1">
            <a:spLocks/>
          </p:cNvSpPr>
          <p:nvPr/>
        </p:nvSpPr>
        <p:spPr>
          <a:xfrm>
            <a:off x="768096" y="914400"/>
            <a:ext cx="3663440" cy="5394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2000" dirty="0"/>
              <a:t>By far, most cases of respiratory acidosis reflect a decrease in alveolar ventilation.</a:t>
            </a:r>
          </a:p>
          <a:p>
            <a:pPr marL="173736" lvl="1" indent="0">
              <a:buNone/>
            </a:pPr>
            <a:endParaRPr lang="en-US" sz="2000" dirty="0"/>
          </a:p>
          <a:p>
            <a:pPr lvl="1">
              <a:buFont typeface="Arial" panose="020B0604020202020204" pitchFamily="34" charset="0"/>
              <a:buChar char="•"/>
            </a:pPr>
            <a:r>
              <a:rPr lang="en-US" sz="2000" dirty="0"/>
              <a:t>Overproduction of carbon dioxide is usually matched by increased excretion (due to increased alveolar ventilation) such that hypercapnia is prevented.</a:t>
            </a:r>
          </a:p>
        </p:txBody>
      </p:sp>
      <p:sp>
        <p:nvSpPr>
          <p:cNvPr id="4" name="Content Placeholder 4">
            <a:extLst>
              <a:ext uri="{FF2B5EF4-FFF2-40B4-BE49-F238E27FC236}">
                <a16:creationId xmlns:a16="http://schemas.microsoft.com/office/drawing/2014/main" id="{D606F3FD-4D28-1B5D-273E-1163C80DBE3B}"/>
              </a:ext>
            </a:extLst>
          </p:cNvPr>
          <p:cNvSpPr txBox="1">
            <a:spLocks/>
          </p:cNvSpPr>
          <p:nvPr/>
        </p:nvSpPr>
        <p:spPr>
          <a:xfrm>
            <a:off x="768096" y="4495800"/>
            <a:ext cx="7690104" cy="18135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Arial" panose="020B0604020202020204" pitchFamily="34" charset="0"/>
              <a:buChar char="•"/>
            </a:pPr>
            <a:r>
              <a:rPr lang="en-US" dirty="0"/>
              <a:t>Secondary physiologic response – </a:t>
            </a:r>
          </a:p>
          <a:p>
            <a:pPr eaLnBrk="1" hangingPunct="1">
              <a:buFont typeface="Wingdings" panose="05000000000000000000" pitchFamily="2" charset="2"/>
              <a:buChar char="q"/>
            </a:pPr>
            <a:r>
              <a:rPr lang="en-US" sz="1600" dirty="0"/>
              <a:t>Respiratory acidosis acidifies body fluids. </a:t>
            </a:r>
          </a:p>
          <a:p>
            <a:pPr eaLnBrk="1" hangingPunct="1">
              <a:buFont typeface="Wingdings" panose="05000000000000000000" pitchFamily="2" charset="2"/>
              <a:buChar char="q"/>
            </a:pPr>
            <a:r>
              <a:rPr lang="en-US" sz="1600" dirty="0"/>
              <a:t>It elicits adaptive increments in plasma bicarbonate concentration that attenuate the impact of hypercapnia on systemic acidity; these increments in plasma bicarbonate should be viewed as an integral part of the respiratory acidosis.</a:t>
            </a:r>
          </a:p>
        </p:txBody>
      </p:sp>
      <p:pic>
        <p:nvPicPr>
          <p:cNvPr id="5" name="Picture 2" descr="C:\Users\Dell\Desktop\Capture.JPG">
            <a:extLst>
              <a:ext uri="{FF2B5EF4-FFF2-40B4-BE49-F238E27FC236}">
                <a16:creationId xmlns:a16="http://schemas.microsoft.com/office/drawing/2014/main" id="{ED987409-3D63-7788-BB92-9B79A63B7F32}"/>
              </a:ext>
            </a:extLst>
          </p:cNvPr>
          <p:cNvPicPr>
            <a:picLocks noChangeAspect="1" noChangeArrowheads="1"/>
          </p:cNvPicPr>
          <p:nvPr/>
        </p:nvPicPr>
        <p:blipFill>
          <a:blip r:embed="rId2" cstate="print"/>
          <a:srcRect/>
          <a:stretch>
            <a:fillRect/>
          </a:stretch>
        </p:blipFill>
        <p:spPr bwMode="auto">
          <a:xfrm>
            <a:off x="4642360" y="914400"/>
            <a:ext cx="3663440" cy="3154629"/>
          </a:xfrm>
          <a:prstGeom prst="rect">
            <a:avLst/>
          </a:prstGeom>
          <a:noFill/>
        </p:spPr>
      </p:pic>
      <p:sp>
        <p:nvSpPr>
          <p:cNvPr id="2" name="Footer Placeholder 1">
            <a:extLst>
              <a:ext uri="{FF2B5EF4-FFF2-40B4-BE49-F238E27FC236}">
                <a16:creationId xmlns:a16="http://schemas.microsoft.com/office/drawing/2014/main" id="{E65328A5-1D10-DDE1-45CA-6FBD22420FE2}"/>
              </a:ext>
            </a:extLst>
          </p:cNvPr>
          <p:cNvSpPr>
            <a:spLocks noGrp="1"/>
          </p:cNvSpPr>
          <p:nvPr>
            <p:ph type="ftr" sz="quarter" idx="11"/>
          </p:nvPr>
        </p:nvSpPr>
        <p:spPr/>
        <p:txBody>
          <a:bodyPr/>
          <a:lstStyle/>
          <a:p>
            <a:r>
              <a:rPr lang="en-US"/>
              <a:t>MBBSPPT.COM</a:t>
            </a:r>
          </a:p>
        </p:txBody>
      </p:sp>
      <p:sp>
        <p:nvSpPr>
          <p:cNvPr id="6" name="Slide Number Placeholder 5">
            <a:extLst>
              <a:ext uri="{FF2B5EF4-FFF2-40B4-BE49-F238E27FC236}">
                <a16:creationId xmlns:a16="http://schemas.microsoft.com/office/drawing/2014/main" id="{B4916C2E-94D2-1B3E-66B3-F362936ADA20}"/>
              </a:ext>
            </a:extLst>
          </p:cNvPr>
          <p:cNvSpPr>
            <a:spLocks noGrp="1"/>
          </p:cNvSpPr>
          <p:nvPr>
            <p:ph type="sldNum" sz="quarter" idx="12"/>
          </p:nvPr>
        </p:nvSpPr>
        <p:spPr/>
        <p:txBody>
          <a:bodyPr/>
          <a:lstStyle/>
          <a:p>
            <a:fld id="{2A013F82-EE5E-44EE-A61D-E31C6657F26F}" type="slidenum">
              <a:rPr lang="en-US" smtClean="0"/>
              <a:pPr/>
              <a:t>5</a:t>
            </a:fld>
            <a:endParaRPr lang="en-US"/>
          </a:p>
        </p:txBody>
      </p:sp>
    </p:spTree>
    <p:extLst>
      <p:ext uri="{BB962C8B-B14F-4D97-AF65-F5344CB8AC3E}">
        <p14:creationId xmlns:p14="http://schemas.microsoft.com/office/powerpoint/2010/main" val="577701487"/>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810BC9-0BDD-81AF-FD67-02032D899C12}"/>
            </a:ext>
          </a:extLst>
        </p:cNvPr>
        <p:cNvGrpSpPr/>
        <p:nvPr/>
      </p:nvGrpSpPr>
      <p:grpSpPr>
        <a:xfrm>
          <a:off x="0" y="0"/>
          <a:ext cx="0" cy="0"/>
          <a:chOff x="0" y="0"/>
          <a:chExt cx="0" cy="0"/>
        </a:xfrm>
      </p:grpSpPr>
      <p:sp>
        <p:nvSpPr>
          <p:cNvPr id="3" name="Content Placeholder 4">
            <a:extLst>
              <a:ext uri="{FF2B5EF4-FFF2-40B4-BE49-F238E27FC236}">
                <a16:creationId xmlns:a16="http://schemas.microsoft.com/office/drawing/2014/main" id="{9411A9AC-1FFD-7832-F860-B487DCEFA7B0}"/>
              </a:ext>
            </a:extLst>
          </p:cNvPr>
          <p:cNvSpPr txBox="1">
            <a:spLocks/>
          </p:cNvSpPr>
          <p:nvPr/>
        </p:nvSpPr>
        <p:spPr>
          <a:xfrm>
            <a:off x="838200" y="914400"/>
            <a:ext cx="7467600" cy="5394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lvl="1">
              <a:buFont typeface="Arial" panose="020B0604020202020204" pitchFamily="34" charset="0"/>
              <a:buChar char="•"/>
            </a:pPr>
            <a:r>
              <a:rPr lang="en-US" sz="2000" dirty="0"/>
              <a:t>In acute respiratory acidosis, the PaCO</a:t>
            </a:r>
            <a:r>
              <a:rPr lang="en-US" sz="2000" baseline="-25000" dirty="0"/>
              <a:t>2</a:t>
            </a:r>
            <a:r>
              <a:rPr lang="en-US" sz="2000" dirty="0"/>
              <a:t> is elevated above the upper limit of the reference range (over 6.3 kPa or 45 mm Hg) with an accompanying acidemia (pH &lt;7.36). Acute respiratory acidosis occurs when an abrupt failure of ventilation occurs. </a:t>
            </a:r>
          </a:p>
          <a:p>
            <a:pPr marL="173736" lvl="1" indent="0">
              <a:buNone/>
            </a:pPr>
            <a:endParaRPr lang="en-US" sz="2000" dirty="0"/>
          </a:p>
          <a:p>
            <a:pPr lvl="1">
              <a:buFont typeface="Arial" panose="020B0604020202020204" pitchFamily="34" charset="0"/>
              <a:buChar char="•"/>
            </a:pPr>
            <a:r>
              <a:rPr lang="en-US" sz="2000" dirty="0"/>
              <a:t>In chronic respiratory acidosis, the PaCO</a:t>
            </a:r>
            <a:r>
              <a:rPr lang="en-US" sz="2000" baseline="-25000" dirty="0"/>
              <a:t>2</a:t>
            </a:r>
            <a:r>
              <a:rPr lang="en-US" sz="2000" dirty="0"/>
              <a:t> is elevated above the upper limit of the reference range, with a normal blood pH (7.35 to 7.45) or near-normal pH secondary to renal compensation and an elevated serum bicarbonate (HCO</a:t>
            </a:r>
            <a:r>
              <a:rPr lang="en-US" sz="2000" baseline="-25000" dirty="0"/>
              <a:t>3</a:t>
            </a:r>
            <a:r>
              <a:rPr lang="en-US" sz="2000" baseline="30000" dirty="0"/>
              <a:t>−</a:t>
            </a:r>
            <a:r>
              <a:rPr lang="en-US" sz="2000" dirty="0"/>
              <a:t> &gt;30 mm Hg).</a:t>
            </a:r>
          </a:p>
        </p:txBody>
      </p:sp>
      <p:sp>
        <p:nvSpPr>
          <p:cNvPr id="2" name="Footer Placeholder 1">
            <a:extLst>
              <a:ext uri="{FF2B5EF4-FFF2-40B4-BE49-F238E27FC236}">
                <a16:creationId xmlns:a16="http://schemas.microsoft.com/office/drawing/2014/main" id="{850295B3-6FEB-D80F-3136-F94ADF3A5CB5}"/>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FB862848-755B-06C6-E677-D837851BEF03}"/>
              </a:ext>
            </a:extLst>
          </p:cNvPr>
          <p:cNvSpPr>
            <a:spLocks noGrp="1"/>
          </p:cNvSpPr>
          <p:nvPr>
            <p:ph type="sldNum" sz="quarter" idx="12"/>
          </p:nvPr>
        </p:nvSpPr>
        <p:spPr/>
        <p:txBody>
          <a:bodyPr/>
          <a:lstStyle/>
          <a:p>
            <a:fld id="{2A013F82-EE5E-44EE-A61D-E31C6657F26F}" type="slidenum">
              <a:rPr lang="en-US" smtClean="0"/>
              <a:pPr/>
              <a:t>6</a:t>
            </a:fld>
            <a:endParaRPr lang="en-US"/>
          </a:p>
        </p:txBody>
      </p:sp>
    </p:spTree>
    <p:extLst>
      <p:ext uri="{BB962C8B-B14F-4D97-AF65-F5344CB8AC3E}">
        <p14:creationId xmlns:p14="http://schemas.microsoft.com/office/powerpoint/2010/main" val="2203040582"/>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C20F9-9947-90E8-C1B5-C96C20E61051}"/>
            </a:ext>
          </a:extLst>
        </p:cNvPr>
        <p:cNvGrpSpPr/>
        <p:nvPr/>
      </p:nvGrpSpPr>
      <p:grpSpPr>
        <a:xfrm>
          <a:off x="0" y="0"/>
          <a:ext cx="0" cy="0"/>
          <a:chOff x="0" y="0"/>
          <a:chExt cx="0" cy="0"/>
        </a:xfrm>
      </p:grpSpPr>
      <p:sp>
        <p:nvSpPr>
          <p:cNvPr id="8" name="Title 1">
            <a:extLst>
              <a:ext uri="{FF2B5EF4-FFF2-40B4-BE49-F238E27FC236}">
                <a16:creationId xmlns:a16="http://schemas.microsoft.com/office/drawing/2014/main" id="{CE06869B-0243-6A5B-026C-C0733F97829F}"/>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ACUTE CAUSES</a:t>
            </a:r>
          </a:p>
        </p:txBody>
      </p:sp>
      <p:graphicFrame>
        <p:nvGraphicFramePr>
          <p:cNvPr id="2" name="Content Placeholder 3">
            <a:extLst>
              <a:ext uri="{FF2B5EF4-FFF2-40B4-BE49-F238E27FC236}">
                <a16:creationId xmlns:a16="http://schemas.microsoft.com/office/drawing/2014/main" id="{990CE911-1414-8701-0B1C-4C48A1D8BE71}"/>
              </a:ext>
            </a:extLst>
          </p:cNvPr>
          <p:cNvGraphicFramePr>
            <a:graphicFrameLocks noGrp="1"/>
          </p:cNvGraphicFramePr>
          <p:nvPr>
            <p:ph idx="1"/>
            <p:extLst>
              <p:ext uri="{D42A27DB-BD31-4B8C-83A1-F6EECF244321}">
                <p14:modId xmlns:p14="http://schemas.microsoft.com/office/powerpoint/2010/main" val="2084839392"/>
              </p:ext>
            </p:extLst>
          </p:nvPr>
        </p:nvGraphicFramePr>
        <p:xfrm>
          <a:off x="798513" y="1905000"/>
          <a:ext cx="7546975" cy="4492625"/>
        </p:xfrm>
        <a:graphic>
          <a:graphicData uri="http://schemas.openxmlformats.org/drawingml/2006/table">
            <a:tbl>
              <a:tblPr firstRow="1" bandRow="1">
                <a:tableStyleId>{2D5ABB26-0587-4C30-8999-92F81FD0307C}</a:tableStyleId>
              </a:tblPr>
              <a:tblGrid>
                <a:gridCol w="3967529">
                  <a:extLst>
                    <a:ext uri="{9D8B030D-6E8A-4147-A177-3AD203B41FA5}">
                      <a16:colId xmlns:a16="http://schemas.microsoft.com/office/drawing/2014/main" val="20000"/>
                    </a:ext>
                  </a:extLst>
                </a:gridCol>
                <a:gridCol w="3579446">
                  <a:extLst>
                    <a:ext uri="{9D8B030D-6E8A-4147-A177-3AD203B41FA5}">
                      <a16:colId xmlns:a16="http://schemas.microsoft.com/office/drawing/2014/main" val="20001"/>
                    </a:ext>
                  </a:extLst>
                </a:gridCol>
              </a:tblGrid>
              <a:tr h="258751">
                <a:tc>
                  <a:txBody>
                    <a:bodyPr/>
                    <a:lstStyle/>
                    <a:p>
                      <a:pPr algn="l"/>
                      <a:r>
                        <a:rPr lang="en-US" sz="1200" b="1" i="0" u="sng" kern="1200" baseline="0" dirty="0">
                          <a:solidFill>
                            <a:schemeClr val="tx1"/>
                          </a:solidFill>
                          <a:latin typeface="+mn-lt"/>
                          <a:ea typeface="+mn-ea"/>
                          <a:cs typeface="+mn-cs"/>
                        </a:rPr>
                        <a:t>Normal airway and lungs</a:t>
                      </a:r>
                      <a:endParaRPr lang="en-US" sz="900" i="0" u="sng" dirty="0"/>
                    </a:p>
                  </a:txBody>
                  <a:tcPr marL="68598" marR="68598" marT="34299" marB="34299">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sng" kern="1200" baseline="0" dirty="0">
                          <a:solidFill>
                            <a:schemeClr val="tx1"/>
                          </a:solidFill>
                          <a:latin typeface="+mn-lt"/>
                          <a:ea typeface="+mn-ea"/>
                          <a:cs typeface="+mn-cs"/>
                        </a:rPr>
                        <a:t>Abnormal airway and lungs</a:t>
                      </a:r>
                      <a:endParaRPr lang="en-US" sz="900" i="0" u="sng" dirty="0"/>
                    </a:p>
                  </a:txBody>
                  <a:tcPr marL="68598" marR="68598" marT="34299" marB="34299">
                    <a:solidFill>
                      <a:schemeClr val="tx2">
                        <a:lumMod val="20000"/>
                        <a:lumOff val="80000"/>
                      </a:schemeClr>
                    </a:solidFill>
                  </a:tcPr>
                </a:tc>
                <a:extLst>
                  <a:ext uri="{0D108BD9-81ED-4DB2-BD59-A6C34878D82A}">
                    <a16:rowId xmlns:a16="http://schemas.microsoft.com/office/drawing/2014/main" val="10000"/>
                  </a:ext>
                </a:extLst>
              </a:tr>
              <a:tr h="1011426">
                <a:tc>
                  <a:txBody>
                    <a:bodyPr/>
                    <a:lstStyle/>
                    <a:p>
                      <a:pPr algn="l"/>
                      <a:r>
                        <a:rPr lang="en-US" sz="1200" b="1" kern="1200" baseline="0" dirty="0">
                          <a:solidFill>
                            <a:schemeClr val="tx1"/>
                          </a:solidFill>
                          <a:latin typeface="+mn-lt"/>
                          <a:ea typeface="+mn-ea"/>
                          <a:cs typeface="+mn-cs"/>
                        </a:rPr>
                        <a:t>Central nervous system depression</a:t>
                      </a:r>
                    </a:p>
                    <a:p>
                      <a:pPr algn="l"/>
                      <a:r>
                        <a:rPr lang="en-US" sz="1200" kern="1200" baseline="0" dirty="0">
                          <a:solidFill>
                            <a:schemeClr val="tx1"/>
                          </a:solidFill>
                          <a:latin typeface="+mn-lt"/>
                          <a:ea typeface="+mn-ea"/>
                          <a:cs typeface="+mn-cs"/>
                        </a:rPr>
                        <a:t>GA/ Sedative overdose</a:t>
                      </a:r>
                    </a:p>
                    <a:p>
                      <a:pPr algn="l"/>
                      <a:r>
                        <a:rPr lang="en-US" sz="1200" kern="1200" baseline="0" dirty="0">
                          <a:solidFill>
                            <a:schemeClr val="tx1"/>
                          </a:solidFill>
                          <a:latin typeface="+mn-lt"/>
                          <a:ea typeface="+mn-ea"/>
                          <a:cs typeface="+mn-cs"/>
                        </a:rPr>
                        <a:t>Head trauma/</a:t>
                      </a:r>
                      <a:r>
                        <a:rPr lang="en-US" sz="1200" kern="1200" baseline="0" dirty="0" err="1">
                          <a:solidFill>
                            <a:schemeClr val="tx1"/>
                          </a:solidFill>
                          <a:latin typeface="+mn-lt"/>
                          <a:ea typeface="+mn-ea"/>
                          <a:cs typeface="+mn-cs"/>
                        </a:rPr>
                        <a:t>Cerebrovascular</a:t>
                      </a:r>
                      <a:r>
                        <a:rPr lang="en-US" sz="1200" kern="1200" baseline="0" dirty="0">
                          <a:solidFill>
                            <a:schemeClr val="tx1"/>
                          </a:solidFill>
                          <a:latin typeface="+mn-lt"/>
                          <a:ea typeface="+mn-ea"/>
                          <a:cs typeface="+mn-cs"/>
                        </a:rPr>
                        <a:t> accident</a:t>
                      </a:r>
                    </a:p>
                    <a:p>
                      <a:pPr algn="l"/>
                      <a:r>
                        <a:rPr lang="en-US" sz="1200" kern="1200" baseline="0" dirty="0">
                          <a:solidFill>
                            <a:schemeClr val="tx1"/>
                          </a:solidFill>
                          <a:latin typeface="+mn-lt"/>
                          <a:ea typeface="+mn-ea"/>
                          <a:cs typeface="+mn-cs"/>
                        </a:rPr>
                        <a:t>Cerebral edema</a:t>
                      </a:r>
                    </a:p>
                    <a:p>
                      <a:pPr algn="l"/>
                      <a:r>
                        <a:rPr lang="en-US" sz="1200" kern="1200" baseline="0" dirty="0">
                          <a:solidFill>
                            <a:schemeClr val="tx1"/>
                          </a:solidFill>
                          <a:latin typeface="+mn-lt"/>
                          <a:ea typeface="+mn-ea"/>
                          <a:cs typeface="+mn-cs"/>
                        </a:rPr>
                        <a:t>Brain tumor/Encephalitis</a:t>
                      </a:r>
                      <a:endParaRPr lang="en-US" sz="900" dirty="0"/>
                    </a:p>
                  </a:txBody>
                  <a:tcPr marL="68598" marR="68598" marT="34299" marB="34299">
                    <a:solidFill>
                      <a:schemeClr val="tx2">
                        <a:lumMod val="20000"/>
                        <a:lumOff val="80000"/>
                      </a:schemeClr>
                    </a:solidFill>
                  </a:tcPr>
                </a:tc>
                <a:tc>
                  <a:txBody>
                    <a:bodyPr/>
                    <a:lstStyle/>
                    <a:p>
                      <a:pPr algn="l"/>
                      <a:r>
                        <a:rPr lang="en-US" sz="1200" b="1" kern="1200" baseline="0" dirty="0">
                          <a:solidFill>
                            <a:schemeClr val="tx1"/>
                          </a:solidFill>
                          <a:latin typeface="+mn-lt"/>
                          <a:ea typeface="+mn-ea"/>
                          <a:cs typeface="+mn-cs"/>
                        </a:rPr>
                        <a:t>Upper airway obstruction</a:t>
                      </a:r>
                    </a:p>
                    <a:p>
                      <a:pPr algn="l"/>
                      <a:r>
                        <a:rPr lang="en-US" sz="1200" kern="1200" baseline="0" dirty="0">
                          <a:solidFill>
                            <a:schemeClr val="tx1"/>
                          </a:solidFill>
                          <a:latin typeface="+mn-lt"/>
                          <a:ea typeface="+mn-ea"/>
                          <a:cs typeface="+mn-cs"/>
                        </a:rPr>
                        <a:t>Coma induced </a:t>
                      </a:r>
                      <a:r>
                        <a:rPr lang="en-US" sz="1200" kern="1200" baseline="0" dirty="0" err="1">
                          <a:solidFill>
                            <a:schemeClr val="tx1"/>
                          </a:solidFill>
                          <a:latin typeface="+mn-lt"/>
                          <a:ea typeface="+mn-ea"/>
                          <a:cs typeface="+mn-cs"/>
                        </a:rPr>
                        <a:t>hypopharyngeal</a:t>
                      </a:r>
                      <a:r>
                        <a:rPr lang="en-US" sz="1200" kern="1200" baseline="0" dirty="0">
                          <a:solidFill>
                            <a:schemeClr val="tx1"/>
                          </a:solidFill>
                          <a:latin typeface="+mn-lt"/>
                          <a:ea typeface="+mn-ea"/>
                          <a:cs typeface="+mn-cs"/>
                        </a:rPr>
                        <a:t> obstruction</a:t>
                      </a:r>
                    </a:p>
                    <a:p>
                      <a:pPr algn="l"/>
                      <a:r>
                        <a:rPr lang="en-US" sz="1200" kern="1200" baseline="0" dirty="0">
                          <a:solidFill>
                            <a:schemeClr val="tx1"/>
                          </a:solidFill>
                          <a:latin typeface="+mn-lt"/>
                          <a:ea typeface="+mn-ea"/>
                          <a:cs typeface="+mn-cs"/>
                        </a:rPr>
                        <a:t>Aspiration of foreign body or </a:t>
                      </a:r>
                      <a:r>
                        <a:rPr lang="en-US" sz="1200" kern="1200" baseline="0" dirty="0" err="1">
                          <a:solidFill>
                            <a:schemeClr val="tx1"/>
                          </a:solidFill>
                          <a:latin typeface="+mn-lt"/>
                          <a:ea typeface="+mn-ea"/>
                          <a:cs typeface="+mn-cs"/>
                        </a:rPr>
                        <a:t>vomitus</a:t>
                      </a:r>
                      <a:endParaRPr lang="en-US" sz="1200" kern="1200" baseline="0" dirty="0">
                        <a:solidFill>
                          <a:schemeClr val="tx1"/>
                        </a:solidFill>
                        <a:latin typeface="+mn-lt"/>
                        <a:ea typeface="+mn-ea"/>
                        <a:cs typeface="+mn-cs"/>
                      </a:endParaRPr>
                    </a:p>
                    <a:p>
                      <a:pPr algn="l"/>
                      <a:r>
                        <a:rPr lang="en-US" sz="1200" kern="1200" baseline="0" dirty="0" err="1">
                          <a:solidFill>
                            <a:schemeClr val="tx1"/>
                          </a:solidFill>
                          <a:latin typeface="+mn-lt"/>
                          <a:ea typeface="+mn-ea"/>
                          <a:cs typeface="+mn-cs"/>
                        </a:rPr>
                        <a:t>Laryngospasm</a:t>
                      </a:r>
                      <a:r>
                        <a:rPr lang="en-US" sz="1200" kern="1200" baseline="0" dirty="0">
                          <a:solidFill>
                            <a:schemeClr val="tx1"/>
                          </a:solidFill>
                          <a:latin typeface="+mn-lt"/>
                          <a:ea typeface="+mn-ea"/>
                          <a:cs typeface="+mn-cs"/>
                        </a:rPr>
                        <a:t> or </a:t>
                      </a:r>
                      <a:r>
                        <a:rPr lang="en-US" sz="1200" kern="1200" baseline="0" dirty="0" err="1">
                          <a:solidFill>
                            <a:schemeClr val="tx1"/>
                          </a:solidFill>
                          <a:latin typeface="+mn-lt"/>
                          <a:ea typeface="+mn-ea"/>
                          <a:cs typeface="+mn-cs"/>
                        </a:rPr>
                        <a:t>angioedema</a:t>
                      </a:r>
                      <a:endParaRPr lang="en-US" sz="1200" kern="1200" baseline="0" dirty="0">
                        <a:solidFill>
                          <a:schemeClr val="tx1"/>
                        </a:solidFill>
                        <a:latin typeface="+mn-lt"/>
                        <a:ea typeface="+mn-ea"/>
                        <a:cs typeface="+mn-cs"/>
                      </a:endParaRPr>
                    </a:p>
                    <a:p>
                      <a:pPr algn="l"/>
                      <a:r>
                        <a:rPr lang="en-US" sz="1200" kern="1200" baseline="0" dirty="0">
                          <a:solidFill>
                            <a:schemeClr val="tx1"/>
                          </a:solidFill>
                          <a:latin typeface="+mn-lt"/>
                          <a:ea typeface="+mn-ea"/>
                          <a:cs typeface="+mn-cs"/>
                        </a:rPr>
                        <a:t>Obstructive sleep apnea</a:t>
                      </a:r>
                    </a:p>
                  </a:txBody>
                  <a:tcPr marL="68598" marR="68598" marT="34299" marB="34299">
                    <a:solidFill>
                      <a:schemeClr val="tx2">
                        <a:lumMod val="20000"/>
                        <a:lumOff val="80000"/>
                      </a:schemeClr>
                    </a:solidFill>
                  </a:tcPr>
                </a:tc>
                <a:extLst>
                  <a:ext uri="{0D108BD9-81ED-4DB2-BD59-A6C34878D82A}">
                    <a16:rowId xmlns:a16="http://schemas.microsoft.com/office/drawing/2014/main" val="10001"/>
                  </a:ext>
                </a:extLst>
              </a:tr>
              <a:tr h="1387765">
                <a:tc>
                  <a:txBody>
                    <a:bodyPr/>
                    <a:lstStyle/>
                    <a:p>
                      <a:pPr algn="l"/>
                      <a:r>
                        <a:rPr lang="en-US" sz="1200" b="1" kern="1200" baseline="0" dirty="0">
                          <a:solidFill>
                            <a:schemeClr val="tx1"/>
                          </a:solidFill>
                          <a:latin typeface="+mn-lt"/>
                          <a:ea typeface="+mn-ea"/>
                          <a:cs typeface="+mn-cs"/>
                        </a:rPr>
                        <a:t>Neuromuscular impairment</a:t>
                      </a:r>
                    </a:p>
                    <a:p>
                      <a:pPr algn="l"/>
                      <a:r>
                        <a:rPr lang="en-US" sz="1200" kern="1200" baseline="0" dirty="0">
                          <a:solidFill>
                            <a:schemeClr val="tx1"/>
                          </a:solidFill>
                          <a:latin typeface="+mn-lt"/>
                          <a:ea typeface="+mn-ea"/>
                          <a:cs typeface="+mn-cs"/>
                        </a:rPr>
                        <a:t>High spinal cord injury, </a:t>
                      </a:r>
                      <a:r>
                        <a:rPr lang="en-US" sz="1200" kern="1200" baseline="0" dirty="0" err="1">
                          <a:solidFill>
                            <a:schemeClr val="tx1"/>
                          </a:solidFill>
                          <a:latin typeface="+mn-lt"/>
                          <a:ea typeface="+mn-ea"/>
                          <a:cs typeface="+mn-cs"/>
                        </a:rPr>
                        <a:t>Guillain-Barre</a:t>
                      </a:r>
                      <a:r>
                        <a:rPr lang="en-US" sz="1200" kern="1200" baseline="0" dirty="0">
                          <a:solidFill>
                            <a:schemeClr val="tx1"/>
                          </a:solidFill>
                          <a:latin typeface="+mn-lt"/>
                          <a:ea typeface="+mn-ea"/>
                          <a:cs typeface="+mn-cs"/>
                        </a:rPr>
                        <a:t> syndrome</a:t>
                      </a:r>
                    </a:p>
                    <a:p>
                      <a:pPr algn="l"/>
                      <a:r>
                        <a:rPr lang="en-US" sz="1200" kern="1200" baseline="0" dirty="0">
                          <a:solidFill>
                            <a:schemeClr val="tx1"/>
                          </a:solidFill>
                          <a:latin typeface="+mn-lt"/>
                          <a:ea typeface="+mn-ea"/>
                          <a:cs typeface="+mn-cs"/>
                        </a:rPr>
                        <a:t>Status </a:t>
                      </a:r>
                      <a:r>
                        <a:rPr lang="en-US" sz="1200" kern="1200" baseline="0" dirty="0" err="1">
                          <a:solidFill>
                            <a:schemeClr val="tx1"/>
                          </a:solidFill>
                          <a:latin typeface="+mn-lt"/>
                          <a:ea typeface="+mn-ea"/>
                          <a:cs typeface="+mn-cs"/>
                        </a:rPr>
                        <a:t>epilepticus</a:t>
                      </a:r>
                      <a:r>
                        <a:rPr lang="en-US" sz="1200" kern="1200" baseline="0" dirty="0">
                          <a:solidFill>
                            <a:schemeClr val="tx1"/>
                          </a:solidFill>
                          <a:latin typeface="+mn-lt"/>
                          <a:ea typeface="+mn-ea"/>
                          <a:cs typeface="+mn-cs"/>
                        </a:rPr>
                        <a:t>, Botulism, tetanus</a:t>
                      </a:r>
                    </a:p>
                    <a:p>
                      <a:pPr algn="l"/>
                      <a:r>
                        <a:rPr lang="en-US" sz="1200" kern="1200" baseline="0" dirty="0">
                          <a:solidFill>
                            <a:schemeClr val="tx1"/>
                          </a:solidFill>
                          <a:latin typeface="+mn-lt"/>
                          <a:ea typeface="+mn-ea"/>
                          <a:cs typeface="+mn-cs"/>
                        </a:rPr>
                        <a:t>Crisis in </a:t>
                      </a:r>
                      <a:r>
                        <a:rPr lang="en-US" sz="1200" kern="1200" baseline="0" dirty="0" err="1">
                          <a:solidFill>
                            <a:schemeClr val="tx1"/>
                          </a:solidFill>
                          <a:latin typeface="+mn-lt"/>
                          <a:ea typeface="+mn-ea"/>
                          <a:cs typeface="+mn-cs"/>
                        </a:rPr>
                        <a:t>myathenia</a:t>
                      </a:r>
                      <a:r>
                        <a:rPr lang="en-US" sz="1200" kern="1200" baseline="0" dirty="0">
                          <a:solidFill>
                            <a:schemeClr val="tx1"/>
                          </a:solidFill>
                          <a:latin typeface="+mn-lt"/>
                          <a:ea typeface="+mn-ea"/>
                          <a:cs typeface="+mn-cs"/>
                        </a:rPr>
                        <a:t> gravis</a:t>
                      </a:r>
                    </a:p>
                    <a:p>
                      <a:pPr algn="l"/>
                      <a:r>
                        <a:rPr lang="en-US" sz="1200" kern="1200" baseline="0" dirty="0" err="1">
                          <a:solidFill>
                            <a:schemeClr val="tx1"/>
                          </a:solidFill>
                          <a:latin typeface="+mn-lt"/>
                          <a:ea typeface="+mn-ea"/>
                          <a:cs typeface="+mn-cs"/>
                        </a:rPr>
                        <a:t>Hypokalemic</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myopathy</a:t>
                      </a:r>
                      <a:endParaRPr lang="en-US" sz="1200" kern="1200" baseline="0" dirty="0">
                        <a:solidFill>
                          <a:schemeClr val="tx1"/>
                        </a:solidFill>
                        <a:latin typeface="+mn-lt"/>
                        <a:ea typeface="+mn-ea"/>
                        <a:cs typeface="+mn-cs"/>
                      </a:endParaRPr>
                    </a:p>
                    <a:p>
                      <a:pPr algn="l"/>
                      <a:r>
                        <a:rPr lang="en-US" sz="1200" kern="1200" baseline="0" dirty="0">
                          <a:solidFill>
                            <a:schemeClr val="tx1"/>
                          </a:solidFill>
                          <a:latin typeface="+mn-lt"/>
                          <a:ea typeface="+mn-ea"/>
                          <a:cs typeface="+mn-cs"/>
                        </a:rPr>
                        <a:t>Drugs or toxic agents (curare, </a:t>
                      </a:r>
                      <a:r>
                        <a:rPr lang="en-US" sz="1200" kern="1200" baseline="0" dirty="0" err="1">
                          <a:solidFill>
                            <a:schemeClr val="tx1"/>
                          </a:solidFill>
                          <a:latin typeface="+mn-lt"/>
                          <a:ea typeface="+mn-ea"/>
                          <a:cs typeface="+mn-cs"/>
                        </a:rPr>
                        <a:t>succinylcholine</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aminoglycosides</a:t>
                      </a:r>
                      <a:r>
                        <a:rPr lang="en-US" sz="1200" kern="1200" baseline="0" dirty="0">
                          <a:solidFill>
                            <a:schemeClr val="tx1"/>
                          </a:solidFill>
                          <a:latin typeface="+mn-lt"/>
                          <a:ea typeface="+mn-ea"/>
                          <a:cs typeface="+mn-cs"/>
                        </a:rPr>
                        <a:t>, organophosphates)</a:t>
                      </a:r>
                      <a:endParaRPr lang="en-US" sz="900" dirty="0"/>
                    </a:p>
                  </a:txBody>
                  <a:tcPr marL="68598" marR="68598" marT="34299" marB="34299">
                    <a:solidFill>
                      <a:schemeClr val="tx2">
                        <a:lumMod val="20000"/>
                        <a:lumOff val="80000"/>
                      </a:schemeClr>
                    </a:solidFill>
                  </a:tcPr>
                </a:tc>
                <a:tc>
                  <a:txBody>
                    <a:bodyPr/>
                    <a:lstStyle/>
                    <a:p>
                      <a:pPr algn="l"/>
                      <a:r>
                        <a:rPr lang="en-US" sz="1200" b="1" kern="1200" baseline="0" dirty="0">
                          <a:solidFill>
                            <a:schemeClr val="tx1"/>
                          </a:solidFill>
                          <a:latin typeface="+mn-lt"/>
                          <a:ea typeface="+mn-ea"/>
                          <a:cs typeface="+mn-cs"/>
                        </a:rPr>
                        <a:t>Lower airway obstruction</a:t>
                      </a:r>
                    </a:p>
                    <a:p>
                      <a:pPr algn="l"/>
                      <a:r>
                        <a:rPr lang="en-US" sz="1200" kern="1200" baseline="0" dirty="0">
                          <a:solidFill>
                            <a:schemeClr val="tx1"/>
                          </a:solidFill>
                          <a:latin typeface="+mn-lt"/>
                          <a:ea typeface="+mn-ea"/>
                          <a:cs typeface="+mn-cs"/>
                        </a:rPr>
                        <a:t>Generalized </a:t>
                      </a:r>
                      <a:r>
                        <a:rPr lang="en-US" sz="1200" kern="1200" baseline="0" dirty="0" err="1">
                          <a:solidFill>
                            <a:schemeClr val="tx1"/>
                          </a:solidFill>
                          <a:latin typeface="+mn-lt"/>
                          <a:ea typeface="+mn-ea"/>
                          <a:cs typeface="+mn-cs"/>
                        </a:rPr>
                        <a:t>bronchospasm</a:t>
                      </a:r>
                      <a:endParaRPr lang="en-US" sz="1200" kern="1200" baseline="0" dirty="0">
                        <a:solidFill>
                          <a:schemeClr val="tx1"/>
                        </a:solidFill>
                        <a:latin typeface="+mn-lt"/>
                        <a:ea typeface="+mn-ea"/>
                        <a:cs typeface="+mn-cs"/>
                      </a:endParaRPr>
                    </a:p>
                    <a:p>
                      <a:pPr algn="l"/>
                      <a:r>
                        <a:rPr lang="en-US" sz="1200" kern="1200" baseline="0" dirty="0">
                          <a:solidFill>
                            <a:schemeClr val="tx1"/>
                          </a:solidFill>
                          <a:latin typeface="+mn-lt"/>
                          <a:ea typeface="+mn-ea"/>
                          <a:cs typeface="+mn-cs"/>
                        </a:rPr>
                        <a:t>Severe asthma</a:t>
                      </a:r>
                    </a:p>
                    <a:p>
                      <a:pPr algn="l"/>
                      <a:r>
                        <a:rPr lang="en-US" sz="1200" kern="1200" baseline="0" dirty="0" err="1">
                          <a:solidFill>
                            <a:schemeClr val="tx1"/>
                          </a:solidFill>
                          <a:latin typeface="+mn-lt"/>
                          <a:ea typeface="+mn-ea"/>
                          <a:cs typeface="+mn-cs"/>
                        </a:rPr>
                        <a:t>Bronchiolitis</a:t>
                      </a:r>
                      <a:r>
                        <a:rPr lang="en-US" sz="1200" kern="1200" baseline="0" dirty="0">
                          <a:solidFill>
                            <a:schemeClr val="tx1"/>
                          </a:solidFill>
                          <a:latin typeface="+mn-lt"/>
                          <a:ea typeface="+mn-ea"/>
                          <a:cs typeface="+mn-cs"/>
                        </a:rPr>
                        <a:t> of infants and adults</a:t>
                      </a:r>
                      <a:endParaRPr lang="en-US" sz="900" dirty="0"/>
                    </a:p>
                  </a:txBody>
                  <a:tcPr marL="68598" marR="68598" marT="34299" marB="34299">
                    <a:solidFill>
                      <a:schemeClr val="tx2">
                        <a:lumMod val="20000"/>
                        <a:lumOff val="80000"/>
                      </a:schemeClr>
                    </a:solidFill>
                  </a:tcPr>
                </a:tc>
                <a:extLst>
                  <a:ext uri="{0D108BD9-81ED-4DB2-BD59-A6C34878D82A}">
                    <a16:rowId xmlns:a16="http://schemas.microsoft.com/office/drawing/2014/main" val="10002"/>
                  </a:ext>
                </a:extLst>
              </a:tr>
              <a:tr h="823257">
                <a:tc>
                  <a:txBody>
                    <a:bodyPr/>
                    <a:lstStyle/>
                    <a:p>
                      <a:pPr algn="l"/>
                      <a:r>
                        <a:rPr lang="en-US" sz="1200" b="1" kern="1200" baseline="0" dirty="0">
                          <a:solidFill>
                            <a:schemeClr val="tx1"/>
                          </a:solidFill>
                          <a:latin typeface="+mn-lt"/>
                          <a:ea typeface="+mn-ea"/>
                          <a:cs typeface="+mn-cs"/>
                        </a:rPr>
                        <a:t>Ventilatory restriction</a:t>
                      </a:r>
                    </a:p>
                    <a:p>
                      <a:pPr algn="l"/>
                      <a:r>
                        <a:rPr lang="en-US" sz="1200" kern="1200" baseline="0" dirty="0">
                          <a:solidFill>
                            <a:schemeClr val="tx1"/>
                          </a:solidFill>
                          <a:latin typeface="+mn-lt"/>
                          <a:ea typeface="+mn-ea"/>
                          <a:cs typeface="+mn-cs"/>
                        </a:rPr>
                        <a:t>Rib fractures with flail chest</a:t>
                      </a:r>
                    </a:p>
                    <a:p>
                      <a:pPr algn="l"/>
                      <a:r>
                        <a:rPr lang="en-US" sz="1200" kern="1200" baseline="0" dirty="0">
                          <a:solidFill>
                            <a:schemeClr val="tx1"/>
                          </a:solidFill>
                          <a:latin typeface="+mn-lt"/>
                          <a:ea typeface="+mn-ea"/>
                          <a:cs typeface="+mn-cs"/>
                        </a:rPr>
                        <a:t>Pneumothorax, </a:t>
                      </a:r>
                      <a:r>
                        <a:rPr lang="en-US" sz="1200" kern="1200" baseline="0" dirty="0" err="1">
                          <a:solidFill>
                            <a:schemeClr val="tx1"/>
                          </a:solidFill>
                          <a:latin typeface="+mn-lt"/>
                          <a:ea typeface="+mn-ea"/>
                          <a:cs typeface="+mn-cs"/>
                        </a:rPr>
                        <a:t>Hemothorax</a:t>
                      </a:r>
                      <a:endParaRPr lang="en-US" sz="1200" kern="1200" baseline="0" dirty="0">
                        <a:solidFill>
                          <a:schemeClr val="tx1"/>
                        </a:solidFill>
                        <a:latin typeface="+mn-lt"/>
                        <a:ea typeface="+mn-ea"/>
                        <a:cs typeface="+mn-cs"/>
                      </a:endParaRPr>
                    </a:p>
                    <a:p>
                      <a:pPr algn="l"/>
                      <a:r>
                        <a:rPr lang="en-US" sz="1200" kern="1200" baseline="0" dirty="0">
                          <a:solidFill>
                            <a:schemeClr val="tx1"/>
                          </a:solidFill>
                          <a:latin typeface="+mn-lt"/>
                          <a:ea typeface="+mn-ea"/>
                          <a:cs typeface="+mn-cs"/>
                        </a:rPr>
                        <a:t>Impaired diaphragmatic function</a:t>
                      </a:r>
                      <a:endParaRPr lang="en-US" sz="900" dirty="0"/>
                    </a:p>
                  </a:txBody>
                  <a:tcPr marL="68598" marR="68598" marT="34299" marB="34299">
                    <a:solidFill>
                      <a:schemeClr val="tx2">
                        <a:lumMod val="20000"/>
                        <a:lumOff val="80000"/>
                      </a:schemeClr>
                    </a:solidFill>
                  </a:tcPr>
                </a:tc>
                <a:tc>
                  <a:txBody>
                    <a:bodyPr/>
                    <a:lstStyle/>
                    <a:p>
                      <a:pPr algn="l"/>
                      <a:r>
                        <a:rPr lang="en-US" sz="1200" b="1" kern="1200" baseline="0" dirty="0">
                          <a:solidFill>
                            <a:schemeClr val="tx1"/>
                          </a:solidFill>
                          <a:latin typeface="+mn-lt"/>
                          <a:ea typeface="+mn-ea"/>
                          <a:cs typeface="+mn-cs"/>
                        </a:rPr>
                        <a:t>Disorders involving pulmonary alveoli</a:t>
                      </a:r>
                    </a:p>
                    <a:p>
                      <a:pPr algn="l"/>
                      <a:r>
                        <a:rPr lang="en-US" sz="1200" kern="1200" baseline="0" dirty="0">
                          <a:solidFill>
                            <a:schemeClr val="tx1"/>
                          </a:solidFill>
                          <a:latin typeface="+mn-lt"/>
                          <a:ea typeface="+mn-ea"/>
                          <a:cs typeface="+mn-cs"/>
                        </a:rPr>
                        <a:t>Severe bilateral pneumonia</a:t>
                      </a:r>
                    </a:p>
                    <a:p>
                      <a:pPr algn="l"/>
                      <a:r>
                        <a:rPr lang="en-US" sz="1200" kern="1200" baseline="0" dirty="0">
                          <a:solidFill>
                            <a:schemeClr val="tx1"/>
                          </a:solidFill>
                          <a:latin typeface="+mn-lt"/>
                          <a:ea typeface="+mn-ea"/>
                          <a:cs typeface="+mn-cs"/>
                        </a:rPr>
                        <a:t>Acute respiratory distress syndrome</a:t>
                      </a:r>
                    </a:p>
                    <a:p>
                      <a:pPr algn="l"/>
                      <a:r>
                        <a:rPr lang="en-US" sz="1200" kern="1200" baseline="0" dirty="0">
                          <a:solidFill>
                            <a:schemeClr val="tx1"/>
                          </a:solidFill>
                          <a:latin typeface="+mn-lt"/>
                          <a:ea typeface="+mn-ea"/>
                          <a:cs typeface="+mn-cs"/>
                        </a:rPr>
                        <a:t>Severe pulmonary edema</a:t>
                      </a:r>
                      <a:endParaRPr lang="en-US" sz="900" dirty="0"/>
                    </a:p>
                  </a:txBody>
                  <a:tcPr marL="68598" marR="68598" marT="34299" marB="34299">
                    <a:solidFill>
                      <a:schemeClr val="tx2">
                        <a:lumMod val="20000"/>
                        <a:lumOff val="80000"/>
                      </a:schemeClr>
                    </a:solidFill>
                  </a:tcPr>
                </a:tc>
                <a:extLst>
                  <a:ext uri="{0D108BD9-81ED-4DB2-BD59-A6C34878D82A}">
                    <a16:rowId xmlns:a16="http://schemas.microsoft.com/office/drawing/2014/main" val="10003"/>
                  </a:ext>
                </a:extLst>
              </a:tr>
              <a:tr h="1011426">
                <a:tc>
                  <a:txBody>
                    <a:bodyPr/>
                    <a:lstStyle/>
                    <a:p>
                      <a:pPr algn="l"/>
                      <a:r>
                        <a:rPr lang="en-US" sz="1200" b="1" kern="1200" baseline="0" dirty="0">
                          <a:solidFill>
                            <a:schemeClr val="tx1"/>
                          </a:solidFill>
                          <a:latin typeface="+mn-lt"/>
                          <a:ea typeface="+mn-ea"/>
                          <a:cs typeface="+mn-cs"/>
                        </a:rPr>
                        <a:t>Iatrogenic events</a:t>
                      </a:r>
                    </a:p>
                    <a:p>
                      <a:pPr algn="l"/>
                      <a:r>
                        <a:rPr lang="en-US" sz="1200" kern="1200" baseline="0" dirty="0">
                          <a:solidFill>
                            <a:schemeClr val="tx1"/>
                          </a:solidFill>
                          <a:latin typeface="+mn-lt"/>
                          <a:ea typeface="+mn-ea"/>
                          <a:cs typeface="+mn-cs"/>
                        </a:rPr>
                        <a:t>Misplacement of airway </a:t>
                      </a:r>
                      <a:r>
                        <a:rPr lang="en-US" sz="1200" kern="1200" baseline="0" dirty="0" err="1">
                          <a:solidFill>
                            <a:schemeClr val="tx1"/>
                          </a:solidFill>
                          <a:latin typeface="+mn-lt"/>
                          <a:ea typeface="+mn-ea"/>
                          <a:cs typeface="+mn-cs"/>
                        </a:rPr>
                        <a:t>cannula</a:t>
                      </a:r>
                      <a:r>
                        <a:rPr lang="en-US" sz="1200" kern="1200" baseline="0" dirty="0">
                          <a:solidFill>
                            <a:schemeClr val="tx1"/>
                          </a:solidFill>
                          <a:latin typeface="+mn-lt"/>
                          <a:ea typeface="+mn-ea"/>
                          <a:cs typeface="+mn-cs"/>
                        </a:rPr>
                        <a:t> during mechanical ventilation</a:t>
                      </a:r>
                    </a:p>
                    <a:p>
                      <a:pPr algn="l"/>
                      <a:r>
                        <a:rPr lang="en-US" sz="1200" kern="1200" baseline="0" dirty="0" err="1">
                          <a:solidFill>
                            <a:schemeClr val="tx1"/>
                          </a:solidFill>
                          <a:latin typeface="+mn-lt"/>
                          <a:ea typeface="+mn-ea"/>
                          <a:cs typeface="+mn-cs"/>
                        </a:rPr>
                        <a:t>Bronchoscopy</a:t>
                      </a:r>
                      <a:r>
                        <a:rPr lang="en-US" sz="1200" kern="1200" baseline="0" dirty="0">
                          <a:solidFill>
                            <a:schemeClr val="tx1"/>
                          </a:solidFill>
                          <a:latin typeface="+mn-lt"/>
                          <a:ea typeface="+mn-ea"/>
                          <a:cs typeface="+mn-cs"/>
                        </a:rPr>
                        <a:t> associated respiratory arrest</a:t>
                      </a:r>
                    </a:p>
                    <a:p>
                      <a:pPr algn="l"/>
                      <a:r>
                        <a:rPr lang="en-US" sz="1200" kern="1200" baseline="0" dirty="0">
                          <a:solidFill>
                            <a:schemeClr val="tx1"/>
                          </a:solidFill>
                          <a:latin typeface="+mn-lt"/>
                          <a:ea typeface="+mn-ea"/>
                          <a:cs typeface="+mn-cs"/>
                        </a:rPr>
                        <a:t>Increased CO2 production with constant mechanical</a:t>
                      </a:r>
                    </a:p>
                    <a:p>
                      <a:pPr algn="l"/>
                      <a:r>
                        <a:rPr lang="en-US" sz="1200" kern="1200" baseline="0" dirty="0">
                          <a:solidFill>
                            <a:schemeClr val="tx1"/>
                          </a:solidFill>
                          <a:latin typeface="+mn-lt"/>
                          <a:ea typeface="+mn-ea"/>
                          <a:cs typeface="+mn-cs"/>
                        </a:rPr>
                        <a:t>Ventilation</a:t>
                      </a:r>
                      <a:endParaRPr lang="en-US" sz="900" dirty="0"/>
                    </a:p>
                  </a:txBody>
                  <a:tcPr marL="68598" marR="68598" marT="34299" marB="34299">
                    <a:solidFill>
                      <a:schemeClr val="tx2">
                        <a:lumMod val="20000"/>
                        <a:lumOff val="80000"/>
                      </a:schemeClr>
                    </a:solidFill>
                  </a:tcPr>
                </a:tc>
                <a:tc>
                  <a:txBody>
                    <a:bodyPr/>
                    <a:lstStyle/>
                    <a:p>
                      <a:pPr algn="l"/>
                      <a:r>
                        <a:rPr lang="en-US" sz="1200" b="1" kern="1200" baseline="0" dirty="0">
                          <a:solidFill>
                            <a:schemeClr val="tx1"/>
                          </a:solidFill>
                          <a:latin typeface="+mn-lt"/>
                          <a:ea typeface="+mn-ea"/>
                          <a:cs typeface="+mn-cs"/>
                        </a:rPr>
                        <a:t>Pulmonary perfusion defect</a:t>
                      </a:r>
                    </a:p>
                    <a:p>
                      <a:pPr algn="l"/>
                      <a:r>
                        <a:rPr lang="en-US" sz="1200" kern="1200" baseline="0" dirty="0">
                          <a:solidFill>
                            <a:schemeClr val="tx1"/>
                          </a:solidFill>
                          <a:latin typeface="+mn-lt"/>
                          <a:ea typeface="+mn-ea"/>
                          <a:cs typeface="+mn-cs"/>
                        </a:rPr>
                        <a:t>Cardiac arrest, Severe circulatory failure</a:t>
                      </a:r>
                    </a:p>
                    <a:p>
                      <a:pPr algn="l"/>
                      <a:r>
                        <a:rPr lang="en-US" sz="1200" kern="1200" baseline="0" dirty="0">
                          <a:solidFill>
                            <a:schemeClr val="tx1"/>
                          </a:solidFill>
                          <a:latin typeface="+mn-lt"/>
                          <a:ea typeface="+mn-ea"/>
                          <a:cs typeface="+mn-cs"/>
                        </a:rPr>
                        <a:t>Massive pulmonary thromboembolism, Fat or air embolus</a:t>
                      </a:r>
                      <a:endParaRPr lang="en-US" sz="900" dirty="0"/>
                    </a:p>
                  </a:txBody>
                  <a:tcPr marL="68598" marR="68598" marT="34299" marB="34299">
                    <a:solidFill>
                      <a:schemeClr val="tx2">
                        <a:lumMod val="20000"/>
                        <a:lumOff val="80000"/>
                      </a:schemeClr>
                    </a:solidFill>
                  </a:tcPr>
                </a:tc>
                <a:extLst>
                  <a:ext uri="{0D108BD9-81ED-4DB2-BD59-A6C34878D82A}">
                    <a16:rowId xmlns:a16="http://schemas.microsoft.com/office/drawing/2014/main" val="10004"/>
                  </a:ext>
                </a:extLst>
              </a:tr>
            </a:tbl>
          </a:graphicData>
        </a:graphic>
      </p:graphicFrame>
      <p:sp>
        <p:nvSpPr>
          <p:cNvPr id="3" name="Footer Placeholder 2">
            <a:extLst>
              <a:ext uri="{FF2B5EF4-FFF2-40B4-BE49-F238E27FC236}">
                <a16:creationId xmlns:a16="http://schemas.microsoft.com/office/drawing/2014/main" id="{3D341099-5C44-3A0B-2B6C-C8832BC8B77F}"/>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DDCD1B73-7975-CD50-382E-188F02B8D818}"/>
              </a:ext>
            </a:extLst>
          </p:cNvPr>
          <p:cNvSpPr>
            <a:spLocks noGrp="1"/>
          </p:cNvSpPr>
          <p:nvPr>
            <p:ph type="sldNum" sz="quarter" idx="12"/>
          </p:nvPr>
        </p:nvSpPr>
        <p:spPr/>
        <p:txBody>
          <a:bodyPr/>
          <a:lstStyle/>
          <a:p>
            <a:fld id="{2A013F82-EE5E-44EE-A61D-E31C6657F26F}" type="slidenum">
              <a:rPr lang="en-US" smtClean="0"/>
              <a:pPr/>
              <a:t>7</a:t>
            </a:fld>
            <a:endParaRPr lang="en-US"/>
          </a:p>
        </p:txBody>
      </p:sp>
    </p:spTree>
    <p:extLst>
      <p:ext uri="{BB962C8B-B14F-4D97-AF65-F5344CB8AC3E}">
        <p14:creationId xmlns:p14="http://schemas.microsoft.com/office/powerpoint/2010/main" val="3357272212"/>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A602D-6650-4297-CE39-225A3219B7D1}"/>
            </a:ext>
          </a:extLst>
        </p:cNvPr>
        <p:cNvGrpSpPr/>
        <p:nvPr/>
      </p:nvGrpSpPr>
      <p:grpSpPr>
        <a:xfrm>
          <a:off x="0" y="0"/>
          <a:ext cx="0" cy="0"/>
          <a:chOff x="0" y="0"/>
          <a:chExt cx="0" cy="0"/>
        </a:xfrm>
      </p:grpSpPr>
      <p:sp>
        <p:nvSpPr>
          <p:cNvPr id="8" name="Title 1">
            <a:extLst>
              <a:ext uri="{FF2B5EF4-FFF2-40B4-BE49-F238E27FC236}">
                <a16:creationId xmlns:a16="http://schemas.microsoft.com/office/drawing/2014/main" id="{F665AA0A-2CAD-FF61-EB7D-0C0FA5E368D5}"/>
              </a:ext>
            </a:extLst>
          </p:cNvPr>
          <p:cNvSpPr txBox="1">
            <a:spLocks/>
          </p:cNvSpPr>
          <p:nvPr/>
        </p:nvSpPr>
        <p:spPr>
          <a:xfrm>
            <a:off x="768096" y="585216"/>
            <a:ext cx="7290054"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dirty="0"/>
              <a:t>CHRONIC CAUSES</a:t>
            </a:r>
          </a:p>
        </p:txBody>
      </p:sp>
      <p:graphicFrame>
        <p:nvGraphicFramePr>
          <p:cNvPr id="3" name="Content Placeholder 3">
            <a:extLst>
              <a:ext uri="{FF2B5EF4-FFF2-40B4-BE49-F238E27FC236}">
                <a16:creationId xmlns:a16="http://schemas.microsoft.com/office/drawing/2014/main" id="{067A54DC-14D7-3403-E86C-D42621E63D5B}"/>
              </a:ext>
            </a:extLst>
          </p:cNvPr>
          <p:cNvGraphicFramePr>
            <a:graphicFrameLocks/>
          </p:cNvGraphicFramePr>
          <p:nvPr>
            <p:extLst>
              <p:ext uri="{D42A27DB-BD31-4B8C-83A1-F6EECF244321}">
                <p14:modId xmlns:p14="http://schemas.microsoft.com/office/powerpoint/2010/main" val="3770700115"/>
              </p:ext>
            </p:extLst>
          </p:nvPr>
        </p:nvGraphicFramePr>
        <p:xfrm>
          <a:off x="798512" y="1905000"/>
          <a:ext cx="7546975" cy="4495799"/>
        </p:xfrm>
        <a:graphic>
          <a:graphicData uri="http://schemas.openxmlformats.org/drawingml/2006/table">
            <a:tbl>
              <a:tblPr firstRow="1" bandRow="1">
                <a:tableStyleId>{2D5ABB26-0587-4C30-8999-92F81FD0307C}</a:tableStyleId>
              </a:tblPr>
              <a:tblGrid>
                <a:gridCol w="3967530">
                  <a:extLst>
                    <a:ext uri="{9D8B030D-6E8A-4147-A177-3AD203B41FA5}">
                      <a16:colId xmlns:a16="http://schemas.microsoft.com/office/drawing/2014/main" val="20000"/>
                    </a:ext>
                  </a:extLst>
                </a:gridCol>
                <a:gridCol w="3579445">
                  <a:extLst>
                    <a:ext uri="{9D8B030D-6E8A-4147-A177-3AD203B41FA5}">
                      <a16:colId xmlns:a16="http://schemas.microsoft.com/office/drawing/2014/main" val="20001"/>
                    </a:ext>
                  </a:extLst>
                </a:gridCol>
              </a:tblGrid>
              <a:tr h="279116">
                <a:tc>
                  <a:txBody>
                    <a:bodyPr/>
                    <a:lstStyle/>
                    <a:p>
                      <a:r>
                        <a:rPr lang="en-US" sz="1200" b="1" i="0" u="sng" kern="1200" baseline="0" dirty="0">
                          <a:solidFill>
                            <a:schemeClr val="tx1"/>
                          </a:solidFill>
                          <a:latin typeface="+mn-lt"/>
                          <a:ea typeface="+mn-ea"/>
                          <a:cs typeface="+mn-cs"/>
                        </a:rPr>
                        <a:t>Normal airway and lungs</a:t>
                      </a:r>
                      <a:endParaRPr lang="en-US" sz="900" i="0" u="sng" dirty="0"/>
                    </a:p>
                  </a:txBody>
                  <a:tcPr marL="68598" marR="68598" marT="34299" marB="34299">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sng" kern="1200" baseline="0" dirty="0">
                          <a:solidFill>
                            <a:schemeClr val="tx1"/>
                          </a:solidFill>
                          <a:latin typeface="+mn-lt"/>
                          <a:ea typeface="+mn-ea"/>
                          <a:cs typeface="+mn-cs"/>
                        </a:rPr>
                        <a:t>Abnormal airway and lungs</a:t>
                      </a:r>
                      <a:endParaRPr lang="en-US" sz="900" i="0" u="sng" dirty="0"/>
                    </a:p>
                  </a:txBody>
                  <a:tcPr marL="68598" marR="68598" marT="34299" marB="34299">
                    <a:solidFill>
                      <a:schemeClr val="tx2">
                        <a:lumMod val="20000"/>
                        <a:lumOff val="80000"/>
                      </a:schemeClr>
                    </a:solidFill>
                  </a:tcPr>
                </a:tc>
                <a:extLst>
                  <a:ext uri="{0D108BD9-81ED-4DB2-BD59-A6C34878D82A}">
                    <a16:rowId xmlns:a16="http://schemas.microsoft.com/office/drawing/2014/main" val="10000"/>
                  </a:ext>
                </a:extLst>
              </a:tr>
              <a:tr h="1546367">
                <a:tc>
                  <a:txBody>
                    <a:bodyPr/>
                    <a:lstStyle/>
                    <a:p>
                      <a:r>
                        <a:rPr lang="en-US" sz="1200" b="1" kern="1200" baseline="0" dirty="0">
                          <a:solidFill>
                            <a:schemeClr val="tx1"/>
                          </a:solidFill>
                          <a:latin typeface="+mn-lt"/>
                          <a:ea typeface="+mn-ea"/>
                          <a:cs typeface="+mn-cs"/>
                        </a:rPr>
                        <a:t>Central nervous system depression</a:t>
                      </a:r>
                    </a:p>
                    <a:p>
                      <a:r>
                        <a:rPr lang="en-US" sz="1200" kern="1200" baseline="0" dirty="0">
                          <a:solidFill>
                            <a:schemeClr val="tx1"/>
                          </a:solidFill>
                          <a:latin typeface="+mn-lt"/>
                          <a:ea typeface="+mn-ea"/>
                          <a:cs typeface="+mn-cs"/>
                        </a:rPr>
                        <a:t>Sedative overdose</a:t>
                      </a:r>
                    </a:p>
                    <a:p>
                      <a:r>
                        <a:rPr lang="en-US" sz="1200" kern="1200" baseline="0" dirty="0">
                          <a:solidFill>
                            <a:schemeClr val="tx1"/>
                          </a:solidFill>
                          <a:latin typeface="+mn-lt"/>
                          <a:ea typeface="+mn-ea"/>
                          <a:cs typeface="+mn-cs"/>
                        </a:rPr>
                        <a:t>Methadone/heroin addiction</a:t>
                      </a:r>
                    </a:p>
                    <a:p>
                      <a:r>
                        <a:rPr lang="en-US" sz="1200" kern="1200" baseline="0" dirty="0">
                          <a:solidFill>
                            <a:schemeClr val="tx1"/>
                          </a:solidFill>
                          <a:latin typeface="+mn-lt"/>
                          <a:ea typeface="+mn-ea"/>
                          <a:cs typeface="+mn-cs"/>
                        </a:rPr>
                        <a:t>Primary alveolar hypoventilation</a:t>
                      </a:r>
                    </a:p>
                    <a:p>
                      <a:r>
                        <a:rPr lang="en-US" sz="1200" kern="1200" baseline="0" dirty="0">
                          <a:solidFill>
                            <a:schemeClr val="tx1"/>
                          </a:solidFill>
                          <a:latin typeface="+mn-lt"/>
                          <a:ea typeface="+mn-ea"/>
                          <a:cs typeface="+mn-cs"/>
                        </a:rPr>
                        <a:t>Obesity-hypoventilation syndrome</a:t>
                      </a:r>
                    </a:p>
                    <a:p>
                      <a:r>
                        <a:rPr lang="en-US" sz="1200" kern="1200" baseline="0" dirty="0">
                          <a:solidFill>
                            <a:schemeClr val="tx1"/>
                          </a:solidFill>
                          <a:latin typeface="+mn-lt"/>
                          <a:ea typeface="+mn-ea"/>
                          <a:cs typeface="+mn-cs"/>
                        </a:rPr>
                        <a:t>Brain tumor</a:t>
                      </a:r>
                    </a:p>
                    <a:p>
                      <a:r>
                        <a:rPr lang="en-US" sz="1200" kern="1200" baseline="0" dirty="0">
                          <a:solidFill>
                            <a:schemeClr val="tx1"/>
                          </a:solidFill>
                          <a:latin typeface="+mn-lt"/>
                          <a:ea typeface="+mn-ea"/>
                          <a:cs typeface="+mn-cs"/>
                        </a:rPr>
                        <a:t>Bulbar poliomyelitis</a:t>
                      </a:r>
                      <a:endParaRPr lang="en-US" sz="900" dirty="0"/>
                    </a:p>
                  </a:txBody>
                  <a:tcPr marL="68598" marR="68598" marT="34299" marB="34299">
                    <a:solidFill>
                      <a:schemeClr val="tx2">
                        <a:lumMod val="20000"/>
                        <a:lumOff val="80000"/>
                      </a:schemeClr>
                    </a:solidFill>
                  </a:tcPr>
                </a:tc>
                <a:tc>
                  <a:txBody>
                    <a:bodyPr/>
                    <a:lstStyle/>
                    <a:p>
                      <a:r>
                        <a:rPr lang="en-US" sz="1200" b="1" kern="1200" baseline="0" dirty="0">
                          <a:solidFill>
                            <a:schemeClr val="tx1"/>
                          </a:solidFill>
                          <a:latin typeface="+mn-lt"/>
                          <a:ea typeface="+mn-ea"/>
                          <a:cs typeface="+mn-cs"/>
                        </a:rPr>
                        <a:t>Upper airway obstruction</a:t>
                      </a:r>
                    </a:p>
                    <a:p>
                      <a:r>
                        <a:rPr lang="en-US" sz="1200" kern="1200" baseline="0" dirty="0" err="1">
                          <a:solidFill>
                            <a:schemeClr val="tx1"/>
                          </a:solidFill>
                          <a:latin typeface="+mn-lt"/>
                          <a:ea typeface="+mn-ea"/>
                          <a:cs typeface="+mn-cs"/>
                        </a:rPr>
                        <a:t>Tonsillar</a:t>
                      </a:r>
                      <a:r>
                        <a:rPr lang="en-US" sz="1200" kern="1200" baseline="0" dirty="0">
                          <a:solidFill>
                            <a:schemeClr val="tx1"/>
                          </a:solidFill>
                          <a:latin typeface="+mn-lt"/>
                          <a:ea typeface="+mn-ea"/>
                          <a:cs typeface="+mn-cs"/>
                        </a:rPr>
                        <a:t> and </a:t>
                      </a:r>
                      <a:r>
                        <a:rPr lang="en-US" sz="1200" kern="1200" baseline="0" dirty="0" err="1">
                          <a:solidFill>
                            <a:schemeClr val="tx1"/>
                          </a:solidFill>
                          <a:latin typeface="+mn-lt"/>
                          <a:ea typeface="+mn-ea"/>
                          <a:cs typeface="+mn-cs"/>
                        </a:rPr>
                        <a:t>peritonsillar</a:t>
                      </a:r>
                      <a:r>
                        <a:rPr lang="en-US" sz="1200" kern="1200" baseline="0" dirty="0">
                          <a:solidFill>
                            <a:schemeClr val="tx1"/>
                          </a:solidFill>
                          <a:latin typeface="+mn-lt"/>
                          <a:ea typeface="+mn-ea"/>
                          <a:cs typeface="+mn-cs"/>
                        </a:rPr>
                        <a:t> hypertrophy</a:t>
                      </a:r>
                    </a:p>
                    <a:p>
                      <a:r>
                        <a:rPr lang="en-US" sz="1200" kern="1200" baseline="0" dirty="0">
                          <a:solidFill>
                            <a:schemeClr val="tx1"/>
                          </a:solidFill>
                          <a:latin typeface="+mn-lt"/>
                          <a:ea typeface="+mn-ea"/>
                          <a:cs typeface="+mn-cs"/>
                        </a:rPr>
                        <a:t>Paralysis of vocal cords</a:t>
                      </a:r>
                    </a:p>
                    <a:p>
                      <a:r>
                        <a:rPr lang="en-US" sz="1200" kern="1200" baseline="0" dirty="0">
                          <a:solidFill>
                            <a:schemeClr val="tx1"/>
                          </a:solidFill>
                          <a:latin typeface="+mn-lt"/>
                          <a:ea typeface="+mn-ea"/>
                          <a:cs typeface="+mn-cs"/>
                        </a:rPr>
                        <a:t>Tumor of the cords or larynx</a:t>
                      </a:r>
                    </a:p>
                    <a:p>
                      <a:r>
                        <a:rPr lang="en-US" sz="1200" kern="1200" baseline="0" dirty="0">
                          <a:solidFill>
                            <a:schemeClr val="tx1"/>
                          </a:solidFill>
                          <a:latin typeface="+mn-lt"/>
                          <a:ea typeface="+mn-ea"/>
                          <a:cs typeface="+mn-cs"/>
                        </a:rPr>
                        <a:t>Airway </a:t>
                      </a:r>
                      <a:r>
                        <a:rPr lang="en-US" sz="1200" kern="1200" baseline="0" dirty="0" err="1">
                          <a:solidFill>
                            <a:schemeClr val="tx1"/>
                          </a:solidFill>
                          <a:latin typeface="+mn-lt"/>
                          <a:ea typeface="+mn-ea"/>
                          <a:cs typeface="+mn-cs"/>
                        </a:rPr>
                        <a:t>stenosis</a:t>
                      </a:r>
                      <a:r>
                        <a:rPr lang="en-US" sz="1200" kern="1200" baseline="0" dirty="0">
                          <a:solidFill>
                            <a:schemeClr val="tx1"/>
                          </a:solidFill>
                          <a:latin typeface="+mn-lt"/>
                          <a:ea typeface="+mn-ea"/>
                          <a:cs typeface="+mn-cs"/>
                        </a:rPr>
                        <a:t> post prolonged intubation</a:t>
                      </a:r>
                    </a:p>
                    <a:p>
                      <a:r>
                        <a:rPr lang="en-US" sz="1200" kern="1200" baseline="0" dirty="0" err="1">
                          <a:solidFill>
                            <a:schemeClr val="tx1"/>
                          </a:solidFill>
                          <a:latin typeface="+mn-lt"/>
                          <a:ea typeface="+mn-ea"/>
                          <a:cs typeface="+mn-cs"/>
                        </a:rPr>
                        <a:t>Thymoma</a:t>
                      </a:r>
                      <a:r>
                        <a:rPr lang="en-US" sz="1200" kern="1200" baseline="0" dirty="0">
                          <a:solidFill>
                            <a:schemeClr val="tx1"/>
                          </a:solidFill>
                          <a:latin typeface="+mn-lt"/>
                          <a:ea typeface="+mn-ea"/>
                          <a:cs typeface="+mn-cs"/>
                        </a:rPr>
                        <a:t>, aortic aneurysm</a:t>
                      </a:r>
                    </a:p>
                  </a:txBody>
                  <a:tcPr marL="68598" marR="68598" marT="34299" marB="34299">
                    <a:solidFill>
                      <a:schemeClr val="tx2">
                        <a:lumMod val="20000"/>
                        <a:lumOff val="80000"/>
                      </a:schemeClr>
                    </a:solidFill>
                  </a:tcPr>
                </a:tc>
                <a:extLst>
                  <a:ext uri="{0D108BD9-81ED-4DB2-BD59-A6C34878D82A}">
                    <a16:rowId xmlns:a16="http://schemas.microsoft.com/office/drawing/2014/main" val="10001"/>
                  </a:ext>
                </a:extLst>
              </a:tr>
              <a:tr h="1546367">
                <a:tc>
                  <a:txBody>
                    <a:bodyPr/>
                    <a:lstStyle/>
                    <a:p>
                      <a:r>
                        <a:rPr lang="en-US" sz="1200" b="1" kern="1200" baseline="0" dirty="0">
                          <a:solidFill>
                            <a:schemeClr val="tx1"/>
                          </a:solidFill>
                          <a:latin typeface="+mn-lt"/>
                          <a:ea typeface="+mn-ea"/>
                          <a:cs typeface="+mn-cs"/>
                        </a:rPr>
                        <a:t>Neuromuscular impairment</a:t>
                      </a:r>
                    </a:p>
                    <a:p>
                      <a:r>
                        <a:rPr lang="en-US" sz="1200" kern="1200" baseline="0" dirty="0">
                          <a:solidFill>
                            <a:schemeClr val="tx1"/>
                          </a:solidFill>
                          <a:latin typeface="+mn-lt"/>
                          <a:ea typeface="+mn-ea"/>
                          <a:cs typeface="+mn-cs"/>
                        </a:rPr>
                        <a:t>Poliomyelitis Multiple sclerosis</a:t>
                      </a:r>
                    </a:p>
                    <a:p>
                      <a:r>
                        <a:rPr lang="en-US" sz="1200" kern="1200" baseline="0" dirty="0">
                          <a:solidFill>
                            <a:schemeClr val="tx1"/>
                          </a:solidFill>
                          <a:latin typeface="+mn-lt"/>
                          <a:ea typeface="+mn-ea"/>
                          <a:cs typeface="+mn-cs"/>
                        </a:rPr>
                        <a:t>Muscular dystrophy</a:t>
                      </a:r>
                    </a:p>
                    <a:p>
                      <a:r>
                        <a:rPr lang="en-US" sz="1200" kern="1200" baseline="0" dirty="0">
                          <a:solidFill>
                            <a:schemeClr val="tx1"/>
                          </a:solidFill>
                          <a:latin typeface="+mn-lt"/>
                          <a:ea typeface="+mn-ea"/>
                          <a:cs typeface="+mn-cs"/>
                        </a:rPr>
                        <a:t>Amyotrophic lateral sclerosis</a:t>
                      </a:r>
                    </a:p>
                    <a:p>
                      <a:r>
                        <a:rPr lang="en-US" sz="1200" kern="1200" baseline="0" dirty="0">
                          <a:solidFill>
                            <a:schemeClr val="tx1"/>
                          </a:solidFill>
                          <a:latin typeface="+mn-lt"/>
                          <a:ea typeface="+mn-ea"/>
                          <a:cs typeface="+mn-cs"/>
                        </a:rPr>
                        <a:t>Diaphragmatic paralysis</a:t>
                      </a:r>
                    </a:p>
                    <a:p>
                      <a:r>
                        <a:rPr lang="en-US" sz="1200" kern="1200" baseline="0" dirty="0" err="1">
                          <a:solidFill>
                            <a:schemeClr val="tx1"/>
                          </a:solidFill>
                          <a:latin typeface="+mn-lt"/>
                          <a:ea typeface="+mn-ea"/>
                          <a:cs typeface="+mn-cs"/>
                        </a:rPr>
                        <a:t>Myxedema</a:t>
                      </a:r>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Myopathic disease</a:t>
                      </a:r>
                      <a:endParaRPr lang="en-US" sz="900" dirty="0"/>
                    </a:p>
                  </a:txBody>
                  <a:tcPr marL="68598" marR="68598" marT="34299" marB="34299">
                    <a:solidFill>
                      <a:schemeClr val="tx2">
                        <a:lumMod val="20000"/>
                        <a:lumOff val="80000"/>
                      </a:schemeClr>
                    </a:solidFill>
                  </a:tcPr>
                </a:tc>
                <a:tc>
                  <a:txBody>
                    <a:bodyPr/>
                    <a:lstStyle/>
                    <a:p>
                      <a:r>
                        <a:rPr lang="en-US" sz="1200" b="1" kern="1200" baseline="0" dirty="0">
                          <a:solidFill>
                            <a:schemeClr val="tx1"/>
                          </a:solidFill>
                          <a:latin typeface="+mn-lt"/>
                          <a:ea typeface="+mn-ea"/>
                          <a:cs typeface="+mn-cs"/>
                        </a:rPr>
                        <a:t>Lower airway obstruction</a:t>
                      </a:r>
                    </a:p>
                    <a:p>
                      <a:r>
                        <a:rPr lang="en-US" sz="1200" kern="1200" baseline="0" dirty="0">
                          <a:solidFill>
                            <a:schemeClr val="tx1"/>
                          </a:solidFill>
                          <a:latin typeface="+mn-lt"/>
                          <a:ea typeface="+mn-ea"/>
                          <a:cs typeface="+mn-cs"/>
                        </a:rPr>
                        <a:t>Chronic obstructive lung disease (bronchitis, </a:t>
                      </a:r>
                      <a:r>
                        <a:rPr lang="en-US" sz="1200" kern="1200" baseline="0" dirty="0" err="1">
                          <a:solidFill>
                            <a:schemeClr val="tx1"/>
                          </a:solidFill>
                          <a:latin typeface="+mn-lt"/>
                          <a:ea typeface="+mn-ea"/>
                          <a:cs typeface="+mn-cs"/>
                        </a:rPr>
                        <a:t>Bronchiolitis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bronchiectasis</a:t>
                      </a:r>
                      <a:r>
                        <a:rPr lang="en-US" sz="1200" kern="1200" baseline="0" dirty="0">
                          <a:solidFill>
                            <a:schemeClr val="tx1"/>
                          </a:solidFill>
                          <a:latin typeface="+mn-lt"/>
                          <a:ea typeface="+mn-ea"/>
                          <a:cs typeface="+mn-cs"/>
                        </a:rPr>
                        <a:t>, emphysema)</a:t>
                      </a:r>
                      <a:endParaRPr lang="en-US" sz="900" dirty="0"/>
                    </a:p>
                  </a:txBody>
                  <a:tcPr marL="68598" marR="68598" marT="34299" marB="34299">
                    <a:solidFill>
                      <a:schemeClr val="tx2">
                        <a:lumMod val="20000"/>
                        <a:lumOff val="80000"/>
                      </a:schemeClr>
                    </a:solidFill>
                  </a:tcPr>
                </a:tc>
                <a:extLst>
                  <a:ext uri="{0D108BD9-81ED-4DB2-BD59-A6C34878D82A}">
                    <a16:rowId xmlns:a16="http://schemas.microsoft.com/office/drawing/2014/main" val="10002"/>
                  </a:ext>
                </a:extLst>
              </a:tr>
              <a:tr h="1123949">
                <a:tc>
                  <a:txBody>
                    <a:bodyPr/>
                    <a:lstStyle/>
                    <a:p>
                      <a:r>
                        <a:rPr lang="en-US" sz="1200" b="1" kern="1200" baseline="0" dirty="0">
                          <a:solidFill>
                            <a:schemeClr val="tx1"/>
                          </a:solidFill>
                          <a:latin typeface="+mn-lt"/>
                          <a:ea typeface="+mn-ea"/>
                          <a:cs typeface="+mn-cs"/>
                        </a:rPr>
                        <a:t>Ventilatory restriction</a:t>
                      </a:r>
                    </a:p>
                    <a:p>
                      <a:r>
                        <a:rPr lang="en-US" sz="1200" kern="1200" baseline="0" dirty="0" err="1">
                          <a:solidFill>
                            <a:schemeClr val="tx1"/>
                          </a:solidFill>
                          <a:latin typeface="+mn-lt"/>
                          <a:ea typeface="+mn-ea"/>
                          <a:cs typeface="+mn-cs"/>
                        </a:rPr>
                        <a:t>Kyphoscoliosis</a:t>
                      </a:r>
                      <a:r>
                        <a:rPr lang="en-US" sz="1200" kern="1200" baseline="0" dirty="0">
                          <a:solidFill>
                            <a:schemeClr val="tx1"/>
                          </a:solidFill>
                          <a:latin typeface="+mn-lt"/>
                          <a:ea typeface="+mn-ea"/>
                          <a:cs typeface="+mn-cs"/>
                        </a:rPr>
                        <a:t>, spinal arthritis</a:t>
                      </a:r>
                    </a:p>
                    <a:p>
                      <a:r>
                        <a:rPr lang="en-US" sz="1200" kern="1200" baseline="0" dirty="0">
                          <a:solidFill>
                            <a:schemeClr val="tx1"/>
                          </a:solidFill>
                          <a:latin typeface="+mn-lt"/>
                          <a:ea typeface="+mn-ea"/>
                          <a:cs typeface="+mn-cs"/>
                        </a:rPr>
                        <a:t>Obesity</a:t>
                      </a:r>
                    </a:p>
                    <a:p>
                      <a:r>
                        <a:rPr lang="en-US" sz="1200" kern="1200" baseline="0" dirty="0" err="1">
                          <a:solidFill>
                            <a:schemeClr val="tx1"/>
                          </a:solidFill>
                          <a:latin typeface="+mn-lt"/>
                          <a:ea typeface="+mn-ea"/>
                          <a:cs typeface="+mn-cs"/>
                        </a:rPr>
                        <a:t>Fibrothorax</a:t>
                      </a:r>
                      <a:r>
                        <a:rPr lang="en-US" sz="1200" kern="1200" baseline="0" dirty="0">
                          <a:solidFill>
                            <a:schemeClr val="tx1"/>
                          </a:solidFill>
                          <a:latin typeface="+mn-lt"/>
                          <a:ea typeface="+mn-ea"/>
                          <a:cs typeface="+mn-cs"/>
                        </a:rPr>
                        <a:t> Hydrothorax</a:t>
                      </a:r>
                    </a:p>
                    <a:p>
                      <a:r>
                        <a:rPr lang="en-US" sz="1200" kern="1200" baseline="0" dirty="0">
                          <a:solidFill>
                            <a:schemeClr val="tx1"/>
                          </a:solidFill>
                          <a:latin typeface="+mn-lt"/>
                          <a:ea typeface="+mn-ea"/>
                          <a:cs typeface="+mn-cs"/>
                        </a:rPr>
                        <a:t>Impaired diaphragmatic Function</a:t>
                      </a:r>
                      <a:endParaRPr lang="en-US" sz="900" dirty="0"/>
                    </a:p>
                  </a:txBody>
                  <a:tcPr marL="68598" marR="68598" marT="34299" marB="34299">
                    <a:solidFill>
                      <a:schemeClr val="tx2">
                        <a:lumMod val="20000"/>
                        <a:lumOff val="80000"/>
                      </a:schemeClr>
                    </a:solidFill>
                  </a:tcPr>
                </a:tc>
                <a:tc>
                  <a:txBody>
                    <a:bodyPr/>
                    <a:lstStyle/>
                    <a:p>
                      <a:r>
                        <a:rPr lang="en-US" sz="1200" b="1" kern="1200" baseline="0" dirty="0">
                          <a:solidFill>
                            <a:schemeClr val="tx1"/>
                          </a:solidFill>
                          <a:latin typeface="+mn-lt"/>
                          <a:ea typeface="+mn-ea"/>
                          <a:cs typeface="+mn-cs"/>
                        </a:rPr>
                        <a:t>Disorders involving pulmonary alveoli</a:t>
                      </a:r>
                    </a:p>
                    <a:p>
                      <a:r>
                        <a:rPr lang="en-US" sz="1200" kern="1200" baseline="0" dirty="0">
                          <a:solidFill>
                            <a:schemeClr val="tx1"/>
                          </a:solidFill>
                          <a:latin typeface="+mn-lt"/>
                          <a:ea typeface="+mn-ea"/>
                          <a:cs typeface="+mn-cs"/>
                        </a:rPr>
                        <a:t>Severe chronic </a:t>
                      </a:r>
                      <a:r>
                        <a:rPr lang="en-US" sz="1200" kern="1200" baseline="0" dirty="0" err="1">
                          <a:solidFill>
                            <a:schemeClr val="tx1"/>
                          </a:solidFill>
                          <a:latin typeface="+mn-lt"/>
                          <a:ea typeface="+mn-ea"/>
                          <a:cs typeface="+mn-cs"/>
                        </a:rPr>
                        <a:t>pneumonitis</a:t>
                      </a:r>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Diffuse infiltrative disease</a:t>
                      </a:r>
                    </a:p>
                    <a:p>
                      <a:r>
                        <a:rPr lang="en-US" sz="1200" kern="1200" baseline="0" dirty="0">
                          <a:solidFill>
                            <a:schemeClr val="tx1"/>
                          </a:solidFill>
                          <a:latin typeface="+mn-lt"/>
                          <a:ea typeface="+mn-ea"/>
                          <a:cs typeface="+mn-cs"/>
                        </a:rPr>
                        <a:t>Interstitial fibrosis</a:t>
                      </a:r>
                      <a:endParaRPr lang="en-US" sz="900" dirty="0"/>
                    </a:p>
                  </a:txBody>
                  <a:tcPr marL="68598" marR="68598" marT="34299" marB="34299">
                    <a:solidFill>
                      <a:schemeClr val="tx2">
                        <a:lumMod val="20000"/>
                        <a:lumOff val="80000"/>
                      </a:schemeClr>
                    </a:solidFill>
                  </a:tcPr>
                </a:tc>
                <a:extLst>
                  <a:ext uri="{0D108BD9-81ED-4DB2-BD59-A6C34878D82A}">
                    <a16:rowId xmlns:a16="http://schemas.microsoft.com/office/drawing/2014/main" val="10003"/>
                  </a:ext>
                </a:extLst>
              </a:tr>
            </a:tbl>
          </a:graphicData>
        </a:graphic>
      </p:graphicFrame>
      <p:sp>
        <p:nvSpPr>
          <p:cNvPr id="2" name="Footer Placeholder 1">
            <a:extLst>
              <a:ext uri="{FF2B5EF4-FFF2-40B4-BE49-F238E27FC236}">
                <a16:creationId xmlns:a16="http://schemas.microsoft.com/office/drawing/2014/main" id="{6B9BC5F3-CEAC-FB91-6A2E-3FDA6F80E5D1}"/>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C8C70E08-B810-6B09-EBB6-3CA5D0C5C027}"/>
              </a:ext>
            </a:extLst>
          </p:cNvPr>
          <p:cNvSpPr>
            <a:spLocks noGrp="1"/>
          </p:cNvSpPr>
          <p:nvPr>
            <p:ph type="sldNum" sz="quarter" idx="12"/>
          </p:nvPr>
        </p:nvSpPr>
        <p:spPr/>
        <p:txBody>
          <a:bodyPr/>
          <a:lstStyle/>
          <a:p>
            <a:fld id="{2A013F82-EE5E-44EE-A61D-E31C6657F26F}" type="slidenum">
              <a:rPr lang="en-US" smtClean="0"/>
              <a:pPr/>
              <a:t>8</a:t>
            </a:fld>
            <a:endParaRPr lang="en-US"/>
          </a:p>
        </p:txBody>
      </p:sp>
    </p:spTree>
    <p:extLst>
      <p:ext uri="{BB962C8B-B14F-4D97-AF65-F5344CB8AC3E}">
        <p14:creationId xmlns:p14="http://schemas.microsoft.com/office/powerpoint/2010/main" val="2233633899"/>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FABCC-A91A-08CB-BFC7-282F72F19BAA}"/>
            </a:ext>
          </a:extLst>
        </p:cNvPr>
        <p:cNvGrpSpPr/>
        <p:nvPr/>
      </p:nvGrpSpPr>
      <p:grpSpPr>
        <a:xfrm>
          <a:off x="0" y="0"/>
          <a:ext cx="0" cy="0"/>
          <a:chOff x="0" y="0"/>
          <a:chExt cx="0" cy="0"/>
        </a:xfrm>
      </p:grpSpPr>
      <p:sp>
        <p:nvSpPr>
          <p:cNvPr id="3" name="Content Placeholder 4">
            <a:extLst>
              <a:ext uri="{FF2B5EF4-FFF2-40B4-BE49-F238E27FC236}">
                <a16:creationId xmlns:a16="http://schemas.microsoft.com/office/drawing/2014/main" id="{B49C419D-D4A7-ED28-68BA-9410BC6B7F09}"/>
              </a:ext>
            </a:extLst>
          </p:cNvPr>
          <p:cNvSpPr txBox="1">
            <a:spLocks/>
          </p:cNvSpPr>
          <p:nvPr/>
        </p:nvSpPr>
        <p:spPr>
          <a:xfrm>
            <a:off x="838200" y="914400"/>
            <a:ext cx="7467600" cy="5394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eaLnBrk="1" hangingPunct="1">
              <a:buFont typeface="Wingdings" panose="05000000000000000000" pitchFamily="2" charset="2"/>
              <a:buChar char="q"/>
            </a:pPr>
            <a:r>
              <a:rPr lang="en-US" b="1" dirty="0"/>
              <a:t>Acute Adaptation:</a:t>
            </a:r>
          </a:p>
          <a:p>
            <a:pPr marL="457200" indent="-457200" eaLnBrk="1" hangingPunct="1">
              <a:buAutoNum type="alphaLcParenR"/>
            </a:pPr>
            <a:r>
              <a:rPr lang="en-US" dirty="0"/>
              <a:t>It is completed within 5-10 min from onset of hypercapnia.</a:t>
            </a:r>
          </a:p>
          <a:p>
            <a:pPr marL="457200" indent="-457200" eaLnBrk="1" hangingPunct="1">
              <a:buAutoNum type="alphaLcParenR"/>
            </a:pPr>
            <a:r>
              <a:rPr lang="en-US" dirty="0"/>
              <a:t>It originates exclusively from acidic titration of the body’s non-bicarbonate buffers (hemoglobin, intracellular proteins and phosphates, plasma proteins):</a:t>
            </a:r>
          </a:p>
          <a:p>
            <a:pPr marL="0" indent="0" eaLnBrk="1" hangingPunct="1">
              <a:buNone/>
            </a:pPr>
            <a:r>
              <a:rPr lang="en-US" sz="1600" dirty="0"/>
              <a:t>		CO</a:t>
            </a:r>
            <a:r>
              <a:rPr lang="en-US" sz="1600" baseline="-25000" dirty="0"/>
              <a:t>2</a:t>
            </a:r>
            <a:r>
              <a:rPr lang="en-US" sz="1600" dirty="0"/>
              <a:t> + H</a:t>
            </a:r>
            <a:r>
              <a:rPr lang="en-US" sz="1600" baseline="-25000" dirty="0"/>
              <a:t>2</a:t>
            </a:r>
            <a:r>
              <a:rPr lang="en-US" sz="1600" dirty="0"/>
              <a:t>O ↔ H</a:t>
            </a:r>
            <a:r>
              <a:rPr lang="en-US" sz="1600" baseline="-25000" dirty="0"/>
              <a:t>2</a:t>
            </a:r>
            <a:r>
              <a:rPr lang="en-US" sz="1600" dirty="0"/>
              <a:t>CO</a:t>
            </a:r>
            <a:r>
              <a:rPr lang="en-US" sz="1600" baseline="-25000" dirty="0"/>
              <a:t>3</a:t>
            </a:r>
            <a:r>
              <a:rPr lang="en-US" sz="1600" dirty="0"/>
              <a:t> ↔ HCO</a:t>
            </a:r>
            <a:r>
              <a:rPr lang="en-US" sz="1600" baseline="-25000" dirty="0"/>
              <a:t>3</a:t>
            </a:r>
            <a:r>
              <a:rPr lang="en-US" sz="1600" baseline="30000" dirty="0"/>
              <a:t>-</a:t>
            </a:r>
            <a:r>
              <a:rPr lang="en-US" sz="1600" dirty="0"/>
              <a:t> + H</a:t>
            </a:r>
            <a:r>
              <a:rPr lang="en-US" sz="1600" baseline="30000" dirty="0"/>
              <a:t>+</a:t>
            </a:r>
          </a:p>
          <a:p>
            <a:pPr marL="0" indent="0" eaLnBrk="1" hangingPunct="1">
              <a:buNone/>
            </a:pPr>
            <a:r>
              <a:rPr lang="en-US" sz="1600" dirty="0"/>
              <a:t>		H</a:t>
            </a:r>
            <a:r>
              <a:rPr lang="en-US" sz="1600" baseline="30000" dirty="0"/>
              <a:t>+</a:t>
            </a:r>
            <a:r>
              <a:rPr lang="en-US" sz="1600" dirty="0"/>
              <a:t> + </a:t>
            </a:r>
            <a:r>
              <a:rPr lang="en-US" sz="1600" dirty="0" err="1"/>
              <a:t>Buf</a:t>
            </a:r>
            <a:r>
              <a:rPr lang="en-US" sz="1600" dirty="0"/>
              <a:t>- ↔ </a:t>
            </a:r>
            <a:r>
              <a:rPr lang="en-US" sz="1600" dirty="0" err="1"/>
              <a:t>HBuf</a:t>
            </a:r>
            <a:endParaRPr lang="en-US" sz="1600" dirty="0"/>
          </a:p>
          <a:p>
            <a:pPr marL="0" indent="0" eaLnBrk="1" hangingPunct="1">
              <a:buNone/>
            </a:pPr>
            <a:r>
              <a:rPr lang="en-US" sz="1600" dirty="0"/>
              <a:t>where </a:t>
            </a:r>
            <a:r>
              <a:rPr lang="en-US" sz="1600" dirty="0" err="1"/>
              <a:t>Buf</a:t>
            </a:r>
            <a:r>
              <a:rPr lang="en-US" sz="1600" dirty="0"/>
              <a:t>- refers to the base component and </a:t>
            </a:r>
            <a:r>
              <a:rPr lang="en-US" sz="1600" dirty="0" err="1"/>
              <a:t>HBuf</a:t>
            </a:r>
            <a:r>
              <a:rPr lang="en-US" sz="1600" dirty="0"/>
              <a:t> to the acid component of non-bicarbonate buffers.</a:t>
            </a:r>
          </a:p>
          <a:p>
            <a:pPr marL="457200" indent="-457200" eaLnBrk="1" hangingPunct="1">
              <a:buFont typeface="+mj-lt"/>
              <a:buAutoNum type="alphaLcParenR" startAt="3"/>
            </a:pPr>
            <a:r>
              <a:rPr lang="en-US" dirty="0"/>
              <a:t>On average, plasma bicarbonate concentration increases by about 0.1 </a:t>
            </a:r>
            <a:r>
              <a:rPr lang="en-US" dirty="0" err="1"/>
              <a:t>mEq</a:t>
            </a:r>
            <a:r>
              <a:rPr lang="en-US" dirty="0"/>
              <a:t>/L for each 1 mmHg acute increment in PaCO</a:t>
            </a:r>
            <a:r>
              <a:rPr lang="en-US" baseline="-25000" dirty="0"/>
              <a:t>2</a:t>
            </a:r>
            <a:r>
              <a:rPr lang="en-US" dirty="0"/>
              <a:t>; as a result, plasma hydrogen ion concentration increases by about 0.75 </a:t>
            </a:r>
            <a:r>
              <a:rPr lang="en-US" dirty="0" err="1"/>
              <a:t>nEq</a:t>
            </a:r>
            <a:r>
              <a:rPr lang="en-US" dirty="0"/>
              <a:t>/L for each mm Hg acute rise in PaCO</a:t>
            </a:r>
            <a:r>
              <a:rPr lang="en-US" baseline="-25000" dirty="0"/>
              <a:t>2</a:t>
            </a:r>
            <a:r>
              <a:rPr lang="en-US" dirty="0"/>
              <a:t>.</a:t>
            </a:r>
          </a:p>
        </p:txBody>
      </p:sp>
      <p:sp>
        <p:nvSpPr>
          <p:cNvPr id="2" name="Footer Placeholder 1">
            <a:extLst>
              <a:ext uri="{FF2B5EF4-FFF2-40B4-BE49-F238E27FC236}">
                <a16:creationId xmlns:a16="http://schemas.microsoft.com/office/drawing/2014/main" id="{D31AB90A-59BF-6797-C81A-6D45BB259B5A}"/>
              </a:ext>
            </a:extLst>
          </p:cNvPr>
          <p:cNvSpPr>
            <a:spLocks noGrp="1"/>
          </p:cNvSpPr>
          <p:nvPr>
            <p:ph type="ftr" sz="quarter" idx="11"/>
          </p:nvPr>
        </p:nvSpPr>
        <p:spPr/>
        <p:txBody>
          <a:bodyPr/>
          <a:lstStyle/>
          <a:p>
            <a:r>
              <a:rPr lang="en-US"/>
              <a:t>MBBSPPT.COM</a:t>
            </a:r>
          </a:p>
        </p:txBody>
      </p:sp>
      <p:sp>
        <p:nvSpPr>
          <p:cNvPr id="4" name="Slide Number Placeholder 3">
            <a:extLst>
              <a:ext uri="{FF2B5EF4-FFF2-40B4-BE49-F238E27FC236}">
                <a16:creationId xmlns:a16="http://schemas.microsoft.com/office/drawing/2014/main" id="{9E22FF8F-A63D-2FC0-871D-4E5C8A78A5CF}"/>
              </a:ext>
            </a:extLst>
          </p:cNvPr>
          <p:cNvSpPr>
            <a:spLocks noGrp="1"/>
          </p:cNvSpPr>
          <p:nvPr>
            <p:ph type="sldNum" sz="quarter" idx="12"/>
          </p:nvPr>
        </p:nvSpPr>
        <p:spPr/>
        <p:txBody>
          <a:bodyPr/>
          <a:lstStyle/>
          <a:p>
            <a:fld id="{2A013F82-EE5E-44EE-A61D-E31C6657F26F}" type="slidenum">
              <a:rPr lang="en-US" smtClean="0"/>
              <a:pPr/>
              <a:t>9</a:t>
            </a:fld>
            <a:endParaRPr lang="en-US"/>
          </a:p>
        </p:txBody>
      </p:sp>
    </p:spTree>
    <p:extLst>
      <p:ext uri="{BB962C8B-B14F-4D97-AF65-F5344CB8AC3E}">
        <p14:creationId xmlns:p14="http://schemas.microsoft.com/office/powerpoint/2010/main" val="2683630096"/>
      </p:ext>
    </p:ext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DCB4D22-CC71-4301-BDD0-992E9D528F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2880</Words>
  <Application>Microsoft Office PowerPoint</Application>
  <PresentationFormat>On-screen Show (4:3)</PresentationFormat>
  <Paragraphs>316</Paragraphs>
  <Slides>32</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32</vt:i4>
      </vt:variant>
    </vt:vector>
  </HeadingPairs>
  <TitlesOfParts>
    <vt:vector size="41" baseType="lpstr">
      <vt:lpstr>Arial</vt:lpstr>
      <vt:lpstr>Calibri</vt:lpstr>
      <vt:lpstr>Century Gothic</vt:lpstr>
      <vt:lpstr>Tw Cen MT</vt:lpstr>
      <vt:lpstr>Tw Cen MT Condensed</vt:lpstr>
      <vt:lpstr>Wingdings</vt:lpstr>
      <vt:lpstr>Wingdings 3</vt:lpstr>
      <vt:lpstr>Office Theme</vt:lpstr>
      <vt:lpstr>Integral</vt:lpstr>
      <vt:lpstr>Respiratory acidosis and alkalosis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2014-05-20T14:05:29Z</dcterms:created>
  <dcterms:modified xsi:type="dcterms:W3CDTF">2025-02-19T18:32:08Z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TC034606369991</vt:lpwstr>
  </property>
</Properties>
</file>