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7"/>
  </p:notesMasterIdLst>
  <p:sldIdLst>
    <p:sldId id="256" r:id="rId2"/>
    <p:sldId id="270" r:id="rId3"/>
    <p:sldId id="257" r:id="rId4"/>
    <p:sldId id="258" r:id="rId5"/>
    <p:sldId id="259" r:id="rId6"/>
    <p:sldId id="269" r:id="rId7"/>
    <p:sldId id="260" r:id="rId8"/>
    <p:sldId id="261" r:id="rId9"/>
    <p:sldId id="262" r:id="rId10"/>
    <p:sldId id="264" r:id="rId11"/>
    <p:sldId id="265" r:id="rId12"/>
    <p:sldId id="267" r:id="rId13"/>
    <p:sldId id="271" r:id="rId14"/>
    <p:sldId id="268" r:id="rId15"/>
    <p:sldId id="272" r:id="rId16"/>
    <p:sldId id="273" r:id="rId17"/>
    <p:sldId id="274" r:id="rId18"/>
    <p:sldId id="276" r:id="rId19"/>
    <p:sldId id="277" r:id="rId20"/>
    <p:sldId id="282" r:id="rId21"/>
    <p:sldId id="278" r:id="rId22"/>
    <p:sldId id="279" r:id="rId23"/>
    <p:sldId id="281" r:id="rId24"/>
    <p:sldId id="284"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40C28-002F-470F-A3DA-DC2401EBE3DF}" type="datetimeFigureOut">
              <a:rPr lang="en-IN" smtClean="0"/>
              <a:t>09-06-2024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E1E4D-DFBD-44F3-BE38-EEA95F0D5777}" type="slidenum">
              <a:rPr lang="en-IN" smtClean="0"/>
              <a:t>‹#›</a:t>
            </a:fld>
            <a:endParaRPr lang="en-IN"/>
          </a:p>
        </p:txBody>
      </p:sp>
    </p:spTree>
    <p:extLst>
      <p:ext uri="{BB962C8B-B14F-4D97-AF65-F5344CB8AC3E}">
        <p14:creationId xmlns:p14="http://schemas.microsoft.com/office/powerpoint/2010/main" val="311522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408F5F4-9047-4E3F-8395-B607930F7C40}" type="datetime1">
              <a:rPr lang="en-US" smtClean="0"/>
              <a:t>6/9/2024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79DD99AD-3751-4211-9537-7074990B98B0}"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5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735D5-BA50-42FB-9515-15A76E014254}"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79DD99AD-3751-4211-9537-7074990B98B0}" type="slidenum">
              <a:rPr lang="en-US" smtClean="0"/>
              <a:pPr/>
              <a:t>‹#›</a:t>
            </a:fld>
            <a:endParaRPr lang="en-US"/>
          </a:p>
        </p:txBody>
      </p:sp>
    </p:spTree>
    <p:extLst>
      <p:ext uri="{BB962C8B-B14F-4D97-AF65-F5344CB8AC3E}">
        <p14:creationId xmlns:p14="http://schemas.microsoft.com/office/powerpoint/2010/main" val="329885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418AA-F9D8-46FB-801A-ED089DDC7EF4}"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86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13AD0C-6C71-4936-8B9F-9B539ACB00CE}"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17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C1322-5218-477E-9D2D-7BAC2B5F308E}"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spTree>
    <p:extLst>
      <p:ext uri="{BB962C8B-B14F-4D97-AF65-F5344CB8AC3E}">
        <p14:creationId xmlns:p14="http://schemas.microsoft.com/office/powerpoint/2010/main" val="3352940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821CF-6801-433E-B8C4-B482196944DA}"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82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EAA58-9701-4914-991B-8FF0FCFB01DE}"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296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50E52-859D-49B6-A0D7-9F814F2E657D}"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73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64F16-8139-45E3-8B0E-E2C410DC4D67}"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05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DBCBB-14EB-4B3E-8542-29ABFCBEDB02}"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spTree>
    <p:extLst>
      <p:ext uri="{BB962C8B-B14F-4D97-AF65-F5344CB8AC3E}">
        <p14:creationId xmlns:p14="http://schemas.microsoft.com/office/powerpoint/2010/main" val="252608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8C616-8720-4C93-9AFC-F1FA127DDDB9}"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79DD99AD-3751-4211-9537-7074990B98B0}"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47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B419BB-26CB-4748-BEB0-94BCA1D44473}"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79DD99AD-3751-4211-9537-7074990B98B0}" type="slidenum">
              <a:rPr lang="en-US" smtClean="0"/>
              <a:pPr/>
              <a:t>‹#›</a:t>
            </a:fld>
            <a:endParaRPr lang="en-US"/>
          </a:p>
        </p:txBody>
      </p:sp>
    </p:spTree>
    <p:extLst>
      <p:ext uri="{BB962C8B-B14F-4D97-AF65-F5344CB8AC3E}">
        <p14:creationId xmlns:p14="http://schemas.microsoft.com/office/powerpoint/2010/main" val="401336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7BB0F-C0AC-49EA-B4AD-97D60B47230B}" type="datetime1">
              <a:rPr lang="en-US" smtClean="0"/>
              <a:t>6/9/2024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79DD99AD-3751-4211-9537-7074990B98B0}"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54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7962D3-399F-4D7C-B0FE-BA3E636A9EDF}" type="datetime1">
              <a:rPr lang="en-US" smtClean="0"/>
              <a:t>6/9/2024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79DD99AD-3751-4211-9537-7074990B98B0}"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0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F7F7-12EA-453F-9990-05767F196D6B}" type="datetime1">
              <a:rPr lang="en-US" smtClean="0"/>
              <a:t>6/9/2024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79DD99AD-3751-4211-9537-7074990B98B0}" type="slidenum">
              <a:rPr lang="en-US" smtClean="0"/>
              <a:pPr/>
              <a:t>‹#›</a:t>
            </a:fld>
            <a:endParaRPr lang="en-US"/>
          </a:p>
        </p:txBody>
      </p:sp>
    </p:spTree>
    <p:extLst>
      <p:ext uri="{BB962C8B-B14F-4D97-AF65-F5344CB8AC3E}">
        <p14:creationId xmlns:p14="http://schemas.microsoft.com/office/powerpoint/2010/main" val="243341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620DF-D3DD-4E39-97E8-D03F10956919}"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79DD99AD-3751-4211-9537-7074990B98B0}"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53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64078-033B-4605-8D4E-419553F9A3C2}"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79DD99AD-3751-4211-9537-7074990B98B0}" type="slidenum">
              <a:rPr lang="en-US" smtClean="0"/>
              <a:pPr/>
              <a:t>‹#›</a:t>
            </a:fld>
            <a:endParaRPr lang="en-US"/>
          </a:p>
        </p:txBody>
      </p:sp>
    </p:spTree>
    <p:extLst>
      <p:ext uri="{BB962C8B-B14F-4D97-AF65-F5344CB8AC3E}">
        <p14:creationId xmlns:p14="http://schemas.microsoft.com/office/powerpoint/2010/main" val="264516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370A3C-3520-482A-95F5-E0AF73392EFC}" type="datetime1">
              <a:rPr lang="en-US" smtClean="0"/>
              <a:t>6/9/2024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DD99AD-3751-4211-9537-7074990B98B0}" type="slidenum">
              <a:rPr lang="en-US" smtClean="0"/>
              <a:pPr/>
              <a:t>‹#›</a:t>
            </a:fld>
            <a:endParaRPr lang="en-US"/>
          </a:p>
        </p:txBody>
      </p:sp>
    </p:spTree>
    <p:extLst>
      <p:ext uri="{BB962C8B-B14F-4D97-AF65-F5344CB8AC3E}">
        <p14:creationId xmlns:p14="http://schemas.microsoft.com/office/powerpoint/2010/main" val="14365244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normAutofit fontScale="90000"/>
          </a:bodyPr>
          <a:lstStyle/>
          <a:p>
            <a:r>
              <a:rPr lang="en-US" dirty="0"/>
              <a:t>Restless Leg Syndrome</a:t>
            </a:r>
          </a:p>
        </p:txBody>
      </p:sp>
      <p:sp>
        <p:nvSpPr>
          <p:cNvPr id="3" name="Subtitle 2"/>
          <p:cNvSpPr>
            <a:spLocks noGrp="1"/>
          </p:cNvSpPr>
          <p:nvPr>
            <p:ph type="subTitle" idx="1"/>
          </p:nvPr>
        </p:nvSpPr>
        <p:spPr>
          <a:xfrm>
            <a:off x="1921934" y="3598327"/>
            <a:ext cx="5308866" cy="1377651"/>
          </a:xfrm>
        </p:spPr>
        <p:txBody>
          <a:bodyPr>
            <a:normAutofit/>
          </a:bodyPr>
          <a:lstStyle/>
          <a:p>
            <a:r>
              <a:rPr lang="en-US" sz="1400"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Symptoms</a:t>
            </a:r>
          </a:p>
        </p:txBody>
      </p:sp>
      <p:sp>
        <p:nvSpPr>
          <p:cNvPr id="3" name="Content Placeholder 2"/>
          <p:cNvSpPr>
            <a:spLocks noGrp="1"/>
          </p:cNvSpPr>
          <p:nvPr>
            <p:ph idx="1"/>
          </p:nvPr>
        </p:nvSpPr>
        <p:spPr>
          <a:xfrm>
            <a:off x="1176865" y="2490135"/>
            <a:ext cx="6798736" cy="3444997"/>
          </a:xfrm>
        </p:spPr>
        <p:txBody>
          <a:bodyPr>
            <a:noAutofit/>
          </a:bodyPr>
          <a:lstStyle/>
          <a:p>
            <a:r>
              <a:rPr lang="en-US" sz="2000" dirty="0"/>
              <a:t>The sensory manifestations of RLS include intense disagreeable feelings described as creeping, crawling, tingling, burning, aching, cramping, knifelike, or itching sensations. </a:t>
            </a:r>
          </a:p>
          <a:p>
            <a:r>
              <a:rPr lang="en-US" sz="2000" dirty="0"/>
              <a:t>These creeping sensations occur mostly between the knees and ankles.</a:t>
            </a:r>
          </a:p>
          <a:p>
            <a:r>
              <a:rPr lang="en-US" sz="2000" dirty="0"/>
              <a:t>Sometimes, similar symptoms occur in the arms or other parts of the body, particularly in advanced stages of the disease. </a:t>
            </a:r>
          </a:p>
          <a:p>
            <a:r>
              <a:rPr lang="en-US" sz="2000" dirty="0"/>
              <a:t>Approximately 15% to 20% of patients complain of actual pain. </a:t>
            </a:r>
          </a:p>
        </p:txBody>
      </p:sp>
      <p:sp>
        <p:nvSpPr>
          <p:cNvPr id="6" name="Footer Placeholder 5">
            <a:extLst>
              <a:ext uri="{FF2B5EF4-FFF2-40B4-BE49-F238E27FC236}">
                <a16:creationId xmlns:a16="http://schemas.microsoft.com/office/drawing/2014/main" id="{D6AE47D9-125A-437C-B313-BFB18B81EB1C}"/>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D80908FD-7725-090F-D2D9-7D2528236F6C}"/>
              </a:ext>
            </a:extLst>
          </p:cNvPr>
          <p:cNvSpPr>
            <a:spLocks noGrp="1"/>
          </p:cNvSpPr>
          <p:nvPr>
            <p:ph type="sldNum" sz="quarter" idx="12"/>
          </p:nvPr>
        </p:nvSpPr>
        <p:spPr/>
        <p:txBody>
          <a:bodyPr/>
          <a:lstStyle/>
          <a:p>
            <a:fld id="{79DD99AD-3751-4211-9537-7074990B98B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Symptoms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Most of the movements, particularly in the early stages, are noted in the evening while the patients are resting in bed.</a:t>
            </a:r>
          </a:p>
          <a:p>
            <a:r>
              <a:rPr lang="en-US" dirty="0"/>
              <a:t>In severe cases, however, movements may be noted in the daytime while subjects are sitting or lying down. </a:t>
            </a:r>
          </a:p>
          <a:p>
            <a:r>
              <a:rPr lang="en-US" dirty="0"/>
              <a:t>At least 80% of RLS patients have PLMS, and many also have periodic limb movements in wakefulness. </a:t>
            </a:r>
          </a:p>
          <a:p>
            <a:endParaRPr lang="en-US" dirty="0"/>
          </a:p>
        </p:txBody>
      </p:sp>
      <p:sp>
        <p:nvSpPr>
          <p:cNvPr id="6" name="Footer Placeholder 5">
            <a:extLst>
              <a:ext uri="{FF2B5EF4-FFF2-40B4-BE49-F238E27FC236}">
                <a16:creationId xmlns:a16="http://schemas.microsoft.com/office/drawing/2014/main" id="{18D11CFC-1AB5-1802-F1F0-748C1B70C6C3}"/>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46B4A89-D4A3-3DB7-9A85-956B22ABB512}"/>
              </a:ext>
            </a:extLst>
          </p:cNvPr>
          <p:cNvSpPr>
            <a:spLocks noGrp="1"/>
          </p:cNvSpPr>
          <p:nvPr>
            <p:ph type="sldNum" sz="quarter" idx="12"/>
          </p:nvPr>
        </p:nvSpPr>
        <p:spPr/>
        <p:txBody>
          <a:bodyPr/>
          <a:lstStyle/>
          <a:p>
            <a:fld id="{79DD99AD-3751-4211-9537-7074990B98B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Secondary RLS</a:t>
            </a:r>
          </a:p>
        </p:txBody>
      </p:sp>
      <p:sp>
        <p:nvSpPr>
          <p:cNvPr id="3" name="Content Placeholder 2"/>
          <p:cNvSpPr>
            <a:spLocks noGrp="1"/>
          </p:cNvSpPr>
          <p:nvPr>
            <p:ph idx="1"/>
          </p:nvPr>
        </p:nvSpPr>
        <p:spPr>
          <a:xfrm>
            <a:off x="1176865" y="2490135"/>
            <a:ext cx="6798736" cy="3444997"/>
          </a:xfrm>
        </p:spPr>
        <p:txBody>
          <a:bodyPr>
            <a:noAutofit/>
          </a:bodyPr>
          <a:lstStyle/>
          <a:p>
            <a:r>
              <a:rPr lang="en-US" sz="1800" dirty="0"/>
              <a:t>The term secondary RLS is used whenever this condition is found in association with another medical condition. </a:t>
            </a:r>
          </a:p>
          <a:p>
            <a:r>
              <a:rPr lang="en-US" sz="1800" dirty="0"/>
              <a:t>The most frequently found associations are renal failure, iron deficiency and pregnancy. </a:t>
            </a:r>
          </a:p>
          <a:p>
            <a:r>
              <a:rPr lang="en-US" sz="1800" dirty="0"/>
              <a:t>RLS can be associated with pregnancy typically after 20th week and the incidence is estimated to be around 20%. </a:t>
            </a:r>
          </a:p>
          <a:p>
            <a:r>
              <a:rPr lang="en-US" sz="1800" dirty="0"/>
              <a:t>RLS in association with </a:t>
            </a:r>
            <a:r>
              <a:rPr lang="en-US" sz="1800" dirty="0" err="1"/>
              <a:t>hemodialysis</a:t>
            </a:r>
            <a:r>
              <a:rPr lang="en-US" sz="1800" dirty="0"/>
              <a:t> population is estimated to be around 20% and the disease is usually more severe than primary RLS. </a:t>
            </a:r>
          </a:p>
          <a:p>
            <a:r>
              <a:rPr lang="en-US" sz="1800" dirty="0"/>
              <a:t> Lower levels of </a:t>
            </a:r>
            <a:r>
              <a:rPr lang="en-US" sz="1800" dirty="0" err="1"/>
              <a:t>ferritin</a:t>
            </a:r>
            <a:r>
              <a:rPr lang="en-US" sz="1800" dirty="0"/>
              <a:t> have been noted in patients with RLS in comparison with controls. </a:t>
            </a:r>
          </a:p>
        </p:txBody>
      </p:sp>
      <p:sp>
        <p:nvSpPr>
          <p:cNvPr id="6" name="Footer Placeholder 5">
            <a:extLst>
              <a:ext uri="{FF2B5EF4-FFF2-40B4-BE49-F238E27FC236}">
                <a16:creationId xmlns:a16="http://schemas.microsoft.com/office/drawing/2014/main" id="{7CE4A3A9-1BF0-F53B-4C9B-0C1CFA5435C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F8C20626-D68F-93AE-8FF9-59E8B05A245C}"/>
              </a:ext>
            </a:extLst>
          </p:cNvPr>
          <p:cNvSpPr>
            <a:spLocks noGrp="1"/>
          </p:cNvSpPr>
          <p:nvPr>
            <p:ph type="sldNum" sz="quarter" idx="12"/>
          </p:nvPr>
        </p:nvSpPr>
        <p:spPr/>
        <p:txBody>
          <a:bodyPr/>
          <a:lstStyle/>
          <a:p>
            <a:fld id="{79DD99AD-3751-4211-9537-7074990B98B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76866" y="915337"/>
            <a:ext cx="6798734" cy="1303867"/>
          </a:xfrm>
        </p:spPr>
        <p:txBody>
          <a:bodyPr>
            <a:normAutofit fontScale="90000"/>
          </a:bodyPr>
          <a:lstStyle/>
          <a:p>
            <a:r>
              <a:rPr lang="en-US" dirty="0"/>
              <a:t>Causes of Symptomatic or </a:t>
            </a:r>
            <a:r>
              <a:rPr lang="en-US" dirty="0" err="1"/>
              <a:t>Comorbid</a:t>
            </a:r>
            <a:r>
              <a:rPr lang="en-US" dirty="0"/>
              <a:t> Restless Legs Syndrome</a:t>
            </a:r>
          </a:p>
        </p:txBody>
      </p:sp>
      <p:sp>
        <p:nvSpPr>
          <p:cNvPr id="10" name="Content Placeholder 9"/>
          <p:cNvSpPr>
            <a:spLocks noGrp="1"/>
          </p:cNvSpPr>
          <p:nvPr>
            <p:ph sz="half" idx="1"/>
          </p:nvPr>
        </p:nvSpPr>
        <p:spPr>
          <a:xfrm>
            <a:off x="1179576" y="2487168"/>
            <a:ext cx="3337560" cy="3447288"/>
          </a:xfrm>
          <a:solidFill>
            <a:schemeClr val="accent3">
              <a:lumMod val="20000"/>
              <a:lumOff val="80000"/>
            </a:schemeClr>
          </a:solidFill>
        </p:spPr>
        <p:txBody>
          <a:bodyPr>
            <a:noAutofit/>
          </a:bodyPr>
          <a:lstStyle/>
          <a:p>
            <a:r>
              <a:rPr lang="en-US" sz="1400" dirty="0"/>
              <a:t>Neurological Disorders</a:t>
            </a:r>
          </a:p>
          <a:p>
            <a:r>
              <a:rPr lang="en-US" sz="1400" dirty="0" err="1"/>
              <a:t>Polyneuropathies</a:t>
            </a:r>
            <a:endParaRPr lang="en-US" sz="1400" dirty="0"/>
          </a:p>
          <a:p>
            <a:r>
              <a:rPr lang="en-US" sz="1400" dirty="0" err="1"/>
              <a:t>Lumbosacral</a:t>
            </a:r>
            <a:r>
              <a:rPr lang="en-US" sz="1400" dirty="0"/>
              <a:t> </a:t>
            </a:r>
            <a:r>
              <a:rPr lang="en-US" sz="1400" dirty="0" err="1"/>
              <a:t>radiculopathies</a:t>
            </a:r>
            <a:endParaRPr lang="en-US" sz="1400" dirty="0"/>
          </a:p>
          <a:p>
            <a:r>
              <a:rPr lang="en-US" sz="1400" dirty="0"/>
              <a:t>Amyotrophic lateral sclerosis</a:t>
            </a:r>
          </a:p>
          <a:p>
            <a:r>
              <a:rPr lang="en-US" sz="1400" dirty="0" err="1"/>
              <a:t>Myelopathies</a:t>
            </a:r>
            <a:endParaRPr lang="en-US" sz="1400" dirty="0"/>
          </a:p>
          <a:p>
            <a:r>
              <a:rPr lang="en-US" sz="1400" dirty="0"/>
              <a:t>Multiple sclerosis</a:t>
            </a:r>
          </a:p>
          <a:p>
            <a:r>
              <a:rPr lang="en-US" sz="1400" dirty="0"/>
              <a:t>Parkinson disease</a:t>
            </a:r>
          </a:p>
          <a:p>
            <a:r>
              <a:rPr lang="en-US" sz="1400" dirty="0"/>
              <a:t>Poliomyelitis</a:t>
            </a:r>
          </a:p>
          <a:p>
            <a:r>
              <a:rPr lang="en-US" sz="1400" dirty="0"/>
              <a:t>Isaacs syndrome</a:t>
            </a:r>
          </a:p>
          <a:p>
            <a:r>
              <a:rPr lang="en-US" sz="1400" dirty="0" err="1"/>
              <a:t>Hyperekplexia</a:t>
            </a:r>
            <a:r>
              <a:rPr lang="en-US" sz="1400" dirty="0"/>
              <a:t> (startle disease)</a:t>
            </a:r>
            <a:endParaRPr lang="en-US" dirty="0"/>
          </a:p>
        </p:txBody>
      </p:sp>
      <p:sp>
        <p:nvSpPr>
          <p:cNvPr id="11" name="Content Placeholder 10"/>
          <p:cNvSpPr>
            <a:spLocks noGrp="1"/>
          </p:cNvSpPr>
          <p:nvPr>
            <p:ph sz="half" idx="2"/>
          </p:nvPr>
        </p:nvSpPr>
        <p:spPr>
          <a:xfrm>
            <a:off x="4645152" y="2487168"/>
            <a:ext cx="3337560" cy="3447288"/>
          </a:xfrm>
          <a:solidFill>
            <a:schemeClr val="tx2">
              <a:lumMod val="20000"/>
              <a:lumOff val="80000"/>
            </a:schemeClr>
          </a:solidFill>
        </p:spPr>
        <p:txBody>
          <a:bodyPr>
            <a:noAutofit/>
          </a:bodyPr>
          <a:lstStyle/>
          <a:p>
            <a:r>
              <a:rPr lang="en-US" sz="700" dirty="0"/>
              <a:t>Medical Disorders</a:t>
            </a:r>
          </a:p>
          <a:p>
            <a:r>
              <a:rPr lang="en-US" sz="700" dirty="0"/>
              <a:t>Anemia: iron and </a:t>
            </a:r>
            <a:r>
              <a:rPr lang="en-US" sz="700" dirty="0" err="1"/>
              <a:t>folate</a:t>
            </a:r>
            <a:r>
              <a:rPr lang="en-US" sz="700" dirty="0"/>
              <a:t> deficiency</a:t>
            </a:r>
          </a:p>
          <a:p>
            <a:r>
              <a:rPr lang="en-US" sz="700" dirty="0"/>
              <a:t>Diabetes mellitus</a:t>
            </a:r>
          </a:p>
          <a:p>
            <a:r>
              <a:rPr lang="en-US" sz="700" dirty="0" err="1"/>
              <a:t>Amyloidosis</a:t>
            </a:r>
            <a:endParaRPr lang="en-US" sz="700" dirty="0"/>
          </a:p>
          <a:p>
            <a:r>
              <a:rPr lang="en-US" sz="700" dirty="0"/>
              <a:t>Uremia</a:t>
            </a:r>
          </a:p>
          <a:p>
            <a:r>
              <a:rPr lang="en-US" sz="700" dirty="0" err="1"/>
              <a:t>Gastrectomy</a:t>
            </a:r>
            <a:endParaRPr lang="en-US" sz="700" dirty="0"/>
          </a:p>
          <a:p>
            <a:r>
              <a:rPr lang="en-US" sz="700" dirty="0"/>
              <a:t>Cancer</a:t>
            </a:r>
          </a:p>
          <a:p>
            <a:r>
              <a:rPr lang="en-US" sz="700" dirty="0"/>
              <a:t>Chronic obstructive pulmonary disease</a:t>
            </a:r>
          </a:p>
          <a:p>
            <a:r>
              <a:rPr lang="en-US" sz="700" dirty="0"/>
              <a:t>Peripheral vascular (arterial or venous) disorder</a:t>
            </a:r>
          </a:p>
          <a:p>
            <a:r>
              <a:rPr lang="en-US" sz="700" dirty="0"/>
              <a:t>Rheumatoid arthritis</a:t>
            </a:r>
          </a:p>
          <a:p>
            <a:r>
              <a:rPr lang="en-US" sz="700" dirty="0"/>
              <a:t>Hypothyroidism</a:t>
            </a:r>
          </a:p>
          <a:p>
            <a:r>
              <a:rPr lang="en-US" sz="700" dirty="0"/>
              <a:t>Drugs and Chemicals</a:t>
            </a:r>
          </a:p>
          <a:p>
            <a:r>
              <a:rPr lang="en-US" sz="700" dirty="0"/>
              <a:t>Caffeine</a:t>
            </a:r>
          </a:p>
          <a:p>
            <a:r>
              <a:rPr lang="en-US" sz="700" dirty="0" err="1"/>
              <a:t>Neuroleptics</a:t>
            </a:r>
            <a:endParaRPr lang="en-US" sz="700" dirty="0"/>
          </a:p>
          <a:p>
            <a:r>
              <a:rPr lang="en-US" sz="700" dirty="0"/>
              <a:t>Withdrawal from sedatives or narcotics</a:t>
            </a:r>
          </a:p>
          <a:p>
            <a:r>
              <a:rPr lang="en-US" sz="700" dirty="0"/>
              <a:t>Lithium,</a:t>
            </a:r>
            <a:r>
              <a:rPr lang="it-IT" sz="700" dirty="0"/>
              <a:t> nifedipine</a:t>
            </a:r>
            <a:endParaRPr lang="en-US" sz="700" dirty="0"/>
          </a:p>
          <a:p>
            <a:endParaRPr lang="en-US" dirty="0"/>
          </a:p>
        </p:txBody>
      </p:sp>
      <p:sp>
        <p:nvSpPr>
          <p:cNvPr id="5" name="Footer Placeholder 4">
            <a:extLst>
              <a:ext uri="{FF2B5EF4-FFF2-40B4-BE49-F238E27FC236}">
                <a16:creationId xmlns:a16="http://schemas.microsoft.com/office/drawing/2014/main" id="{089DBF48-4549-01B2-02C0-421807F12873}"/>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CC0D0204-4EFD-6C8A-9B37-2C022C61B547}"/>
              </a:ext>
            </a:extLst>
          </p:cNvPr>
          <p:cNvSpPr>
            <a:spLocks noGrp="1"/>
          </p:cNvSpPr>
          <p:nvPr>
            <p:ph type="sldNum" sz="quarter" idx="12"/>
          </p:nvPr>
        </p:nvSpPr>
        <p:spPr/>
        <p:txBody>
          <a:bodyPr/>
          <a:lstStyle/>
          <a:p>
            <a:fld id="{79DD99AD-3751-4211-9537-7074990B98B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915337"/>
            <a:ext cx="6798734" cy="1303867"/>
          </a:xfrm>
        </p:spPr>
        <p:txBody>
          <a:bodyPr>
            <a:noAutofit/>
          </a:bodyPr>
          <a:lstStyle/>
          <a:p>
            <a:r>
              <a:rPr lang="en-US" dirty="0"/>
              <a:t>Conditions That Mimic Restless Legs Syndrome</a:t>
            </a:r>
          </a:p>
        </p:txBody>
      </p:sp>
      <p:sp>
        <p:nvSpPr>
          <p:cNvPr id="3" name="Content Placeholder 2"/>
          <p:cNvSpPr>
            <a:spLocks noGrp="1"/>
          </p:cNvSpPr>
          <p:nvPr>
            <p:ph sz="half" idx="1"/>
          </p:nvPr>
        </p:nvSpPr>
        <p:spPr>
          <a:xfrm>
            <a:off x="1179576" y="2487168"/>
            <a:ext cx="3337560" cy="3447288"/>
          </a:xfrm>
          <a:solidFill>
            <a:schemeClr val="accent2">
              <a:lumMod val="20000"/>
              <a:lumOff val="80000"/>
            </a:schemeClr>
          </a:solidFill>
        </p:spPr>
        <p:txBody>
          <a:bodyPr>
            <a:noAutofit/>
          </a:bodyPr>
          <a:lstStyle/>
          <a:p>
            <a:r>
              <a:rPr lang="en-US" sz="1100" dirty="0"/>
              <a:t>Presenting with Excess Restlessness</a:t>
            </a:r>
          </a:p>
          <a:p>
            <a:r>
              <a:rPr lang="en-US" sz="1100" dirty="0" err="1"/>
              <a:t>Akathisia</a:t>
            </a:r>
            <a:endParaRPr lang="en-US" sz="1100" dirty="0"/>
          </a:p>
          <a:p>
            <a:r>
              <a:rPr lang="en-US" sz="1100" dirty="0"/>
              <a:t>Degenerative disease</a:t>
            </a:r>
          </a:p>
          <a:p>
            <a:r>
              <a:rPr lang="en-US" sz="1100" dirty="0"/>
              <a:t>Disorders of abnormal muscular activity</a:t>
            </a:r>
          </a:p>
          <a:p>
            <a:r>
              <a:rPr lang="en-US" sz="1100" dirty="0" err="1"/>
              <a:t>Myokymia</a:t>
            </a:r>
            <a:endParaRPr lang="en-US" sz="1100" dirty="0"/>
          </a:p>
          <a:p>
            <a:r>
              <a:rPr lang="en-US" sz="1100" dirty="0" err="1"/>
              <a:t>Hypnic</a:t>
            </a:r>
            <a:r>
              <a:rPr lang="en-US" sz="1100" dirty="0"/>
              <a:t> jerks</a:t>
            </a:r>
          </a:p>
          <a:p>
            <a:r>
              <a:rPr lang="en-US" sz="1100" dirty="0"/>
              <a:t>Essential myoclonus</a:t>
            </a:r>
          </a:p>
          <a:p>
            <a:r>
              <a:rPr lang="en-US" sz="1100" dirty="0"/>
              <a:t>Orthostatic tremor</a:t>
            </a:r>
          </a:p>
          <a:p>
            <a:r>
              <a:rPr lang="en-US" sz="1100" dirty="0"/>
              <a:t>Anxiety/depression</a:t>
            </a:r>
          </a:p>
          <a:p>
            <a:r>
              <a:rPr lang="en-US" sz="1100" dirty="0"/>
              <a:t>Periodic limb movement disorder</a:t>
            </a:r>
          </a:p>
          <a:p>
            <a:r>
              <a:rPr lang="en-US" sz="1100" dirty="0"/>
              <a:t>Restlessness due to orthostatic hypotension</a:t>
            </a:r>
          </a:p>
          <a:p>
            <a:r>
              <a:rPr lang="en-US" sz="1100" dirty="0"/>
              <a:t>Attention-deficit hyperactivity disorder</a:t>
            </a:r>
          </a:p>
        </p:txBody>
      </p:sp>
      <p:sp>
        <p:nvSpPr>
          <p:cNvPr id="5" name="Content Placeholder 4"/>
          <p:cNvSpPr>
            <a:spLocks noGrp="1"/>
          </p:cNvSpPr>
          <p:nvPr>
            <p:ph sz="half" idx="2"/>
          </p:nvPr>
        </p:nvSpPr>
        <p:spPr>
          <a:xfrm>
            <a:off x="4645152" y="2487168"/>
            <a:ext cx="3337560" cy="3447288"/>
          </a:xfrm>
          <a:solidFill>
            <a:schemeClr val="bg2"/>
          </a:solidFill>
        </p:spPr>
        <p:txBody>
          <a:bodyPr>
            <a:noAutofit/>
          </a:bodyPr>
          <a:lstStyle/>
          <a:p>
            <a:r>
              <a:rPr lang="en-US" sz="1050" dirty="0"/>
              <a:t>Presenting with Nocturnal Leg Discomfort</a:t>
            </a:r>
          </a:p>
          <a:p>
            <a:r>
              <a:rPr lang="en-US" sz="1050" dirty="0"/>
              <a:t>Small-fiber neuropathies</a:t>
            </a:r>
          </a:p>
          <a:p>
            <a:r>
              <a:rPr lang="en-US" sz="1050" dirty="0" err="1"/>
              <a:t>Claudication</a:t>
            </a:r>
            <a:endParaRPr lang="en-US" sz="1050" dirty="0"/>
          </a:p>
          <a:p>
            <a:r>
              <a:rPr lang="en-US" sz="1050" dirty="0"/>
              <a:t>Venous stasis/varicose veins</a:t>
            </a:r>
          </a:p>
          <a:p>
            <a:r>
              <a:rPr lang="en-US" sz="1050" dirty="0" err="1"/>
              <a:t>Myalgias</a:t>
            </a:r>
            <a:endParaRPr lang="en-US" sz="1050" dirty="0"/>
          </a:p>
          <a:p>
            <a:r>
              <a:rPr lang="en-US" sz="1050" dirty="0"/>
              <a:t>Arthritis</a:t>
            </a:r>
          </a:p>
          <a:p>
            <a:r>
              <a:rPr lang="en-US" sz="1050" dirty="0" err="1"/>
              <a:t>Radiculopathies</a:t>
            </a:r>
            <a:endParaRPr lang="en-US" sz="1050" dirty="0"/>
          </a:p>
          <a:p>
            <a:r>
              <a:rPr lang="en-US" sz="1050" dirty="0"/>
              <a:t>Presenting with Unusual Motor Activity Combined with Leg Discomfort</a:t>
            </a:r>
          </a:p>
          <a:p>
            <a:r>
              <a:rPr lang="en-US" sz="1050" dirty="0"/>
              <a:t>Painful muscle cramps including nocturnal leg cramps</a:t>
            </a:r>
          </a:p>
          <a:p>
            <a:r>
              <a:rPr lang="en-US" sz="1050" dirty="0"/>
              <a:t>Syndrome of painful legs and moving toes</a:t>
            </a:r>
          </a:p>
          <a:p>
            <a:r>
              <a:rPr lang="en-US" sz="1050" dirty="0" err="1"/>
              <a:t>Causalgia-dystonia</a:t>
            </a:r>
            <a:r>
              <a:rPr lang="en-US" sz="1050" dirty="0"/>
              <a:t> syndrome</a:t>
            </a:r>
          </a:p>
          <a:p>
            <a:r>
              <a:rPr lang="en-US" sz="1050" dirty="0"/>
              <a:t>Muscular pain-fasciculation syndrome</a:t>
            </a:r>
          </a:p>
          <a:p>
            <a:endParaRPr lang="en-US" dirty="0"/>
          </a:p>
        </p:txBody>
      </p:sp>
      <p:sp>
        <p:nvSpPr>
          <p:cNvPr id="8" name="Footer Placeholder 7">
            <a:extLst>
              <a:ext uri="{FF2B5EF4-FFF2-40B4-BE49-F238E27FC236}">
                <a16:creationId xmlns:a16="http://schemas.microsoft.com/office/drawing/2014/main" id="{40AD290B-FE87-E771-46E4-5A62EAF6022C}"/>
              </a:ext>
            </a:extLst>
          </p:cNvPr>
          <p:cNvSpPr>
            <a:spLocks noGrp="1"/>
          </p:cNvSpPr>
          <p:nvPr>
            <p:ph type="ftr" sz="quarter" idx="11"/>
          </p:nvPr>
        </p:nvSpPr>
        <p:spPr/>
        <p:txBody>
          <a:bodyPr/>
          <a:lstStyle/>
          <a:p>
            <a:r>
              <a:rPr lang="en-US"/>
              <a:t>MBBSPPT.COM</a:t>
            </a:r>
          </a:p>
        </p:txBody>
      </p:sp>
      <p:sp>
        <p:nvSpPr>
          <p:cNvPr id="9" name="Slide Number Placeholder 8">
            <a:extLst>
              <a:ext uri="{FF2B5EF4-FFF2-40B4-BE49-F238E27FC236}">
                <a16:creationId xmlns:a16="http://schemas.microsoft.com/office/drawing/2014/main" id="{61CD051E-798A-4ACD-732F-3006F576B1A8}"/>
              </a:ext>
            </a:extLst>
          </p:cNvPr>
          <p:cNvSpPr>
            <a:spLocks noGrp="1"/>
          </p:cNvSpPr>
          <p:nvPr>
            <p:ph type="sldNum" sz="quarter" idx="12"/>
          </p:nvPr>
        </p:nvSpPr>
        <p:spPr/>
        <p:txBody>
          <a:bodyPr/>
          <a:lstStyle/>
          <a:p>
            <a:fld id="{79DD99AD-3751-4211-9537-7074990B98B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Pathophysiology</a:t>
            </a:r>
          </a:p>
        </p:txBody>
      </p:sp>
      <p:sp>
        <p:nvSpPr>
          <p:cNvPr id="3" name="Content Placeholder 2"/>
          <p:cNvSpPr>
            <a:spLocks noGrp="1"/>
          </p:cNvSpPr>
          <p:nvPr>
            <p:ph idx="1"/>
          </p:nvPr>
        </p:nvSpPr>
        <p:spPr>
          <a:xfrm>
            <a:off x="1176865" y="2490135"/>
            <a:ext cx="6798736" cy="3444997"/>
          </a:xfrm>
        </p:spPr>
        <p:txBody>
          <a:bodyPr>
            <a:noAutofit/>
          </a:bodyPr>
          <a:lstStyle/>
          <a:p>
            <a:r>
              <a:rPr lang="en-US" sz="1600" dirty="0"/>
              <a:t>The </a:t>
            </a:r>
            <a:r>
              <a:rPr lang="en-US" sz="1600" dirty="0" err="1"/>
              <a:t>pathophysiology</a:t>
            </a:r>
            <a:r>
              <a:rPr lang="en-US" sz="1600" dirty="0"/>
              <a:t> and the site of CNS dysfunction in idiopathic or primary RLS remains unclear.</a:t>
            </a:r>
          </a:p>
          <a:p>
            <a:r>
              <a:rPr lang="en-US" sz="1600" dirty="0"/>
              <a:t>Abnormalities in the body’s use and storage of iron and dopamine dysfunction, which could involve changes in dopamine receptors or dopamine uptake .</a:t>
            </a:r>
          </a:p>
          <a:p>
            <a:r>
              <a:rPr lang="en-US" sz="1600" dirty="0"/>
              <a:t>Iron is a necessary cofactor for tyrosine hydroxylase, the rate-limiting enzyme in dopamine synthesis, and iron deficiency may decrease the number of dopamine D2 receptor binding sites, so the most exciting and current research focus is centered on iron-dopamine dysfunction.</a:t>
            </a:r>
          </a:p>
          <a:p>
            <a:r>
              <a:rPr lang="en-US" sz="1600" dirty="0"/>
              <a:t>Functional MRI (</a:t>
            </a:r>
            <a:r>
              <a:rPr lang="en-US" sz="1600" dirty="0" err="1"/>
              <a:t>fMRI</a:t>
            </a:r>
            <a:r>
              <a:rPr lang="en-US" sz="1600" dirty="0"/>
              <a:t>) points to locations in the brainstem, cerebellum, and thalamus.</a:t>
            </a:r>
          </a:p>
          <a:p>
            <a:r>
              <a:rPr lang="en-US" sz="1600" dirty="0"/>
              <a:t>CSF analysis, special MRI, and </a:t>
            </a:r>
            <a:r>
              <a:rPr lang="en-US" sz="1600" dirty="0" err="1"/>
              <a:t>neuropathological</a:t>
            </a:r>
            <a:r>
              <a:rPr lang="en-US" sz="1600" dirty="0"/>
              <a:t> studies demonstrate reduction in CNS iron or </a:t>
            </a:r>
            <a:r>
              <a:rPr lang="en-US" sz="1600" dirty="0" err="1"/>
              <a:t>ferritin</a:t>
            </a:r>
            <a:r>
              <a:rPr lang="en-US" sz="1600" dirty="0"/>
              <a:t> or both.</a:t>
            </a:r>
            <a:endParaRPr lang="en-US" dirty="0"/>
          </a:p>
        </p:txBody>
      </p:sp>
      <p:sp>
        <p:nvSpPr>
          <p:cNvPr id="6" name="Footer Placeholder 5">
            <a:extLst>
              <a:ext uri="{FF2B5EF4-FFF2-40B4-BE49-F238E27FC236}">
                <a16:creationId xmlns:a16="http://schemas.microsoft.com/office/drawing/2014/main" id="{6AEDF257-216D-F9DE-950A-45219C9FC22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D94BA3FB-04E5-B046-6573-7293986FAA29}"/>
              </a:ext>
            </a:extLst>
          </p:cNvPr>
          <p:cNvSpPr>
            <a:spLocks noGrp="1"/>
          </p:cNvSpPr>
          <p:nvPr>
            <p:ph type="sldNum" sz="quarter" idx="12"/>
          </p:nvPr>
        </p:nvSpPr>
        <p:spPr/>
        <p:txBody>
          <a:bodyPr/>
          <a:lstStyle/>
          <a:p>
            <a:fld id="{79DD99AD-3751-4211-9537-7074990B98B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Periodic Limb Movements in Sleep</a:t>
            </a:r>
          </a:p>
        </p:txBody>
      </p:sp>
      <p:sp>
        <p:nvSpPr>
          <p:cNvPr id="3" name="Content Placeholder 2"/>
          <p:cNvSpPr>
            <a:spLocks noGrp="1"/>
          </p:cNvSpPr>
          <p:nvPr>
            <p:ph idx="1"/>
          </p:nvPr>
        </p:nvSpPr>
        <p:spPr>
          <a:xfrm>
            <a:off x="1176865" y="2490135"/>
            <a:ext cx="6798736" cy="3444997"/>
          </a:xfrm>
        </p:spPr>
        <p:txBody>
          <a:bodyPr>
            <a:noAutofit/>
          </a:bodyPr>
          <a:lstStyle/>
          <a:p>
            <a:r>
              <a:rPr lang="en-US" sz="1800" dirty="0"/>
              <a:t>Periodic limb movements in sleep is a PSG finding. </a:t>
            </a:r>
          </a:p>
          <a:p>
            <a:r>
              <a:rPr lang="en-US" sz="1800" dirty="0"/>
              <a:t>PLMS appears most commonly in RLS but may also occur in a other medical, neurological, and sleep disorders and with ingestion of medications (e.g., SSRIs, </a:t>
            </a:r>
            <a:r>
              <a:rPr lang="en-US" sz="1800" dirty="0" err="1"/>
              <a:t>tricyclic</a:t>
            </a:r>
            <a:r>
              <a:rPr lang="en-US" sz="1800" dirty="0"/>
              <a:t> antidepressants) </a:t>
            </a:r>
          </a:p>
          <a:p>
            <a:r>
              <a:rPr lang="en-US" sz="1800" dirty="0"/>
              <a:t>Can occur in normal individuals, particularly in those older than age 65. </a:t>
            </a:r>
          </a:p>
          <a:p>
            <a:r>
              <a:rPr lang="en-US" sz="1800" dirty="0"/>
              <a:t>Currently PLMD characterized by PSG findings of PLMS without associated RLS causing repeated awakenings and sleep fragmentations.</a:t>
            </a:r>
          </a:p>
          <a:p>
            <a:r>
              <a:rPr lang="en-US" sz="1800" dirty="0"/>
              <a:t>There is a growing body of evidence that PLMS may simply be a PSG observation and may have no specific clinical significance </a:t>
            </a:r>
          </a:p>
        </p:txBody>
      </p:sp>
      <p:sp>
        <p:nvSpPr>
          <p:cNvPr id="6" name="Footer Placeholder 5">
            <a:extLst>
              <a:ext uri="{FF2B5EF4-FFF2-40B4-BE49-F238E27FC236}">
                <a16:creationId xmlns:a16="http://schemas.microsoft.com/office/drawing/2014/main" id="{79F4444A-5151-5791-B27D-69466B64852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59D82B5-B953-9510-4ED7-C3327C85291A}"/>
              </a:ext>
            </a:extLst>
          </p:cNvPr>
          <p:cNvSpPr>
            <a:spLocks noGrp="1"/>
          </p:cNvSpPr>
          <p:nvPr>
            <p:ph type="sldNum" sz="quarter" idx="12"/>
          </p:nvPr>
        </p:nvSpPr>
        <p:spPr/>
        <p:txBody>
          <a:bodyPr/>
          <a:lstStyle/>
          <a:p>
            <a:fld id="{79DD99AD-3751-4211-9537-7074990B98B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Features of Periodic Limb Movements in Sleep</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Repetitive, often stereotyped movements during NREM sleep.</a:t>
            </a:r>
          </a:p>
          <a:p>
            <a:r>
              <a:rPr lang="en-US" dirty="0"/>
              <a:t>Usually noted in legs and consisting of extension of great toe, </a:t>
            </a:r>
            <a:r>
              <a:rPr lang="en-US" dirty="0" err="1"/>
              <a:t>dorsiflexion</a:t>
            </a:r>
            <a:r>
              <a:rPr lang="en-US" dirty="0"/>
              <a:t> of ankle, and flexion of knee and hip; sometimes seen in arms.</a:t>
            </a:r>
          </a:p>
          <a:p>
            <a:r>
              <a:rPr lang="en-US" dirty="0"/>
              <a:t>Periodic or quasi-periodic at an average interval of 20-40 sec (range, 5-90 sec) with a duration of 0.5-10 sec and as part of at least 4 consecutive movements.</a:t>
            </a:r>
          </a:p>
          <a:p>
            <a:r>
              <a:rPr lang="en-US" dirty="0"/>
              <a:t>Occurs at any age, but prevalence increases with age.</a:t>
            </a:r>
          </a:p>
          <a:p>
            <a:r>
              <a:rPr lang="en-US" dirty="0"/>
              <a:t>May occur as an isolated condition or may be associated with a large number of other medical, neurological, or sleep disorders and medications.</a:t>
            </a:r>
          </a:p>
          <a:p>
            <a:r>
              <a:rPr lang="en-US" dirty="0"/>
              <a:t>Seen in at least 80% of patients with restless legs syndrome.</a:t>
            </a:r>
          </a:p>
        </p:txBody>
      </p:sp>
      <p:sp>
        <p:nvSpPr>
          <p:cNvPr id="6" name="Footer Placeholder 5">
            <a:extLst>
              <a:ext uri="{FF2B5EF4-FFF2-40B4-BE49-F238E27FC236}">
                <a16:creationId xmlns:a16="http://schemas.microsoft.com/office/drawing/2014/main" id="{9D0E95B3-8A53-691B-E3A1-1145601CBA4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AEF7EB5-1FE2-9144-CF5A-2056726D62B7}"/>
              </a:ext>
            </a:extLst>
          </p:cNvPr>
          <p:cNvSpPr>
            <a:spLocks noGrp="1"/>
          </p:cNvSpPr>
          <p:nvPr>
            <p:ph type="sldNum" sz="quarter" idx="12"/>
          </p:nvPr>
        </p:nvSpPr>
        <p:spPr/>
        <p:txBody>
          <a:bodyPr/>
          <a:lstStyle/>
          <a:p>
            <a:fld id="{79DD99AD-3751-4211-9537-7074990B98B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Treatment</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Patients who present with RLS should, in addition to a thorough physical examination, also get a complete blood count and an iron level. </a:t>
            </a:r>
          </a:p>
          <a:p>
            <a:r>
              <a:rPr lang="en-US" dirty="0"/>
              <a:t>It is generally recommended that </a:t>
            </a:r>
            <a:r>
              <a:rPr lang="en-US" dirty="0" err="1"/>
              <a:t>ferritin</a:t>
            </a:r>
            <a:r>
              <a:rPr lang="en-US" dirty="0"/>
              <a:t> level less than 50 mcg/l should be taken as a cut-off  for treatment with oral iron. </a:t>
            </a:r>
          </a:p>
          <a:p>
            <a:r>
              <a:rPr lang="en-US" dirty="0"/>
              <a:t>Caffeine, alcohol, nicotine and medications that aggravate RLS should be avoided.</a:t>
            </a:r>
          </a:p>
        </p:txBody>
      </p:sp>
      <p:sp>
        <p:nvSpPr>
          <p:cNvPr id="6" name="Footer Placeholder 5">
            <a:extLst>
              <a:ext uri="{FF2B5EF4-FFF2-40B4-BE49-F238E27FC236}">
                <a16:creationId xmlns:a16="http://schemas.microsoft.com/office/drawing/2014/main" id="{E4C681AA-0C3E-4658-75E3-E67E5EE61AB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8092BF78-7219-6AA3-5FDF-E301A2D10271}"/>
              </a:ext>
            </a:extLst>
          </p:cNvPr>
          <p:cNvSpPr>
            <a:spLocks noGrp="1"/>
          </p:cNvSpPr>
          <p:nvPr>
            <p:ph type="sldNum" sz="quarter" idx="12"/>
          </p:nvPr>
        </p:nvSpPr>
        <p:spPr/>
        <p:txBody>
          <a:bodyPr/>
          <a:lstStyle/>
          <a:p>
            <a:fld id="{79DD99AD-3751-4211-9537-7074990B98B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Treatment</a:t>
            </a:r>
          </a:p>
        </p:txBody>
      </p:sp>
      <p:sp>
        <p:nvSpPr>
          <p:cNvPr id="3" name="Content Placeholder 2"/>
          <p:cNvSpPr>
            <a:spLocks noGrp="1"/>
          </p:cNvSpPr>
          <p:nvPr>
            <p:ph idx="1"/>
          </p:nvPr>
        </p:nvSpPr>
        <p:spPr>
          <a:xfrm>
            <a:off x="1176865" y="2490135"/>
            <a:ext cx="6798736" cy="3444997"/>
          </a:xfrm>
        </p:spPr>
        <p:txBody>
          <a:bodyPr>
            <a:noAutofit/>
          </a:bodyPr>
          <a:lstStyle/>
          <a:p>
            <a:r>
              <a:rPr lang="en-US" dirty="0" err="1"/>
              <a:t>Akpinar</a:t>
            </a:r>
            <a:r>
              <a:rPr lang="en-US" dirty="0"/>
              <a:t> in 1982 accidentally came across the beneficial effects of </a:t>
            </a:r>
            <a:r>
              <a:rPr lang="en-US" dirty="0" err="1"/>
              <a:t>levodopa</a:t>
            </a:r>
            <a:r>
              <a:rPr lang="en-US" dirty="0"/>
              <a:t> on RLS.</a:t>
            </a:r>
          </a:p>
          <a:p>
            <a:r>
              <a:rPr lang="en-US" dirty="0"/>
              <a:t>The most commonly used </a:t>
            </a:r>
            <a:r>
              <a:rPr lang="en-US" dirty="0" err="1"/>
              <a:t>dopaminergic</a:t>
            </a:r>
            <a:r>
              <a:rPr lang="en-US" dirty="0"/>
              <a:t> agents are </a:t>
            </a:r>
            <a:r>
              <a:rPr lang="en-US" dirty="0" err="1"/>
              <a:t>levodopa</a:t>
            </a:r>
            <a:r>
              <a:rPr lang="en-US" dirty="0"/>
              <a:t>, dopamine agonist such as </a:t>
            </a:r>
            <a:r>
              <a:rPr lang="en-US" dirty="0" err="1"/>
              <a:t>ropinirole</a:t>
            </a:r>
            <a:r>
              <a:rPr lang="en-US" dirty="0"/>
              <a:t>, </a:t>
            </a:r>
            <a:r>
              <a:rPr lang="en-US" dirty="0" err="1"/>
              <a:t>pramipexole</a:t>
            </a:r>
            <a:r>
              <a:rPr lang="en-US" dirty="0"/>
              <a:t>, </a:t>
            </a:r>
            <a:r>
              <a:rPr lang="en-US" dirty="0" err="1"/>
              <a:t>pergolide</a:t>
            </a:r>
            <a:r>
              <a:rPr lang="en-US" dirty="0"/>
              <a:t>. </a:t>
            </a:r>
          </a:p>
          <a:p>
            <a:r>
              <a:rPr lang="en-US" dirty="0"/>
              <a:t>The efficacy of </a:t>
            </a:r>
            <a:r>
              <a:rPr lang="en-US" dirty="0" err="1"/>
              <a:t>dopaminergic</a:t>
            </a:r>
            <a:r>
              <a:rPr lang="en-US" dirty="0"/>
              <a:t> agents has been shown to be 90% in randomized placebo-controlled trials.</a:t>
            </a:r>
          </a:p>
        </p:txBody>
      </p:sp>
      <p:sp>
        <p:nvSpPr>
          <p:cNvPr id="6" name="Footer Placeholder 5">
            <a:extLst>
              <a:ext uri="{FF2B5EF4-FFF2-40B4-BE49-F238E27FC236}">
                <a16:creationId xmlns:a16="http://schemas.microsoft.com/office/drawing/2014/main" id="{6775623F-DA67-B66E-E573-17AD9F3CB7C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033945D-FF92-E787-DEC7-BF58EC15CE29}"/>
              </a:ext>
            </a:extLst>
          </p:cNvPr>
          <p:cNvSpPr>
            <a:spLocks noGrp="1"/>
          </p:cNvSpPr>
          <p:nvPr>
            <p:ph type="sldNum" sz="quarter" idx="12"/>
          </p:nvPr>
        </p:nvSpPr>
        <p:spPr/>
        <p:txBody>
          <a:bodyPr/>
          <a:lstStyle/>
          <a:p>
            <a:fld id="{79DD99AD-3751-4211-9537-7074990B98B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Restless Leg Syndrome</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The first description of RLS is attributed to Thomas Willis in 1685. </a:t>
            </a:r>
          </a:p>
          <a:p>
            <a:r>
              <a:rPr lang="en-US" dirty="0" err="1"/>
              <a:t>Ekbom</a:t>
            </a:r>
            <a:r>
              <a:rPr lang="en-US" dirty="0"/>
              <a:t> coined the term restless legs. </a:t>
            </a:r>
          </a:p>
          <a:p>
            <a:r>
              <a:rPr lang="en-US" dirty="0"/>
              <a:t>In 1945,  </a:t>
            </a:r>
            <a:r>
              <a:rPr lang="en-US" dirty="0" err="1"/>
              <a:t>Ekbom</a:t>
            </a:r>
            <a:r>
              <a:rPr lang="en-US" dirty="0"/>
              <a:t> gave a full description of the syndrome based on a large series of patients.</a:t>
            </a:r>
          </a:p>
          <a:p>
            <a:r>
              <a:rPr lang="en-US" dirty="0"/>
              <a:t>This condition is sometimes referred to as </a:t>
            </a:r>
            <a:r>
              <a:rPr lang="en-US" dirty="0" err="1"/>
              <a:t>Ekbom's</a:t>
            </a:r>
            <a:r>
              <a:rPr lang="en-US" dirty="0"/>
              <a:t> syndrome.</a:t>
            </a:r>
            <a:br>
              <a:rPr lang="en-US" dirty="0"/>
            </a:br>
            <a:endParaRPr lang="en-US" dirty="0"/>
          </a:p>
        </p:txBody>
      </p:sp>
      <p:sp>
        <p:nvSpPr>
          <p:cNvPr id="6" name="Footer Placeholder 5">
            <a:extLst>
              <a:ext uri="{FF2B5EF4-FFF2-40B4-BE49-F238E27FC236}">
                <a16:creationId xmlns:a16="http://schemas.microsoft.com/office/drawing/2014/main" id="{33750AD7-9C64-875E-CE6F-F6FD9439DD0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BC7D3F4-7E7B-2198-FBFA-374D022B3A0D}"/>
              </a:ext>
            </a:extLst>
          </p:cNvPr>
          <p:cNvSpPr>
            <a:spLocks noGrp="1"/>
          </p:cNvSpPr>
          <p:nvPr>
            <p:ph type="sldNum" sz="quarter" idx="12"/>
          </p:nvPr>
        </p:nvSpPr>
        <p:spPr/>
        <p:txBody>
          <a:bodyPr/>
          <a:lstStyle/>
          <a:p>
            <a:fld id="{79DD99AD-3751-4211-9537-7074990B98B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Treatment</a:t>
            </a:r>
          </a:p>
        </p:txBody>
      </p:sp>
      <p:sp>
        <p:nvSpPr>
          <p:cNvPr id="3" name="Content Placeholder 2"/>
          <p:cNvSpPr>
            <a:spLocks noGrp="1"/>
          </p:cNvSpPr>
          <p:nvPr>
            <p:ph idx="1"/>
          </p:nvPr>
        </p:nvSpPr>
        <p:spPr>
          <a:xfrm>
            <a:off x="1176865" y="2490135"/>
            <a:ext cx="6798736" cy="3444997"/>
          </a:xfrm>
        </p:spPr>
        <p:txBody>
          <a:bodyPr>
            <a:noAutofit/>
          </a:bodyPr>
          <a:lstStyle/>
          <a:p>
            <a:r>
              <a:rPr lang="en-US" dirty="0"/>
              <a:t>They are generally effective in not only relieving symptoms but also actually decreasing the number of movements at night.</a:t>
            </a:r>
          </a:p>
          <a:p>
            <a:r>
              <a:rPr lang="en-US" dirty="0"/>
              <a:t> </a:t>
            </a:r>
            <a:r>
              <a:rPr lang="en-US" dirty="0" err="1"/>
              <a:t>Levodopa</a:t>
            </a:r>
            <a:r>
              <a:rPr lang="en-US" dirty="0"/>
              <a:t>/</a:t>
            </a:r>
            <a:r>
              <a:rPr lang="en-US" dirty="0" err="1"/>
              <a:t>carbidopa</a:t>
            </a:r>
            <a:r>
              <a:rPr lang="en-US" dirty="0"/>
              <a:t> generally works better for intermittent symptoms and as prophylaxis prior to car rides and plane trips. </a:t>
            </a:r>
          </a:p>
          <a:p>
            <a:r>
              <a:rPr lang="en-US" dirty="0"/>
              <a:t>For daily symptoms, either </a:t>
            </a:r>
            <a:r>
              <a:rPr lang="en-US" dirty="0" err="1"/>
              <a:t>ropinirole</a:t>
            </a:r>
            <a:r>
              <a:rPr lang="en-US" dirty="0"/>
              <a:t> or </a:t>
            </a:r>
            <a:r>
              <a:rPr lang="en-US" dirty="0" err="1"/>
              <a:t>pramipexole</a:t>
            </a:r>
            <a:r>
              <a:rPr lang="en-US" dirty="0"/>
              <a:t> can be used.</a:t>
            </a:r>
          </a:p>
          <a:p>
            <a:endParaRPr lang="en-US" dirty="0"/>
          </a:p>
        </p:txBody>
      </p:sp>
      <p:sp>
        <p:nvSpPr>
          <p:cNvPr id="6" name="Footer Placeholder 5">
            <a:extLst>
              <a:ext uri="{FF2B5EF4-FFF2-40B4-BE49-F238E27FC236}">
                <a16:creationId xmlns:a16="http://schemas.microsoft.com/office/drawing/2014/main" id="{BBDAEF8A-DA71-A663-AE0C-B3D5F9A4BE4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560E796-C1F1-C8E7-B183-D25979A9A59F}"/>
              </a:ext>
            </a:extLst>
          </p:cNvPr>
          <p:cNvSpPr>
            <a:spLocks noGrp="1"/>
          </p:cNvSpPr>
          <p:nvPr>
            <p:ph type="sldNum" sz="quarter" idx="12"/>
          </p:nvPr>
        </p:nvSpPr>
        <p:spPr/>
        <p:txBody>
          <a:bodyPr/>
          <a:lstStyle/>
          <a:p>
            <a:fld id="{79DD99AD-3751-4211-9537-7074990B98B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Treatment</a:t>
            </a:r>
          </a:p>
        </p:txBody>
      </p:sp>
      <p:sp>
        <p:nvSpPr>
          <p:cNvPr id="3" name="Content Placeholder 2"/>
          <p:cNvSpPr>
            <a:spLocks noGrp="1"/>
          </p:cNvSpPr>
          <p:nvPr>
            <p:ph idx="1"/>
          </p:nvPr>
        </p:nvSpPr>
        <p:spPr>
          <a:xfrm>
            <a:off x="1176865" y="2490135"/>
            <a:ext cx="6798736" cy="3444997"/>
          </a:xfrm>
        </p:spPr>
        <p:txBody>
          <a:bodyPr>
            <a:noAutofit/>
          </a:bodyPr>
          <a:lstStyle/>
          <a:p>
            <a:r>
              <a:rPr lang="en-US" sz="1700" dirty="0"/>
              <a:t>They should be administered at least 2 hr prior to the onset of symptoms. </a:t>
            </a:r>
          </a:p>
          <a:p>
            <a:r>
              <a:rPr lang="en-US" sz="1700" dirty="0"/>
              <a:t>For RLS symptoms that occur mostly in the early part of the night, taking these medications with dinner maybe helpful. </a:t>
            </a:r>
          </a:p>
          <a:p>
            <a:r>
              <a:rPr lang="en-US" sz="1700" dirty="0"/>
              <a:t>In cases of PLMs, they should be given an hour prior to going to sleep. </a:t>
            </a:r>
          </a:p>
          <a:p>
            <a:r>
              <a:rPr lang="en-US" sz="1700" dirty="0"/>
              <a:t>Both </a:t>
            </a:r>
            <a:r>
              <a:rPr lang="en-US" sz="1700" dirty="0" err="1"/>
              <a:t>pramipexole</a:t>
            </a:r>
            <a:r>
              <a:rPr lang="en-US" sz="1700" dirty="0"/>
              <a:t> and </a:t>
            </a:r>
            <a:r>
              <a:rPr lang="en-US" sz="1700" dirty="0" err="1"/>
              <a:t>ropinirole</a:t>
            </a:r>
            <a:r>
              <a:rPr lang="en-US" sz="1700" dirty="0"/>
              <a:t> can be started at 0.25 mg and increased as tolerated. </a:t>
            </a:r>
          </a:p>
          <a:p>
            <a:r>
              <a:rPr lang="en-US" sz="1700" dirty="0"/>
              <a:t>The maximum dose of these medications is generally 3 mg.</a:t>
            </a:r>
          </a:p>
          <a:p>
            <a:r>
              <a:rPr lang="en-US" sz="1700" dirty="0"/>
              <a:t>In patients who are intolerant to </a:t>
            </a:r>
            <a:r>
              <a:rPr lang="en-US" sz="1700" dirty="0" err="1"/>
              <a:t>dopaminergic</a:t>
            </a:r>
            <a:r>
              <a:rPr lang="en-US" sz="1700" dirty="0"/>
              <a:t> medications, the ergot-derivative </a:t>
            </a:r>
            <a:r>
              <a:rPr lang="en-US" sz="1700" dirty="0" err="1"/>
              <a:t>pergolide</a:t>
            </a:r>
            <a:r>
              <a:rPr lang="en-US" sz="1700" dirty="0"/>
              <a:t> can be used. The starting dose is a 0.025 mg and increased up to 0.5 mg. </a:t>
            </a:r>
            <a:br>
              <a:rPr lang="en-US" sz="1700" dirty="0"/>
            </a:br>
            <a:endParaRPr lang="en-US" sz="1700" dirty="0"/>
          </a:p>
        </p:txBody>
      </p:sp>
      <p:sp>
        <p:nvSpPr>
          <p:cNvPr id="6" name="Footer Placeholder 5">
            <a:extLst>
              <a:ext uri="{FF2B5EF4-FFF2-40B4-BE49-F238E27FC236}">
                <a16:creationId xmlns:a16="http://schemas.microsoft.com/office/drawing/2014/main" id="{488AFE4B-6167-2E49-D336-AE08C2EA920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A4F809B-E739-4295-031C-04080D1844A0}"/>
              </a:ext>
            </a:extLst>
          </p:cNvPr>
          <p:cNvSpPr>
            <a:spLocks noGrp="1"/>
          </p:cNvSpPr>
          <p:nvPr>
            <p:ph type="sldNum" sz="quarter" idx="12"/>
          </p:nvPr>
        </p:nvSpPr>
        <p:spPr/>
        <p:txBody>
          <a:bodyPr/>
          <a:lstStyle/>
          <a:p>
            <a:fld id="{79DD99AD-3751-4211-9537-7074990B98B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Treatment</a:t>
            </a:r>
          </a:p>
        </p:txBody>
      </p:sp>
      <p:sp>
        <p:nvSpPr>
          <p:cNvPr id="3" name="Content Placeholder 2"/>
          <p:cNvSpPr>
            <a:spLocks noGrp="1"/>
          </p:cNvSpPr>
          <p:nvPr>
            <p:ph idx="1"/>
          </p:nvPr>
        </p:nvSpPr>
        <p:spPr>
          <a:xfrm>
            <a:off x="1176865" y="2490135"/>
            <a:ext cx="6798736" cy="3444997"/>
          </a:xfrm>
        </p:spPr>
        <p:txBody>
          <a:bodyPr>
            <a:noAutofit/>
          </a:bodyPr>
          <a:lstStyle/>
          <a:p>
            <a:r>
              <a:rPr lang="en-US" sz="2000" dirty="0"/>
              <a:t>Augmentation is the most common side effect with long-term use of </a:t>
            </a:r>
            <a:r>
              <a:rPr lang="en-US" sz="2000" dirty="0" err="1"/>
              <a:t>levodopa</a:t>
            </a:r>
            <a:r>
              <a:rPr lang="en-US" sz="2000" dirty="0"/>
              <a:t> in RLS. </a:t>
            </a:r>
          </a:p>
          <a:p>
            <a:r>
              <a:rPr lang="en-US" sz="2000" dirty="0"/>
              <a:t>After initial improvement, symptoms worsen with use of </a:t>
            </a:r>
            <a:r>
              <a:rPr lang="en-US" sz="2000" dirty="0" err="1"/>
              <a:t>Levodopa</a:t>
            </a:r>
            <a:r>
              <a:rPr lang="en-US" sz="2000" dirty="0"/>
              <a:t>. </a:t>
            </a:r>
          </a:p>
          <a:p>
            <a:r>
              <a:rPr lang="en-US" sz="2000" dirty="0"/>
              <a:t>Augmentation has also been reported with other </a:t>
            </a:r>
            <a:r>
              <a:rPr lang="en-US" sz="2000" dirty="0" err="1"/>
              <a:t>dopaminergic</a:t>
            </a:r>
            <a:r>
              <a:rPr lang="en-US" sz="2000" dirty="0"/>
              <a:t> agents and the incidence with these agents is probably around 20%.</a:t>
            </a:r>
          </a:p>
          <a:p>
            <a:r>
              <a:rPr lang="en-US" sz="2000" dirty="0"/>
              <a:t>When augmentation occurs drug should be withheld rather than increased.</a:t>
            </a:r>
            <a:br>
              <a:rPr lang="en-US" dirty="0"/>
            </a:br>
            <a:br>
              <a:rPr lang="en-US" dirty="0"/>
            </a:br>
            <a:endParaRPr lang="en-US" dirty="0"/>
          </a:p>
        </p:txBody>
      </p:sp>
      <p:sp>
        <p:nvSpPr>
          <p:cNvPr id="6" name="Footer Placeholder 5">
            <a:extLst>
              <a:ext uri="{FF2B5EF4-FFF2-40B4-BE49-F238E27FC236}">
                <a16:creationId xmlns:a16="http://schemas.microsoft.com/office/drawing/2014/main" id="{CDA52370-AB67-40C7-C7A2-57251B9F7BF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8E7289B-5403-693D-51A4-49E7A00791C3}"/>
              </a:ext>
            </a:extLst>
          </p:cNvPr>
          <p:cNvSpPr>
            <a:spLocks noGrp="1"/>
          </p:cNvSpPr>
          <p:nvPr>
            <p:ph type="sldNum" sz="quarter" idx="12"/>
          </p:nvPr>
        </p:nvSpPr>
        <p:spPr/>
        <p:txBody>
          <a:bodyPr/>
          <a:lstStyle/>
          <a:p>
            <a:fld id="{79DD99AD-3751-4211-9537-7074990B98B0}"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Treatment</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Stopping the medications usually result in rebound symptoms and that they can be managed effectively with benzodiazepine receptor agonists (</a:t>
            </a:r>
            <a:r>
              <a:rPr lang="en-US" dirty="0" err="1"/>
              <a:t>zolpidem</a:t>
            </a:r>
            <a:r>
              <a:rPr lang="en-US" dirty="0"/>
              <a:t>,  </a:t>
            </a:r>
            <a:r>
              <a:rPr lang="en-US" dirty="0" err="1"/>
              <a:t>zaleplon</a:t>
            </a:r>
            <a:r>
              <a:rPr lang="en-US" dirty="0"/>
              <a:t>) .</a:t>
            </a:r>
          </a:p>
          <a:p>
            <a:r>
              <a:rPr lang="en-US" dirty="0"/>
              <a:t>Antiepileptic agents such as gabapentin and lamotrigine have been effectively used as second line agents in the treatment of RLS.</a:t>
            </a:r>
          </a:p>
        </p:txBody>
      </p:sp>
      <p:sp>
        <p:nvSpPr>
          <p:cNvPr id="6" name="Footer Placeholder 5">
            <a:extLst>
              <a:ext uri="{FF2B5EF4-FFF2-40B4-BE49-F238E27FC236}">
                <a16:creationId xmlns:a16="http://schemas.microsoft.com/office/drawing/2014/main" id="{D13D1B85-63A9-6DCA-B231-A8FF1233E2A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1A9AB51B-2344-E14A-7DE6-2C1FD614624C}"/>
              </a:ext>
            </a:extLst>
          </p:cNvPr>
          <p:cNvSpPr>
            <a:spLocks noGrp="1"/>
          </p:cNvSpPr>
          <p:nvPr>
            <p:ph type="sldNum" sz="quarter" idx="12"/>
          </p:nvPr>
        </p:nvSpPr>
        <p:spPr/>
        <p:txBody>
          <a:bodyPr/>
          <a:lstStyle/>
          <a:p>
            <a:fld id="{79DD99AD-3751-4211-9537-7074990B98B0}"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sz="3600" dirty="0"/>
              <a:t>Recommended Drug Management of Restless Legs Syndrome.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369256"/>
              </p:ext>
            </p:extLst>
          </p:nvPr>
        </p:nvGraphicFramePr>
        <p:xfrm>
          <a:off x="1172366" y="2438401"/>
          <a:ext cx="6799264" cy="3680446"/>
        </p:xfrm>
        <a:graphic>
          <a:graphicData uri="http://schemas.openxmlformats.org/drawingml/2006/table">
            <a:tbl>
              <a:tblPr firstRow="1" bandRow="1">
                <a:tableStyleId>{5C22544A-7EE6-4342-B048-85BDC9FD1C3A}</a:tableStyleId>
              </a:tblPr>
              <a:tblGrid>
                <a:gridCol w="1699816">
                  <a:extLst>
                    <a:ext uri="{9D8B030D-6E8A-4147-A177-3AD203B41FA5}">
                      <a16:colId xmlns:a16="http://schemas.microsoft.com/office/drawing/2014/main" val="20000"/>
                    </a:ext>
                  </a:extLst>
                </a:gridCol>
                <a:gridCol w="1699816">
                  <a:extLst>
                    <a:ext uri="{9D8B030D-6E8A-4147-A177-3AD203B41FA5}">
                      <a16:colId xmlns:a16="http://schemas.microsoft.com/office/drawing/2014/main" val="20001"/>
                    </a:ext>
                  </a:extLst>
                </a:gridCol>
                <a:gridCol w="1699816">
                  <a:extLst>
                    <a:ext uri="{9D8B030D-6E8A-4147-A177-3AD203B41FA5}">
                      <a16:colId xmlns:a16="http://schemas.microsoft.com/office/drawing/2014/main" val="20002"/>
                    </a:ext>
                  </a:extLst>
                </a:gridCol>
                <a:gridCol w="1699816">
                  <a:extLst>
                    <a:ext uri="{9D8B030D-6E8A-4147-A177-3AD203B41FA5}">
                      <a16:colId xmlns:a16="http://schemas.microsoft.com/office/drawing/2014/main" val="20003"/>
                    </a:ext>
                  </a:extLst>
                </a:gridCol>
              </a:tblGrid>
              <a:tr h="754366">
                <a:tc>
                  <a:txBody>
                    <a:bodyPr/>
                    <a:lstStyle/>
                    <a:p>
                      <a:r>
                        <a:rPr lang="en-US" sz="1400" b="1" kern="1200" baseline="0" dirty="0">
                          <a:solidFill>
                            <a:schemeClr val="lt1"/>
                          </a:solidFill>
                          <a:latin typeface="Times New Roman" pitchFamily="18" charset="0"/>
                          <a:ea typeface="+mn-ea"/>
                          <a:cs typeface="Times New Roman" pitchFamily="18" charset="0"/>
                        </a:rPr>
                        <a:t>Frequency</a:t>
                      </a:r>
                    </a:p>
                    <a:p>
                      <a:r>
                        <a:rPr lang="en-US" sz="1400" b="1" kern="1200" baseline="0" dirty="0">
                          <a:solidFill>
                            <a:schemeClr val="lt1"/>
                          </a:solidFill>
                          <a:latin typeface="Times New Roman" pitchFamily="18" charset="0"/>
                          <a:ea typeface="+mn-ea"/>
                          <a:cs typeface="Times New Roman" pitchFamily="18" charset="0"/>
                        </a:rPr>
                        <a:t>or Quality</a:t>
                      </a:r>
                    </a:p>
                    <a:p>
                      <a:r>
                        <a:rPr lang="en-US" sz="1400" b="1" kern="1200" baseline="0" dirty="0">
                          <a:solidFill>
                            <a:schemeClr val="lt1"/>
                          </a:solidFill>
                          <a:latin typeface="Times New Roman" pitchFamily="18" charset="0"/>
                          <a:ea typeface="+mn-ea"/>
                          <a:cs typeface="Times New Roman" pitchFamily="18" charset="0"/>
                        </a:rPr>
                        <a:t>of Symptoms</a:t>
                      </a:r>
                      <a:endParaRPr lang="en-US" sz="1400" dirty="0">
                        <a:latin typeface="Times New Roman" pitchFamily="18" charset="0"/>
                        <a:cs typeface="Times New Roman" pitchFamily="18" charset="0"/>
                      </a:endParaRPr>
                    </a:p>
                  </a:txBody>
                  <a:tcPr/>
                </a:tc>
                <a:tc>
                  <a:txBody>
                    <a:bodyPr/>
                    <a:lstStyle/>
                    <a:p>
                      <a:endParaRPr lang="en-US" sz="1600">
                        <a:latin typeface="Times New Roman" pitchFamily="18" charset="0"/>
                        <a:cs typeface="Times New Roman" pitchFamily="18" charset="0"/>
                      </a:endParaRPr>
                    </a:p>
                  </a:txBody>
                  <a:tcPr/>
                </a:tc>
                <a:tc>
                  <a:txBody>
                    <a:bodyPr/>
                    <a:lstStyle/>
                    <a:p>
                      <a:endParaRPr lang="en-US" sz="1600" dirty="0">
                        <a:latin typeface="Times New Roman" pitchFamily="18" charset="0"/>
                        <a:cs typeface="Times New Roman" pitchFamily="18" charset="0"/>
                      </a:endParaRPr>
                    </a:p>
                  </a:txBody>
                  <a:tcPr/>
                </a:tc>
                <a:tc>
                  <a:txBody>
                    <a:bodyPr/>
                    <a:lstStyle/>
                    <a:p>
                      <a:endParaRPr lang="en-US" sz="160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43656">
                <a:tc>
                  <a:txBody>
                    <a:bodyPr/>
                    <a:lstStyle/>
                    <a:p>
                      <a:endParaRPr lang="en-US" sz="1800" b="1">
                        <a:solidFill>
                          <a:srgbClr val="FFFF00"/>
                        </a:solidFill>
                        <a:latin typeface="Times New Roman" pitchFamily="18" charset="0"/>
                        <a:cs typeface="Times New Roman" pitchFamily="18" charset="0"/>
                      </a:endParaRPr>
                    </a:p>
                  </a:txBody>
                  <a:tcPr/>
                </a:tc>
                <a:tc>
                  <a:txBody>
                    <a:bodyPr/>
                    <a:lstStyle/>
                    <a:p>
                      <a:r>
                        <a:rPr lang="en-US" sz="1800" b="1" dirty="0">
                          <a:solidFill>
                            <a:srgbClr val="FFFF00"/>
                          </a:solidFill>
                          <a:latin typeface="Times New Roman" pitchFamily="18" charset="0"/>
                          <a:cs typeface="Times New Roman" pitchFamily="18" charset="0"/>
                        </a:rPr>
                        <a:t>First choice</a:t>
                      </a:r>
                    </a:p>
                  </a:txBody>
                  <a:tcPr/>
                </a:tc>
                <a:tc>
                  <a:txBody>
                    <a:bodyPr/>
                    <a:lstStyle/>
                    <a:p>
                      <a:r>
                        <a:rPr lang="en-US" sz="1800" b="1" dirty="0">
                          <a:solidFill>
                            <a:srgbClr val="FFFF00"/>
                          </a:solidFill>
                          <a:latin typeface="Times New Roman" pitchFamily="18" charset="0"/>
                          <a:cs typeface="Times New Roman" pitchFamily="18" charset="0"/>
                        </a:rPr>
                        <a:t>Second choice</a:t>
                      </a:r>
                    </a:p>
                  </a:txBody>
                  <a:tcPr/>
                </a:tc>
                <a:tc>
                  <a:txBody>
                    <a:bodyPr/>
                    <a:lstStyle/>
                    <a:p>
                      <a:r>
                        <a:rPr lang="en-US" sz="1800" b="1" dirty="0">
                          <a:solidFill>
                            <a:srgbClr val="FFFF00"/>
                          </a:solidFill>
                          <a:latin typeface="Times New Roman" pitchFamily="18" charset="0"/>
                          <a:cs typeface="Times New Roman" pitchFamily="18" charset="0"/>
                        </a:rPr>
                        <a:t>Third choice</a:t>
                      </a:r>
                    </a:p>
                  </a:txBody>
                  <a:tcPr/>
                </a:tc>
                <a:extLst>
                  <a:ext uri="{0D108BD9-81ED-4DB2-BD59-A6C34878D82A}">
                    <a16:rowId xmlns:a16="http://schemas.microsoft.com/office/drawing/2014/main" val="10001"/>
                  </a:ext>
                </a:extLst>
              </a:tr>
              <a:tr h="773225">
                <a:tc>
                  <a:txBody>
                    <a:bodyPr/>
                    <a:lstStyle/>
                    <a:p>
                      <a:r>
                        <a:rPr lang="en-US" sz="1600" kern="1200" baseline="0" dirty="0">
                          <a:solidFill>
                            <a:schemeClr val="dk1"/>
                          </a:solidFill>
                          <a:latin typeface="Times New Roman" pitchFamily="18" charset="0"/>
                          <a:ea typeface="+mn-ea"/>
                          <a:cs typeface="Times New Roman" pitchFamily="18" charset="0"/>
                        </a:rPr>
                        <a:t>Nightly</a:t>
                      </a:r>
                      <a:endParaRPr lang="en-US" sz="1600" dirty="0">
                        <a:latin typeface="Times New Roman" pitchFamily="18" charset="0"/>
                        <a:cs typeface="Times New Roman" pitchFamily="18" charset="0"/>
                      </a:endParaRPr>
                    </a:p>
                  </a:txBody>
                  <a:tcPr/>
                </a:tc>
                <a:tc>
                  <a:txBody>
                    <a:bodyPr/>
                    <a:lstStyle/>
                    <a:p>
                      <a:r>
                        <a:rPr lang="en-US" sz="1600" kern="1200" baseline="0" dirty="0">
                          <a:solidFill>
                            <a:schemeClr val="dk1"/>
                          </a:solidFill>
                          <a:latin typeface="Times New Roman" pitchFamily="18" charset="0"/>
                          <a:ea typeface="+mn-ea"/>
                          <a:cs typeface="Times New Roman" pitchFamily="18" charset="0"/>
                        </a:rPr>
                        <a:t>Dopamine agonist </a:t>
                      </a:r>
                      <a:endParaRPr lang="en-US" sz="1600" dirty="0">
                        <a:latin typeface="Times New Roman" pitchFamily="18" charset="0"/>
                        <a:cs typeface="Times New Roman" pitchFamily="18" charset="0"/>
                      </a:endParaRPr>
                    </a:p>
                  </a:txBody>
                  <a:tcPr/>
                </a:tc>
                <a:tc>
                  <a:txBody>
                    <a:bodyPr/>
                    <a:lstStyle/>
                    <a:p>
                      <a:r>
                        <a:rPr lang="en-US" sz="1600" kern="1200" baseline="0" dirty="0">
                          <a:solidFill>
                            <a:schemeClr val="dk1"/>
                          </a:solidFill>
                          <a:latin typeface="Times New Roman" pitchFamily="18" charset="0"/>
                          <a:ea typeface="+mn-ea"/>
                          <a:cs typeface="Times New Roman" pitchFamily="18" charset="0"/>
                        </a:rPr>
                        <a:t>Opiates</a:t>
                      </a:r>
                      <a:endParaRPr lang="en-US" sz="1600" dirty="0">
                        <a:latin typeface="Times New Roman" pitchFamily="18" charset="0"/>
                        <a:cs typeface="Times New Roman" pitchFamily="18" charset="0"/>
                      </a:endParaRPr>
                    </a:p>
                  </a:txBody>
                  <a:tcPr/>
                </a:tc>
                <a:tc>
                  <a:txBody>
                    <a:bodyPr/>
                    <a:lstStyle/>
                    <a:p>
                      <a:r>
                        <a:rPr lang="en-US" sz="1600" kern="1200" baseline="0" dirty="0" err="1">
                          <a:solidFill>
                            <a:schemeClr val="dk1"/>
                          </a:solidFill>
                          <a:latin typeface="Times New Roman" pitchFamily="18" charset="0"/>
                          <a:ea typeface="+mn-ea"/>
                          <a:cs typeface="Times New Roman" pitchFamily="18" charset="0"/>
                        </a:rPr>
                        <a:t>Gabapentin</a:t>
                      </a:r>
                      <a:r>
                        <a:rPr lang="en-US" sz="1600" kern="1200" baseline="0" dirty="0">
                          <a:solidFill>
                            <a:schemeClr val="dk1"/>
                          </a:solidFill>
                          <a:latin typeface="Times New Roman" pitchFamily="18" charset="0"/>
                          <a:ea typeface="+mn-ea"/>
                          <a:cs typeface="Times New Roman" pitchFamily="18" charset="0"/>
                        </a:rPr>
                        <a:t>, sedative–</a:t>
                      </a:r>
                    </a:p>
                    <a:p>
                      <a:r>
                        <a:rPr lang="en-US" sz="1600" kern="1200" baseline="0" dirty="0">
                          <a:solidFill>
                            <a:schemeClr val="dk1"/>
                          </a:solidFill>
                          <a:latin typeface="Times New Roman" pitchFamily="18" charset="0"/>
                          <a:ea typeface="+mn-ea"/>
                          <a:cs typeface="Times New Roman" pitchFamily="18" charset="0"/>
                        </a:rPr>
                        <a:t>hypnotic agent</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44121">
                <a:tc>
                  <a:txBody>
                    <a:bodyPr/>
                    <a:lstStyle/>
                    <a:p>
                      <a:r>
                        <a:rPr lang="en-US" sz="1600" kern="1200" baseline="0" dirty="0">
                          <a:solidFill>
                            <a:schemeClr val="dk1"/>
                          </a:solidFill>
                          <a:latin typeface="Times New Roman" pitchFamily="18" charset="0"/>
                          <a:ea typeface="+mn-ea"/>
                          <a:cs typeface="Times New Roman" pitchFamily="18" charset="0"/>
                        </a:rPr>
                        <a:t>Frequent (3 to 5 times per week)</a:t>
                      </a:r>
                      <a:endParaRPr lang="en-US" sz="1600" dirty="0">
                        <a:latin typeface="Times New Roman" pitchFamily="18" charset="0"/>
                        <a:cs typeface="Times New Roman" pitchFamily="18" charset="0"/>
                      </a:endParaRPr>
                    </a:p>
                  </a:txBody>
                  <a:tcPr/>
                </a:tc>
                <a:tc>
                  <a:txBody>
                    <a:bodyPr/>
                    <a:lstStyle/>
                    <a:p>
                      <a:r>
                        <a:rPr lang="en-US" sz="1600" kern="1200" baseline="0" dirty="0">
                          <a:solidFill>
                            <a:schemeClr val="dk1"/>
                          </a:solidFill>
                          <a:latin typeface="Times New Roman" pitchFamily="18" charset="0"/>
                          <a:ea typeface="+mn-ea"/>
                          <a:cs typeface="Times New Roman" pitchFamily="18" charset="0"/>
                        </a:rPr>
                        <a:t>Sedative–hypnotic</a:t>
                      </a:r>
                    </a:p>
                    <a:p>
                      <a:r>
                        <a:rPr lang="en-US" sz="1600" kern="1200" baseline="0" dirty="0">
                          <a:solidFill>
                            <a:schemeClr val="dk1"/>
                          </a:solidFill>
                          <a:latin typeface="Times New Roman" pitchFamily="18" charset="0"/>
                          <a:ea typeface="+mn-ea"/>
                          <a:cs typeface="Times New Roman" pitchFamily="18" charset="0"/>
                        </a:rPr>
                        <a:t>agent</a:t>
                      </a:r>
                    </a:p>
                  </a:txBody>
                  <a:tcPr/>
                </a:tc>
                <a:tc>
                  <a:txBody>
                    <a:bodyPr/>
                    <a:lstStyle/>
                    <a:p>
                      <a:r>
                        <a:rPr lang="en-US" sz="1600" kern="1200" baseline="0" dirty="0">
                          <a:solidFill>
                            <a:schemeClr val="dk1"/>
                          </a:solidFill>
                          <a:latin typeface="Times New Roman" pitchFamily="18" charset="0"/>
                          <a:ea typeface="+mn-ea"/>
                          <a:cs typeface="Times New Roman" pitchFamily="18" charset="0"/>
                        </a:rPr>
                        <a:t>Opiate</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Times New Roman" pitchFamily="18" charset="0"/>
                          <a:ea typeface="+mn-ea"/>
                          <a:cs typeface="Times New Roman" pitchFamily="18" charset="0"/>
                        </a:rPr>
                        <a:t>Levodopa</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44121">
                <a:tc>
                  <a:txBody>
                    <a:bodyPr/>
                    <a:lstStyle/>
                    <a:p>
                      <a:r>
                        <a:rPr lang="en-US" sz="1600" kern="1200" baseline="0" dirty="0">
                          <a:solidFill>
                            <a:schemeClr val="dk1"/>
                          </a:solidFill>
                          <a:latin typeface="Times New Roman" pitchFamily="18" charset="0"/>
                          <a:ea typeface="+mn-ea"/>
                          <a:cs typeface="Times New Roman" pitchFamily="18" charset="0"/>
                        </a:rPr>
                        <a:t>Occasional</a:t>
                      </a:r>
                      <a:endParaRPr lang="en-US" sz="1600" dirty="0">
                        <a:latin typeface="Times New Roman" pitchFamily="18" charset="0"/>
                        <a:cs typeface="Times New Roman" pitchFamily="18" charset="0"/>
                      </a:endParaRPr>
                    </a:p>
                  </a:txBody>
                  <a:tcPr/>
                </a:tc>
                <a:tc>
                  <a:txBody>
                    <a:bodyPr/>
                    <a:lstStyle/>
                    <a:p>
                      <a:r>
                        <a:rPr lang="en-US" sz="1600" kern="1200" baseline="0" dirty="0" err="1">
                          <a:solidFill>
                            <a:schemeClr val="dk1"/>
                          </a:solidFill>
                          <a:latin typeface="Times New Roman" pitchFamily="18" charset="0"/>
                          <a:ea typeface="+mn-ea"/>
                          <a:cs typeface="Times New Roman" pitchFamily="18" charset="0"/>
                        </a:rPr>
                        <a:t>Levodopa</a:t>
                      </a:r>
                      <a:endParaRPr lang="en-US" sz="1600" dirty="0">
                        <a:latin typeface="Times New Roman" pitchFamily="18" charset="0"/>
                        <a:cs typeface="Times New Roman" pitchFamily="18" charset="0"/>
                      </a:endParaRPr>
                    </a:p>
                  </a:txBody>
                  <a:tcPr/>
                </a:tc>
                <a:tc>
                  <a:txBody>
                    <a:bodyPr/>
                    <a:lstStyle/>
                    <a:p>
                      <a:r>
                        <a:rPr lang="en-US" sz="1600" kern="1200" baseline="0" dirty="0">
                          <a:solidFill>
                            <a:schemeClr val="dk1"/>
                          </a:solidFill>
                          <a:latin typeface="Times New Roman" pitchFamily="18" charset="0"/>
                          <a:ea typeface="+mn-ea"/>
                          <a:cs typeface="Times New Roman" pitchFamily="18" charset="0"/>
                        </a:rPr>
                        <a:t>Sedative–hypnotic</a:t>
                      </a:r>
                    </a:p>
                    <a:p>
                      <a:r>
                        <a:rPr lang="en-US" sz="1600" kern="1200" baseline="0" dirty="0">
                          <a:solidFill>
                            <a:schemeClr val="dk1"/>
                          </a:solidFill>
                          <a:latin typeface="Times New Roman" pitchFamily="18" charset="0"/>
                          <a:ea typeface="+mn-ea"/>
                          <a:cs typeface="Times New Roman" pitchFamily="18" charset="0"/>
                        </a:rPr>
                        <a:t>agent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Times New Roman" pitchFamily="18" charset="0"/>
                          <a:ea typeface="+mn-ea"/>
                          <a:cs typeface="Times New Roman" pitchFamily="18" charset="0"/>
                        </a:rPr>
                        <a:t>Opiates</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44121">
                <a:tc>
                  <a:txBody>
                    <a:bodyPr/>
                    <a:lstStyle/>
                    <a:p>
                      <a:r>
                        <a:rPr lang="en-US" sz="1600" kern="1200" baseline="0" dirty="0">
                          <a:solidFill>
                            <a:schemeClr val="dk1"/>
                          </a:solidFill>
                          <a:latin typeface="Times New Roman" pitchFamily="18" charset="0"/>
                          <a:ea typeface="+mn-ea"/>
                          <a:cs typeface="Times New Roman" pitchFamily="18" charset="0"/>
                        </a:rPr>
                        <a:t>Painful</a:t>
                      </a:r>
                      <a:endParaRPr lang="en-US" sz="1600" dirty="0">
                        <a:latin typeface="Times New Roman" pitchFamily="18" charset="0"/>
                        <a:cs typeface="Times New Roman" pitchFamily="18" charset="0"/>
                      </a:endParaRPr>
                    </a:p>
                  </a:txBody>
                  <a:tcPr/>
                </a:tc>
                <a:tc>
                  <a:txBody>
                    <a:bodyPr/>
                    <a:lstStyle/>
                    <a:p>
                      <a:r>
                        <a:rPr lang="en-US" sz="1600" kern="1200" baseline="0" dirty="0" err="1">
                          <a:solidFill>
                            <a:schemeClr val="dk1"/>
                          </a:solidFill>
                          <a:latin typeface="Times New Roman" pitchFamily="18" charset="0"/>
                          <a:ea typeface="+mn-ea"/>
                          <a:cs typeface="Times New Roman" pitchFamily="18" charset="0"/>
                        </a:rPr>
                        <a:t>Gabapentin</a:t>
                      </a:r>
                      <a:r>
                        <a:rPr lang="en-US" sz="1600" kern="1200" baseline="0" dirty="0">
                          <a:solidFill>
                            <a:schemeClr val="dk1"/>
                          </a:solidFill>
                          <a:latin typeface="Times New Roman" pitchFamily="18" charset="0"/>
                          <a:ea typeface="+mn-ea"/>
                          <a:cs typeface="Times New Roman" pitchFamily="18" charset="0"/>
                        </a:rPr>
                        <a:t>,</a:t>
                      </a:r>
                    </a:p>
                    <a:p>
                      <a:r>
                        <a:rPr lang="en-US" sz="1600" kern="1200" baseline="0" dirty="0">
                          <a:solidFill>
                            <a:schemeClr val="dk1"/>
                          </a:solidFill>
                          <a:latin typeface="Times New Roman" pitchFamily="18" charset="0"/>
                          <a:ea typeface="+mn-ea"/>
                          <a:cs typeface="Times New Roman" pitchFamily="18" charset="0"/>
                        </a:rPr>
                        <a:t>opiates</a:t>
                      </a:r>
                    </a:p>
                  </a:txBody>
                  <a:tcPr/>
                </a:tc>
                <a:tc>
                  <a:txBody>
                    <a:bodyPr/>
                    <a:lstStyle/>
                    <a:p>
                      <a:r>
                        <a:rPr lang="en-US" sz="1600" kern="1200" baseline="0" dirty="0">
                          <a:solidFill>
                            <a:schemeClr val="dk1"/>
                          </a:solidFill>
                          <a:latin typeface="Times New Roman" pitchFamily="18" charset="0"/>
                          <a:ea typeface="+mn-ea"/>
                          <a:cs typeface="Times New Roman" pitchFamily="18" charset="0"/>
                        </a:rPr>
                        <a:t>Dopamine agonist </a:t>
                      </a:r>
                      <a:endParaRPr lang="en-US" sz="1600" dirty="0">
                        <a:latin typeface="Times New Roman" pitchFamily="18" charset="0"/>
                        <a:cs typeface="Times New Roman" pitchFamily="18" charset="0"/>
                      </a:endParaRPr>
                    </a:p>
                  </a:txBody>
                  <a:tcPr/>
                </a:tc>
                <a:tc>
                  <a:txBody>
                    <a:bodyPr/>
                    <a:lstStyle/>
                    <a:p>
                      <a:r>
                        <a:rPr lang="en-US" sz="1600" kern="1200" baseline="0" dirty="0">
                          <a:solidFill>
                            <a:schemeClr val="dk1"/>
                          </a:solidFill>
                          <a:latin typeface="Times New Roman" pitchFamily="18" charset="0"/>
                          <a:ea typeface="+mn-ea"/>
                          <a:cs typeface="Times New Roman" pitchFamily="18" charset="0"/>
                        </a:rPr>
                        <a:t>Sedative–hypnotic</a:t>
                      </a:r>
                    </a:p>
                    <a:p>
                      <a:r>
                        <a:rPr lang="en-US" sz="1600" kern="1200" baseline="0" dirty="0">
                          <a:solidFill>
                            <a:schemeClr val="dk1"/>
                          </a:solidFill>
                          <a:latin typeface="Times New Roman" pitchFamily="18" charset="0"/>
                          <a:ea typeface="+mn-ea"/>
                          <a:cs typeface="Times New Roman" pitchFamily="18" charset="0"/>
                        </a:rPr>
                        <a:t>agent</a:t>
                      </a:r>
                      <a:endParaRPr lang="en-US" sz="16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F570D4-1467-8CF6-4169-3ADC687DF1B2}"/>
              </a:ext>
            </a:extLst>
          </p:cNvPr>
          <p:cNvSpPr txBox="1"/>
          <p:nvPr/>
        </p:nvSpPr>
        <p:spPr>
          <a:xfrm>
            <a:off x="1752600" y="2875002"/>
            <a:ext cx="5638800" cy="1107996"/>
          </a:xfrm>
          <a:prstGeom prst="rect">
            <a:avLst/>
          </a:prstGeom>
          <a:noFill/>
        </p:spPr>
        <p:txBody>
          <a:bodyPr wrap="square" rtlCol="0">
            <a:spAutoFit/>
          </a:bodyPr>
          <a:lstStyle/>
          <a:p>
            <a:pPr algn="ctr">
              <a:buNone/>
            </a:pPr>
            <a:r>
              <a:rPr lang="en-US" sz="6600" dirty="0">
                <a:solidFill>
                  <a:srgbClr val="C00000"/>
                </a:solidFill>
                <a:latin typeface="Algerian" pitchFamily="82" charset="0"/>
              </a:rPr>
              <a:t>Thanks….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Restless Leg Syndrome</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Periodic limb movement (PLM) and Restless leg syndrome (RLS) are types of sleep disorders.</a:t>
            </a:r>
          </a:p>
          <a:p>
            <a:r>
              <a:rPr lang="en-US" dirty="0"/>
              <a:t>While RLS is a clinical diagnosis, the diagnosis of PLM is made by polysomnography. </a:t>
            </a:r>
          </a:p>
          <a:p>
            <a:r>
              <a:rPr lang="en-US" dirty="0"/>
              <a:t>They share the same pathophysiology and often respond to the same treatment. </a:t>
            </a:r>
          </a:p>
          <a:p>
            <a:r>
              <a:rPr lang="en-US" dirty="0"/>
              <a:t>The epidemiological studies have reported the prevalence between 2% and 15%. </a:t>
            </a:r>
          </a:p>
          <a:p>
            <a:r>
              <a:rPr lang="en-US" dirty="0"/>
              <a:t>Rangarajan et al. (2007) found a prevalence of 2% from the door-to-door survey in Bangalore, India.</a:t>
            </a:r>
          </a:p>
          <a:p>
            <a:endParaRPr lang="en-US" dirty="0"/>
          </a:p>
        </p:txBody>
      </p:sp>
      <p:sp>
        <p:nvSpPr>
          <p:cNvPr id="6" name="Footer Placeholder 5">
            <a:extLst>
              <a:ext uri="{FF2B5EF4-FFF2-40B4-BE49-F238E27FC236}">
                <a16:creationId xmlns:a16="http://schemas.microsoft.com/office/drawing/2014/main" id="{3AA84631-7E9B-42CB-6420-1461AEFE5DAE}"/>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5EC0B22-6258-4CA6-546A-3DF40B32F049}"/>
              </a:ext>
            </a:extLst>
          </p:cNvPr>
          <p:cNvSpPr>
            <a:spLocks noGrp="1"/>
          </p:cNvSpPr>
          <p:nvPr>
            <p:ph type="sldNum" sz="quarter" idx="12"/>
          </p:nvPr>
        </p:nvSpPr>
        <p:spPr/>
        <p:txBody>
          <a:bodyPr/>
          <a:lstStyle/>
          <a:p>
            <a:fld id="{79DD99AD-3751-4211-9537-7074990B98B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Restless Leg Syndrome</a:t>
            </a:r>
          </a:p>
        </p:txBody>
      </p:sp>
      <p:sp>
        <p:nvSpPr>
          <p:cNvPr id="3" name="Content Placeholder 2"/>
          <p:cNvSpPr>
            <a:spLocks noGrp="1"/>
          </p:cNvSpPr>
          <p:nvPr>
            <p:ph idx="1"/>
          </p:nvPr>
        </p:nvSpPr>
        <p:spPr>
          <a:xfrm>
            <a:off x="1176865" y="2490135"/>
            <a:ext cx="6798736" cy="3444997"/>
          </a:xfrm>
        </p:spPr>
        <p:txBody>
          <a:bodyPr/>
          <a:lstStyle/>
          <a:p>
            <a:r>
              <a:rPr lang="en-US" dirty="0"/>
              <a:t>RLS is a lifelong sensory-motor neurological disorder that often begins at a very young age but is mostly diagnosed in the middle or later years.</a:t>
            </a:r>
          </a:p>
          <a:p>
            <a:r>
              <a:rPr lang="en-US" dirty="0"/>
              <a:t>Prevalence of RLS increases with age.</a:t>
            </a:r>
          </a:p>
        </p:txBody>
      </p:sp>
      <p:sp>
        <p:nvSpPr>
          <p:cNvPr id="6" name="Footer Placeholder 5">
            <a:extLst>
              <a:ext uri="{FF2B5EF4-FFF2-40B4-BE49-F238E27FC236}">
                <a16:creationId xmlns:a16="http://schemas.microsoft.com/office/drawing/2014/main" id="{DC35EBC4-C37E-ADD4-B880-57A4191BECC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38EC864D-2E7D-6006-0D2F-7C70C7FDF6D9}"/>
              </a:ext>
            </a:extLst>
          </p:cNvPr>
          <p:cNvSpPr>
            <a:spLocks noGrp="1"/>
          </p:cNvSpPr>
          <p:nvPr>
            <p:ph type="sldNum" sz="quarter" idx="12"/>
          </p:nvPr>
        </p:nvSpPr>
        <p:spPr/>
        <p:txBody>
          <a:bodyPr/>
          <a:lstStyle/>
          <a:p>
            <a:fld id="{79DD99AD-3751-4211-9537-7074990B98B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Restless Leg Syndrome</a:t>
            </a:r>
          </a:p>
        </p:txBody>
      </p:sp>
      <p:sp>
        <p:nvSpPr>
          <p:cNvPr id="3" name="Content Placeholder 2"/>
          <p:cNvSpPr>
            <a:spLocks noGrp="1"/>
          </p:cNvSpPr>
          <p:nvPr>
            <p:ph idx="1"/>
          </p:nvPr>
        </p:nvSpPr>
        <p:spPr>
          <a:xfrm>
            <a:off x="1176865" y="2490135"/>
            <a:ext cx="6798736" cy="3444997"/>
          </a:xfrm>
        </p:spPr>
        <p:txBody>
          <a:bodyPr>
            <a:noAutofit/>
          </a:bodyPr>
          <a:lstStyle/>
          <a:p>
            <a:r>
              <a:rPr lang="en-US" sz="2200" dirty="0"/>
              <a:t>The prevalence is greater in women than in men, and the disease is gradually progressing.</a:t>
            </a:r>
          </a:p>
          <a:p>
            <a:r>
              <a:rPr lang="en-US" sz="2200" dirty="0"/>
              <a:t>Family studies of RLS suggest an increased incidence (≈40%-50%) in first-degree relatives of idiopathic cases.</a:t>
            </a:r>
          </a:p>
          <a:p>
            <a:r>
              <a:rPr lang="en-US" sz="2200" dirty="0"/>
              <a:t>Autosomal dominant mode of inheritance (Hening et al., 2009).</a:t>
            </a:r>
          </a:p>
          <a:p>
            <a:r>
              <a:rPr lang="en-US" sz="2200" dirty="0"/>
              <a:t>Linkage analysis documented significant linkage to at least six different chromosomes (12q, 14q, 9p, 2q, and 20p).</a:t>
            </a:r>
          </a:p>
        </p:txBody>
      </p:sp>
      <p:sp>
        <p:nvSpPr>
          <p:cNvPr id="6" name="Footer Placeholder 5">
            <a:extLst>
              <a:ext uri="{FF2B5EF4-FFF2-40B4-BE49-F238E27FC236}">
                <a16:creationId xmlns:a16="http://schemas.microsoft.com/office/drawing/2014/main" id="{D71CB705-2734-DC8E-F82E-64AECB31E6DB}"/>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BC0D6F7-D7DB-09E4-6434-B4CC5AA35012}"/>
              </a:ext>
            </a:extLst>
          </p:cNvPr>
          <p:cNvSpPr>
            <a:spLocks noGrp="1"/>
          </p:cNvSpPr>
          <p:nvPr>
            <p:ph type="sldNum" sz="quarter" idx="12"/>
          </p:nvPr>
        </p:nvSpPr>
        <p:spPr/>
        <p:txBody>
          <a:bodyPr/>
          <a:lstStyle/>
          <a:p>
            <a:fld id="{79DD99AD-3751-4211-9537-7074990B98B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Types of RLS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There are two types of RLS:</a:t>
            </a:r>
          </a:p>
          <a:p>
            <a:pPr marL="914400" lvl="1" indent="-457200">
              <a:buFont typeface="+mj-lt"/>
              <a:buAutoNum type="arabicPeriod"/>
            </a:pPr>
            <a:r>
              <a:rPr lang="en-US" dirty="0"/>
              <a:t>Early onset: Age of onset is less than 45 years, tends to cluster in families and progresses slowly with a female to male ratio of 2:1.</a:t>
            </a:r>
          </a:p>
          <a:p>
            <a:pPr marL="914400" lvl="1" indent="-457200">
              <a:buFont typeface="+mj-lt"/>
              <a:buAutoNum type="arabicPeriod"/>
            </a:pPr>
            <a:r>
              <a:rPr lang="en-US" dirty="0"/>
              <a:t>Late-onset: Age of onset over 45, has an equal male to female ratio, more rapid progression, more severe and more frequent symptoms, no familial clustering and are more commonly associated with radiculopathy, neuropathy or myelopathy.</a:t>
            </a:r>
          </a:p>
        </p:txBody>
      </p:sp>
      <p:sp>
        <p:nvSpPr>
          <p:cNvPr id="6" name="Footer Placeholder 5">
            <a:extLst>
              <a:ext uri="{FF2B5EF4-FFF2-40B4-BE49-F238E27FC236}">
                <a16:creationId xmlns:a16="http://schemas.microsoft.com/office/drawing/2014/main" id="{94E74E9B-AFB9-D34E-6F22-512F15872C63}"/>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D7EFBCB-CFB0-DDF8-72C3-7D8DD9A35089}"/>
              </a:ext>
            </a:extLst>
          </p:cNvPr>
          <p:cNvSpPr>
            <a:spLocks noGrp="1"/>
          </p:cNvSpPr>
          <p:nvPr>
            <p:ph type="sldNum" sz="quarter" idx="12"/>
          </p:nvPr>
        </p:nvSpPr>
        <p:spPr/>
        <p:txBody>
          <a:bodyPr/>
          <a:lstStyle/>
          <a:p>
            <a:fld id="{79DD99AD-3751-4211-9537-7074990B98B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Diagnostic Criteria</a:t>
            </a:r>
          </a:p>
        </p:txBody>
      </p:sp>
      <p:sp>
        <p:nvSpPr>
          <p:cNvPr id="3" name="Content Placeholder 2"/>
          <p:cNvSpPr>
            <a:spLocks noGrp="1"/>
          </p:cNvSpPr>
          <p:nvPr>
            <p:ph idx="1"/>
          </p:nvPr>
        </p:nvSpPr>
        <p:spPr>
          <a:xfrm>
            <a:off x="1176865" y="2490135"/>
            <a:ext cx="6798736" cy="3444997"/>
          </a:xfrm>
        </p:spPr>
        <p:txBody>
          <a:bodyPr>
            <a:noAutofit/>
          </a:bodyPr>
          <a:lstStyle/>
          <a:p>
            <a:r>
              <a:rPr lang="en-US" sz="2200" dirty="0"/>
              <a:t>The diagnosis rests entirely on clinical features and is based on the International Restless Legs Syndrome Study Group (IRLSSG) criteria first established in 1995 (Walters, 1995) and modified slightly in 2003 (Allen et al., 2003).</a:t>
            </a:r>
          </a:p>
          <a:p>
            <a:r>
              <a:rPr lang="en-US" sz="2200" dirty="0"/>
              <a:t>These criteria include essential, supportive, and associated features.</a:t>
            </a:r>
          </a:p>
          <a:p>
            <a:r>
              <a:rPr lang="en-US" sz="2200" dirty="0"/>
              <a:t>All four essential diagnostic criteria are needed for establishing the diagnosis.</a:t>
            </a:r>
          </a:p>
        </p:txBody>
      </p:sp>
      <p:sp>
        <p:nvSpPr>
          <p:cNvPr id="6" name="Footer Placeholder 5">
            <a:extLst>
              <a:ext uri="{FF2B5EF4-FFF2-40B4-BE49-F238E27FC236}">
                <a16:creationId xmlns:a16="http://schemas.microsoft.com/office/drawing/2014/main" id="{C6615333-A0DD-DDE3-1F45-8EC6A290C26C}"/>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EBFDBB53-BAF2-AC7C-B44A-3B0D6F5922EE}"/>
              </a:ext>
            </a:extLst>
          </p:cNvPr>
          <p:cNvSpPr>
            <a:spLocks noGrp="1"/>
          </p:cNvSpPr>
          <p:nvPr>
            <p:ph type="sldNum" sz="quarter" idx="12"/>
          </p:nvPr>
        </p:nvSpPr>
        <p:spPr/>
        <p:txBody>
          <a:bodyPr/>
          <a:lstStyle/>
          <a:p>
            <a:fld id="{79DD99AD-3751-4211-9537-7074990B98B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Clinical Diagnostic Criteria for Idiopathic Restless Legs Syndrome</a:t>
            </a:r>
          </a:p>
        </p:txBody>
      </p:sp>
      <p:sp>
        <p:nvSpPr>
          <p:cNvPr id="3" name="Content Placeholder 2"/>
          <p:cNvSpPr>
            <a:spLocks noGrp="1"/>
          </p:cNvSpPr>
          <p:nvPr>
            <p:ph idx="1"/>
          </p:nvPr>
        </p:nvSpPr>
        <p:spPr>
          <a:xfrm>
            <a:off x="1176865" y="2490135"/>
            <a:ext cx="6798736" cy="3444997"/>
          </a:xfrm>
        </p:spPr>
        <p:txBody>
          <a:bodyPr>
            <a:noAutofit/>
          </a:bodyPr>
          <a:lstStyle/>
          <a:p>
            <a:r>
              <a:rPr lang="en-US" sz="1800" dirty="0"/>
              <a:t>Essential Criteria</a:t>
            </a:r>
          </a:p>
          <a:p>
            <a:r>
              <a:rPr lang="en-US" sz="1800" dirty="0"/>
              <a:t>An urge to move the legs, usually accompanied by or caused by uncomfortable sensations in the legs.</a:t>
            </a:r>
          </a:p>
          <a:p>
            <a:r>
              <a:rPr lang="en-US" sz="1800" dirty="0"/>
              <a:t>The urge to move or unpleasant sensations beginning or worsening during periods of rest or inactivity, such as lying or sitting.</a:t>
            </a:r>
          </a:p>
          <a:p>
            <a:r>
              <a:rPr lang="en-US" sz="1800" dirty="0"/>
              <a:t>The urge to move or unpleasant sensations are partially or totally relieved by movement such as walking or stretching, at least as long as the activity continues.</a:t>
            </a:r>
          </a:p>
          <a:p>
            <a:r>
              <a:rPr lang="en-US" sz="1800" dirty="0"/>
              <a:t>The urge to move or unpleasant sensations are worse in the evening or night than during the day or only occur in the evening or night.</a:t>
            </a:r>
          </a:p>
        </p:txBody>
      </p:sp>
      <p:sp>
        <p:nvSpPr>
          <p:cNvPr id="6" name="Footer Placeholder 5">
            <a:extLst>
              <a:ext uri="{FF2B5EF4-FFF2-40B4-BE49-F238E27FC236}">
                <a16:creationId xmlns:a16="http://schemas.microsoft.com/office/drawing/2014/main" id="{A21E5EA1-C76D-E7E2-1C83-920CEBB1906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FC63BEEB-8AB9-E4F9-2FF4-5E148145CCD2}"/>
              </a:ext>
            </a:extLst>
          </p:cNvPr>
          <p:cNvSpPr>
            <a:spLocks noGrp="1"/>
          </p:cNvSpPr>
          <p:nvPr>
            <p:ph type="sldNum" sz="quarter" idx="12"/>
          </p:nvPr>
        </p:nvSpPr>
        <p:spPr/>
        <p:txBody>
          <a:bodyPr/>
          <a:lstStyle/>
          <a:p>
            <a:fld id="{79DD99AD-3751-4211-9537-7074990B98B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sz="3600" dirty="0"/>
              <a:t>Clinical Diagnostic Criteria for Idiopathic Restless Legs Syndrome</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dirty="0"/>
              <a:t>Supportive Features</a:t>
            </a:r>
          </a:p>
          <a:p>
            <a:r>
              <a:rPr lang="en-US" dirty="0"/>
              <a:t>Dopaminergic responsiveness</a:t>
            </a:r>
          </a:p>
          <a:p>
            <a:r>
              <a:rPr lang="en-US" dirty="0"/>
              <a:t>Presence of periodic limb movements in sleep or wakefulness</a:t>
            </a:r>
          </a:p>
          <a:p>
            <a:r>
              <a:rPr lang="en-US" dirty="0"/>
              <a:t>Positive family history</a:t>
            </a:r>
          </a:p>
          <a:p>
            <a:r>
              <a:rPr lang="en-US" dirty="0"/>
              <a:t>Associated Features</a:t>
            </a:r>
          </a:p>
          <a:p>
            <a:r>
              <a:rPr lang="en-US" dirty="0"/>
              <a:t>Usually progressive clinical course</a:t>
            </a:r>
          </a:p>
          <a:p>
            <a:r>
              <a:rPr lang="en-US" dirty="0"/>
              <a:t>Normal neurological examination in the idiopathic form</a:t>
            </a:r>
          </a:p>
          <a:p>
            <a:r>
              <a:rPr lang="en-US" dirty="0"/>
              <a:t>Sleep disturbance</a:t>
            </a:r>
          </a:p>
        </p:txBody>
      </p:sp>
      <p:sp>
        <p:nvSpPr>
          <p:cNvPr id="6" name="Footer Placeholder 5">
            <a:extLst>
              <a:ext uri="{FF2B5EF4-FFF2-40B4-BE49-F238E27FC236}">
                <a16:creationId xmlns:a16="http://schemas.microsoft.com/office/drawing/2014/main" id="{B16A7097-D3DD-839A-1D03-D2E7C6A6F8FB}"/>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5A180A6-26A1-EFD4-BB04-84D3BB2DA9A6}"/>
              </a:ext>
            </a:extLst>
          </p:cNvPr>
          <p:cNvSpPr>
            <a:spLocks noGrp="1"/>
          </p:cNvSpPr>
          <p:nvPr>
            <p:ph type="sldNum" sz="quarter" idx="12"/>
          </p:nvPr>
        </p:nvSpPr>
        <p:spPr/>
        <p:txBody>
          <a:bodyPr/>
          <a:lstStyle/>
          <a:p>
            <a:fld id="{79DD99AD-3751-4211-9537-7074990B98B0}"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307</TotalTime>
  <Words>1839</Words>
  <Application>Microsoft Office PowerPoint</Application>
  <PresentationFormat>On-screen Show (4:3)</PresentationFormat>
  <Paragraphs>230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Algerian</vt:lpstr>
      <vt:lpstr>Arial</vt:lpstr>
      <vt:lpstr>Calibri</vt:lpstr>
      <vt:lpstr>Garamond</vt:lpstr>
      <vt:lpstr>Times New Roman</vt:lpstr>
      <vt:lpstr>Organic</vt:lpstr>
      <vt:lpstr>Restless Leg Syndrome</vt:lpstr>
      <vt:lpstr>Restless Leg Syndrome</vt:lpstr>
      <vt:lpstr>Restless Leg Syndrome</vt:lpstr>
      <vt:lpstr>Restless Leg Syndrome</vt:lpstr>
      <vt:lpstr>Restless Leg Syndrome</vt:lpstr>
      <vt:lpstr>Types of RLS</vt:lpstr>
      <vt:lpstr>Diagnostic Criteria</vt:lpstr>
      <vt:lpstr>Clinical Diagnostic Criteria for Idiopathic Restless Legs Syndrome</vt:lpstr>
      <vt:lpstr>Clinical Diagnostic Criteria for Idiopathic Restless Legs Syndrome</vt:lpstr>
      <vt:lpstr>Symptoms</vt:lpstr>
      <vt:lpstr>Symptoms</vt:lpstr>
      <vt:lpstr>Secondary RLS</vt:lpstr>
      <vt:lpstr>Causes of Symptomatic or Comorbid Restless Legs Syndrome</vt:lpstr>
      <vt:lpstr>Conditions That Mimic Restless Legs Syndrome</vt:lpstr>
      <vt:lpstr>Pathophysiology</vt:lpstr>
      <vt:lpstr>Periodic Limb Movements in Sleep</vt:lpstr>
      <vt:lpstr>Features of Periodic Limb Movements in Sleep</vt:lpstr>
      <vt:lpstr>Treatment</vt:lpstr>
      <vt:lpstr>Treatment</vt:lpstr>
      <vt:lpstr>Treatment</vt:lpstr>
      <vt:lpstr>Treatment</vt:lpstr>
      <vt:lpstr>Treatment</vt:lpstr>
      <vt:lpstr>Treatment</vt:lpstr>
      <vt:lpstr>Recommended Drug Management of Restless Legs Syndrome.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Restless leg syndrome</dc:title>
  <dc:creator>compaq</dc:creator>
  <cp:lastModifiedBy>Rajesh Patel</cp:lastModifiedBy>
  <cp:revision>73</cp:revision>
  <dcterms:created xsi:type="dcterms:W3CDTF">2012-10-01T14:35:05Z</dcterms:created>
  <dcterms:modified xsi:type="dcterms:W3CDTF">2024-06-08T20:04:13Z</dcterms:modified>
</cp:coreProperties>
</file>