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47" r:id="rId1"/>
    <p:sldMasterId id="2147483771" r:id="rId2"/>
    <p:sldMasterId id="2147483783" r:id="rId3"/>
  </p:sldMasterIdLst>
  <p:notesMasterIdLst>
    <p:notesMasterId r:id="rId33"/>
  </p:notesMasterIdLst>
  <p:sldIdLst>
    <p:sldId id="303" r:id="rId4"/>
    <p:sldId id="257" r:id="rId5"/>
    <p:sldId id="266" r:id="rId6"/>
    <p:sldId id="283" r:id="rId7"/>
    <p:sldId id="267" r:id="rId8"/>
    <p:sldId id="268" r:id="rId9"/>
    <p:sldId id="269" r:id="rId10"/>
    <p:sldId id="305" r:id="rId11"/>
    <p:sldId id="272" r:id="rId12"/>
    <p:sldId id="273" r:id="rId13"/>
    <p:sldId id="274" r:id="rId14"/>
    <p:sldId id="284" r:id="rId15"/>
    <p:sldId id="275" r:id="rId16"/>
    <p:sldId id="277" r:id="rId17"/>
    <p:sldId id="286" r:id="rId18"/>
    <p:sldId id="276" r:id="rId19"/>
    <p:sldId id="259" r:id="rId20"/>
    <p:sldId id="288" r:id="rId21"/>
    <p:sldId id="292" r:id="rId22"/>
    <p:sldId id="302" r:id="rId23"/>
    <p:sldId id="296" r:id="rId24"/>
    <p:sldId id="290" r:id="rId25"/>
    <p:sldId id="280" r:id="rId26"/>
    <p:sldId id="297" r:id="rId27"/>
    <p:sldId id="298" r:id="rId28"/>
    <p:sldId id="282" r:id="rId29"/>
    <p:sldId id="306" r:id="rId30"/>
    <p:sldId id="307" r:id="rId31"/>
    <p:sldId id="308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00FF00"/>
    <a:srgbClr val="FFFF85"/>
    <a:srgbClr val="3366FF"/>
    <a:srgbClr val="FFFFAD"/>
    <a:srgbClr val="FF9900"/>
    <a:srgbClr val="FF1313"/>
    <a:srgbClr val="FFD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1" autoAdjust="0"/>
    <p:restoredTop sz="94660"/>
  </p:normalViewPr>
  <p:slideViewPr>
    <p:cSldViewPr>
      <p:cViewPr varScale="1">
        <p:scale>
          <a:sx n="66" d="100"/>
          <a:sy n="66" d="100"/>
        </p:scale>
        <p:origin x="79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04"/>
    </p:cViewPr>
  </p:sorterViewPr>
  <p:notesViewPr>
    <p:cSldViewPr>
      <p:cViewPr varScale="1">
        <p:scale>
          <a:sx n="53" d="100"/>
          <a:sy n="53" d="100"/>
        </p:scale>
        <p:origin x="1796" y="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DE63583-374D-4DF0-9AAA-9D986D1DFF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772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2D6A9F-E405-4F5B-9347-5D132B6C820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1697016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E84760-8767-4B0F-9632-E8B6924D6B2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3988803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A90CF8-9A1B-4E6C-A7BB-8037FE1628C4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717252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023D8E-DC9E-4899-8F8C-4264C4639B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61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846AF9-59D5-4C96-810B-B6A5547F5B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88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D59D07-FEBC-4FD6-8DA4-4719913C5F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692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0125E396-93D5-46B3-AF98-15F6D4C89F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283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>
                <a:solidFill>
                  <a:schemeClr val="tx1"/>
                </a:solidFill>
                <a:latin typeface="Alegreya Sans SC" panose="000005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Alegreya Sans SC" panose="00000500000000000000" pitchFamily="2" charset="0"/>
              </a:defRPr>
            </a:lvl1pPr>
            <a:lvl2pPr>
              <a:defRPr sz="2800" b="0">
                <a:solidFill>
                  <a:schemeClr val="tx1"/>
                </a:solidFill>
                <a:latin typeface="Alegreya Sans SC" panose="00000500000000000000" pitchFamily="2" charset="0"/>
              </a:defRPr>
            </a:lvl2pPr>
            <a:lvl3pPr>
              <a:defRPr sz="2800" b="0">
                <a:solidFill>
                  <a:schemeClr val="tx1"/>
                </a:solidFill>
                <a:latin typeface="Alegreya Sans SC" panose="00000500000000000000" pitchFamily="2" charset="0"/>
              </a:defRPr>
            </a:lvl3pPr>
            <a:lvl4pPr>
              <a:defRPr sz="2800" b="0">
                <a:solidFill>
                  <a:schemeClr val="tx1"/>
                </a:solidFill>
                <a:latin typeface="Alegreya Sans SC" panose="00000500000000000000" pitchFamily="2" charset="0"/>
              </a:defRPr>
            </a:lvl4pPr>
            <a:lvl5pPr>
              <a:defRPr sz="2800" b="0">
                <a:solidFill>
                  <a:schemeClr val="tx1"/>
                </a:solidFill>
                <a:latin typeface="Alegreya Sans SC" panose="00000500000000000000" pitchFamily="2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13734E-FC9D-4973-9129-9DA0521746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95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16B7CEF-CA43-4D6E-8ABC-120FD5D49D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994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4625C4-040B-4783-931A-2B3680E7D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738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886C6F-0CB3-4C4C-91C9-54C76C0C49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209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B691D8-C445-4312-81A0-14FA40A074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804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BC7842-9EA4-4D02-BC63-2824FC9EA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403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016CFC-42DA-4F46-8F74-9E5F5F1906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36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E631CE-8FAE-4A6E-AE79-8AB38C097E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661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8F2BF6-0CC9-4820-817C-D45E143B84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018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E373AA-DFB5-4DBB-92C1-D940DC014C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614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3C7C72-85CC-460C-8880-F429B91C6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7727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F9FAAB-B86D-4CD5-ADAA-B8A3A14DEA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669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33D2CE-2612-4419-B5A6-C0BAE5711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6183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3648 h 3648"/>
              <a:gd name="T2" fmla="*/ 720 w 2736"/>
              <a:gd name="T3" fmla="*/ 2016 h 3648"/>
              <a:gd name="T4" fmla="*/ 2736 w 2736"/>
              <a:gd name="T5" fmla="*/ 0 h 3648"/>
              <a:gd name="T6" fmla="*/ 2736 w 2736"/>
              <a:gd name="T7" fmla="*/ 96 h 3648"/>
              <a:gd name="T8" fmla="*/ 744 w 2736"/>
              <a:gd name="T9" fmla="*/ 2038 h 3648"/>
              <a:gd name="T10" fmla="*/ 48 w 2736"/>
              <a:gd name="T11" fmla="*/ 3648 h 3648"/>
              <a:gd name="T12" fmla="*/ 0 w 2736"/>
              <a:gd name="T13" fmla="*/ 3648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4080 h 4128"/>
              <a:gd name="T2" fmla="*/ 0 w 3504"/>
              <a:gd name="T3" fmla="*/ 4128 h 4128"/>
              <a:gd name="T4" fmla="*/ 3504 w 3504"/>
              <a:gd name="T5" fmla="*/ 2640 h 4128"/>
              <a:gd name="T6" fmla="*/ 2880 w 3504"/>
              <a:gd name="T7" fmla="*/ 0 h 4128"/>
              <a:gd name="T8" fmla="*/ 2832 w 3504"/>
              <a:gd name="T9" fmla="*/ 0 h 4128"/>
              <a:gd name="T10" fmla="*/ 3465 w 3504"/>
              <a:gd name="T11" fmla="*/ 2619 h 4128"/>
              <a:gd name="T12" fmla="*/ 0 w 3504"/>
              <a:gd name="T13" fmla="*/ 4080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7E16A1-C76A-4FC9-90FD-E931A9684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4965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EC5EB9-C40E-4B38-864D-81CCDF97C1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3427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86C09E-0AC4-497E-8CCC-B0E62E6B5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0745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124638-6401-49C1-9062-F48E67C6E7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126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144172-0F48-4B12-AFBB-BB12032B4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58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3648 h 3648"/>
              <a:gd name="T2" fmla="*/ 720 w 2736"/>
              <a:gd name="T3" fmla="*/ 2016 h 3648"/>
              <a:gd name="T4" fmla="*/ 2736 w 2736"/>
              <a:gd name="T5" fmla="*/ 0 h 3648"/>
              <a:gd name="T6" fmla="*/ 2736 w 2736"/>
              <a:gd name="T7" fmla="*/ 96 h 3648"/>
              <a:gd name="T8" fmla="*/ 744 w 2736"/>
              <a:gd name="T9" fmla="*/ 2038 h 3648"/>
              <a:gd name="T10" fmla="*/ 48 w 2736"/>
              <a:gd name="T11" fmla="*/ 3648 h 3648"/>
              <a:gd name="T12" fmla="*/ 0 w 2736"/>
              <a:gd name="T13" fmla="*/ 3648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4080 h 4128"/>
              <a:gd name="T2" fmla="*/ 0 w 3504"/>
              <a:gd name="T3" fmla="*/ 4128 h 4128"/>
              <a:gd name="T4" fmla="*/ 3504 w 3504"/>
              <a:gd name="T5" fmla="*/ 2640 h 4128"/>
              <a:gd name="T6" fmla="*/ 2880 w 3504"/>
              <a:gd name="T7" fmla="*/ 0 h 4128"/>
              <a:gd name="T8" fmla="*/ 2832 w 3504"/>
              <a:gd name="T9" fmla="*/ 0 h 4128"/>
              <a:gd name="T10" fmla="*/ 3465 w 3504"/>
              <a:gd name="T11" fmla="*/ 2619 h 4128"/>
              <a:gd name="T12" fmla="*/ 0 w 3504"/>
              <a:gd name="T13" fmla="*/ 4080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4E314E-4B4C-45D4-AF8B-7356071795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9929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5096E8-DD43-4E2F-82D4-3921E8158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8800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925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15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925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15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92574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1599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E9DD18-BA6D-49B2-85CA-3EE2FEBE8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2287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936D93-4F40-4EDA-B645-153A539C0D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2513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B6427D-89AE-4799-A7D8-EABC2B17A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91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74C928-59A3-4BEC-B662-BF49C702A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57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7552EE-B8D6-4908-9C32-F3D7A850E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37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547475-1EE7-4BDB-BCCF-0C2A36FE3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77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726B79-5967-419A-A8A1-8E522173B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8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505314-2751-483A-99EA-0AFBD7949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43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925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15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925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15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92574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1599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FF49B8-DA1A-4080-BF36-F3902E4FBF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43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72B4C92-A8EE-41E7-AD77-78B02DCD6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5DD44C0A-0CF6-408C-9689-3C090BC67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05/05/1999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Dr.Said Alavi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C7BF2EE-E366-40C4-9713-1824FAFC12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1033"/>
          <p:cNvSpPr>
            <a:spLocks noChangeArrowheads="1" noChangeShapeType="1" noTextEdit="1"/>
          </p:cNvSpPr>
          <p:nvPr/>
        </p:nvSpPr>
        <p:spPr bwMode="auto">
          <a:xfrm>
            <a:off x="762000" y="1828800"/>
            <a:ext cx="7764463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GB" sz="6600" kern="10" dirty="0">
              <a:ln w="12700" cap="sq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solidFill>
                <a:schemeClr val="bg1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Alegreya Sans SC" panose="000005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404664"/>
            <a:ext cx="4405373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rheumatic fever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by mbbsppt.com</a:t>
            </a:r>
            <a:endParaRPr lang="en-GB" sz="2000" b="1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0CEEBE-8292-46CF-9BB2-84218DA3E731}" type="slidenum">
              <a:rPr lang="en-US" altLang="en-US" sz="1200">
                <a:solidFill>
                  <a:srgbClr val="045C75"/>
                </a:solidFill>
              </a:rPr>
              <a:pPr/>
              <a:t>10</a:t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50179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744538" y="1585913"/>
            <a:ext cx="7561262" cy="49530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Alegreya Sans SC" panose="00000500000000000000" pitchFamily="2" charset="0"/>
              </a:rPr>
              <a:t>Occur in 5-10% of cases</a:t>
            </a:r>
          </a:p>
          <a:p>
            <a:pPr eaLnBrk="1" hangingPunct="1"/>
            <a:r>
              <a:rPr lang="en-US" altLang="en-US" sz="2800" smtClean="0">
                <a:latin typeface="Alegreya Sans SC" panose="00000500000000000000" pitchFamily="2" charset="0"/>
              </a:rPr>
              <a:t>Mainly in girls of 1-15 yrs age</a:t>
            </a:r>
          </a:p>
          <a:p>
            <a:pPr eaLnBrk="1" hangingPunct="1"/>
            <a:r>
              <a:rPr lang="en-US" altLang="en-US" sz="2800" smtClean="0">
                <a:latin typeface="Alegreya Sans SC" panose="00000500000000000000" pitchFamily="2" charset="0"/>
              </a:rPr>
              <a:t>May appear even 6 t0 12 yr after the attack of rheumatic fever</a:t>
            </a:r>
          </a:p>
          <a:p>
            <a:pPr eaLnBrk="1" hangingPunct="1"/>
            <a:r>
              <a:rPr lang="en-US" altLang="en-US" sz="2800" smtClean="0">
                <a:latin typeface="Alegreya Sans SC" panose="00000500000000000000" pitchFamily="2" charset="0"/>
              </a:rPr>
              <a:t>Clinically manifest as-clumsiness, deterioration of handwriting, emotional lability or grimacing of face</a:t>
            </a:r>
          </a:p>
          <a:p>
            <a:pPr eaLnBrk="1" hangingPunct="1"/>
            <a:r>
              <a:rPr lang="en-US" altLang="en-US" sz="2800" smtClean="0">
                <a:latin typeface="Alegreya Sans SC" panose="00000500000000000000" pitchFamily="2" charset="0"/>
              </a:rPr>
              <a:t>Clinical signs- pronator sign, jack in the box sign , milking sign of hands</a:t>
            </a:r>
          </a:p>
        </p:txBody>
      </p:sp>
      <p:sp>
        <p:nvSpPr>
          <p:cNvPr id="50180" name="Text Box 1028"/>
          <p:cNvSpPr txBox="1">
            <a:spLocks noChangeArrowheads="1"/>
          </p:cNvSpPr>
          <p:nvPr/>
        </p:nvSpPr>
        <p:spPr bwMode="auto">
          <a:xfrm>
            <a:off x="776288" y="1128713"/>
            <a:ext cx="5943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latin typeface="Alegreya Sans SC" panose="00000500000000000000" pitchFamily="2" charset="0"/>
              </a:rPr>
              <a:t>Sydenham Chorea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3856" y="213519"/>
            <a:ext cx="7478216" cy="914400"/>
          </a:xfrm>
          <a:extLst/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400" b="1" dirty="0" smtClean="0">
                <a:solidFill>
                  <a:schemeClr val="tx1"/>
                </a:solidFill>
                <a:latin typeface="Alegreya Sans SC" panose="00000500000000000000" pitchFamily="2" charset="0"/>
              </a:rPr>
              <a:t>Clinical Features (</a:t>
            </a:r>
            <a:r>
              <a:rPr lang="en-US" altLang="en-US" sz="4400" b="1" dirty="0" err="1" smtClean="0">
                <a:solidFill>
                  <a:schemeClr val="tx1"/>
                </a:solidFill>
                <a:latin typeface="Alegreya Sans SC" panose="00000500000000000000" pitchFamily="2" charset="0"/>
              </a:rPr>
              <a:t>Contd</a:t>
            </a:r>
            <a:r>
              <a:rPr lang="en-US" altLang="en-US" sz="4400" b="1" dirty="0" smtClean="0">
                <a:solidFill>
                  <a:schemeClr val="tx1"/>
                </a:solidFill>
                <a:latin typeface="Alegreya Sans SC" panose="00000500000000000000" pitchFamily="2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7772400" cy="3962400"/>
          </a:xfrm>
        </p:spPr>
        <p:txBody>
          <a:bodyPr/>
          <a:lstStyle/>
          <a:p>
            <a:pPr eaLnBrk="1" hangingPunct="1"/>
            <a:r>
              <a:rPr lang="en-US" altLang="en-US" smtClean="0"/>
              <a:t>Occur in &lt;5%.</a:t>
            </a:r>
          </a:p>
          <a:p>
            <a:pPr eaLnBrk="1" hangingPunct="1"/>
            <a:r>
              <a:rPr lang="en-US" altLang="en-US" smtClean="0"/>
              <a:t>Unique,transient,serpiginous-looking lesions of 1-2 inches in size</a:t>
            </a:r>
          </a:p>
          <a:p>
            <a:pPr eaLnBrk="1" hangingPunct="1"/>
            <a:r>
              <a:rPr lang="en-US" altLang="en-US" smtClean="0"/>
              <a:t>Pale center with red irregular margin</a:t>
            </a:r>
          </a:p>
          <a:p>
            <a:pPr eaLnBrk="1" hangingPunct="1"/>
            <a:r>
              <a:rPr lang="en-US" altLang="en-US" smtClean="0"/>
              <a:t>More on trunks &amp; limbs &amp; non-itchy</a:t>
            </a:r>
          </a:p>
          <a:p>
            <a:pPr eaLnBrk="1" hangingPunct="1"/>
            <a:r>
              <a:rPr lang="en-US" altLang="en-US" smtClean="0"/>
              <a:t>Worsens with application of heat</a:t>
            </a:r>
          </a:p>
          <a:p>
            <a:pPr eaLnBrk="1" hangingPunct="1"/>
            <a:r>
              <a:rPr lang="en-US" altLang="en-US" smtClean="0"/>
              <a:t>Often associated with chronic carditis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412BDE-B20B-4B69-AF15-552F871272E0}" type="slidenum">
              <a:rPr lang="en-US" altLang="en-US" sz="1200">
                <a:solidFill>
                  <a:srgbClr val="045C75"/>
                </a:solidFill>
              </a:rPr>
              <a:pPr/>
              <a:t>11</a:t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85800" y="1295400"/>
            <a:ext cx="594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latin typeface="Alegreya Sans SC" panose="00000500000000000000" pitchFamily="2" charset="0"/>
              </a:rPr>
              <a:t>Erythema Marginatum</a:t>
            </a:r>
            <a:endParaRPr lang="en-US" altLang="en-US" sz="2800">
              <a:latin typeface="Alegreya Sans SC" panose="00000500000000000000" pitchFamily="2" charset="0"/>
            </a:endParaRPr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8" y="214313"/>
            <a:ext cx="7478712" cy="914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Clinical Features (Contd)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833438" y="1916113"/>
            <a:ext cx="7772400" cy="3352800"/>
          </a:xfrm>
        </p:spPr>
        <p:txBody>
          <a:bodyPr/>
          <a:lstStyle/>
          <a:p>
            <a:pPr eaLnBrk="1" hangingPunct="1"/>
            <a:r>
              <a:rPr lang="en-US" altLang="en-US" smtClean="0"/>
              <a:t>Occur in 10%,uncommon except in children</a:t>
            </a:r>
          </a:p>
          <a:p>
            <a:pPr eaLnBrk="1" hangingPunct="1"/>
            <a:r>
              <a:rPr lang="en-US" altLang="en-US" smtClean="0"/>
              <a:t>Painless, pea-sized,palpable nodules</a:t>
            </a:r>
          </a:p>
          <a:p>
            <a:pPr eaLnBrk="1" hangingPunct="1"/>
            <a:r>
              <a:rPr lang="en-US" altLang="en-US" smtClean="0"/>
              <a:t>Mainly over extensor surfaces of joints, spine,scapulae &amp; scalp</a:t>
            </a:r>
          </a:p>
          <a:p>
            <a:pPr eaLnBrk="1" hangingPunct="1"/>
            <a:r>
              <a:rPr lang="en-US" altLang="en-US" smtClean="0"/>
              <a:t>Associated with strong seropositivity</a:t>
            </a:r>
          </a:p>
          <a:p>
            <a:pPr eaLnBrk="1" hangingPunct="1"/>
            <a:r>
              <a:rPr lang="en-US" altLang="en-US" smtClean="0"/>
              <a:t>Always associated with severe carditis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A9C7EB-C202-4B8D-B852-658DECE86E38}" type="slidenum">
              <a:rPr lang="en-US" altLang="en-US" sz="1200">
                <a:solidFill>
                  <a:srgbClr val="045C75"/>
                </a:solidFill>
              </a:rPr>
              <a:pPr/>
              <a:t>12</a:t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836613" y="1196975"/>
            <a:ext cx="640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latin typeface="Alegreya Sans SC" panose="00000500000000000000" pitchFamily="2" charset="0"/>
              </a:rPr>
              <a:t>Subcutaneous nodules</a:t>
            </a: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8" y="214313"/>
            <a:ext cx="7478712" cy="914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Clinical Features (Contd)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idx="1"/>
          </p:nvPr>
        </p:nvSpPr>
        <p:spPr>
          <a:xfrm>
            <a:off x="684213" y="1951038"/>
            <a:ext cx="7772400" cy="35814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Fever-(upto 101 degree F)</a:t>
            </a:r>
          </a:p>
          <a:p>
            <a:pPr eaLnBrk="1" hangingPunct="1"/>
            <a:r>
              <a:rPr lang="en-US" altLang="en-US" sz="3200" smtClean="0"/>
              <a:t>Arthralgia</a:t>
            </a:r>
          </a:p>
          <a:p>
            <a:pPr eaLnBrk="1" hangingPunct="1"/>
            <a:r>
              <a:rPr lang="en-US" altLang="en-US" sz="3200" smtClean="0"/>
              <a:t>Pallor</a:t>
            </a:r>
          </a:p>
          <a:p>
            <a:pPr eaLnBrk="1" hangingPunct="1"/>
            <a:r>
              <a:rPr lang="en-US" altLang="en-US" sz="3200" smtClean="0"/>
              <a:t>Anorexia</a:t>
            </a:r>
          </a:p>
          <a:p>
            <a:pPr eaLnBrk="1" hangingPunct="1"/>
            <a:r>
              <a:rPr lang="en-US" altLang="en-US" sz="3200" smtClean="0"/>
              <a:t>Loss of weight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68EC15-5649-47C6-B094-916780B1020E}" type="slidenum">
              <a:rPr lang="en-US" altLang="en-US" sz="1200">
                <a:solidFill>
                  <a:srgbClr val="045C75"/>
                </a:solidFill>
              </a:rPr>
              <a:pPr/>
              <a:t>13</a:t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84213" y="1279525"/>
            <a:ext cx="7391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latin typeface="Alegreya Sans SC" panose="00000500000000000000" pitchFamily="2" charset="0"/>
              </a:rPr>
              <a:t>Other features (Minor features)</a:t>
            </a:r>
            <a:endParaRPr lang="en-US" altLang="en-US" sz="2800">
              <a:latin typeface="Alegreya Sans SC" panose="00000500000000000000" pitchFamily="2" charset="0"/>
            </a:endParaRPr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8" y="214313"/>
            <a:ext cx="7478712" cy="914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Clinical Features (Contd)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96938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Laboratory Findings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696200" cy="495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High ESR</a:t>
            </a:r>
          </a:p>
          <a:p>
            <a:pPr eaLnBrk="1" hangingPunct="1"/>
            <a:r>
              <a:rPr lang="en-US" altLang="en-US" smtClean="0"/>
              <a:t>Anemia, leucocytosis</a:t>
            </a:r>
          </a:p>
          <a:p>
            <a:pPr eaLnBrk="1" hangingPunct="1"/>
            <a:r>
              <a:rPr lang="en-US" altLang="en-US" smtClean="0"/>
              <a:t>Elevated C-reactive protien</a:t>
            </a:r>
          </a:p>
          <a:p>
            <a:pPr eaLnBrk="1" hangingPunct="1"/>
            <a:r>
              <a:rPr lang="en-US" altLang="en-US" b="1" smtClean="0"/>
              <a:t>ASO titre </a:t>
            </a:r>
            <a:r>
              <a:rPr lang="en-US" altLang="en-US" smtClean="0"/>
              <a:t>&gt;200 Todd units.(Peak value attained at 3 weeks,then comes down to normal by 6 weeks)</a:t>
            </a:r>
          </a:p>
          <a:p>
            <a:pPr eaLnBrk="1" hangingPunct="1"/>
            <a:r>
              <a:rPr lang="en-US" altLang="en-US" smtClean="0"/>
              <a:t> Anti-DNAse B test</a:t>
            </a:r>
          </a:p>
          <a:p>
            <a:pPr eaLnBrk="1" hangingPunct="1"/>
            <a:r>
              <a:rPr lang="en-US" altLang="en-US" smtClean="0"/>
              <a:t> Throat culture-GABH streptococci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D7BD2B-BFD0-4510-9CC5-0D2DB4517302}" type="slidenum">
              <a:rPr lang="en-US" altLang="en-US" sz="1200">
                <a:solidFill>
                  <a:srgbClr val="045C75"/>
                </a:solidFill>
              </a:rPr>
              <a:pPr/>
              <a:t>14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412875"/>
            <a:ext cx="7772400" cy="4389438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ECG-</a:t>
            </a:r>
            <a:r>
              <a:rPr lang="en-US" altLang="en-US" smtClean="0"/>
              <a:t> prolonged PR interval, 2nd or 3rd degree blocks, ST depression, T inversion</a:t>
            </a:r>
          </a:p>
          <a:p>
            <a:pPr eaLnBrk="1" hangingPunct="1"/>
            <a:r>
              <a:rPr lang="en-US" altLang="en-US" smtClean="0"/>
              <a:t>2D Echo cardiography- valve edema, mitral regurgitation, LA &amp; LV dilatation, pericardial effusion, decreased contractility, diagnosis of IE, Carditis which is not clinically detectable.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461349-49CD-4144-B039-0AE6B0683B2C}" type="slidenum">
              <a:rPr lang="en-US" altLang="en-US" sz="1200">
                <a:solidFill>
                  <a:srgbClr val="045C75"/>
                </a:solidFill>
              </a:rPr>
              <a:pPr/>
              <a:t>15</a:t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96938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Laboratory Findings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26350" cy="663575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Diagnosis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84313"/>
            <a:ext cx="7481888" cy="43894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Rheumatic fever is mainly  a clinical diagnosis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Diagnosis based on </a:t>
            </a:r>
            <a:r>
              <a:rPr lang="en-US" u="sng" dirty="0" smtClean="0"/>
              <a:t>MODIFIED JONES CRITERIA</a:t>
            </a:r>
            <a:r>
              <a:rPr lang="en-US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Two major criteria OR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One major and two minor criteria+ evidence of recent streptococcal infection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 smtClean="0"/>
              <a:t>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1F0573-56C0-4AB9-AD11-6A6E9083E88A}" type="slidenum">
              <a:rPr lang="en-US" altLang="en-US" sz="1200">
                <a:solidFill>
                  <a:srgbClr val="045C75"/>
                </a:solidFill>
              </a:rPr>
              <a:pPr/>
              <a:t>16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D2DCFC-8E2D-4EE9-92FB-D4872F8776D6}" type="slidenum">
              <a:rPr lang="en-US" altLang="en-US" sz="1200">
                <a:solidFill>
                  <a:schemeClr val="tx2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8373" name="Object 0"/>
          <p:cNvGraphicFramePr>
            <a:graphicFrameLocks noChangeAspect="1"/>
          </p:cNvGraphicFramePr>
          <p:nvPr/>
        </p:nvGraphicFramePr>
        <p:xfrm>
          <a:off x="357188" y="285750"/>
          <a:ext cx="8313737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6" name="Document" r:id="rId3" imgW="8169510" imgH="5214668" progId="Word.Document.8">
                  <p:embed/>
                </p:oleObj>
              </mc:Choice>
              <mc:Fallback>
                <p:oleObj name="Document" r:id="rId3" imgW="8169510" imgH="5214668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85750"/>
                        <a:ext cx="8313737" cy="6248400"/>
                      </a:xfrm>
                      <a:prstGeom prst="rect">
                        <a:avLst/>
                      </a:prstGeom>
                      <a:noFill/>
                      <a:ln w="12700" cap="sq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1219200" y="5943600"/>
            <a:ext cx="6858000" cy="396875"/>
          </a:xfrm>
          <a:prstGeom prst="rect">
            <a:avLst/>
          </a:prstGeom>
          <a:solidFill>
            <a:srgbClr val="FFFF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bg2"/>
                </a:solidFill>
                <a:latin typeface="Arial" panose="020B0604020202020204" pitchFamily="34" charset="0"/>
              </a:rPr>
              <a:t>   Recommendations of the American Heart Association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49" y="548680"/>
            <a:ext cx="8229600" cy="635918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Exceptions to Jones Criteria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577160"/>
            <a:ext cx="7859216" cy="4389437"/>
          </a:xfrm>
        </p:spPr>
        <p:txBody>
          <a:bodyPr/>
          <a:lstStyle/>
          <a:p>
            <a:pPr eaLnBrk="1" hangingPunct="1">
              <a:buSzPct val="66000"/>
              <a:buFont typeface="Wingdings" panose="05000000000000000000" pitchFamily="2" charset="2"/>
              <a:buChar char=""/>
            </a:pPr>
            <a:r>
              <a:rPr lang="en-US" altLang="en-US" dirty="0" smtClean="0"/>
              <a:t>Chorea alone, if other causes have been excluded</a:t>
            </a:r>
          </a:p>
          <a:p>
            <a:pPr eaLnBrk="1" hangingPunct="1">
              <a:buSzPct val="66000"/>
              <a:buFont typeface="Wingdings" panose="05000000000000000000" pitchFamily="2" charset="2"/>
              <a:buChar char=""/>
            </a:pPr>
            <a:r>
              <a:rPr lang="en-US" altLang="en-US" dirty="0" smtClean="0"/>
              <a:t>Insidious or late-onset </a:t>
            </a:r>
            <a:r>
              <a:rPr lang="en-US" altLang="en-US" dirty="0" err="1" smtClean="0"/>
              <a:t>carditis</a:t>
            </a:r>
            <a:r>
              <a:rPr lang="en-US" altLang="en-US" dirty="0" smtClean="0"/>
              <a:t> with no other explanation</a:t>
            </a:r>
          </a:p>
          <a:p>
            <a:pPr eaLnBrk="1" hangingPunct="1">
              <a:buSzPct val="66000"/>
              <a:buFont typeface="Wingdings" panose="05000000000000000000" pitchFamily="2" charset="2"/>
              <a:buChar char=""/>
            </a:pPr>
            <a:r>
              <a:rPr lang="en-US" altLang="en-US" dirty="0" smtClean="0"/>
              <a:t>Patients with documented RHD or prior rheumatic fever, one major criterion or  fever, arthralgia or high CRP suggests recurrence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25692C-27AC-40FF-8BDA-64F61A228589}" type="slidenum">
              <a:rPr lang="en-US" altLang="en-US" sz="1200">
                <a:solidFill>
                  <a:srgbClr val="045C75"/>
                </a:solidFill>
              </a:rPr>
              <a:pPr/>
              <a:t>18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476672"/>
            <a:ext cx="5698976" cy="72008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Differential Diagnosis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896500" y="1484784"/>
            <a:ext cx="7787208" cy="438943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Juvenile </a:t>
            </a:r>
            <a:r>
              <a:rPr lang="en-US" altLang="en-US" dirty="0" err="1" smtClean="0"/>
              <a:t>rheumatiod</a:t>
            </a:r>
            <a:r>
              <a:rPr lang="en-US" altLang="en-US" dirty="0" smtClean="0"/>
              <a:t> arthritis</a:t>
            </a:r>
          </a:p>
          <a:p>
            <a:pPr eaLnBrk="1" hangingPunct="1"/>
            <a:r>
              <a:rPr lang="en-US" altLang="en-US" dirty="0" smtClean="0"/>
              <a:t>Septic arthritis</a:t>
            </a:r>
          </a:p>
          <a:p>
            <a:pPr eaLnBrk="1" hangingPunct="1"/>
            <a:r>
              <a:rPr lang="en-US" altLang="en-US" dirty="0" smtClean="0"/>
              <a:t>Sickle-cell </a:t>
            </a:r>
            <a:r>
              <a:rPr lang="en-US" altLang="en-US" dirty="0" err="1" smtClean="0"/>
              <a:t>arthropathy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Kawasaki disease</a:t>
            </a:r>
          </a:p>
          <a:p>
            <a:pPr eaLnBrk="1" hangingPunct="1"/>
            <a:r>
              <a:rPr lang="en-US" altLang="en-US" dirty="0" smtClean="0"/>
              <a:t>Myocarditis</a:t>
            </a:r>
          </a:p>
          <a:p>
            <a:pPr eaLnBrk="1" hangingPunct="1"/>
            <a:r>
              <a:rPr lang="en-US" altLang="en-US" dirty="0" smtClean="0"/>
              <a:t>Scarlet fever</a:t>
            </a:r>
          </a:p>
          <a:p>
            <a:pPr eaLnBrk="1" hangingPunct="1"/>
            <a:r>
              <a:rPr lang="en-US" altLang="en-US" dirty="0" smtClean="0"/>
              <a:t>Leukemia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4980B3-8B7B-49A1-939E-0C158EBE851C}" type="slidenum">
              <a:rPr lang="en-US" altLang="en-US" sz="1200">
                <a:solidFill>
                  <a:srgbClr val="045C75"/>
                </a:solidFill>
              </a:rPr>
              <a:pPr/>
              <a:t>19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1838" y="365125"/>
            <a:ext cx="2905125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Objectives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295400"/>
            <a:ext cx="6553200" cy="5257800"/>
          </a:xfrm>
        </p:spPr>
        <p:txBody>
          <a:bodyPr/>
          <a:lstStyle/>
          <a:p>
            <a:pPr eaLnBrk="1" hangingPunct="1"/>
            <a:r>
              <a:rPr lang="en-US" altLang="en-US" smtClean="0"/>
              <a:t>Etiology</a:t>
            </a:r>
          </a:p>
          <a:p>
            <a:pPr eaLnBrk="1" hangingPunct="1"/>
            <a:r>
              <a:rPr lang="en-US" altLang="en-US" smtClean="0"/>
              <a:t>Epidemiology</a:t>
            </a:r>
          </a:p>
          <a:p>
            <a:pPr eaLnBrk="1" hangingPunct="1"/>
            <a:r>
              <a:rPr lang="en-US" altLang="en-US" smtClean="0"/>
              <a:t>Pathogenesis</a:t>
            </a:r>
          </a:p>
          <a:p>
            <a:pPr eaLnBrk="1" hangingPunct="1"/>
            <a:r>
              <a:rPr lang="en-US" altLang="en-US" smtClean="0"/>
              <a:t>Pathologic lesions</a:t>
            </a:r>
          </a:p>
          <a:p>
            <a:pPr eaLnBrk="1" hangingPunct="1"/>
            <a:r>
              <a:rPr lang="en-US" altLang="en-US" smtClean="0"/>
              <a:t>Clinical manifestations &amp; Laboratory findings</a:t>
            </a:r>
          </a:p>
          <a:p>
            <a:pPr eaLnBrk="1" hangingPunct="1"/>
            <a:r>
              <a:rPr lang="en-US" altLang="en-US" smtClean="0"/>
              <a:t>Diagnosis &amp; Differential diagnosis</a:t>
            </a:r>
          </a:p>
          <a:p>
            <a:pPr eaLnBrk="1" hangingPunct="1"/>
            <a:r>
              <a:rPr lang="en-US" altLang="en-US" smtClean="0"/>
              <a:t>Treatment &amp; Prevention</a:t>
            </a:r>
          </a:p>
          <a:p>
            <a:pPr eaLnBrk="1" hangingPunct="1"/>
            <a:r>
              <a:rPr lang="en-US" altLang="en-US" smtClean="0"/>
              <a:t>Prognosis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B0D771-100B-4690-B94A-28BF452D7EF1}" type="slidenum">
              <a:rPr lang="en-US" altLang="en-US" sz="1200">
                <a:solidFill>
                  <a:srgbClr val="045C75"/>
                </a:solidFill>
              </a:rPr>
              <a:pPr/>
              <a:t>2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347864" y="476672"/>
            <a:ext cx="2878088" cy="69148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Treatment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790600" y="1412776"/>
            <a:ext cx="7924800" cy="4572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Step I</a:t>
            </a:r>
            <a:r>
              <a:rPr lang="en-US" altLang="en-US" dirty="0" smtClean="0"/>
              <a:t>  - primary prevention 					(eradication of streptococci)</a:t>
            </a:r>
          </a:p>
          <a:p>
            <a:pPr eaLnBrk="1" hangingPunct="1"/>
            <a:r>
              <a:rPr lang="en-US" altLang="en-US" b="1" dirty="0" smtClean="0"/>
              <a:t>Step II</a:t>
            </a:r>
            <a:r>
              <a:rPr lang="en-US" altLang="en-US" dirty="0" smtClean="0"/>
              <a:t> - anti inflammatory treatment 			(</a:t>
            </a:r>
            <a:r>
              <a:rPr lang="en-US" altLang="en-US" dirty="0" err="1" smtClean="0"/>
              <a:t>aspirin,steroids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b="1" dirty="0" smtClean="0"/>
              <a:t>Step III</a:t>
            </a:r>
            <a:r>
              <a:rPr lang="en-US" altLang="en-US" dirty="0" smtClean="0"/>
              <a:t>- supportive management &amp; 			 management of complications</a:t>
            </a:r>
          </a:p>
          <a:p>
            <a:pPr eaLnBrk="1" hangingPunct="1"/>
            <a:r>
              <a:rPr lang="en-US" altLang="en-US" b="1" dirty="0" smtClean="0"/>
              <a:t>Step IV</a:t>
            </a:r>
            <a:r>
              <a:rPr lang="en-US" altLang="en-US" dirty="0" smtClean="0"/>
              <a:t>- secondary prevention 				(prevention of recurrent attacks)</a:t>
            </a: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ED78822-AD5A-41F8-99F6-C007B3FFF75B}" type="slidenum">
              <a:rPr lang="en-US" altLang="en-US" sz="1200">
                <a:solidFill>
                  <a:srgbClr val="045C75"/>
                </a:solidFill>
              </a:rPr>
              <a:pPr/>
              <a:t>20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8A5CCF-9A79-4519-9130-13B69279B82E}" type="slidenum">
              <a:rPr lang="en-US" altLang="en-US" sz="1200">
                <a:solidFill>
                  <a:srgbClr val="045C75"/>
                </a:solidFill>
              </a:rPr>
              <a:pPr/>
              <a:t>21</a:t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500063" y="357188"/>
            <a:ext cx="8153400" cy="4862870"/>
          </a:xfrm>
          <a:prstGeom prst="rect">
            <a:avLst/>
          </a:prstGeom>
          <a:noFill/>
          <a:ln w="28575" cap="sq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altLang="en-US" sz="4400" b="1" dirty="0">
                <a:latin typeface="Alegreya Sans SC" panose="00000500000000000000" pitchFamily="2" charset="0"/>
              </a:rPr>
              <a:t>STEP I: Primary Prevention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800" b="1" dirty="0">
                <a:latin typeface="Alegreya Sans SC" panose="00000500000000000000" pitchFamily="2" charset="0"/>
              </a:rPr>
              <a:t>Agent	                             </a:t>
            </a:r>
            <a:r>
              <a:rPr lang="en-US" altLang="en-US" sz="1800" b="1" dirty="0" smtClean="0">
                <a:latin typeface="Alegreya Sans SC" panose="00000500000000000000" pitchFamily="2" charset="0"/>
              </a:rPr>
              <a:t>	 </a:t>
            </a:r>
            <a:r>
              <a:rPr lang="en-US" altLang="en-US" sz="1800" b="1" dirty="0">
                <a:latin typeface="Alegreya Sans SC" panose="00000500000000000000" pitchFamily="2" charset="0"/>
              </a:rPr>
              <a:t>Dose                                  </a:t>
            </a:r>
            <a:r>
              <a:rPr lang="en-US" altLang="en-US" sz="1800" b="1" dirty="0" smtClean="0">
                <a:latin typeface="Alegreya Sans SC" panose="00000500000000000000" pitchFamily="2" charset="0"/>
              </a:rPr>
              <a:t>	   </a:t>
            </a:r>
            <a:r>
              <a:rPr lang="en-US" altLang="en-US" sz="1800" b="1" dirty="0">
                <a:latin typeface="Alegreya Sans SC" panose="00000500000000000000" pitchFamily="2" charset="0"/>
              </a:rPr>
              <a:t>Mode	       </a:t>
            </a:r>
            <a:r>
              <a:rPr lang="en-US" altLang="en-US" sz="1800" b="1" dirty="0" smtClean="0">
                <a:latin typeface="Alegreya Sans SC" panose="00000500000000000000" pitchFamily="2" charset="0"/>
              </a:rPr>
              <a:t>	  </a:t>
            </a:r>
            <a:r>
              <a:rPr lang="en-US" altLang="en-US" sz="1800" b="1" dirty="0">
                <a:latin typeface="Alegreya Sans SC" panose="00000500000000000000" pitchFamily="2" charset="0"/>
              </a:rPr>
              <a:t>Duration</a:t>
            </a:r>
            <a:endParaRPr lang="en-US" altLang="en-US" sz="1800" dirty="0">
              <a:latin typeface="Alegreya Sans SC" panose="00000500000000000000" pitchFamily="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800" dirty="0" err="1">
                <a:latin typeface="Alegreya Sans SC" panose="00000500000000000000" pitchFamily="2" charset="0"/>
              </a:rPr>
              <a:t>Benzathine</a:t>
            </a:r>
            <a:r>
              <a:rPr lang="en-US" altLang="en-US" sz="1800" dirty="0">
                <a:latin typeface="Alegreya Sans SC" panose="00000500000000000000" pitchFamily="2" charset="0"/>
              </a:rPr>
              <a:t> penicillin G	600 000 U                           Intramuscular        Once </a:t>
            </a:r>
            <a:br>
              <a:rPr lang="en-US" altLang="en-US" sz="1800" dirty="0">
                <a:latin typeface="Alegreya Sans SC" panose="00000500000000000000" pitchFamily="2" charset="0"/>
              </a:rPr>
            </a:br>
            <a:r>
              <a:rPr lang="en-US" altLang="en-US" sz="1800" dirty="0">
                <a:latin typeface="Alegreya Sans SC" panose="00000500000000000000" pitchFamily="2" charset="0"/>
              </a:rPr>
              <a:t>			&lt;27 kg (60 </a:t>
            </a:r>
            <a:r>
              <a:rPr lang="en-US" altLang="en-US" sz="1800" dirty="0" err="1">
                <a:latin typeface="Alegreya Sans SC" panose="00000500000000000000" pitchFamily="2" charset="0"/>
              </a:rPr>
              <a:t>lb</a:t>
            </a:r>
            <a:r>
              <a:rPr lang="en-US" altLang="en-US" sz="1800" dirty="0">
                <a:latin typeface="Alegreya Sans SC" panose="00000500000000000000" pitchFamily="2" charset="0"/>
              </a:rPr>
              <a:t>) </a:t>
            </a:r>
            <a:br>
              <a:rPr lang="en-US" altLang="en-US" sz="1800" dirty="0">
                <a:latin typeface="Alegreya Sans SC" panose="00000500000000000000" pitchFamily="2" charset="0"/>
              </a:rPr>
            </a:br>
            <a:r>
              <a:rPr lang="en-US" altLang="en-US" sz="1800" dirty="0">
                <a:latin typeface="Alegreya Sans SC" panose="00000500000000000000" pitchFamily="2" charset="0"/>
              </a:rPr>
              <a:t>			1 200 000 U , &gt;27 kg        </a:t>
            </a:r>
            <a:br>
              <a:rPr lang="en-US" altLang="en-US" sz="1800" dirty="0">
                <a:latin typeface="Alegreya Sans SC" panose="00000500000000000000" pitchFamily="2" charset="0"/>
              </a:rPr>
            </a:br>
            <a:r>
              <a:rPr lang="en-US" altLang="en-US" sz="1800" dirty="0">
                <a:latin typeface="Alegreya Sans SC" panose="00000500000000000000" pitchFamily="2" charset="0"/>
              </a:rPr>
              <a:t>			 or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800" dirty="0">
                <a:latin typeface="Alegreya Sans SC" panose="00000500000000000000" pitchFamily="2" charset="0"/>
              </a:rPr>
              <a:t>Penicillin V		Children: 250 mg 2-3 </a:t>
            </a:r>
            <a:r>
              <a:rPr lang="en-US" altLang="en-US" sz="1800" dirty="0" smtClean="0">
                <a:latin typeface="Alegreya Sans SC" panose="00000500000000000000" pitchFamily="2" charset="0"/>
              </a:rPr>
              <a:t>Oral            </a:t>
            </a:r>
            <a:r>
              <a:rPr lang="en-US" altLang="en-US" sz="1800" dirty="0">
                <a:latin typeface="Alegreya Sans SC" panose="00000500000000000000" pitchFamily="2" charset="0"/>
              </a:rPr>
              <a:t>10 d </a:t>
            </a:r>
            <a:br>
              <a:rPr lang="en-US" altLang="en-US" sz="1800" dirty="0">
                <a:latin typeface="Alegreya Sans SC" panose="00000500000000000000" pitchFamily="2" charset="0"/>
              </a:rPr>
            </a:br>
            <a:r>
              <a:rPr lang="en-US" altLang="en-US" sz="1800" dirty="0">
                <a:latin typeface="Alegreya Sans SC" panose="00000500000000000000" pitchFamily="2" charset="0"/>
              </a:rPr>
              <a:t>(</a:t>
            </a:r>
            <a:r>
              <a:rPr lang="en-US" altLang="en-US" sz="1800" dirty="0" err="1">
                <a:latin typeface="Alegreya Sans SC" panose="00000500000000000000" pitchFamily="2" charset="0"/>
              </a:rPr>
              <a:t>phenoxymethyl</a:t>
            </a:r>
            <a:r>
              <a:rPr lang="en-US" altLang="en-US" sz="1800" dirty="0">
                <a:latin typeface="Alegreya Sans SC" panose="00000500000000000000" pitchFamily="2" charset="0"/>
              </a:rPr>
              <a:t> penicillin) </a:t>
            </a:r>
            <a:r>
              <a:rPr lang="en-US" altLang="en-US" sz="1800" dirty="0" smtClean="0">
                <a:latin typeface="Alegreya Sans SC" panose="00000500000000000000" pitchFamily="2" charset="0"/>
              </a:rPr>
              <a:t>times daily </a:t>
            </a:r>
            <a:r>
              <a:rPr lang="en-US" altLang="en-US" sz="1800" dirty="0" smtClean="0">
                <a:latin typeface="Alegreya Sans SC" panose="00000500000000000000" pitchFamily="2" charset="0"/>
              </a:rPr>
              <a:t>Adolescents </a:t>
            </a:r>
            <a:r>
              <a:rPr lang="en-US" altLang="en-US" sz="1800" dirty="0">
                <a:latin typeface="Alegreya Sans SC" panose="00000500000000000000" pitchFamily="2" charset="0"/>
              </a:rPr>
              <a:t>and 			     			</a:t>
            </a:r>
            <a:r>
              <a:rPr lang="en-US" altLang="en-US" sz="1800" dirty="0" smtClean="0">
                <a:latin typeface="Alegreya Sans SC" panose="00000500000000000000" pitchFamily="2" charset="0"/>
              </a:rPr>
              <a:t> adults: </a:t>
            </a:r>
            <a:r>
              <a:rPr lang="en-US" altLang="en-US" sz="1800" dirty="0" smtClean="0">
                <a:latin typeface="Alegreya Sans SC" panose="00000500000000000000" pitchFamily="2" charset="0"/>
              </a:rPr>
              <a:t>500 </a:t>
            </a:r>
            <a:r>
              <a:rPr lang="en-US" altLang="en-US" sz="1800" dirty="0">
                <a:latin typeface="Alegreya Sans SC" panose="00000500000000000000" pitchFamily="2" charset="0"/>
              </a:rPr>
              <a:t>mg 2-3 times daily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800" b="1" dirty="0">
                <a:latin typeface="Alegreya Sans SC" panose="00000500000000000000" pitchFamily="2" charset="0"/>
              </a:rPr>
              <a:t>For individuals allergic to penicillin	</a:t>
            </a:r>
            <a:r>
              <a:rPr lang="en-US" altLang="en-US" sz="1800" dirty="0">
                <a:latin typeface="Alegreya Sans SC" panose="00000500000000000000" pitchFamily="2" charset="0"/>
              </a:rPr>
              <a:t>		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800" dirty="0">
                <a:latin typeface="Alegreya Sans SC" panose="00000500000000000000" pitchFamily="2" charset="0"/>
              </a:rPr>
              <a:t>Erythromycin:		 20-40 mg/kg/d 2-4 times daily      Oral 	 10 d </a:t>
            </a:r>
            <a:r>
              <a:rPr lang="en-US" altLang="en-US" sz="1800" dirty="0" err="1">
                <a:latin typeface="Alegreya Sans SC" panose="00000500000000000000" pitchFamily="2" charset="0"/>
              </a:rPr>
              <a:t>Estolate</a:t>
            </a:r>
            <a:r>
              <a:rPr lang="en-US" altLang="en-US" sz="1800" dirty="0">
                <a:latin typeface="Alegreya Sans SC" panose="00000500000000000000" pitchFamily="2" charset="0"/>
              </a:rPr>
              <a:t>			 (maximum 1 g/d)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en-US" sz="1800" dirty="0">
              <a:latin typeface="Alegreya Sans SC" panose="00000500000000000000" pitchFamily="2" charset="0"/>
            </a:endParaRP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1905000" y="6172200"/>
            <a:ext cx="5249863" cy="369888"/>
          </a:xfrm>
          <a:prstGeom prst="rect">
            <a:avLst/>
          </a:prstGeom>
          <a:solidFill>
            <a:srgbClr val="FFFF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800">
                <a:latin typeface="Arial" panose="020B0604020202020204" pitchFamily="34" charset="0"/>
              </a:rPr>
              <a:t>Recommendations of American Heart Association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A6B941-1D13-44E9-9D41-D8F40C9861BD}" type="slidenum">
              <a:rPr lang="en-US" altLang="en-US" sz="1200">
                <a:solidFill>
                  <a:schemeClr val="tx2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3491" name="Object 0"/>
          <p:cNvGraphicFramePr>
            <a:graphicFrameLocks noChangeAspect="1"/>
          </p:cNvGraphicFramePr>
          <p:nvPr>
            <p:ph type="tbl" idx="4294967295"/>
          </p:nvPr>
        </p:nvGraphicFramePr>
        <p:xfrm>
          <a:off x="1928813" y="2286000"/>
          <a:ext cx="489902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6" name="Document" r:id="rId3" imgW="7805928" imgH="7287768" progId="Word.Document.8">
                  <p:embed/>
                </p:oleObj>
              </mc:Choice>
              <mc:Fallback>
                <p:oleObj name="Document" r:id="rId3" imgW="7805928" imgH="7287768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2286000"/>
                        <a:ext cx="4899025" cy="4572000"/>
                      </a:xfrm>
                      <a:prstGeom prst="rect">
                        <a:avLst/>
                      </a:prstGeom>
                      <a:noFill/>
                      <a:ln w="28575" cmpd="sng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79512" y="469722"/>
            <a:ext cx="95050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Alegreya Sans SC" panose="00000500000000000000" pitchFamily="2" charset="0"/>
              </a:rPr>
              <a:t>Step II: Anti inflammatory treatment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928813" y="1714500"/>
            <a:ext cx="5929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Alegreya Sans SC" panose="00000500000000000000" pitchFamily="2" charset="0"/>
              </a:rPr>
              <a:t>Clinical condition	</a:t>
            </a:r>
            <a:r>
              <a:rPr lang="en-US" alt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       </a:t>
            </a:r>
            <a:r>
              <a:rPr lang="en-US" altLang="en-US" sz="2400" dirty="0">
                <a:solidFill>
                  <a:schemeClr val="bg1"/>
                </a:solidFill>
                <a:latin typeface="Alegreya Sans SC" panose="00000500000000000000" pitchFamily="2" charset="0"/>
              </a:rPr>
              <a:t>Drugs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C7E835-C3FA-40BF-A1FE-B998B7B6AAB4}" type="slidenum">
              <a:rPr lang="en-US" altLang="en-US" sz="1200">
                <a:solidFill>
                  <a:srgbClr val="045C75"/>
                </a:solidFill>
              </a:rPr>
              <a:pPr/>
              <a:t>23</a:t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412776"/>
            <a:ext cx="8358187" cy="3362325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Alegreya Sans SC" panose="00000500000000000000" pitchFamily="2" charset="0"/>
              </a:rPr>
              <a:t>Bed rest </a:t>
            </a:r>
          </a:p>
          <a:p>
            <a:pPr eaLnBrk="1" hangingPunct="1"/>
            <a:r>
              <a:rPr lang="en-US" altLang="en-US" sz="2800" dirty="0" smtClean="0">
                <a:latin typeface="Alegreya Sans SC" panose="00000500000000000000" pitchFamily="2" charset="0"/>
              </a:rPr>
              <a:t>Treatment of congestive cardiac failure: 		-</a:t>
            </a:r>
            <a:r>
              <a:rPr lang="en-US" altLang="en-US" sz="2800" dirty="0" err="1" smtClean="0">
                <a:latin typeface="Alegreya Sans SC" panose="00000500000000000000" pitchFamily="2" charset="0"/>
              </a:rPr>
              <a:t>digitalis,diuretics</a:t>
            </a:r>
            <a:endParaRPr lang="en-US" altLang="en-US" sz="2800" dirty="0" smtClean="0">
              <a:latin typeface="Alegreya Sans SC" panose="00000500000000000000" pitchFamily="2" charset="0"/>
            </a:endParaRPr>
          </a:p>
          <a:p>
            <a:pPr eaLnBrk="1" hangingPunct="1"/>
            <a:r>
              <a:rPr lang="en-US" altLang="en-US" sz="2800" dirty="0" smtClean="0">
                <a:latin typeface="Alegreya Sans SC" panose="00000500000000000000" pitchFamily="2" charset="0"/>
              </a:rPr>
              <a:t>Treatment of chorea:					        -diazepam or haloperidol </a:t>
            </a:r>
          </a:p>
          <a:p>
            <a:pPr eaLnBrk="1" hangingPunct="1"/>
            <a:r>
              <a:rPr lang="en-US" altLang="en-US" sz="2800" dirty="0" smtClean="0">
                <a:latin typeface="Alegreya Sans SC" panose="00000500000000000000" pitchFamily="2" charset="0"/>
              </a:rPr>
              <a:t>Rest to joints &amp; supportive splinting</a:t>
            </a:r>
          </a:p>
          <a:p>
            <a:pPr eaLnBrk="1" hangingPunct="1"/>
            <a:endParaRPr lang="en-US" altLang="en-US" sz="2800" dirty="0" smtClean="0">
              <a:latin typeface="Alegreya Sans SC" panose="00000500000000000000" pitchFamily="2" charset="0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694083" y="476672"/>
            <a:ext cx="84143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latin typeface="Alegreya Sans SC" panose="00000500000000000000" pitchFamily="2" charset="0"/>
              </a:rPr>
              <a:t>Step III: </a:t>
            </a:r>
            <a:r>
              <a:rPr lang="en-US" altLang="en-US" sz="4400" b="1" dirty="0" smtClean="0">
                <a:latin typeface="Alegreya Sans SC" panose="00000500000000000000" pitchFamily="2" charset="0"/>
              </a:rPr>
              <a:t>Supportive </a:t>
            </a:r>
            <a:r>
              <a:rPr lang="en-US" altLang="en-US" sz="4400" b="1" dirty="0">
                <a:latin typeface="Alegreya Sans SC" panose="00000500000000000000" pitchFamily="2" charset="0"/>
              </a:rPr>
              <a:t>management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40A954-40DF-4A75-84B4-7AAB041A7D3A}" type="slidenum">
              <a:rPr lang="en-US" altLang="en-US" sz="1200">
                <a:solidFill>
                  <a:srgbClr val="045C75"/>
                </a:solidFill>
              </a:rPr>
              <a:pPr/>
              <a:t>24</a:t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65539" name="Rectangle 1026"/>
          <p:cNvSpPr>
            <a:spLocks noChangeArrowheads="1"/>
          </p:cNvSpPr>
          <p:nvPr/>
        </p:nvSpPr>
        <p:spPr bwMode="auto">
          <a:xfrm>
            <a:off x="361950" y="343396"/>
            <a:ext cx="8324850" cy="639662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altLang="en-US" sz="4400" b="1" dirty="0">
                <a:latin typeface="Alegreya Sans SC" panose="00000500000000000000" pitchFamily="2" charset="0"/>
              </a:rPr>
              <a:t>STEP IV : Secondary Prevention of Rheumatic Fever 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800" dirty="0">
                <a:latin typeface="Alegreya Sans SC" panose="00000500000000000000" pitchFamily="2" charset="0"/>
              </a:rPr>
              <a:t>Agent               			Dose			Mode				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800" dirty="0" err="1">
                <a:latin typeface="Alegreya Sans SC" panose="00000500000000000000" pitchFamily="2" charset="0"/>
              </a:rPr>
              <a:t>Benzathine</a:t>
            </a:r>
            <a:r>
              <a:rPr lang="en-US" altLang="en-US" sz="1800" dirty="0">
                <a:latin typeface="Alegreya Sans SC" panose="00000500000000000000" pitchFamily="2" charset="0"/>
              </a:rPr>
              <a:t> penicillin G	1 200 000 U every 3 weeks		Intramuscular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800" dirty="0">
                <a:latin typeface="Alegreya Sans SC" panose="00000500000000000000" pitchFamily="2" charset="0"/>
              </a:rPr>
              <a:t>	or		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800" dirty="0">
                <a:latin typeface="Alegreya Sans SC" panose="00000500000000000000" pitchFamily="2" charset="0"/>
              </a:rPr>
              <a:t>Penicillin V		250 mg twice daily			      Oral	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800" dirty="0">
                <a:latin typeface="Alegreya Sans SC" panose="00000500000000000000" pitchFamily="2" charset="0"/>
              </a:rPr>
              <a:t>	or		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800" dirty="0">
                <a:latin typeface="Alegreya Sans SC" panose="00000500000000000000" pitchFamily="2" charset="0"/>
              </a:rPr>
              <a:t>Sulfadiazine	             0.5 g once daily for patients 27 kg (60 </a:t>
            </a:r>
            <a:r>
              <a:rPr lang="en-US" altLang="en-US" sz="1800" dirty="0" err="1">
                <a:latin typeface="Alegreya Sans SC" panose="00000500000000000000" pitchFamily="2" charset="0"/>
              </a:rPr>
              <a:t>lb</a:t>
            </a:r>
            <a:r>
              <a:rPr lang="en-US" altLang="en-US" sz="1800" dirty="0">
                <a:latin typeface="Alegreya Sans SC" panose="00000500000000000000" pitchFamily="2" charset="0"/>
              </a:rPr>
              <a:t>     </a:t>
            </a:r>
            <a:r>
              <a:rPr lang="en-US" altLang="en-US" sz="1800" dirty="0" smtClean="0">
                <a:latin typeface="Alegreya Sans SC" panose="00000500000000000000" pitchFamily="2" charset="0"/>
              </a:rPr>
              <a:t>	      Oral </a:t>
            </a:r>
            <a:r>
              <a:rPr lang="en-US" altLang="en-US" sz="1800" dirty="0">
                <a:latin typeface="Alegreya Sans SC" panose="00000500000000000000" pitchFamily="2" charset="0"/>
              </a:rPr>
              <a:t/>
            </a:r>
            <a:br>
              <a:rPr lang="en-US" altLang="en-US" sz="1800" dirty="0">
                <a:latin typeface="Alegreya Sans SC" panose="00000500000000000000" pitchFamily="2" charset="0"/>
              </a:rPr>
            </a:br>
            <a:r>
              <a:rPr lang="en-US" altLang="en-US" sz="1800" dirty="0">
                <a:latin typeface="Alegreya Sans SC" panose="00000500000000000000" pitchFamily="2" charset="0"/>
              </a:rPr>
              <a:t>		            1.0 g once daily for patients &gt;27 kg (60 </a:t>
            </a:r>
            <a:r>
              <a:rPr lang="en-US" altLang="en-US" sz="1800" dirty="0" err="1">
                <a:latin typeface="Alegreya Sans SC" panose="00000500000000000000" pitchFamily="2" charset="0"/>
              </a:rPr>
              <a:t>lb</a:t>
            </a:r>
            <a:r>
              <a:rPr lang="en-US" altLang="en-US" sz="1800" dirty="0" smtClean="0">
                <a:latin typeface="Alegreya Sans SC" panose="00000500000000000000" pitchFamily="2" charset="0"/>
              </a:rPr>
              <a:t>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800" dirty="0">
                <a:latin typeface="Alegreya Sans SC" panose="00000500000000000000" pitchFamily="2" charset="0"/>
              </a:rPr>
              <a:t>		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800" dirty="0">
                <a:latin typeface="Alegreya Sans SC" panose="00000500000000000000" pitchFamily="2" charset="0"/>
              </a:rPr>
              <a:t>For individuals allergic to penicillin and sulfadiazine			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800" dirty="0">
                <a:latin typeface="Alegreya Sans SC" panose="00000500000000000000" pitchFamily="2" charset="0"/>
              </a:rPr>
              <a:t>Erythromycin		250 mg twice daily	                	 </a:t>
            </a:r>
            <a:r>
              <a:rPr lang="en-US" altLang="en-US" sz="1800" dirty="0" smtClean="0">
                <a:latin typeface="Alegreya Sans SC" panose="00000500000000000000" pitchFamily="2" charset="0"/>
              </a:rPr>
              <a:t>	      Oral</a:t>
            </a:r>
            <a:r>
              <a:rPr lang="en-US" altLang="en-US" sz="1800" dirty="0">
                <a:latin typeface="Alegreya Sans SC" panose="00000500000000000000" pitchFamily="2" charset="0"/>
              </a:rPr>
              <a:t>	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600" b="1" dirty="0">
                <a:latin typeface="Arial" panose="020B0604020202020204" pitchFamily="34" charset="0"/>
              </a:rPr>
              <a:t>			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en-US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D69E70-7887-4436-9CDA-46F813C59D1D}" type="slidenum">
              <a:rPr lang="en-US" altLang="en-US" sz="1200">
                <a:solidFill>
                  <a:srgbClr val="045C75"/>
                </a:solidFill>
              </a:rPr>
              <a:pPr/>
              <a:t>25</a:t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403225" y="324604"/>
            <a:ext cx="8382000" cy="64068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altLang="en-US" sz="4400" b="1" dirty="0">
                <a:latin typeface="Alegreya Sans SC" panose="00000500000000000000" pitchFamily="2" charset="0"/>
              </a:rPr>
              <a:t>Duration of Secondary Rheumatic Fever Prophylaxis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000" b="1" dirty="0">
                <a:solidFill>
                  <a:schemeClr val="hlink"/>
                </a:solidFill>
                <a:latin typeface="Arial" panose="020B0604020202020204" pitchFamily="34" charset="0"/>
              </a:rPr>
              <a:t>	    </a:t>
            </a:r>
            <a:r>
              <a:rPr lang="en-US" altLang="en-US" b="1" dirty="0">
                <a:latin typeface="Alegreya Sans SC" panose="00000500000000000000" pitchFamily="2" charset="0"/>
              </a:rPr>
              <a:t>Category				Duration</a:t>
            </a:r>
            <a:r>
              <a:rPr lang="en-US" altLang="en-US" sz="2000" b="1" dirty="0">
                <a:latin typeface="Arial" panose="020B0604020202020204" pitchFamily="34" charset="0"/>
              </a:rPr>
              <a:t>	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000" b="1" dirty="0">
                <a:latin typeface="Alegreya Sans SC" panose="00000500000000000000" pitchFamily="2" charset="0"/>
              </a:rPr>
              <a:t>Rheumatic fever with </a:t>
            </a:r>
            <a:r>
              <a:rPr lang="en-US" altLang="en-US" sz="2000" b="1" dirty="0" err="1">
                <a:latin typeface="Alegreya Sans SC" panose="00000500000000000000" pitchFamily="2" charset="0"/>
              </a:rPr>
              <a:t>carditis</a:t>
            </a:r>
            <a:r>
              <a:rPr lang="en-US" altLang="en-US" sz="2000" b="1" dirty="0">
                <a:latin typeface="Alegreya Sans SC" panose="00000500000000000000" pitchFamily="2" charset="0"/>
              </a:rPr>
              <a:t> and         At least 10 y since last residual heart disease </a:t>
            </a:r>
            <a:r>
              <a:rPr lang="en-US" altLang="en-US" sz="2000" b="1" dirty="0">
                <a:latin typeface="Arial" panose="020B0604020202020204" pitchFamily="34" charset="0"/>
              </a:rPr>
              <a:t>		             </a:t>
            </a:r>
            <a:r>
              <a:rPr lang="en-US" altLang="en-US" sz="2000" b="1" dirty="0" smtClean="0">
                <a:latin typeface="Arial" panose="020B0604020202020204" pitchFamily="34" charset="0"/>
              </a:rPr>
              <a:t>		      </a:t>
            </a:r>
            <a:r>
              <a:rPr lang="en-US" altLang="en-US" sz="2000" b="1" dirty="0" smtClean="0">
                <a:latin typeface="Alegreya Sans SC" panose="00000500000000000000" pitchFamily="2" charset="0"/>
              </a:rPr>
              <a:t>episode </a:t>
            </a:r>
            <a:r>
              <a:rPr lang="en-US" altLang="en-US" sz="2000" b="1" dirty="0">
                <a:latin typeface="Alegreya Sans SC" panose="00000500000000000000" pitchFamily="2" charset="0"/>
              </a:rPr>
              <a:t>or at least until (persistent </a:t>
            </a:r>
            <a:endParaRPr lang="en-US" altLang="en-US" sz="2000" b="1" dirty="0" smtClean="0">
              <a:latin typeface="Alegreya Sans SC" panose="00000500000000000000" pitchFamily="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000" b="1" dirty="0" smtClean="0">
                <a:latin typeface="Alegreya Sans SC" panose="00000500000000000000" pitchFamily="2" charset="0"/>
              </a:rPr>
              <a:t>valvar </a:t>
            </a:r>
            <a:r>
              <a:rPr lang="en-US" altLang="en-US" sz="2000" b="1" dirty="0">
                <a:latin typeface="Alegreya Sans SC" panose="00000500000000000000" pitchFamily="2" charset="0"/>
              </a:rPr>
              <a:t>disease</a:t>
            </a:r>
            <a:r>
              <a:rPr lang="en-US" altLang="en-US" sz="2000" b="1" dirty="0">
                <a:solidFill>
                  <a:srgbClr val="3BF800"/>
                </a:solidFill>
                <a:latin typeface="Alegreya Sans SC" panose="00000500000000000000" pitchFamily="2" charset="0"/>
              </a:rPr>
              <a:t>*</a:t>
            </a:r>
            <a:r>
              <a:rPr lang="en-US" altLang="en-US" sz="2000" b="1" dirty="0">
                <a:latin typeface="Alegreya Sans SC" panose="00000500000000000000" pitchFamily="2" charset="0"/>
              </a:rPr>
              <a:t>)      </a:t>
            </a:r>
            <a:r>
              <a:rPr lang="en-US" altLang="en-US" sz="2000" b="1" dirty="0">
                <a:latin typeface="Arial" panose="020B0604020202020204" pitchFamily="34" charset="0"/>
              </a:rPr>
              <a:t>	</a:t>
            </a:r>
            <a:r>
              <a:rPr lang="en-US" altLang="en-US" sz="2000" b="1" dirty="0" smtClean="0">
                <a:latin typeface="Arial" panose="020B0604020202020204" pitchFamily="34" charset="0"/>
              </a:rPr>
              <a:t>	      </a:t>
            </a:r>
            <a:r>
              <a:rPr lang="en-US" altLang="en-US" sz="2000" b="1" dirty="0">
                <a:latin typeface="Alegreya Sans SC" panose="00000500000000000000" pitchFamily="2" charset="0"/>
              </a:rPr>
              <a:t>age 40 y, sometimes lifelong 					</a:t>
            </a:r>
            <a:r>
              <a:rPr lang="en-US" altLang="en-US" sz="2000" b="1" dirty="0" smtClean="0">
                <a:latin typeface="Alegreya Sans SC" panose="00000500000000000000" pitchFamily="2" charset="0"/>
              </a:rPr>
              <a:t>          </a:t>
            </a:r>
            <a:r>
              <a:rPr lang="en-US" altLang="en-US" sz="2000" b="1" dirty="0">
                <a:latin typeface="Alegreya Sans SC" panose="00000500000000000000" pitchFamily="2" charset="0"/>
              </a:rPr>
              <a:t>prophylaxis </a:t>
            </a:r>
            <a:r>
              <a:rPr lang="en-US" altLang="en-US" sz="2000" b="1" dirty="0">
                <a:latin typeface="Arial" panose="020B0604020202020204" pitchFamily="34" charset="0"/>
              </a:rPr>
              <a:t>				 				</a:t>
            </a:r>
            <a:r>
              <a:rPr lang="en-US" altLang="en-US" sz="2000" b="1" dirty="0" smtClean="0">
                <a:latin typeface="Arial" panose="020B0604020202020204" pitchFamily="34" charset="0"/>
              </a:rPr>
              <a:t>		</a:t>
            </a:r>
            <a:r>
              <a:rPr lang="en-US" altLang="en-US" sz="2000" b="1" dirty="0" smtClean="0">
                <a:latin typeface="Alegreya Sans SC" panose="00000500000000000000" pitchFamily="2" charset="0"/>
              </a:rPr>
              <a:t>Rheumatic</a:t>
            </a:r>
            <a:r>
              <a:rPr lang="en-US" altLang="en-US" sz="2000" b="1" dirty="0" smtClean="0">
                <a:latin typeface="Arial" panose="020B0604020202020204" pitchFamily="34" charset="0"/>
              </a:rPr>
              <a:t> </a:t>
            </a:r>
            <a:r>
              <a:rPr lang="en-US" altLang="en-US" sz="2000" b="1" dirty="0">
                <a:latin typeface="Alegreya Sans SC" panose="00000500000000000000" pitchFamily="2" charset="0"/>
              </a:rPr>
              <a:t>fever with </a:t>
            </a:r>
            <a:r>
              <a:rPr lang="en-US" altLang="en-US" sz="2000" b="1" dirty="0" err="1">
                <a:latin typeface="Alegreya Sans SC" panose="00000500000000000000" pitchFamily="2" charset="0"/>
              </a:rPr>
              <a:t>carditis</a:t>
            </a:r>
            <a:r>
              <a:rPr lang="en-US" altLang="en-US" sz="2000" b="1" dirty="0">
                <a:latin typeface="Alegreya Sans SC" panose="00000500000000000000" pitchFamily="2" charset="0"/>
              </a:rPr>
              <a:t>		</a:t>
            </a:r>
            <a:r>
              <a:rPr lang="en-US" altLang="en-US" sz="2000" b="1" dirty="0" smtClean="0">
                <a:latin typeface="Alegreya Sans SC" panose="00000500000000000000" pitchFamily="2" charset="0"/>
              </a:rPr>
              <a:t>			10 </a:t>
            </a:r>
            <a:r>
              <a:rPr lang="en-US" altLang="en-US" sz="2000" b="1" dirty="0">
                <a:latin typeface="Alegreya Sans SC" panose="00000500000000000000" pitchFamily="2" charset="0"/>
              </a:rPr>
              <a:t>years or 21 </a:t>
            </a:r>
            <a:r>
              <a:rPr lang="en-US" altLang="en-US" sz="2000" b="1" dirty="0" err="1">
                <a:latin typeface="Alegreya Sans SC" panose="00000500000000000000" pitchFamily="2" charset="0"/>
              </a:rPr>
              <a:t>yr</a:t>
            </a:r>
            <a:r>
              <a:rPr lang="en-US" altLang="en-US" sz="2000" b="1" dirty="0">
                <a:latin typeface="Alegreya Sans SC" panose="00000500000000000000" pitchFamily="2" charset="0"/>
              </a:rPr>
              <a:t> of age,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000" b="1" dirty="0">
                <a:latin typeface="Alegreya Sans SC" panose="00000500000000000000" pitchFamily="2" charset="0"/>
              </a:rPr>
              <a:t>no residual heart disease 		</a:t>
            </a:r>
            <a:r>
              <a:rPr lang="en-US" altLang="en-US" sz="2000" b="1" dirty="0" smtClean="0">
                <a:latin typeface="Alegreya Sans SC" panose="00000500000000000000" pitchFamily="2" charset="0"/>
              </a:rPr>
              <a:t>	whichever </a:t>
            </a:r>
            <a:r>
              <a:rPr lang="en-US" altLang="en-US" sz="2000" b="1" dirty="0">
                <a:latin typeface="Alegreya Sans SC" panose="00000500000000000000" pitchFamily="2" charset="0"/>
              </a:rPr>
              <a:t>is </a:t>
            </a:r>
            <a:r>
              <a:rPr lang="en-US" altLang="en-US" sz="2000" b="1" dirty="0" smtClean="0">
                <a:latin typeface="Alegreya Sans SC" panose="00000500000000000000" pitchFamily="2" charset="0"/>
              </a:rPr>
              <a:t>longer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000" b="1" dirty="0" smtClean="0">
                <a:latin typeface="Alegreya Sans SC" panose="00000500000000000000" pitchFamily="2" charset="0"/>
              </a:rPr>
              <a:t>(no </a:t>
            </a:r>
            <a:r>
              <a:rPr lang="en-US" altLang="en-US" sz="2000" b="1" dirty="0">
                <a:latin typeface="Alegreya Sans SC" panose="00000500000000000000" pitchFamily="2" charset="0"/>
              </a:rPr>
              <a:t>valvar disease*) </a:t>
            </a:r>
            <a:r>
              <a:rPr lang="en-US" altLang="en-US" sz="2000" b="1" dirty="0">
                <a:latin typeface="Arial" panose="020B0604020202020204" pitchFamily="34" charset="0"/>
              </a:rPr>
              <a:t>			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000" b="1" dirty="0">
                <a:latin typeface="Arial" panose="020B0604020202020204" pitchFamily="34" charset="0"/>
              </a:rPr>
              <a:t>				       			</a:t>
            </a:r>
            <a:endParaRPr lang="en-US" altLang="en-US" sz="2000" b="1" dirty="0" smtClean="0">
              <a:latin typeface="Arial" panose="020B0604020202020204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000" b="1" dirty="0" smtClean="0">
                <a:latin typeface="Alegreya Sans SC" panose="00000500000000000000" pitchFamily="2" charset="0"/>
              </a:rPr>
              <a:t>Rheumatic </a:t>
            </a:r>
            <a:r>
              <a:rPr lang="en-US" altLang="en-US" sz="2000" b="1" dirty="0">
                <a:latin typeface="Alegreya Sans SC" panose="00000500000000000000" pitchFamily="2" charset="0"/>
              </a:rPr>
              <a:t>fever without </a:t>
            </a:r>
            <a:r>
              <a:rPr lang="en-US" altLang="en-US" sz="2000" b="1" dirty="0" err="1">
                <a:latin typeface="Alegreya Sans SC" panose="00000500000000000000" pitchFamily="2" charset="0"/>
              </a:rPr>
              <a:t>carditis</a:t>
            </a:r>
            <a:r>
              <a:rPr lang="en-US" altLang="en-US" sz="2000" b="1" dirty="0">
                <a:latin typeface="Alegreya Sans SC" panose="00000500000000000000" pitchFamily="2" charset="0"/>
              </a:rPr>
              <a:t>	</a:t>
            </a:r>
            <a:r>
              <a:rPr lang="en-US" altLang="en-US" sz="2000" b="1" dirty="0" smtClean="0">
                <a:latin typeface="Alegreya Sans SC" panose="00000500000000000000" pitchFamily="2" charset="0"/>
              </a:rPr>
              <a:t>		5 </a:t>
            </a:r>
            <a:r>
              <a:rPr lang="en-US" altLang="en-US" sz="2000" b="1" dirty="0">
                <a:latin typeface="Alegreya Sans SC" panose="00000500000000000000" pitchFamily="2" charset="0"/>
              </a:rPr>
              <a:t>y or until age 21 y, 						whichever is longer</a:t>
            </a:r>
            <a:r>
              <a:rPr lang="en-US" altLang="en-US" sz="2000" b="1" dirty="0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1981200" y="6346027"/>
            <a:ext cx="5226050" cy="366713"/>
          </a:xfrm>
          <a:prstGeom prst="rect">
            <a:avLst/>
          </a:prstGeom>
          <a:solidFill>
            <a:srgbClr val="FFFF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dirty="0">
                <a:latin typeface="Alegreya Sans SC" panose="00000500000000000000" pitchFamily="2" charset="0"/>
              </a:rPr>
              <a:t>Recommendations of American Heart Association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723106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Prognosis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72995" y="1340768"/>
            <a:ext cx="8229600" cy="4389437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Rheumatic fever can recur whenever the individual experience new GABH streptococcal </a:t>
            </a:r>
            <a:r>
              <a:rPr lang="en-US" altLang="en-US" u="sng" dirty="0" err="1" smtClean="0"/>
              <a:t>infection,if</a:t>
            </a:r>
            <a:r>
              <a:rPr lang="en-US" altLang="en-US" u="sng" dirty="0" smtClean="0"/>
              <a:t> not on prophylactic medicines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Good prognosis for older age group &amp; if no </a:t>
            </a:r>
            <a:r>
              <a:rPr lang="en-US" altLang="en-US" dirty="0" err="1" smtClean="0"/>
              <a:t>carditis</a:t>
            </a:r>
            <a:r>
              <a:rPr lang="en-US" altLang="en-US" dirty="0" smtClean="0"/>
              <a:t> during the initial attack</a:t>
            </a:r>
          </a:p>
          <a:p>
            <a:pPr eaLnBrk="1" hangingPunct="1"/>
            <a:r>
              <a:rPr lang="en-US" altLang="en-US" dirty="0" smtClean="0"/>
              <a:t>Bad prognosis for younger children &amp; those with </a:t>
            </a:r>
            <a:r>
              <a:rPr lang="en-US" altLang="en-US" dirty="0" err="1" smtClean="0"/>
              <a:t>carditis</a:t>
            </a:r>
            <a:r>
              <a:rPr lang="en-US" altLang="en-US" dirty="0" smtClean="0"/>
              <a:t> with valvar lesions</a:t>
            </a: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F8EF16-F79F-4AE4-B587-EC8EFE3189C0}" type="slidenum">
              <a:rPr lang="en-US" altLang="en-US" sz="1200">
                <a:solidFill>
                  <a:srgbClr val="045C75"/>
                </a:solidFill>
              </a:rPr>
              <a:pPr/>
              <a:t>26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4" descr="I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2423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795114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RHEUMATIC HEART DISEASE</a:t>
            </a:r>
            <a:endParaRPr lang="en-GB" altLang="en-US" dirty="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8229600" cy="4389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Results from single or repeated attacks of RF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Rigidity and deformity of valves resulting in stenosis or incompetence or both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Mitral valve alone in 50%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Mitral + Aortic in 25%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Pure aortic uncommon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History of RF obtained in 60%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Not required IE prophylaxis until unless valve replacement surgery is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3734E-FC9D-4973-9129-9DA052174627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2133600" y="2895600"/>
            <a:ext cx="5022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126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40113" y="404813"/>
            <a:ext cx="2644775" cy="750887"/>
          </a:xfrm>
        </p:spPr>
        <p:txBody>
          <a:bodyPr/>
          <a:lstStyle/>
          <a:p>
            <a:pPr eaLnBrk="1" hangingPunct="1"/>
            <a:r>
              <a:rPr lang="en-US" altLang="en-US" smtClean="0"/>
              <a:t>Etiology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28775"/>
            <a:ext cx="8153400" cy="5321300"/>
          </a:xfrm>
        </p:spPr>
        <p:txBody>
          <a:bodyPr/>
          <a:lstStyle/>
          <a:p>
            <a:pPr eaLnBrk="1" hangingPunct="1"/>
            <a:r>
              <a:rPr lang="en-US" altLang="en-US" smtClean="0"/>
              <a:t>Acute rheumatic fever is a systemic disease of childhood, often recurrent that follows </a:t>
            </a:r>
            <a:r>
              <a:rPr lang="en-US" altLang="en-US" b="1" smtClean="0"/>
              <a:t>group A beta hemolytic streptococcal infection</a:t>
            </a:r>
          </a:p>
          <a:p>
            <a:pPr eaLnBrk="1" hangingPunct="1"/>
            <a:r>
              <a:rPr lang="en-US" altLang="en-US" smtClean="0"/>
              <a:t>It is a delayed non-suppurative sequelae to URTI with GABH streptococci</a:t>
            </a:r>
            <a:r>
              <a:rPr lang="en-US" altLang="en-US" smtClean="0">
                <a:solidFill>
                  <a:srgbClr val="66FF33"/>
                </a:solidFill>
              </a:rPr>
              <a:t>.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/>
              <a:t>It is a diffuse inflammatory disease of connective tissue,primarily involving heart,blood vessels,joints, subcut.tissue and CNS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010A01-908C-44DE-8D1E-451940FBF5C2}" type="slidenum">
              <a:rPr lang="en-US" altLang="en-US" sz="1200">
                <a:solidFill>
                  <a:srgbClr val="045C75"/>
                </a:solidFill>
              </a:rPr>
              <a:pPr/>
              <a:t>3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874963" y="620713"/>
            <a:ext cx="3394075" cy="579437"/>
          </a:xfrm>
        </p:spPr>
        <p:txBody>
          <a:bodyPr/>
          <a:lstStyle/>
          <a:p>
            <a:pPr eaLnBrk="1" hangingPunct="1"/>
            <a:r>
              <a:rPr lang="en-US" altLang="en-US" smtClean="0"/>
              <a:t>Epidemiology</a:t>
            </a:r>
          </a:p>
        </p:txBody>
      </p:sp>
      <p:sp>
        <p:nvSpPr>
          <p:cNvPr id="43011" name="Rectangle 1028"/>
          <p:cNvSpPr>
            <a:spLocks noGrp="1" noChangeArrowheads="1"/>
          </p:cNvSpPr>
          <p:nvPr>
            <p:ph idx="1"/>
          </p:nvPr>
        </p:nvSpPr>
        <p:spPr>
          <a:xfrm>
            <a:off x="620713" y="1557338"/>
            <a:ext cx="7715250" cy="4389437"/>
          </a:xfrm>
        </p:spPr>
        <p:txBody>
          <a:bodyPr/>
          <a:lstStyle/>
          <a:p>
            <a:pPr eaLnBrk="1" hangingPunct="1"/>
            <a:r>
              <a:rPr lang="en-US" altLang="en-US" smtClean="0"/>
              <a:t>Ages 5-15 yrs are most susceptible</a:t>
            </a:r>
          </a:p>
          <a:p>
            <a:pPr eaLnBrk="1" hangingPunct="1"/>
            <a:r>
              <a:rPr lang="en-US" altLang="en-US" smtClean="0"/>
              <a:t>Rare &lt;3 yrs</a:t>
            </a:r>
          </a:p>
          <a:p>
            <a:pPr eaLnBrk="1" hangingPunct="1"/>
            <a:r>
              <a:rPr lang="en-US" altLang="en-US" smtClean="0"/>
              <a:t>Girls&gt;boys</a:t>
            </a:r>
          </a:p>
          <a:p>
            <a:pPr eaLnBrk="1" hangingPunct="1"/>
            <a:r>
              <a:rPr lang="en-US" altLang="en-US" smtClean="0"/>
              <a:t>Common in 3rd world countries</a:t>
            </a:r>
          </a:p>
          <a:p>
            <a:pPr eaLnBrk="1" hangingPunct="1"/>
            <a:r>
              <a:rPr lang="en-US" altLang="en-US" smtClean="0"/>
              <a:t>Environmental factors--	</a:t>
            </a:r>
            <a:r>
              <a:rPr lang="en-US" altLang="en-US" i="1" smtClean="0">
                <a:solidFill>
                  <a:srgbClr val="FF0000"/>
                </a:solidFill>
              </a:rPr>
              <a:t>over crowding, poor sanitation, poverty,</a:t>
            </a:r>
            <a:endParaRPr lang="en-US" altLang="en-US" i="1" smtClean="0">
              <a:solidFill>
                <a:srgbClr val="FFA31B"/>
              </a:solidFill>
            </a:endParaRPr>
          </a:p>
          <a:p>
            <a:pPr eaLnBrk="1" hangingPunct="1"/>
            <a:r>
              <a:rPr lang="en-US" altLang="en-US" i="1" smtClean="0"/>
              <a:t>Incidence more during fall ,winter &amp; early spring</a:t>
            </a:r>
            <a:endParaRPr lang="en-US" alt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B56680-C889-4DAD-A6E9-54C86D0094D1}" type="slidenum">
              <a:rPr lang="en-US" altLang="en-US" sz="1200">
                <a:solidFill>
                  <a:srgbClr val="045C75"/>
                </a:solidFill>
              </a:rPr>
              <a:pPr/>
              <a:t>4</a:t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43013" name="Line 1029"/>
          <p:cNvSpPr>
            <a:spLocks noChangeShapeType="1"/>
          </p:cNvSpPr>
          <p:nvPr/>
        </p:nvSpPr>
        <p:spPr bwMode="auto">
          <a:xfrm>
            <a:off x="1981200" y="58674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523875"/>
            <a:ext cx="3509962" cy="755650"/>
          </a:xfrm>
        </p:spPr>
        <p:txBody>
          <a:bodyPr/>
          <a:lstStyle/>
          <a:p>
            <a:pPr eaLnBrk="1" hangingPunct="1"/>
            <a:r>
              <a:rPr lang="en-US" altLang="en-US" smtClean="0"/>
              <a:t>Pathogenesis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71625"/>
            <a:ext cx="74676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Delayed immune response to infection with group.A beta hemolytic streptococci</a:t>
            </a:r>
            <a:r>
              <a:rPr lang="en-US" altLang="en-US" smtClean="0">
                <a:solidFill>
                  <a:srgbClr val="00FF00"/>
                </a:solidFill>
              </a:rPr>
              <a:t>.</a:t>
            </a:r>
            <a:endParaRPr lang="en-US" altLang="en-US" smtClean="0">
              <a:solidFill>
                <a:srgbClr val="FF33CC"/>
              </a:solidFill>
            </a:endParaRPr>
          </a:p>
          <a:p>
            <a:pPr eaLnBrk="1" hangingPunct="1"/>
            <a:r>
              <a:rPr lang="en-US" altLang="en-US" smtClean="0"/>
              <a:t>After a latent period of 1-3 weeks</a:t>
            </a:r>
            <a:r>
              <a:rPr lang="en-US" altLang="en-US" smtClean="0">
                <a:solidFill>
                  <a:srgbClr val="66FF33"/>
                </a:solidFill>
              </a:rPr>
              <a:t>, </a:t>
            </a:r>
            <a:r>
              <a:rPr lang="en-US" altLang="en-US" smtClean="0"/>
              <a:t>antibody induced immunological damage (antigenic mimicry)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3A8915-596D-4390-BD52-D1790E71A93A}" type="slidenum">
              <a:rPr lang="en-US" altLang="en-US" sz="1200">
                <a:solidFill>
                  <a:srgbClr val="045C75"/>
                </a:solidFill>
              </a:rPr>
              <a:pPr/>
              <a:t>5</a:t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44037" name="Line 8"/>
          <p:cNvSpPr>
            <a:spLocks noChangeShapeType="1"/>
          </p:cNvSpPr>
          <p:nvPr/>
        </p:nvSpPr>
        <p:spPr bwMode="auto">
          <a:xfrm>
            <a:off x="1981200" y="58674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417A50-8335-44ED-A8A7-88AD192DAC10}" type="slidenum">
              <a:rPr lang="en-US" altLang="en-US" sz="1200">
                <a:solidFill>
                  <a:srgbClr val="045C75"/>
                </a:solidFill>
              </a:rPr>
              <a:pPr/>
              <a:t>6</a:t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3875" y="1628775"/>
            <a:ext cx="7989888" cy="5638800"/>
          </a:xfrm>
        </p:spPr>
        <p:txBody>
          <a:bodyPr/>
          <a:lstStyle/>
          <a:p>
            <a:pPr eaLnBrk="1" hangingPunct="1"/>
            <a:endParaRPr lang="en-US" altLang="en-US" sz="2800" smtClean="0">
              <a:latin typeface="Alegreya Sans SC" panose="00000500000000000000" pitchFamily="2" charset="0"/>
            </a:endParaRPr>
          </a:p>
          <a:p>
            <a:pPr eaLnBrk="1" hangingPunct="1"/>
            <a:r>
              <a:rPr lang="en-US" altLang="en-US" sz="2800" smtClean="0">
                <a:latin typeface="Alegreya Sans SC" panose="00000500000000000000" pitchFamily="2" charset="0"/>
              </a:rPr>
              <a:t> M types l, 3, 5, 6,18  &amp; 24</a:t>
            </a:r>
          </a:p>
          <a:p>
            <a:pPr eaLnBrk="1" hangingPunct="1"/>
            <a:r>
              <a:rPr lang="en-US" altLang="en-US" sz="2800" u="sng" smtClean="0">
                <a:latin typeface="Alegreya Sans SC" panose="00000500000000000000" pitchFamily="2" charset="0"/>
              </a:rPr>
              <a:t>Pharyngitis- </a:t>
            </a:r>
            <a:r>
              <a:rPr lang="en-US" altLang="en-US" sz="2800" smtClean="0">
                <a:latin typeface="Alegreya Sans SC" panose="00000500000000000000" pitchFamily="2" charset="0"/>
              </a:rPr>
              <a:t>produced by GABHS  can lead to-  acute rheumatic fever ,rheumatic heart disease &amp;  post strept. Glomerulonepritis</a:t>
            </a:r>
          </a:p>
          <a:p>
            <a:pPr eaLnBrk="1" hangingPunct="1"/>
            <a:r>
              <a:rPr lang="en-US" altLang="en-US" sz="2800" u="sng" smtClean="0">
                <a:latin typeface="Alegreya Sans SC" panose="00000500000000000000" pitchFamily="2" charset="0"/>
              </a:rPr>
              <a:t>Skin infection-</a:t>
            </a:r>
            <a:r>
              <a:rPr lang="en-US" altLang="en-US" sz="2800" smtClean="0">
                <a:latin typeface="Alegreya Sans SC" panose="00000500000000000000" pitchFamily="2" charset="0"/>
              </a:rPr>
              <a:t> produced by GABHS leads to post streptococcal glomerulonephitis, no heart involvement </a:t>
            </a:r>
            <a:endParaRPr lang="en-US" altLang="en-US" sz="2800" b="1" smtClean="0">
              <a:solidFill>
                <a:srgbClr val="FFFFFF"/>
              </a:solidFill>
              <a:latin typeface="Alegreya Sans SC" panose="00000500000000000000" pitchFamily="2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403350" y="333375"/>
            <a:ext cx="623093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b="1">
                <a:latin typeface="Alegreya Sans SC" panose="00000500000000000000" pitchFamily="2" charset="0"/>
              </a:rPr>
              <a:t>Group A Beta</a:t>
            </a:r>
          </a:p>
          <a:p>
            <a:pPr algn="ctr"/>
            <a:r>
              <a:rPr lang="en-US" altLang="en-US" sz="4400" b="1">
                <a:latin typeface="Alegreya Sans SC" panose="00000500000000000000" pitchFamily="2" charset="0"/>
              </a:rPr>
              <a:t>Hemolytic Streptococcus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Pathologic Lesions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153400" cy="5257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Fibrinoid</a:t>
            </a:r>
            <a:r>
              <a:rPr lang="en-US" dirty="0" smtClean="0"/>
              <a:t> degeneration of connective </a:t>
            </a:r>
            <a:r>
              <a:rPr lang="en-US" dirty="0" err="1" smtClean="0"/>
              <a:t>tissue,inflammatory</a:t>
            </a:r>
            <a:r>
              <a:rPr lang="en-US" dirty="0" smtClean="0"/>
              <a:t> edema, inflammatory cell infiltration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  </a:t>
            </a:r>
            <a:r>
              <a:rPr lang="en-US" b="1" dirty="0" err="1" smtClean="0"/>
              <a:t>Ashcoff</a:t>
            </a:r>
            <a:r>
              <a:rPr lang="en-US" b="1" dirty="0" smtClean="0"/>
              <a:t> nodules formation, </a:t>
            </a:r>
            <a:r>
              <a:rPr lang="en-US" dirty="0" smtClean="0"/>
              <a:t>resulting in-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		</a:t>
            </a:r>
            <a:r>
              <a:rPr lang="en-US" dirty="0" smtClean="0">
                <a:solidFill>
                  <a:schemeClr val="tx2"/>
                </a:solidFill>
              </a:rPr>
              <a:t>-</a:t>
            </a:r>
            <a:r>
              <a:rPr lang="en-US" dirty="0" err="1" smtClean="0"/>
              <a:t>Pancarditis</a:t>
            </a:r>
            <a:r>
              <a:rPr lang="en-US" dirty="0" smtClean="0"/>
              <a:t> in the heart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		</a:t>
            </a:r>
            <a:r>
              <a:rPr lang="en-US" dirty="0" smtClean="0">
                <a:solidFill>
                  <a:schemeClr val="tx2"/>
                </a:solidFill>
              </a:rPr>
              <a:t>-</a:t>
            </a:r>
            <a:r>
              <a:rPr lang="en-US" dirty="0" smtClean="0"/>
              <a:t>Arthritis in the joints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dirty="0" smtClean="0"/>
              <a:t>		-</a:t>
            </a:r>
            <a:r>
              <a:rPr lang="en-US" dirty="0" err="1" smtClean="0"/>
              <a:t>Ashcoff</a:t>
            </a:r>
            <a:r>
              <a:rPr lang="en-US" dirty="0" smtClean="0"/>
              <a:t> nodules in the </a:t>
            </a:r>
            <a:r>
              <a:rPr lang="en-US" dirty="0" err="1" smtClean="0"/>
              <a:t>subcut</a:t>
            </a:r>
            <a:r>
              <a:rPr lang="en-US" dirty="0" smtClean="0"/>
              <a:t>. tissue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dirty="0" smtClean="0"/>
              <a:t>		-Basal </a:t>
            </a:r>
            <a:r>
              <a:rPr lang="en-US" dirty="0" err="1" smtClean="0"/>
              <a:t>gangliar</a:t>
            </a:r>
            <a:r>
              <a:rPr lang="en-US" dirty="0" smtClean="0"/>
              <a:t> lesions resulting in 	chorea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A227B6-F170-4DC7-A3DA-A79C944B8045}" type="slidenum">
              <a:rPr lang="en-US" altLang="en-US" sz="1200">
                <a:solidFill>
                  <a:srgbClr val="045C75"/>
                </a:solidFill>
              </a:rPr>
              <a:pPr/>
              <a:t>7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11588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POLYARTHRITIS</a:t>
            </a:r>
            <a:endParaRPr lang="en-GB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71525" y="1557338"/>
            <a:ext cx="7629525" cy="43894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Migratory – flitting and fleeting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Involves large joints sequentially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Polyarthritis</a:t>
            </a:r>
            <a:r>
              <a:rPr lang="en-US" dirty="0" smtClean="0"/>
              <a:t>- in adults only a single joint may be affected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Lasts 1-5 weeks , Subsides without residual deformity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Occurs in 75% or patients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Dramatic response of arthritis to therapeutic doses of aspirin or NSAIDs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78713" cy="914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Clinical Features (Contd)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850188" cy="4876800"/>
          </a:xfrm>
        </p:spPr>
        <p:txBody>
          <a:bodyPr/>
          <a:lstStyle/>
          <a:p>
            <a:pPr eaLnBrk="1" hangingPunct="1"/>
            <a:r>
              <a:rPr lang="en-US" altLang="en-US" smtClean="0"/>
              <a:t>Manifest as pancarditis(endocarditis, myocarditis and pericarditis),occur in  40-50% of cases</a:t>
            </a:r>
          </a:p>
          <a:p>
            <a:pPr eaLnBrk="1" hangingPunct="1"/>
            <a:r>
              <a:rPr lang="en-US" altLang="en-US" smtClean="0"/>
              <a:t>Carditis is the only manifestation of rheumatic fever that leaves a sequelae &amp; permanent damage to the organ</a:t>
            </a:r>
          </a:p>
          <a:p>
            <a:pPr eaLnBrk="1" hangingPunct="1"/>
            <a:r>
              <a:rPr lang="en-US" altLang="en-US" smtClean="0"/>
              <a:t>Valvulitis occur in acute phase</a:t>
            </a:r>
          </a:p>
          <a:p>
            <a:pPr eaLnBrk="1" hangingPunct="1"/>
            <a:r>
              <a:rPr lang="en-US" altLang="en-US" smtClean="0"/>
              <a:t>Chronic phase- fibrosis,calcification &amp; stenosis of heart valves(fishmouth valves)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46536F-AB19-4397-A412-DCAD99B196C1}" type="slidenum">
              <a:rPr lang="en-US" altLang="en-US" sz="1200">
                <a:solidFill>
                  <a:srgbClr val="045C75"/>
                </a:solidFill>
              </a:rPr>
              <a:pPr/>
              <a:t>9</a:t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525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latin typeface="Alegreya Sans SC" panose="00000500000000000000" pitchFamily="2" charset="0"/>
              </a:rPr>
              <a:t>Carditis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1590</TotalTime>
  <Words>824</Words>
  <Application>Microsoft Office PowerPoint</Application>
  <PresentationFormat>On-screen Show (4:3)</PresentationFormat>
  <Paragraphs>190</Paragraphs>
  <Slides>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5" baseType="lpstr">
      <vt:lpstr>Times New Roman</vt:lpstr>
      <vt:lpstr>Arial</vt:lpstr>
      <vt:lpstr>Consolas</vt:lpstr>
      <vt:lpstr>Corbel</vt:lpstr>
      <vt:lpstr>Wingdings</vt:lpstr>
      <vt:lpstr>Wingdings 2</vt:lpstr>
      <vt:lpstr>Wingdings 3</vt:lpstr>
      <vt:lpstr>Calibri</vt:lpstr>
      <vt:lpstr>Constantia</vt:lpstr>
      <vt:lpstr>Alegreya Sans SC</vt:lpstr>
      <vt:lpstr>Monotype Sorts</vt:lpstr>
      <vt:lpstr>Metro</vt:lpstr>
      <vt:lpstr>Flow</vt:lpstr>
      <vt:lpstr>1_Metro</vt:lpstr>
      <vt:lpstr>Microsoft Word 97 - 2003 Document</vt:lpstr>
      <vt:lpstr>Microsoft Word Document</vt:lpstr>
      <vt:lpstr>PowerPoint Presentation</vt:lpstr>
      <vt:lpstr>Objectives</vt:lpstr>
      <vt:lpstr>Etiology</vt:lpstr>
      <vt:lpstr>Epidemiology</vt:lpstr>
      <vt:lpstr>Pathogenesis</vt:lpstr>
      <vt:lpstr>PowerPoint Presentation</vt:lpstr>
      <vt:lpstr>Pathologic Lesions</vt:lpstr>
      <vt:lpstr>POLYARTHRITIS</vt:lpstr>
      <vt:lpstr>Clinical Features (Contd)</vt:lpstr>
      <vt:lpstr>Clinical Features (Contd)</vt:lpstr>
      <vt:lpstr>Clinical Features (Contd)</vt:lpstr>
      <vt:lpstr>Clinical Features (Contd)</vt:lpstr>
      <vt:lpstr>Clinical Features (Contd)</vt:lpstr>
      <vt:lpstr>Laboratory Findings</vt:lpstr>
      <vt:lpstr>Laboratory Findings</vt:lpstr>
      <vt:lpstr>Diagnosis</vt:lpstr>
      <vt:lpstr>PowerPoint Presentation</vt:lpstr>
      <vt:lpstr>Exceptions to Jones Criteria</vt:lpstr>
      <vt:lpstr>Differential Diagnosis</vt:lpstr>
      <vt:lpstr>Treatment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Prognosis</vt:lpstr>
      <vt:lpstr>PowerPoint Presentation</vt:lpstr>
      <vt:lpstr>RHEUMATIC HEART DISEASE</vt:lpstr>
      <vt:lpstr>PowerPoint Presentation</vt:lpstr>
    </vt:vector>
  </TitlesOfParts>
  <Company>Saqr Hospital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Rheumatic Fever</dc:title>
  <dc:subject>Acute Rheumatic Fever</dc:subject>
  <dc:creator>Dr.Said Alavi</dc:creator>
  <cp:lastModifiedBy>Mithilesh Patel</cp:lastModifiedBy>
  <cp:revision>138</cp:revision>
  <dcterms:created xsi:type="dcterms:W3CDTF">1999-05-16T22:55:20Z</dcterms:created>
  <dcterms:modified xsi:type="dcterms:W3CDTF">2017-05-18T00:04:26Z</dcterms:modified>
</cp:coreProperties>
</file>