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38"/>
  </p:notesMasterIdLst>
  <p:sldIdLst>
    <p:sldId id="256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270" r:id="rId13"/>
    <p:sldId id="310" r:id="rId14"/>
    <p:sldId id="311" r:id="rId15"/>
    <p:sldId id="318" r:id="rId16"/>
    <p:sldId id="313" r:id="rId17"/>
    <p:sldId id="314" r:id="rId18"/>
    <p:sldId id="315" r:id="rId19"/>
    <p:sldId id="319" r:id="rId20"/>
    <p:sldId id="320" r:id="rId21"/>
    <p:sldId id="321" r:id="rId22"/>
    <p:sldId id="322" r:id="rId23"/>
    <p:sldId id="323" r:id="rId24"/>
    <p:sldId id="324" r:id="rId25"/>
    <p:sldId id="287" r:id="rId26"/>
    <p:sldId id="325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33" r:id="rId35"/>
    <p:sldId id="335" r:id="rId36"/>
    <p:sldId id="358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1FF9C-EAFC-4592-A31A-FE6DE75B0B49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899AC-73A8-41C2-943A-D7B9E87C5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64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E9DB6E5-0FBF-4806-B61E-B32E54AD5D4F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13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C68CF-F7E1-4C78-83F4-66F704AF8B02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8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B97E2-2469-40A5-9DC6-826D03C215B5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230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15C8B-D831-44A0-A7AC-C7BF78EA0F18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775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569E-7666-4A93-8BFC-19A6FD926383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5270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962C-8C52-4BE5-9722-58F0E11C795E}" type="datetime1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11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8AA8-9C13-4DE4-ABD8-996CA7733629}" type="datetime1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9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67E8-7E0D-4762-AE86-FA74F7CA0832}" type="datetime1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632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C130-C74A-47DB-BBE6-7A34647415B6}" type="datetime1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7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05AF-E7CB-4576-A830-3F16D249B0D8}" type="datetime1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36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E7041-77CD-406C-B5EC-90D01E00541A}" type="datetime1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69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14BDD4B4-E43C-4687-A388-DE98900D9EE8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MBBSPPT.COM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058F09B8-ED0A-4B00-AD92-1D3775A663F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62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dt="0"/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BDE85B-302A-39A1-D023-BF95DD031960}"/>
              </a:ext>
            </a:extLst>
          </p:cNvPr>
          <p:cNvSpPr txBox="1">
            <a:spLocks/>
          </p:cNvSpPr>
          <p:nvPr/>
        </p:nvSpPr>
        <p:spPr>
          <a:xfrm>
            <a:off x="-381000" y="5112537"/>
            <a:ext cx="6553200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2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D36CC2-51F6-029F-D19B-EBB474FB67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all" dirty="0"/>
              <a:t>Rickets &amp; </a:t>
            </a:r>
            <a:r>
              <a:rPr lang="en-US" cap="all" dirty="0" err="1"/>
              <a:t>Osteomalacia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210963-D846-A10B-5037-55DEF0F809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MBBSPPT.COM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37B61B-D203-7E19-3EE7-76DDFE6042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744" y="914400"/>
            <a:ext cx="4862511" cy="311200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651908-B280-EEA5-8397-2C9C2BF65B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B12E00-DDA6-94D6-589E-C0512AB57AEF}"/>
              </a:ext>
            </a:extLst>
          </p:cNvPr>
          <p:cNvSpPr txBox="1">
            <a:spLocks/>
          </p:cNvSpPr>
          <p:nvPr/>
        </p:nvSpPr>
        <p:spPr>
          <a:xfrm>
            <a:off x="768096" y="2023872"/>
            <a:ext cx="4337304" cy="4224528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dirty="0"/>
              <a:t>Head.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dirty="0"/>
              <a:t>Larger Than Normal.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dirty="0"/>
              <a:t>Frontal Bossing.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dirty="0"/>
              <a:t>Craniotabes (Ping Pong Ball Sensation) Due To Thinning of Outer Table Of Skull.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dirty="0"/>
              <a:t>Delayed Closure of Anterior Fontanel.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dirty="0"/>
              <a:t>Caput Quadratum (Square Like Head).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5B27683-9762-4988-C4C5-0519E4F781EF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SIGNS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CD819E-547E-5649-0774-C7587C90D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838BF6-2283-00BF-25F4-7E8D44154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46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F8E9BB-0F09-DB6C-0EAD-8C60F13FD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DCE689-E0A9-5895-B9BE-45F6ADBE2264}"/>
              </a:ext>
            </a:extLst>
          </p:cNvPr>
          <p:cNvSpPr txBox="1">
            <a:spLocks/>
          </p:cNvSpPr>
          <p:nvPr/>
        </p:nvSpPr>
        <p:spPr>
          <a:xfrm>
            <a:off x="768096" y="2023872"/>
            <a:ext cx="7607808" cy="4224528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dirty="0"/>
              <a:t>Rachitic Rosery (Prominent Costochondral Junctions).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dirty="0"/>
              <a:t>Harrison’s Sulcus (Depression Above the Subcostal Margin at the Site of Diaphragm).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dirty="0"/>
              <a:t>Pulling of Softened Ribs by the Diaphragm During Inspiration.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dirty="0"/>
              <a:t>Pigeon Chest Deformity. (The Weakened Ribs Bend Inwards due to The Pull of Respiratory Muscles and Causing Anterior Protrusion of Sternum).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dirty="0"/>
              <a:t>Respiratory Infections atelectasis.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885F67-372A-5A3B-070E-7AB54579802D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THORAX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6ACED2-8506-0560-A147-0FF5878CD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A4FCCB-7FA8-C625-998B-C788C53FD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260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38199" y="1459046"/>
            <a:ext cx="2895601" cy="46369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40FD9CD-5EED-9768-B7F3-F08A2D3A8B98}"/>
              </a:ext>
            </a:extLst>
          </p:cNvPr>
          <p:cNvSpPr txBox="1">
            <a:spLocks/>
          </p:cNvSpPr>
          <p:nvPr/>
        </p:nvSpPr>
        <p:spPr>
          <a:xfrm>
            <a:off x="900531" y="974414"/>
            <a:ext cx="2737104" cy="4846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/>
              <a:t>Rachitic rosary</a:t>
            </a: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56A6462E-5D83-430D-14AC-5D288158CB5C}"/>
              </a:ext>
            </a:extLst>
          </p:cNvPr>
          <p:cNvSpPr/>
          <p:nvPr/>
        </p:nvSpPr>
        <p:spPr>
          <a:xfrm>
            <a:off x="5153211" y="3581400"/>
            <a:ext cx="3152589" cy="21924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28C86E7C-4C3C-C329-81F5-540308A3FB92}"/>
              </a:ext>
            </a:extLst>
          </p:cNvPr>
          <p:cNvSpPr txBox="1">
            <a:spLocks/>
          </p:cNvSpPr>
          <p:nvPr/>
        </p:nvSpPr>
        <p:spPr>
          <a:xfrm>
            <a:off x="4329543" y="5790044"/>
            <a:ext cx="412865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400" b="1" dirty="0"/>
              <a:t>Harrison </a:t>
            </a:r>
            <a:r>
              <a:rPr lang="en-US" sz="2400" b="1" spc="-15" dirty="0"/>
              <a:t>sulcus </a:t>
            </a:r>
            <a:r>
              <a:rPr lang="en-US" sz="2400" b="1" dirty="0"/>
              <a:t>and </a:t>
            </a:r>
            <a:r>
              <a:rPr lang="en-US" sz="2400" b="1" spc="-30" dirty="0"/>
              <a:t>Pot</a:t>
            </a:r>
            <a:r>
              <a:rPr lang="en-US" sz="2400" b="1" spc="-60" dirty="0"/>
              <a:t> </a:t>
            </a:r>
            <a:r>
              <a:rPr lang="en-US" sz="2400" b="1" dirty="0"/>
              <a:t>belly</a:t>
            </a: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290C0BBB-FE20-DDBA-231E-25837C4C392F}"/>
              </a:ext>
            </a:extLst>
          </p:cNvPr>
          <p:cNvSpPr/>
          <p:nvPr/>
        </p:nvSpPr>
        <p:spPr>
          <a:xfrm>
            <a:off x="6180430" y="457200"/>
            <a:ext cx="2143843" cy="2971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BC018B05-309C-7D97-ABF8-7F71B93F95DD}"/>
              </a:ext>
            </a:extLst>
          </p:cNvPr>
          <p:cNvSpPr txBox="1"/>
          <p:nvPr/>
        </p:nvSpPr>
        <p:spPr>
          <a:xfrm>
            <a:off x="2576943" y="1327865"/>
            <a:ext cx="3505200" cy="887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6205" marR="5080" indent="-104139" algn="r">
              <a:lnSpc>
                <a:spcPct val="100000"/>
              </a:lnSpc>
              <a:spcBef>
                <a:spcPts val="100"/>
              </a:spcBef>
            </a:pPr>
            <a:r>
              <a:rPr lang="en-IN" sz="2800" b="1" spc="-10" dirty="0">
                <a:latin typeface="+mj-lt"/>
                <a:cs typeface="Calibri"/>
              </a:rPr>
              <a:t>PIGEON</a:t>
            </a:r>
            <a:r>
              <a:rPr lang="en-IN" sz="2800" b="1" spc="-95" dirty="0">
                <a:latin typeface="+mj-lt"/>
                <a:cs typeface="Calibri"/>
              </a:rPr>
              <a:t> </a:t>
            </a:r>
            <a:r>
              <a:rPr lang="en-IN" sz="2800" b="1" spc="-10" dirty="0">
                <a:latin typeface="+mj-lt"/>
                <a:cs typeface="Calibri"/>
              </a:rPr>
              <a:t>CHEST</a:t>
            </a:r>
          </a:p>
          <a:p>
            <a:pPr marL="116205" marR="5080" indent="-104139" algn="r">
              <a:lnSpc>
                <a:spcPct val="100000"/>
              </a:lnSpc>
              <a:spcBef>
                <a:spcPts val="100"/>
              </a:spcBef>
            </a:pPr>
            <a:r>
              <a:rPr lang="en-IN" sz="2800" b="1" spc="-10" dirty="0">
                <a:latin typeface="+mj-lt"/>
                <a:cs typeface="Calibri"/>
              </a:rPr>
              <a:t>DEFORMITY</a:t>
            </a:r>
            <a:endParaRPr lang="en-IN" sz="2800" dirty="0">
              <a:latin typeface="+mj-lt"/>
              <a:cs typeface="Calibri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62D0FB5-34D9-4A6F-6F0A-C0264A6D4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439FF1-2403-97F4-5D30-37211A1BE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5F0761-3C00-E219-0728-E882FFB8F1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1A81D4-8DC3-D7F1-E938-62753D4FF039}"/>
              </a:ext>
            </a:extLst>
          </p:cNvPr>
          <p:cNvSpPr txBox="1">
            <a:spLocks/>
          </p:cNvSpPr>
          <p:nvPr/>
        </p:nvSpPr>
        <p:spPr>
          <a:xfrm>
            <a:off x="768096" y="2023872"/>
            <a:ext cx="7607808" cy="4224528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Enlargement of Wrists And Ankles.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Valgus or Varus Deformities.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Windswept Deformity (Combination of Valgus Deformity of One Leg With Varus Deformity of The Other Leg).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Anterior Bowing of The Tibia And Femur.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Coxa Vara.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Leg Pain.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0F5E08E-321D-8BB6-4662-ADB56F1D6261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Extremities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D41AA4E-6C6F-E2B0-8D57-4191B7C22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D88A70-7B47-55BD-A9EC-3F23BF2B4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36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7FFA3B-4099-87EC-33CC-5D6A236BE7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4E489FE-A0FD-32FB-FE20-843DA771347B}"/>
              </a:ext>
            </a:extLst>
          </p:cNvPr>
          <p:cNvSpPr txBox="1">
            <a:spLocks/>
          </p:cNvSpPr>
          <p:nvPr/>
        </p:nvSpPr>
        <p:spPr>
          <a:xfrm>
            <a:off x="2126665" y="990600"/>
            <a:ext cx="4890669" cy="4846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Widening of wrists</a:t>
            </a:r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CDEE5DBF-2639-7DFD-52EC-C603702FBA30}"/>
              </a:ext>
            </a:extLst>
          </p:cNvPr>
          <p:cNvSpPr/>
          <p:nvPr/>
        </p:nvSpPr>
        <p:spPr>
          <a:xfrm>
            <a:off x="1642109" y="1629156"/>
            <a:ext cx="5859779" cy="42382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D93A72-15FF-319B-1459-6CCBC1FE8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4AFB2F-EEFF-7594-6D92-B2240A9A2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27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661989-55F2-7D44-4B8F-63F4124F10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AF20D40-BE4A-8653-B0C2-C2CDF0D4AC1F}"/>
              </a:ext>
            </a:extLst>
          </p:cNvPr>
          <p:cNvSpPr txBox="1">
            <a:spLocks/>
          </p:cNvSpPr>
          <p:nvPr/>
        </p:nvSpPr>
        <p:spPr>
          <a:xfrm>
            <a:off x="1520530" y="990600"/>
            <a:ext cx="6102935" cy="4846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Widening of ankle joints</a:t>
            </a:r>
          </a:p>
        </p:txBody>
      </p:sp>
      <p:sp>
        <p:nvSpPr>
          <p:cNvPr id="3" name="object 8">
            <a:extLst>
              <a:ext uri="{FF2B5EF4-FFF2-40B4-BE49-F238E27FC236}">
                <a16:creationId xmlns:a16="http://schemas.microsoft.com/office/drawing/2014/main" id="{999DE451-2109-EB16-22B6-1224EA40FDAB}"/>
              </a:ext>
            </a:extLst>
          </p:cNvPr>
          <p:cNvSpPr/>
          <p:nvPr/>
        </p:nvSpPr>
        <p:spPr>
          <a:xfrm>
            <a:off x="1642109" y="1676400"/>
            <a:ext cx="5859779" cy="4377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47A2359-14BC-2DBC-5C95-8276ACA12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219156-5C3B-2048-6E10-2E951BAB4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45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5005E0-2610-CC1B-7E92-CC215BD4EA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id="{17FD837E-F350-7B2B-F970-08A0097240B3}"/>
              </a:ext>
            </a:extLst>
          </p:cNvPr>
          <p:cNvSpPr/>
          <p:nvPr/>
        </p:nvSpPr>
        <p:spPr>
          <a:xfrm>
            <a:off x="1495806" y="1676400"/>
            <a:ext cx="6152388" cy="4524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896624C-725C-0FE7-F94B-1B0C190D8D3E}"/>
              </a:ext>
            </a:extLst>
          </p:cNvPr>
          <p:cNvSpPr txBox="1">
            <a:spLocks/>
          </p:cNvSpPr>
          <p:nvPr/>
        </p:nvSpPr>
        <p:spPr>
          <a:xfrm>
            <a:off x="1520530" y="990600"/>
            <a:ext cx="6102935" cy="4846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Bending of long bones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5DA242-8AC3-7F54-EA0D-B45BB5D6D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D404C-C414-BBA3-7881-C8FCD2AE0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3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EC49F0-D37F-76EB-A111-CF68D24BE2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CBD730CF-9678-D30F-3ED8-D95D67426A6C}"/>
              </a:ext>
            </a:extLst>
          </p:cNvPr>
          <p:cNvSpPr/>
          <p:nvPr/>
        </p:nvSpPr>
        <p:spPr>
          <a:xfrm>
            <a:off x="4191000" y="838200"/>
            <a:ext cx="4072227" cy="518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A0BA39-B445-AC71-79D9-E24BE6F23BA4}"/>
              </a:ext>
            </a:extLst>
          </p:cNvPr>
          <p:cNvSpPr txBox="1">
            <a:spLocks/>
          </p:cNvSpPr>
          <p:nvPr/>
        </p:nvSpPr>
        <p:spPr>
          <a:xfrm>
            <a:off x="826654" y="3186684"/>
            <a:ext cx="4133287" cy="4846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Knock knee</a:t>
            </a:r>
          </a:p>
          <a:p>
            <a:r>
              <a:rPr lang="en-US" sz="2000" b="1" dirty="0"/>
              <a:t>(Genu </a:t>
            </a:r>
            <a:r>
              <a:rPr lang="en-US" sz="2000" b="1" dirty="0" err="1"/>
              <a:t>valgum</a:t>
            </a:r>
            <a:r>
              <a:rPr lang="en-US" sz="2000" b="1" dirty="0"/>
              <a:t>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1C40354-D464-FD53-F383-967DD8763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E2553-0EFC-9B6E-8AE9-945F20BDE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2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BB286A-D722-4B3A-6515-8FE4B7B46F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8">
            <a:extLst>
              <a:ext uri="{FF2B5EF4-FFF2-40B4-BE49-F238E27FC236}">
                <a16:creationId xmlns:a16="http://schemas.microsoft.com/office/drawing/2014/main" id="{76E8D54E-1630-D99B-33FC-5F097E3D544F}"/>
              </a:ext>
            </a:extLst>
          </p:cNvPr>
          <p:cNvSpPr/>
          <p:nvPr/>
        </p:nvSpPr>
        <p:spPr>
          <a:xfrm>
            <a:off x="4191000" y="641090"/>
            <a:ext cx="4072227" cy="5575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B1833D-A361-A5AF-CDCC-850A39A1C6FD}"/>
              </a:ext>
            </a:extLst>
          </p:cNvPr>
          <p:cNvSpPr txBox="1">
            <a:spLocks/>
          </p:cNvSpPr>
          <p:nvPr/>
        </p:nvSpPr>
        <p:spPr>
          <a:xfrm>
            <a:off x="826654" y="3186684"/>
            <a:ext cx="4133287" cy="4846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Genu varum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C1AFCE-EB42-DB8F-1F99-57B4DF6F3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BA2CF5-AF6E-BECA-9313-528D3031C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63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6295C3-F7EA-67BD-9E02-EC14831DD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428F5D3-EB01-139A-9721-E7A705542D8C}"/>
              </a:ext>
            </a:extLst>
          </p:cNvPr>
          <p:cNvSpPr txBox="1">
            <a:spLocks/>
          </p:cNvSpPr>
          <p:nvPr/>
        </p:nvSpPr>
        <p:spPr>
          <a:xfrm>
            <a:off x="826654" y="3186684"/>
            <a:ext cx="4133287" cy="4846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Wind Swept Deformity</a:t>
            </a:r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2B45E334-8CC9-215C-EBBD-D3859FE10853}"/>
              </a:ext>
            </a:extLst>
          </p:cNvPr>
          <p:cNvSpPr/>
          <p:nvPr/>
        </p:nvSpPr>
        <p:spPr>
          <a:xfrm>
            <a:off x="4419600" y="723901"/>
            <a:ext cx="3546686" cy="54101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B9153B-942D-596A-DBB7-D8FEE7F4A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8D67C9-0CB5-C64B-9015-35F6F8E98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50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D9A2C0-A3ED-DFC3-4C3D-E3CBDC1B22F3}"/>
              </a:ext>
            </a:extLst>
          </p:cNvPr>
          <p:cNvSpPr txBox="1">
            <a:spLocks/>
          </p:cNvSpPr>
          <p:nvPr/>
        </p:nvSpPr>
        <p:spPr>
          <a:xfrm>
            <a:off x="768096" y="2023872"/>
            <a:ext cx="4337304" cy="4224528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Disease of Growing Bones.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Occurs in Children Before Fusion of Epiphysis.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Due to Defective Mineralization of Matrix at Growth Plates.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Mineralization is Delayed or Inadequate, But Osteoid Continues to Expand, Growth Plate Thickens and Increase in Circumference of Growth Plate.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Softening of the Bones	Deformities.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8095D52-5496-7CA0-E8AD-F0C4958549E9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Rickets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C4B5A7B2-E2F3-032A-6066-557F6B249C50}"/>
              </a:ext>
            </a:extLst>
          </p:cNvPr>
          <p:cNvSpPr/>
          <p:nvPr/>
        </p:nvSpPr>
        <p:spPr>
          <a:xfrm>
            <a:off x="3276600" y="4696969"/>
            <a:ext cx="149351" cy="762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object 8">
            <a:extLst>
              <a:ext uri="{FF2B5EF4-FFF2-40B4-BE49-F238E27FC236}">
                <a16:creationId xmlns:a16="http://schemas.microsoft.com/office/drawing/2014/main" id="{F15ABED8-5961-D664-E883-DF1B69469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8008" y="1447800"/>
            <a:ext cx="3007895" cy="4572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A39536-EB43-3D44-F412-A475AEE7C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F4D34-FB53-F0D1-ABDE-99E70C59D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34B3C4-72C9-1511-0726-4E1693E336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1717697-933B-5F2F-1F2B-CA582BEA80A4}"/>
              </a:ext>
            </a:extLst>
          </p:cNvPr>
          <p:cNvSpPr txBox="1">
            <a:spLocks/>
          </p:cNvSpPr>
          <p:nvPr/>
        </p:nvSpPr>
        <p:spPr>
          <a:xfrm>
            <a:off x="783441" y="3186684"/>
            <a:ext cx="2597741" cy="4846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BACK</a:t>
            </a:r>
          </a:p>
          <a:p>
            <a:pPr algn="ctr"/>
            <a:r>
              <a:rPr lang="en-US" sz="1600" dirty="0"/>
              <a:t>Scoliosis - Kyphosis - lordosis</a:t>
            </a:r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6DB54CF0-3213-552C-D09B-A7534C1A176A}"/>
              </a:ext>
            </a:extLst>
          </p:cNvPr>
          <p:cNvSpPr/>
          <p:nvPr/>
        </p:nvSpPr>
        <p:spPr>
          <a:xfrm>
            <a:off x="3581400" y="838200"/>
            <a:ext cx="4811486" cy="518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9BEE97-FDB9-C813-1E8C-F2EABDC30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146D7-35E1-B3C5-5166-FD6547651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504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CBF97A-6B46-816E-9568-231619489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876179B-0C81-1046-FFDC-1385D428BFF8}"/>
              </a:ext>
            </a:extLst>
          </p:cNvPr>
          <p:cNvSpPr txBox="1">
            <a:spLocks/>
          </p:cNvSpPr>
          <p:nvPr/>
        </p:nvSpPr>
        <p:spPr>
          <a:xfrm>
            <a:off x="768096" y="2023872"/>
            <a:ext cx="7607808" cy="4224528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Tetany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Seizures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Stridor due to Laryngeal Spasm.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B6D8C28-DB20-D682-3CC6-4474620AA349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HYPOCALCEMIC SYMPTOMS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5D1FE36-DB25-61F0-BB7C-DE006085F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364CA1F-D31F-1AE7-43CA-4B2A61011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701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572CE8-D2A2-1840-6E5B-5613BBBCD3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09C74F-D5F0-2ADD-4E59-E95A2C2ED831}"/>
              </a:ext>
            </a:extLst>
          </p:cNvPr>
          <p:cNvSpPr txBox="1">
            <a:spLocks/>
          </p:cNvSpPr>
          <p:nvPr/>
        </p:nvSpPr>
        <p:spPr>
          <a:xfrm>
            <a:off x="768096" y="2023872"/>
            <a:ext cx="7607808" cy="4224528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Dietary History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Cutaneous Synthesis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Maternal Risk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Medication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Malabsorption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Renal Disease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Family History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Physical Examination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Lab Test.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ACE1BA4-6E2F-AB48-D67C-08A30DDDCA45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Clinical Evaluation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603227A-8130-9E0B-8AF2-81D9499C5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8B3322-117E-9950-9A10-50EF618BB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247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1BE478-408F-FCA7-C26D-415AEE9140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187BB7-B06D-114D-C95E-9576F3DC9FF9}"/>
              </a:ext>
            </a:extLst>
          </p:cNvPr>
          <p:cNvSpPr txBox="1">
            <a:spLocks/>
          </p:cNvSpPr>
          <p:nvPr/>
        </p:nvSpPr>
        <p:spPr>
          <a:xfrm>
            <a:off x="768096" y="2023872"/>
            <a:ext cx="7607808" cy="4224528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 eaLnBrk="1" hangingPunct="1">
              <a:buFont typeface="+mj-lt"/>
              <a:buAutoNum type="arabicPeriod"/>
            </a:pPr>
            <a:r>
              <a:rPr lang="en-US" dirty="0"/>
              <a:t>Serum Calcium-low (Normal 9-11mg/Dl).</a:t>
            </a:r>
          </a:p>
          <a:p>
            <a:pPr marL="457200" indent="-457200" algn="just" eaLnBrk="1" hangingPunct="1">
              <a:buFont typeface="+mj-lt"/>
              <a:buAutoNum type="arabicPeriod"/>
            </a:pPr>
            <a:r>
              <a:rPr lang="en-US" dirty="0"/>
              <a:t>Serum Phosphorus-low (Normal-5-7mg/Dl).</a:t>
            </a:r>
          </a:p>
          <a:p>
            <a:pPr marL="457200" indent="-457200" algn="just" eaLnBrk="1" hangingPunct="1">
              <a:buFont typeface="+mj-lt"/>
              <a:buAutoNum type="arabicPeriod"/>
            </a:pPr>
            <a:r>
              <a:rPr lang="en-US" dirty="0"/>
              <a:t>Alkaline Phosphatase is Raised.</a:t>
            </a:r>
          </a:p>
          <a:p>
            <a:pPr marL="0" indent="0" algn="just" eaLnBrk="1" hangingPunct="1">
              <a:buNone/>
            </a:pPr>
            <a:r>
              <a:rPr lang="en-US" dirty="0"/>
              <a:t>This is the most Striking Feature, Shows Increased but Ineffective Activity of Osteoblasts.</a:t>
            </a:r>
          </a:p>
          <a:p>
            <a:pPr marL="457200" indent="-457200" algn="just" eaLnBrk="1" hangingPunct="1">
              <a:buFont typeface="+mj-lt"/>
              <a:buAutoNum type="arabicPeriod" startAt="4"/>
            </a:pPr>
            <a:r>
              <a:rPr lang="en-US" dirty="0"/>
              <a:t>25-(oh) D Levels Less Than 20 Ng/Dl.</a:t>
            </a:r>
          </a:p>
          <a:p>
            <a:pPr marL="0" indent="0" algn="just" eaLnBrk="1" hangingPunct="1">
              <a:buNone/>
            </a:pPr>
            <a:r>
              <a:rPr lang="en-US" dirty="0"/>
              <a:t>Confirms of Vitamin D Deficiency.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4C84F8F-E894-840F-E131-9FA6808827BE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LAB DATA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BDE99AE-14C7-D392-8FE6-498B51F52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C023A2-EE29-A18F-2761-7FB9C0760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76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B140AF-B9E8-B98A-04CB-6AFDB4364C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3E355A1D-F4C3-F4B8-8F85-17DAD22254FA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Laboratory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D20FC-7DD8-D7D0-2456-636549E9B2B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Elevated: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Alkaline Phosphatase.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Parathyroid Hormone.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3522FA-5290-EB1F-5796-1A35F04229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Decreased: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Calcium Phosphorus.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Hydroxyvitamin D.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96690D-D409-DC3C-71E9-DB40E7851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D20D6-81BF-AF75-317C-218FA6BCB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1852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447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2700">
            <a:solidFill>
              <a:srgbClr val="EEEE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57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2700">
            <a:solidFill>
              <a:srgbClr val="EEEE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9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2700">
            <a:solidFill>
              <a:srgbClr val="EEEE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81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2700">
            <a:solidFill>
              <a:srgbClr val="EEEE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48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2700">
            <a:solidFill>
              <a:srgbClr val="EEEE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715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2700">
            <a:solidFill>
              <a:srgbClr val="EEEE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64908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2700">
            <a:solidFill>
              <a:srgbClr val="EEEE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687691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2700">
            <a:solidFill>
              <a:srgbClr val="EEEE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8450" y="517651"/>
            <a:ext cx="8318500" cy="0"/>
          </a:xfrm>
          <a:custGeom>
            <a:avLst/>
            <a:gdLst/>
            <a:ahLst/>
            <a:cxnLst/>
            <a:rect l="l" t="t" r="r" b="b"/>
            <a:pathLst>
              <a:path w="8318500">
                <a:moveTo>
                  <a:pt x="0" y="0"/>
                </a:moveTo>
                <a:lnTo>
                  <a:pt x="8318500" y="0"/>
                </a:lnTo>
              </a:path>
            </a:pathLst>
          </a:custGeom>
          <a:ln w="12700">
            <a:solidFill>
              <a:srgbClr val="EEEE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2700">
            <a:solidFill>
              <a:srgbClr val="EEEE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610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2700">
            <a:solidFill>
              <a:srgbClr val="EEEE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98450" y="0"/>
            <a:ext cx="8318500" cy="0"/>
          </a:xfrm>
          <a:custGeom>
            <a:avLst/>
            <a:gdLst/>
            <a:ahLst/>
            <a:cxnLst/>
            <a:rect l="l" t="t" r="r" b="b"/>
            <a:pathLst>
              <a:path w="8318500">
                <a:moveTo>
                  <a:pt x="0" y="0"/>
                </a:moveTo>
                <a:lnTo>
                  <a:pt x="8318500" y="0"/>
                </a:lnTo>
              </a:path>
            </a:pathLst>
          </a:custGeom>
          <a:ln w="12700">
            <a:solidFill>
              <a:srgbClr val="EEEE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9" name="object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72882"/>
              </p:ext>
            </p:extLst>
          </p:nvPr>
        </p:nvGraphicFramePr>
        <p:xfrm>
          <a:off x="304800" y="890254"/>
          <a:ext cx="8305162" cy="59677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96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26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226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66435"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Deficiency</a:t>
                      </a:r>
                    </a:p>
                  </a:txBody>
                  <a:tcPr marL="0" marR="0" marT="103505" marB="0"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ts val="1530"/>
                        </a:lnSpc>
                      </a:pPr>
                      <a:r>
                        <a:rPr lang="en-IN" sz="1400" spc="-5" dirty="0">
                          <a:latin typeface="+mn-lt"/>
                          <a:cs typeface="Times New Roman"/>
                        </a:rPr>
                        <a:t>N,</a:t>
                      </a:r>
                      <a:r>
                        <a:rPr lang="en-IN" sz="1400" spc="-15" dirty="0"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0" marB="0"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0" marB="0"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ts val="153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0" marB="0"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7680">
                        <a:lnSpc>
                          <a:spcPts val="153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0" marB="0"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ts val="153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↓, </a:t>
                      </a:r>
                      <a:r>
                        <a:rPr lang="en-IN" sz="1400" spc="-5" dirty="0">
                          <a:latin typeface="+mn-lt"/>
                          <a:cs typeface="Times New Roman"/>
                        </a:rPr>
                        <a:t>N,</a:t>
                      </a:r>
                      <a:r>
                        <a:rPr lang="en-IN" sz="1400" spc="-25" dirty="0"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0" marB="0"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53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0" marB="0"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ts val="153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0" marB="0"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53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0" marB="0"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lang="en-IN" sz="1400" spc="-5" dirty="0">
                          <a:latin typeface="+mn-lt"/>
                          <a:cs typeface="Times New Roman"/>
                        </a:rPr>
                        <a:t>VDDR, Type</a:t>
                      </a:r>
                      <a:r>
                        <a:rPr lang="en-IN" sz="1400" spc="-25" dirty="0"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IN" sz="1400" dirty="0">
                          <a:latin typeface="+mn-lt"/>
                          <a:cs typeface="Times New Roman"/>
                        </a:rPr>
                        <a:t>1</a:t>
                      </a:r>
                    </a:p>
                  </a:txBody>
                  <a:tcPr marL="0" marR="0" marT="14287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lang="en-IN" sz="1400" spc="-5" dirty="0">
                          <a:latin typeface="+mn-lt"/>
                          <a:cs typeface="Times New Roman"/>
                        </a:rPr>
                        <a:t>N,</a:t>
                      </a:r>
                      <a:r>
                        <a:rPr lang="en-IN" sz="1400" spc="-15" dirty="0"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14287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14287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14287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14287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14287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14287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14287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14287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651"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lang="en-IN" sz="1400" spc="-5" dirty="0">
                          <a:latin typeface="+mn-lt"/>
                          <a:cs typeface="Times New Roman"/>
                        </a:rPr>
                        <a:t>VDDR, Type</a:t>
                      </a:r>
                      <a:r>
                        <a:rPr lang="en-IN" sz="1400" spc="-25" dirty="0"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IN" sz="1400" dirty="0">
                          <a:latin typeface="+mn-lt"/>
                          <a:cs typeface="Times New Roman"/>
                        </a:rPr>
                        <a:t>2</a:t>
                      </a:r>
                    </a:p>
                  </a:txBody>
                  <a:tcPr marL="0" marR="0" marT="14287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lang="en-IN" sz="1400" spc="-5" dirty="0">
                          <a:latin typeface="+mn-lt"/>
                          <a:cs typeface="Times New Roman"/>
                        </a:rPr>
                        <a:t>N,</a:t>
                      </a:r>
                      <a:r>
                        <a:rPr lang="en-IN" sz="1400" spc="-15" dirty="0"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14287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14287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14287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14287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lang="en-IN" sz="1400" spc="5" dirty="0">
                          <a:latin typeface="+mn-lt"/>
                          <a:cs typeface="Times New Roman"/>
                        </a:rPr>
                        <a:t>↑↑</a:t>
                      </a:r>
                      <a:endParaRPr lang="en-IN" sz="1400" dirty="0">
                        <a:latin typeface="+mn-lt"/>
                        <a:cs typeface="Times New Roman"/>
                      </a:endParaRPr>
                    </a:p>
                  </a:txBody>
                  <a:tcPr marL="0" marR="0" marT="14287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14287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14287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14287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993">
                <a:tc>
                  <a:txBody>
                    <a:bodyPr/>
                    <a:lstStyle/>
                    <a:p>
                      <a:pPr marL="12700" marR="148590">
                        <a:lnSpc>
                          <a:spcPct val="115100"/>
                        </a:lnSpc>
                        <a:spcBef>
                          <a:spcPts val="65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Chronic</a:t>
                      </a:r>
                      <a:r>
                        <a:rPr lang="en-IN" sz="1400" spc="-105" dirty="0"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IN" sz="1400" dirty="0">
                          <a:latin typeface="+mn-lt"/>
                          <a:cs typeface="Times New Roman"/>
                        </a:rPr>
                        <a:t>Renal Failure</a:t>
                      </a:r>
                    </a:p>
                  </a:txBody>
                  <a:tcPr marL="0" marR="0" marT="8255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IN" sz="1600" dirty="0">
                        <a:latin typeface="+mn-lt"/>
                        <a:cs typeface="Times New Roman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lang="en-IN" sz="1400" spc="-5" dirty="0">
                          <a:latin typeface="+mn-lt"/>
                          <a:cs typeface="Times New Roman"/>
                        </a:rPr>
                        <a:t>N,</a:t>
                      </a:r>
                      <a:r>
                        <a:rPr lang="en-IN" sz="1400" spc="-15" dirty="0"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381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IN" sz="1600" dirty="0">
                        <a:latin typeface="+mn-lt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381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IN" sz="1600" dirty="0">
                        <a:latin typeface="+mn-lt"/>
                        <a:cs typeface="Times New Roman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381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IN" sz="1600" dirty="0">
                        <a:latin typeface="+mn-lt"/>
                        <a:cs typeface="Times New Roman"/>
                      </a:endParaRPr>
                    </a:p>
                    <a:p>
                      <a:pPr marL="469900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381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IN" sz="1600" dirty="0">
                        <a:latin typeface="+mn-lt"/>
                        <a:cs typeface="Times New Roman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381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IN" sz="1600" dirty="0">
                        <a:latin typeface="+mn-lt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381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IN" sz="1600" dirty="0">
                        <a:latin typeface="+mn-lt"/>
                        <a:cs typeface="Times New Roman"/>
                      </a:endParaRPr>
                    </a:p>
                    <a:p>
                      <a:pPr marL="13970" algn="ctr">
                        <a:lnSpc>
                          <a:spcPct val="100000"/>
                        </a:lnSpc>
                      </a:pPr>
                      <a:r>
                        <a:rPr lang="en-IN" sz="1400" spc="-5" dirty="0">
                          <a:latin typeface="+mn-lt"/>
                          <a:cs typeface="Times New Roman"/>
                        </a:rPr>
                        <a:t>N, </a:t>
                      </a: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381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IN" sz="1600" dirty="0">
                        <a:latin typeface="+mn-lt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381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992">
                <a:tc>
                  <a:txBody>
                    <a:bodyPr/>
                    <a:lstStyle/>
                    <a:p>
                      <a:pPr marL="12700" marR="376555">
                        <a:lnSpc>
                          <a:spcPct val="114999"/>
                        </a:lnSpc>
                        <a:spcBef>
                          <a:spcPts val="65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Dietary Pi Def</a:t>
                      </a:r>
                      <a:r>
                        <a:rPr lang="en-IN" sz="1400" spc="5" dirty="0">
                          <a:latin typeface="+mn-lt"/>
                          <a:cs typeface="Times New Roman"/>
                        </a:rPr>
                        <a:t>i</a:t>
                      </a:r>
                      <a:r>
                        <a:rPr lang="en-IN" sz="1400" dirty="0">
                          <a:latin typeface="+mn-lt"/>
                          <a:cs typeface="Times New Roman"/>
                        </a:rPr>
                        <a:t>cie</a:t>
                      </a:r>
                      <a:r>
                        <a:rPr lang="en-IN" sz="1400" spc="5" dirty="0">
                          <a:latin typeface="+mn-lt"/>
                          <a:cs typeface="Times New Roman"/>
                        </a:rPr>
                        <a:t>n</a:t>
                      </a:r>
                      <a:r>
                        <a:rPr lang="en-IN" sz="1400" dirty="0">
                          <a:latin typeface="+mn-lt"/>
                          <a:cs typeface="Times New Roman"/>
                        </a:rPr>
                        <a:t>cy</a:t>
                      </a:r>
                    </a:p>
                  </a:txBody>
                  <a:tcPr marL="0" marR="0" marT="8255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IN" sz="1600" dirty="0">
                        <a:latin typeface="+mn-lt"/>
                        <a:cs typeface="Times New Roman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381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IN" sz="1600" dirty="0">
                        <a:latin typeface="+mn-lt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381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IN" sz="1600" dirty="0">
                        <a:latin typeface="+mn-lt"/>
                        <a:cs typeface="Times New Roman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lang="en-IN" sz="1400" spc="-5" dirty="0">
                          <a:latin typeface="+mn-lt"/>
                          <a:cs typeface="Times New Roman"/>
                        </a:rPr>
                        <a:t>N,</a:t>
                      </a:r>
                      <a:r>
                        <a:rPr lang="en-IN" sz="1400" spc="-10" dirty="0"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381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IN" sz="1600" dirty="0">
                        <a:latin typeface="+mn-lt"/>
                        <a:cs typeface="Times New Roman"/>
                      </a:endParaRPr>
                    </a:p>
                    <a:p>
                      <a:pPr marL="469900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381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IN" sz="1600" dirty="0">
                        <a:latin typeface="+mn-lt"/>
                        <a:cs typeface="Times New Roman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381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IN" sz="1600" dirty="0">
                        <a:latin typeface="+mn-lt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381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IN" sz="1600" dirty="0">
                        <a:latin typeface="+mn-lt"/>
                        <a:cs typeface="Times New Roman"/>
                      </a:endParaRPr>
                    </a:p>
                    <a:p>
                      <a:pPr marL="13970" algn="ct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381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IN" sz="1600" dirty="0">
                        <a:latin typeface="+mn-lt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381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272"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spc="-10" dirty="0" err="1">
                          <a:latin typeface="+mn-lt"/>
                          <a:cs typeface="Times New Roman"/>
                        </a:rPr>
                        <a:t>Xlh</a:t>
                      </a:r>
                      <a:endParaRPr lang="en-IN" sz="1400" dirty="0">
                        <a:latin typeface="+mn-lt"/>
                        <a:cs typeface="Times New Roman"/>
                      </a:endParaRP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spc="-5" dirty="0">
                          <a:latin typeface="+mn-lt"/>
                          <a:cs typeface="Times New Roman"/>
                        </a:rPr>
                        <a:t>Rd</a:t>
                      </a:r>
                      <a:endParaRPr lang="en-IN" sz="1400" dirty="0">
                        <a:latin typeface="+mn-lt"/>
                        <a:cs typeface="Times New Roman"/>
                      </a:endParaRP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272"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spc="-10" dirty="0" err="1">
                          <a:latin typeface="+mn-lt"/>
                          <a:cs typeface="Times New Roman"/>
                        </a:rPr>
                        <a:t>Adhr</a:t>
                      </a:r>
                      <a:endParaRPr lang="en-IN" sz="1400" dirty="0">
                        <a:latin typeface="+mn-lt"/>
                        <a:cs typeface="Times New Roman"/>
                      </a:endParaRP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spc="-5" dirty="0">
                          <a:latin typeface="+mn-lt"/>
                          <a:cs typeface="Times New Roman"/>
                        </a:rPr>
                        <a:t>Rd</a:t>
                      </a:r>
                      <a:endParaRPr lang="en-IN" sz="1400" dirty="0">
                        <a:latin typeface="+mn-lt"/>
                        <a:cs typeface="Times New Roman"/>
                      </a:endParaRP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398"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spc="-5" dirty="0" err="1">
                          <a:latin typeface="+mn-lt"/>
                          <a:cs typeface="Times New Roman"/>
                        </a:rPr>
                        <a:t>Hhrh</a:t>
                      </a:r>
                      <a:endParaRPr lang="en-IN" sz="1400" dirty="0">
                        <a:latin typeface="+mn-lt"/>
                        <a:cs typeface="Times New Roman"/>
                      </a:endParaRP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spc="-5" dirty="0">
                          <a:latin typeface="+mn-lt"/>
                          <a:cs typeface="Times New Roman"/>
                        </a:rPr>
                        <a:t>N,</a:t>
                      </a:r>
                      <a:r>
                        <a:rPr lang="en-IN" sz="1400" spc="-10" dirty="0"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spc="-5" dirty="0">
                          <a:latin typeface="+mn-lt"/>
                          <a:cs typeface="Times New Roman"/>
                        </a:rPr>
                        <a:t>Rd</a:t>
                      </a:r>
                      <a:endParaRPr lang="en-IN" sz="1400" dirty="0">
                        <a:latin typeface="+mn-lt"/>
                        <a:cs typeface="Times New Roman"/>
                      </a:endParaRP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272"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spc="-5" dirty="0" err="1">
                          <a:latin typeface="+mn-lt"/>
                          <a:cs typeface="Times New Roman"/>
                        </a:rPr>
                        <a:t>Arhr</a:t>
                      </a:r>
                      <a:endParaRPr lang="en-IN" sz="1400" dirty="0">
                        <a:latin typeface="+mn-lt"/>
                        <a:cs typeface="Times New Roman"/>
                      </a:endParaRP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spc="-5" dirty="0">
                          <a:latin typeface="+mn-lt"/>
                          <a:cs typeface="Times New Roman"/>
                        </a:rPr>
                        <a:t>Rd</a:t>
                      </a:r>
                      <a:endParaRPr lang="en-IN" sz="1400" dirty="0">
                        <a:latin typeface="+mn-lt"/>
                        <a:cs typeface="Times New Roman"/>
                      </a:endParaRP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2032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71055">
                <a:tc>
                  <a:txBody>
                    <a:bodyPr/>
                    <a:lstStyle/>
                    <a:p>
                      <a:pPr marL="12700" marR="22860">
                        <a:lnSpc>
                          <a:spcPct val="114999"/>
                        </a:lnSpc>
                        <a:spcBef>
                          <a:spcPts val="910"/>
                        </a:spcBef>
                      </a:pPr>
                      <a:r>
                        <a:rPr lang="en-IN" sz="1400" spc="-55" dirty="0" err="1">
                          <a:latin typeface="+mn-lt"/>
                          <a:cs typeface="Times New Roman"/>
                        </a:rPr>
                        <a:t>T</a:t>
                      </a:r>
                      <a:r>
                        <a:rPr lang="en-IN" sz="1400" dirty="0" err="1">
                          <a:latin typeface="+mn-lt"/>
                          <a:cs typeface="Times New Roman"/>
                        </a:rPr>
                        <a:t>u</a:t>
                      </a:r>
                      <a:r>
                        <a:rPr lang="en-IN" sz="1400" spc="-25" dirty="0" err="1">
                          <a:latin typeface="+mn-lt"/>
                          <a:cs typeface="Times New Roman"/>
                        </a:rPr>
                        <a:t>m</a:t>
                      </a:r>
                      <a:r>
                        <a:rPr lang="en-IN" sz="1400" dirty="0" err="1">
                          <a:latin typeface="+mn-lt"/>
                          <a:cs typeface="Times New Roman"/>
                        </a:rPr>
                        <a:t>o</a:t>
                      </a:r>
                      <a:r>
                        <a:rPr lang="en-IN" sz="1400" spc="-25" dirty="0" err="1">
                          <a:latin typeface="+mn-lt"/>
                          <a:cs typeface="Times New Roman"/>
                        </a:rPr>
                        <a:t>r</a:t>
                      </a:r>
                      <a:r>
                        <a:rPr lang="en-IN" sz="1400" dirty="0">
                          <a:latin typeface="+mn-lt"/>
                          <a:cs typeface="Times New Roman"/>
                        </a:rPr>
                        <a:t>-ind</a:t>
                      </a:r>
                      <a:r>
                        <a:rPr lang="en-IN" sz="1400" spc="-10" dirty="0">
                          <a:latin typeface="+mn-lt"/>
                          <a:cs typeface="Times New Roman"/>
                        </a:rPr>
                        <a:t>u</a:t>
                      </a:r>
                      <a:r>
                        <a:rPr lang="en-IN" sz="1400" dirty="0">
                          <a:latin typeface="+mn-lt"/>
                          <a:cs typeface="Times New Roman"/>
                        </a:rPr>
                        <a:t>ced Rickets</a:t>
                      </a:r>
                    </a:p>
                  </a:txBody>
                  <a:tcPr marL="0" marR="0" marT="11557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IN" sz="1850" dirty="0">
                        <a:latin typeface="+mn-lt"/>
                        <a:cs typeface="Times New Roman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IN" sz="1850" dirty="0">
                        <a:latin typeface="+mn-lt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IN" sz="1850" dirty="0">
                        <a:latin typeface="+mn-lt"/>
                        <a:cs typeface="Times New Roman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IN" sz="1850" dirty="0">
                        <a:latin typeface="+mn-lt"/>
                        <a:cs typeface="Times New Roman"/>
                      </a:endParaRPr>
                    </a:p>
                    <a:p>
                      <a:pPr marL="469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IN" sz="1850" dirty="0">
                        <a:latin typeface="+mn-lt"/>
                        <a:cs typeface="Times New Roman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IN" sz="1400" spc="-5" dirty="0">
                          <a:latin typeface="+mn-lt"/>
                          <a:cs typeface="Times New Roman"/>
                        </a:rPr>
                        <a:t>Rd</a:t>
                      </a:r>
                      <a:endParaRPr lang="en-IN" sz="14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IN" sz="1850" dirty="0">
                        <a:latin typeface="+mn-lt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IN" sz="1850" dirty="0">
                        <a:latin typeface="+mn-lt"/>
                        <a:cs typeface="Times New Roman"/>
                      </a:endParaRPr>
                    </a:p>
                    <a:p>
                      <a:pPr marL="139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IN" sz="1850" dirty="0">
                        <a:latin typeface="+mn-lt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0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601"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Fanconi</a:t>
                      </a:r>
                    </a:p>
                    <a:p>
                      <a:pPr marL="127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lang="en-IN" sz="1400" spc="-5" dirty="0">
                          <a:latin typeface="+mn-lt"/>
                          <a:cs typeface="Times New Roman"/>
                        </a:rPr>
                        <a:t>Syndrome</a:t>
                      </a:r>
                      <a:endParaRPr lang="en-IN" sz="1400" dirty="0">
                        <a:latin typeface="+mn-lt"/>
                        <a:cs typeface="Times New Roman"/>
                      </a:endParaRPr>
                    </a:p>
                  </a:txBody>
                  <a:tcPr marL="0" marR="0" marT="2095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14414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14414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14414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0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14414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RD Or</a:t>
                      </a:r>
                      <a:r>
                        <a:rPr lang="en-IN" sz="1400" spc="-30" dirty="0"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14414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14414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 Or</a:t>
                      </a:r>
                      <a:r>
                        <a:rPr lang="en-IN" sz="1400" spc="-30" dirty="0"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14414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144145" marB="0">
                    <a:lnT w="12700">
                      <a:solidFill>
                        <a:srgbClr val="EEEEEE"/>
                      </a:solidFill>
                      <a:prstDash val="solid"/>
                    </a:lnT>
                    <a:lnB w="12700">
                      <a:solidFill>
                        <a:srgbClr val="EEEEE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0273">
                <a:tc>
                  <a:txBody>
                    <a:bodyPr/>
                    <a:lstStyle/>
                    <a:p>
                      <a:pPr marL="12700" marR="346075">
                        <a:lnSpc>
                          <a:spcPct val="114999"/>
                        </a:lnSpc>
                        <a:spcBef>
                          <a:spcPts val="575"/>
                        </a:spcBef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Dietary</a:t>
                      </a:r>
                      <a:r>
                        <a:rPr lang="en-IN" sz="1400" spc="-105" dirty="0"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IN" sz="1400" dirty="0">
                          <a:latin typeface="+mn-lt"/>
                          <a:cs typeface="Times New Roman"/>
                        </a:rPr>
                        <a:t>Ca Deficiency</a:t>
                      </a:r>
                    </a:p>
                  </a:txBody>
                  <a:tcPr marL="0" marR="0" marT="73025" marB="0">
                    <a:lnT w="12700">
                      <a:solidFill>
                        <a:srgbClr val="EEEEE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IN" sz="1550" dirty="0">
                        <a:latin typeface="+mn-lt"/>
                        <a:cs typeface="Times New Roman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lang="en-IN" sz="1400" spc="-5" dirty="0">
                          <a:latin typeface="+mn-lt"/>
                          <a:cs typeface="Times New Roman"/>
                        </a:rPr>
                        <a:t>N,</a:t>
                      </a:r>
                      <a:r>
                        <a:rPr lang="en-IN" sz="1400" spc="-15" dirty="0"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1270" marB="0">
                    <a:lnT w="12700">
                      <a:solidFill>
                        <a:srgbClr val="EEEEE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IN" sz="1550" dirty="0">
                        <a:latin typeface="+mn-lt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1270" marB="0">
                    <a:lnT w="12700">
                      <a:solidFill>
                        <a:srgbClr val="EEEEE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IN" sz="1550" dirty="0">
                        <a:latin typeface="+mn-lt"/>
                        <a:cs typeface="Times New Roman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1270" marB="0">
                    <a:lnT w="12700">
                      <a:solidFill>
                        <a:srgbClr val="EEEEE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IN" sz="1550" dirty="0">
                        <a:latin typeface="+mn-lt"/>
                        <a:cs typeface="Times New Roman"/>
                      </a:endParaRPr>
                    </a:p>
                    <a:p>
                      <a:pPr marL="469900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N</a:t>
                      </a:r>
                    </a:p>
                  </a:txBody>
                  <a:tcPr marL="0" marR="0" marT="1270" marB="0">
                    <a:lnT w="12700">
                      <a:solidFill>
                        <a:srgbClr val="EEEEE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IN" sz="1550" dirty="0">
                        <a:latin typeface="+mn-lt"/>
                        <a:cs typeface="Times New Roman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1270" marB="0">
                    <a:lnT w="12700">
                      <a:solidFill>
                        <a:srgbClr val="EEEEE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IN" sz="1550" dirty="0">
                        <a:latin typeface="+mn-lt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1270" marB="0">
                    <a:lnT w="12700">
                      <a:solidFill>
                        <a:srgbClr val="EEEEE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IN" sz="1550" dirty="0">
                        <a:latin typeface="+mn-lt"/>
                        <a:cs typeface="Times New Roman"/>
                      </a:endParaRPr>
                    </a:p>
                    <a:p>
                      <a:pPr marL="13970" algn="ct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↓</a:t>
                      </a:r>
                    </a:p>
                  </a:txBody>
                  <a:tcPr marL="0" marR="0" marT="1270" marB="0">
                    <a:lnT w="12700">
                      <a:solidFill>
                        <a:srgbClr val="EEEEE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IN" sz="1550" dirty="0">
                        <a:latin typeface="+mn-lt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+mn-lt"/>
                          <a:cs typeface="Times New Roman"/>
                        </a:rPr>
                        <a:t>↑</a:t>
                      </a:r>
                    </a:p>
                  </a:txBody>
                  <a:tcPr marL="0" marR="0" marT="1270" marB="0">
                    <a:lnT w="12700">
                      <a:solidFill>
                        <a:srgbClr val="EEEEEE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0" name="object 20"/>
          <p:cNvSpPr txBox="1"/>
          <p:nvPr/>
        </p:nvSpPr>
        <p:spPr>
          <a:xfrm>
            <a:off x="525272" y="129667"/>
            <a:ext cx="69977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cs typeface="Times New Roman"/>
              </a:rPr>
              <a:t>D</a:t>
            </a:r>
            <a:r>
              <a:rPr sz="1400" b="1" dirty="0">
                <a:cs typeface="Times New Roman"/>
              </a:rPr>
              <a:t>isorder</a:t>
            </a:r>
            <a:endParaRPr sz="1400" dirty="0"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30172" y="129667"/>
            <a:ext cx="24193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cs typeface="Times New Roman"/>
              </a:rPr>
              <a:t>Ca</a:t>
            </a:r>
            <a:endParaRPr sz="1400" dirty="0"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84805" y="129667"/>
            <a:ext cx="18288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cs typeface="Times New Roman"/>
              </a:rPr>
              <a:t>Pi</a:t>
            </a:r>
            <a:endParaRPr sz="1400" dirty="0"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43173" y="129667"/>
            <a:ext cx="146748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9610" algn="l"/>
              </a:tabLst>
            </a:pPr>
            <a:r>
              <a:rPr sz="1400" b="1" spc="-5" dirty="0">
                <a:cs typeface="Times New Roman"/>
              </a:rPr>
              <a:t>PTH	</a:t>
            </a:r>
            <a:r>
              <a:rPr sz="1400" b="1" dirty="0">
                <a:cs typeface="Times New Roman"/>
              </a:rPr>
              <a:t>25-(OH)D</a:t>
            </a:r>
            <a:endParaRPr sz="1400" dirty="0"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957699" y="129667"/>
            <a:ext cx="334810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cs typeface="Times New Roman"/>
              </a:rPr>
              <a:t>1,25-(OH)</a:t>
            </a:r>
            <a:r>
              <a:rPr sz="1350" b="1" baseline="-21604" dirty="0">
                <a:cs typeface="Times New Roman"/>
              </a:rPr>
              <a:t>2</a:t>
            </a:r>
            <a:r>
              <a:rPr sz="1400" b="1" dirty="0">
                <a:cs typeface="Times New Roman"/>
              </a:rPr>
              <a:t>D </a:t>
            </a:r>
            <a:r>
              <a:rPr sz="1400" b="1" spc="-5" dirty="0">
                <a:cs typeface="Times New Roman"/>
              </a:rPr>
              <a:t>ALK </a:t>
            </a:r>
            <a:r>
              <a:rPr sz="1400" b="1" dirty="0">
                <a:cs typeface="Times New Roman"/>
              </a:rPr>
              <a:t>PHOS </a:t>
            </a:r>
            <a:r>
              <a:rPr sz="1400" b="1" spc="-5" dirty="0">
                <a:cs typeface="Times New Roman"/>
              </a:rPr>
              <a:t>URINE Ca URINE</a:t>
            </a:r>
            <a:r>
              <a:rPr sz="1400" b="1" spc="-25" dirty="0">
                <a:cs typeface="Times New Roman"/>
              </a:rPr>
              <a:t> </a:t>
            </a:r>
            <a:r>
              <a:rPr sz="1400" b="1" spc="-5" dirty="0">
                <a:cs typeface="Times New Roman"/>
              </a:rPr>
              <a:t>Pi</a:t>
            </a:r>
            <a:endParaRPr sz="1400" dirty="0"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5206" y="735330"/>
            <a:ext cx="76898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cs typeface="Times New Roman"/>
              </a:rPr>
              <a:t>Vitamin</a:t>
            </a:r>
            <a:r>
              <a:rPr sz="1400" spc="-85" dirty="0">
                <a:cs typeface="Times New Roman"/>
              </a:rPr>
              <a:t> </a:t>
            </a:r>
            <a:r>
              <a:rPr sz="1400" dirty="0">
                <a:cs typeface="Times New Roman"/>
              </a:rPr>
              <a:t>D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9F8EDF-6E03-AD8C-7DF5-1FC02E9547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692D4F-771B-C999-129A-F5B0F34D8E98}"/>
              </a:ext>
            </a:extLst>
          </p:cNvPr>
          <p:cNvSpPr txBox="1">
            <a:spLocks/>
          </p:cNvSpPr>
          <p:nvPr/>
        </p:nvSpPr>
        <p:spPr>
          <a:xfrm>
            <a:off x="768096" y="2023872"/>
            <a:ext cx="7607808" cy="4224528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sz="1800" dirty="0"/>
              <a:t>Generalized Osteopenia.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sz="1800" dirty="0"/>
              <a:t>Widening of the Unmineralized Epiphyseal Growth Plates.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sz="1800" dirty="0"/>
              <a:t>Fraying of Metaphysis of Long Bones.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sz="1800" dirty="0"/>
              <a:t>Bowing of Legs.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sz="1800" dirty="0"/>
              <a:t>Pseudo-fractures (Also Called </a:t>
            </a:r>
            <a:r>
              <a:rPr lang="en-US" sz="1800" dirty="0" err="1"/>
              <a:t>Loozer</a:t>
            </a:r>
            <a:r>
              <a:rPr lang="en-US" sz="1800" dirty="0"/>
              <a:t> Zone).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sz="1400" dirty="0"/>
              <a:t>Transverse Radio Lucent Band, Usually Perpendicular to Bone Surface.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sz="1800" dirty="0"/>
              <a:t>Complete Fractures.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sz="1800" dirty="0"/>
              <a:t>Features of Long-Standing Secondary Hyperparathyroidism (Osteitis Fibrosa Cystica).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sz="1400" dirty="0"/>
              <a:t>Sub-periosteal Resorption of Phalanges.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sz="1400" dirty="0"/>
              <a:t>Presence of Bony Cyst (Brown Tumor).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EBBD991-D308-3B72-25D9-1E70D8499B12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Radiological Findings: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114B3B7-0D19-3665-6812-C1F2984FC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11B29E-8FA8-B148-EFCD-74AC01BBF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934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FDE25-8B4C-2C1B-3E54-C14C01A09B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8">
            <a:extLst>
              <a:ext uri="{FF2B5EF4-FFF2-40B4-BE49-F238E27FC236}">
                <a16:creationId xmlns:a16="http://schemas.microsoft.com/office/drawing/2014/main" id="{7415D5AD-0583-36E5-EEB9-289C544B9196}"/>
              </a:ext>
            </a:extLst>
          </p:cNvPr>
          <p:cNvSpPr/>
          <p:nvPr/>
        </p:nvSpPr>
        <p:spPr>
          <a:xfrm>
            <a:off x="952500" y="990600"/>
            <a:ext cx="7239000" cy="4283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9">
            <a:extLst>
              <a:ext uri="{FF2B5EF4-FFF2-40B4-BE49-F238E27FC236}">
                <a16:creationId xmlns:a16="http://schemas.microsoft.com/office/drawing/2014/main" id="{C18C74FF-81C8-F7F7-DDE2-9BF2E7211369}"/>
              </a:ext>
            </a:extLst>
          </p:cNvPr>
          <p:cNvSpPr txBox="1"/>
          <p:nvPr/>
        </p:nvSpPr>
        <p:spPr>
          <a:xfrm>
            <a:off x="952500" y="5476956"/>
            <a:ext cx="723900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pc="-25" dirty="0">
                <a:cs typeface="Times New Roman"/>
              </a:rPr>
              <a:t>Wrist </a:t>
            </a:r>
            <a:r>
              <a:rPr dirty="0">
                <a:cs typeface="Times New Roman"/>
              </a:rPr>
              <a:t>x-rays </a:t>
            </a:r>
            <a:r>
              <a:rPr spc="-5" dirty="0">
                <a:cs typeface="Times New Roman"/>
              </a:rPr>
              <a:t>in a normal child (A) and a child</a:t>
            </a:r>
            <a:r>
              <a:rPr spc="-25" dirty="0">
                <a:cs typeface="Times New Roman"/>
              </a:rPr>
              <a:t> </a:t>
            </a:r>
            <a:r>
              <a:rPr spc="-5" dirty="0">
                <a:cs typeface="Times New Roman"/>
              </a:rPr>
              <a:t>with</a:t>
            </a:r>
            <a:r>
              <a:rPr lang="en-US" spc="-5" dirty="0">
                <a:cs typeface="Times New Roman"/>
              </a:rPr>
              <a:t> </a:t>
            </a:r>
            <a:r>
              <a:rPr spc="-5" dirty="0">
                <a:cs typeface="Times New Roman"/>
              </a:rPr>
              <a:t>rickets</a:t>
            </a:r>
            <a:r>
              <a:rPr lang="en-US" spc="-5" dirty="0">
                <a:cs typeface="Times New Roman"/>
              </a:rPr>
              <a:t> </a:t>
            </a:r>
            <a:r>
              <a:rPr spc="-5" dirty="0">
                <a:cs typeface="Times New Roman"/>
              </a:rPr>
              <a:t>(B)</a:t>
            </a:r>
            <a:r>
              <a:rPr i="1" spc="-5" dirty="0">
                <a:cs typeface="Times New Roman"/>
              </a:rPr>
              <a:t>. </a:t>
            </a:r>
            <a:r>
              <a:rPr spc="-5" dirty="0">
                <a:cs typeface="Times New Roman"/>
              </a:rPr>
              <a:t>Child with rickets has metaphyseal</a:t>
            </a:r>
            <a:r>
              <a:rPr spc="-50" dirty="0">
                <a:cs typeface="Times New Roman"/>
              </a:rPr>
              <a:t> </a:t>
            </a:r>
            <a:r>
              <a:rPr spc="-5" dirty="0">
                <a:cs typeface="Times New Roman"/>
              </a:rPr>
              <a:t>fraying and </a:t>
            </a:r>
            <a:r>
              <a:rPr dirty="0">
                <a:cs typeface="Times New Roman"/>
              </a:rPr>
              <a:t>cupping </a:t>
            </a:r>
            <a:r>
              <a:rPr spc="-5" dirty="0">
                <a:cs typeface="Times New Roman"/>
              </a:rPr>
              <a:t>of the</a:t>
            </a:r>
            <a:r>
              <a:rPr lang="en-US" spc="-5" dirty="0">
                <a:cs typeface="Times New Roman"/>
              </a:rPr>
              <a:t> </a:t>
            </a:r>
            <a:r>
              <a:rPr spc="-5" dirty="0">
                <a:cs typeface="Times New Roman"/>
              </a:rPr>
              <a:t>distal </a:t>
            </a:r>
            <a:r>
              <a:rPr dirty="0">
                <a:cs typeface="Times New Roman"/>
              </a:rPr>
              <a:t>radius </a:t>
            </a:r>
            <a:r>
              <a:rPr spc="-5" dirty="0">
                <a:cs typeface="Times New Roman"/>
              </a:rPr>
              <a:t>and ulna.</a:t>
            </a:r>
            <a:endParaRPr dirty="0">
              <a:cs typeface="Times New Roman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5CBE207-9024-B75E-29D0-DB1B7C464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8607B2-22B2-1547-9F5F-FB6D0A9CE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377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A091F9-6C2E-86D5-055C-C791CB7356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DCE6C0-48E1-DB96-5A44-68E54BD8BA28}"/>
              </a:ext>
            </a:extLst>
          </p:cNvPr>
          <p:cNvSpPr txBox="1">
            <a:spLocks/>
          </p:cNvSpPr>
          <p:nvPr/>
        </p:nvSpPr>
        <p:spPr>
          <a:xfrm>
            <a:off x="768096" y="2023872"/>
            <a:ext cx="7607808" cy="4224528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sz="1800" dirty="0"/>
              <a:t>Stoss Therapy –&gt;3,00,000 – 6,00,000 IU Vitamin D Oral or IM, 2-4 Doses.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sz="1800" dirty="0"/>
              <a:t>Alternatively High Dose Vit D, 2000-5000 </a:t>
            </a:r>
            <a:r>
              <a:rPr lang="en-US" sz="1800" dirty="0" err="1"/>
              <a:t>Iu</a:t>
            </a:r>
            <a:r>
              <a:rPr lang="en-US" sz="1800" dirty="0"/>
              <a:t>/Day Over 4-6 Wks.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sz="1800" dirty="0"/>
              <a:t>Followed by Oral Vit D :</a:t>
            </a:r>
          </a:p>
          <a:p>
            <a:pPr marL="0" indent="0" algn="just" eaLnBrk="1" hangingPunct="1">
              <a:buNone/>
            </a:pPr>
            <a:r>
              <a:rPr lang="en-US" sz="1800" dirty="0"/>
              <a:t>		&lt; 1 Year Of Age - 400iu</a:t>
            </a:r>
          </a:p>
          <a:p>
            <a:pPr marL="0" indent="0" algn="just" eaLnBrk="1" hangingPunct="1">
              <a:buNone/>
            </a:pPr>
            <a:r>
              <a:rPr lang="en-US" sz="1800" dirty="0"/>
              <a:t>		&gt; 1 Years Of Age- 600IU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sz="1800" dirty="0"/>
              <a:t>Symptomatic Hypocalcemia –100 Mg/Kg IV Calcium Gluconate followed by Oral Calcium or Calcitriol -0.05mcg/Kg/Day.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BBC3FE4-21ED-8E8B-C8A5-86DD82EDABC8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Treatment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2CC281C-72F3-CF47-0F65-8FEF30111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409CED-47A8-6D13-6742-1DE4545E1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820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F1B8EC-C325-BB06-F89C-B839C6D3A6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0191D21-89B3-67B4-9766-C1178856A096}"/>
              </a:ext>
            </a:extLst>
          </p:cNvPr>
          <p:cNvSpPr txBox="1">
            <a:spLocks/>
          </p:cNvSpPr>
          <p:nvPr/>
        </p:nvSpPr>
        <p:spPr>
          <a:xfrm>
            <a:off x="768096" y="2023872"/>
            <a:ext cx="7607808" cy="4224528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eaLnBrk="1" hangingPunct="1">
              <a:buFont typeface="+mj-lt"/>
              <a:buAutoNum type="arabicPeriod"/>
            </a:pPr>
            <a:r>
              <a:rPr lang="en-US" sz="1800" dirty="0"/>
              <a:t>Exposure to Sunlight (Ultraviolet Light).</a:t>
            </a:r>
          </a:p>
          <a:p>
            <a:pPr marL="0" indent="0" algn="just" eaLnBrk="1" hangingPunct="1">
              <a:buNone/>
            </a:pPr>
            <a:r>
              <a:rPr lang="en-US" sz="1800" dirty="0"/>
              <a:t>Early Morning and Evening 30 Minutes Per Day.</a:t>
            </a:r>
          </a:p>
          <a:p>
            <a:pPr marL="342900" indent="-342900" algn="just" eaLnBrk="1" hangingPunct="1">
              <a:buFont typeface="+mj-lt"/>
              <a:buAutoNum type="arabicPeriod" startAt="2"/>
            </a:pPr>
            <a:r>
              <a:rPr lang="en-US" sz="1800" dirty="0"/>
              <a:t>Food Fortified With Vit A and Vit D Specially Butter, Ghee and Milk.</a:t>
            </a:r>
          </a:p>
          <a:p>
            <a:pPr marL="0" indent="0" algn="just" eaLnBrk="1" hangingPunct="1">
              <a:buNone/>
            </a:pPr>
            <a:r>
              <a:rPr lang="en-US" sz="1800" dirty="0"/>
              <a:t>Children Under 5 Should Have 500ml of Milk Daily or Yoghurt or Cheese Daily.</a:t>
            </a:r>
          </a:p>
          <a:p>
            <a:pPr marL="0" indent="0" algn="just" eaLnBrk="1" hangingPunct="1">
              <a:buNone/>
            </a:pPr>
            <a:r>
              <a:rPr lang="en-US" sz="1800" dirty="0"/>
              <a:t>Daily Intake of 400 </a:t>
            </a:r>
            <a:r>
              <a:rPr lang="en-US" sz="1800" dirty="0" err="1"/>
              <a:t>Iu</a:t>
            </a:r>
            <a:r>
              <a:rPr lang="en-US" sz="1800" dirty="0"/>
              <a:t> Vitamin D by Supplementation.</a:t>
            </a:r>
          </a:p>
          <a:p>
            <a:pPr marL="0" indent="0" algn="just" eaLnBrk="1" hangingPunct="1">
              <a:buNone/>
            </a:pPr>
            <a:r>
              <a:rPr lang="en-US" sz="1800" dirty="0"/>
              <a:t>Lactating Mothers should receive Supplementation with Milk or Vitamin D to Ensure Prevention of Rickets in their Babies.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C188CAC-7CAE-30A6-489F-C16A6354D282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PREVENTION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166535C-FAA4-574D-13EE-B7C23A86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FFE115-6598-D247-4039-43F08D81B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B7A2BC-6535-8FE5-E3FF-3525C73A4D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BEF76589-F9BF-F79E-7D3F-36079B65AEA9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Vitamin D Metabolism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C9158EBE-4930-FAE2-EA8E-F3B7B5AEADD3}"/>
              </a:ext>
            </a:extLst>
          </p:cNvPr>
          <p:cNvSpPr/>
          <p:nvPr/>
        </p:nvSpPr>
        <p:spPr>
          <a:xfrm>
            <a:off x="3276600" y="5638800"/>
            <a:ext cx="149351" cy="762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6A2F762-D624-6522-8033-534FDD60498D}"/>
              </a:ext>
            </a:extLst>
          </p:cNvPr>
          <p:cNvSpPr/>
          <p:nvPr/>
        </p:nvSpPr>
        <p:spPr>
          <a:xfrm>
            <a:off x="1905000" y="1905000"/>
            <a:ext cx="5334000" cy="40279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80EF51-AD17-C37B-2D15-51700C061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A45AB-3898-FAB8-A5F6-3760250EA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824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4DF5D8-7F82-AE9E-67AE-6BBA2C28B0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41FAC5-DD6C-EAFC-8704-3AF850391211}"/>
              </a:ext>
            </a:extLst>
          </p:cNvPr>
          <p:cNvSpPr txBox="1">
            <a:spLocks/>
          </p:cNvSpPr>
          <p:nvPr/>
        </p:nvSpPr>
        <p:spPr>
          <a:xfrm>
            <a:off x="768096" y="2023872"/>
            <a:ext cx="7607808" cy="4224528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eaLnBrk="1" hangingPunct="1">
              <a:buFont typeface="+mj-lt"/>
              <a:buAutoNum type="arabicPeriod"/>
            </a:pPr>
            <a:r>
              <a:rPr lang="en-US" sz="1800" dirty="0"/>
              <a:t>Most of Children have Excellent Prognosis.</a:t>
            </a:r>
          </a:p>
          <a:p>
            <a:pPr marL="342900" indent="-342900" algn="just" eaLnBrk="1" hangingPunct="1">
              <a:buFont typeface="+mj-lt"/>
              <a:buAutoNum type="arabicPeriod"/>
            </a:pPr>
            <a:r>
              <a:rPr lang="en-US" sz="1800" dirty="0"/>
              <a:t>Severe Disease-Causing Permanent Deformity and Short Stature.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0233C2C-24E7-5AF5-A805-ACD3387653BE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Prognosis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A861CB2-6B04-F022-BB60-EC81CC8D9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FA83D7-04BF-E256-4B09-6D3DBC9B0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03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908F57-1870-9438-8D4B-CCC3ED5006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52C21D-4174-4FAE-E1BC-A0DB1FA560BB}"/>
              </a:ext>
            </a:extLst>
          </p:cNvPr>
          <p:cNvSpPr txBox="1">
            <a:spLocks/>
          </p:cNvSpPr>
          <p:nvPr/>
        </p:nvSpPr>
        <p:spPr>
          <a:xfrm>
            <a:off x="768096" y="2023872"/>
            <a:ext cx="7607808" cy="4224528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eaLnBrk="1" hangingPunct="1">
              <a:buFont typeface="+mj-lt"/>
              <a:buAutoNum type="arabicPeriod"/>
            </a:pPr>
            <a:r>
              <a:rPr lang="en-US" sz="1800" dirty="0"/>
              <a:t>Autosomal Recessive Disorder.</a:t>
            </a:r>
          </a:p>
          <a:p>
            <a:pPr marL="342900" indent="-342900" algn="just" eaLnBrk="1" hangingPunct="1">
              <a:buFont typeface="+mj-lt"/>
              <a:buAutoNum type="arabicPeriod"/>
            </a:pPr>
            <a:r>
              <a:rPr lang="en-US" sz="1800" dirty="0"/>
              <a:t>Mutations in the Gene Encoding Renal 1</a:t>
            </a:r>
            <a:r>
              <a:rPr lang="el-GR" sz="1800" dirty="0"/>
              <a:t>α-</a:t>
            </a:r>
            <a:r>
              <a:rPr lang="en-US" sz="1800" dirty="0"/>
              <a:t>hydroxylase.</a:t>
            </a:r>
          </a:p>
          <a:p>
            <a:pPr marL="342900" indent="-342900" algn="just" eaLnBrk="1" hangingPunct="1">
              <a:buFont typeface="+mj-lt"/>
              <a:buAutoNum type="arabicPeriod"/>
            </a:pPr>
            <a:r>
              <a:rPr lang="en-US" sz="1800" dirty="0"/>
              <a:t>1st 2yr of Life.</a:t>
            </a:r>
          </a:p>
          <a:p>
            <a:pPr marL="342900" indent="-342900" algn="just" eaLnBrk="1" hangingPunct="1">
              <a:buFont typeface="+mj-lt"/>
              <a:buAutoNum type="arabicPeriod"/>
            </a:pPr>
            <a:r>
              <a:rPr lang="en-US" sz="1800" dirty="0"/>
              <a:t>Classic Features of Rickets with Symptomatic Hypocalcemia.</a:t>
            </a:r>
          </a:p>
          <a:p>
            <a:pPr marL="342900" indent="-342900" algn="just" eaLnBrk="1" hangingPunct="1">
              <a:buFont typeface="+mj-lt"/>
              <a:buAutoNum type="arabicPeriod"/>
            </a:pPr>
            <a:r>
              <a:rPr lang="en-US" sz="1800" dirty="0"/>
              <a:t>Normal Levels of 25-d.</a:t>
            </a:r>
          </a:p>
          <a:p>
            <a:pPr marL="342900" indent="-342900" algn="just" eaLnBrk="1" hangingPunct="1">
              <a:buFont typeface="+mj-lt"/>
              <a:buAutoNum type="arabicPeriod"/>
            </a:pPr>
            <a:r>
              <a:rPr lang="en-US" sz="1800" dirty="0"/>
              <a:t>Low or Normal Levels of 1,25-d.</a:t>
            </a:r>
          </a:p>
          <a:p>
            <a:pPr marL="342900" indent="-342900" algn="just" eaLnBrk="1" hangingPunct="1">
              <a:buFont typeface="+mj-lt"/>
              <a:buAutoNum type="arabicPeriod"/>
            </a:pPr>
            <a:r>
              <a:rPr lang="en-US" sz="1800" dirty="0"/>
              <a:t>Renal Tubular Dysfunction - Metabolic Acidosis and Generalized Aminoaciduria.</a:t>
            </a:r>
          </a:p>
          <a:p>
            <a:pPr marL="342900" indent="-342900" algn="just" eaLnBrk="1" hangingPunct="1">
              <a:buFont typeface="+mj-lt"/>
              <a:buAutoNum type="arabicPeriod"/>
            </a:pPr>
            <a:r>
              <a:rPr lang="en-US" sz="1800" dirty="0"/>
              <a:t>Treatment - 1,25-d (Calcitriol) - 0.25-2 Micro G/Day.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8FA58A5-44AD-954F-E37B-7CE4B6747391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Vitamin D–Dependent Rickets, Type 1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019CE02-0B1A-AF71-DF4F-7A06129E5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7C2438-488A-5F1E-C58D-7BB1148EB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753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F36A78-A199-58A4-6025-C5F637460F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86C2D4-B8F3-6799-E0DD-8255A3C1F15A}"/>
              </a:ext>
            </a:extLst>
          </p:cNvPr>
          <p:cNvSpPr txBox="1">
            <a:spLocks/>
          </p:cNvSpPr>
          <p:nvPr/>
        </p:nvSpPr>
        <p:spPr>
          <a:xfrm>
            <a:off x="768096" y="2023872"/>
            <a:ext cx="7607808" cy="4224528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eaLnBrk="1" hangingPunct="1">
              <a:buFont typeface="+mj-lt"/>
              <a:buAutoNum type="arabicPeriod"/>
            </a:pPr>
            <a:r>
              <a:rPr lang="en-US" sz="1800" dirty="0"/>
              <a:t>Autosomal Recessive Disorder.</a:t>
            </a:r>
          </a:p>
          <a:p>
            <a:pPr marL="342900" indent="-342900" algn="just" eaLnBrk="1" hangingPunct="1">
              <a:buFont typeface="+mj-lt"/>
              <a:buAutoNum type="arabicPeriod"/>
            </a:pPr>
            <a:r>
              <a:rPr lang="en-US" sz="1800" dirty="0"/>
              <a:t>Mutations in Gene Encoding Vitamin D Receptor.</a:t>
            </a:r>
          </a:p>
          <a:p>
            <a:pPr marL="342900" indent="-342900" algn="just" eaLnBrk="1" hangingPunct="1">
              <a:buFont typeface="+mj-lt"/>
              <a:buAutoNum type="arabicPeriod"/>
            </a:pPr>
            <a:r>
              <a:rPr lang="en-US" sz="1800" dirty="0"/>
              <a:t>Levels of 1,25-d are Extremely Elevated.</a:t>
            </a:r>
          </a:p>
          <a:p>
            <a:pPr marL="342900" indent="-342900" algn="just" eaLnBrk="1" hangingPunct="1">
              <a:buFont typeface="+mj-lt"/>
              <a:buAutoNum type="arabicPeriod"/>
            </a:pPr>
            <a:r>
              <a:rPr lang="en-US" sz="1800" dirty="0"/>
              <a:t>Present During Infancy, might not be diagnosed Until Adulthood.</a:t>
            </a:r>
          </a:p>
          <a:p>
            <a:pPr marL="342900" indent="-342900" algn="just" eaLnBrk="1" hangingPunct="1">
              <a:buFont typeface="+mj-lt"/>
              <a:buAutoNum type="arabicPeriod"/>
            </a:pPr>
            <a:r>
              <a:rPr lang="en-US" sz="1800" dirty="0"/>
              <a:t>50-70% of Children have Alopecia, range from Alopecia Areata to Alopecia </a:t>
            </a:r>
            <a:r>
              <a:rPr lang="en-US" sz="1800" dirty="0" err="1"/>
              <a:t>Totalis</a:t>
            </a:r>
            <a:r>
              <a:rPr lang="en-US" sz="1800" dirty="0"/>
              <a:t>.</a:t>
            </a:r>
          </a:p>
          <a:p>
            <a:pPr marL="342900" indent="-342900" algn="just" eaLnBrk="1" hangingPunct="1">
              <a:buFont typeface="+mj-lt"/>
              <a:buAutoNum type="arabicPeriod"/>
            </a:pPr>
            <a:r>
              <a:rPr lang="en-US" sz="1800" dirty="0"/>
              <a:t>Epidermal Cysts are less common.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982FCF8-2332-9CDC-1558-EFE582E436EF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Vitamin D–Dependent Rickets, Type 2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6B60CED-FA3E-CB73-1D92-01D3C11F7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B299E7-55E4-4920-D176-E7B4F05BB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612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215636-5C7A-9EA5-638C-87D5FAE8F8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0697F78-2CBD-E90F-2B9A-F5A0D7E79C31}"/>
              </a:ext>
            </a:extLst>
          </p:cNvPr>
          <p:cNvSpPr txBox="1">
            <a:spLocks/>
          </p:cNvSpPr>
          <p:nvPr/>
        </p:nvSpPr>
        <p:spPr>
          <a:xfrm>
            <a:off x="768096" y="2023872"/>
            <a:ext cx="7607808" cy="4224528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eaLnBrk="1" hangingPunct="1">
              <a:buFont typeface="+mj-lt"/>
              <a:buAutoNum type="arabicPeriod"/>
            </a:pPr>
            <a:r>
              <a:rPr lang="en-US" sz="1800" dirty="0"/>
              <a:t>Extremely high doses of vitamin D2, 25-D or 1,25-D.</a:t>
            </a:r>
          </a:p>
          <a:p>
            <a:pPr marL="342900" indent="-342900" algn="just" eaLnBrk="1" hangingPunct="1">
              <a:buFont typeface="+mj-lt"/>
              <a:buAutoNum type="arabicPeriod"/>
            </a:pPr>
            <a:r>
              <a:rPr lang="en-US" sz="1800" dirty="0"/>
              <a:t>3-6 </a:t>
            </a:r>
            <a:r>
              <a:rPr lang="en-US" sz="1800" dirty="0" err="1"/>
              <a:t>mo</a:t>
            </a:r>
            <a:r>
              <a:rPr lang="en-US" sz="1800" dirty="0"/>
              <a:t> trial of high-dose vitamin D and oral calcium. The initial dose of 1,25-D should be 2 micro g/day, but some patients require doses as high as 50-60 micro g/day. Calcium doses are 1,000-3,000 mg/day.</a:t>
            </a:r>
          </a:p>
          <a:p>
            <a:pPr marL="342900" indent="-342900" algn="just" eaLnBrk="1" hangingPunct="1">
              <a:buFont typeface="+mj-lt"/>
              <a:buAutoNum type="arabicPeriod"/>
            </a:pPr>
            <a:r>
              <a:rPr lang="en-US" sz="1800" dirty="0"/>
              <a:t>Treatment of patients who do not respond to vitamin-D is difficult.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40F033-92D6-0A49-4E75-F06369EDF086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TREATMENT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6CEA3F4-DFC2-0BDF-C183-CE2D7FF7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BB38DD-04FB-03D8-3CB3-A7A0A8A55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3592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76FE95-79D1-16BF-E4B9-0F77A0ADE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5F5A5A-3495-1878-E2CA-F7DEF29024F1}"/>
              </a:ext>
            </a:extLst>
          </p:cNvPr>
          <p:cNvSpPr txBox="1">
            <a:spLocks/>
          </p:cNvSpPr>
          <p:nvPr/>
        </p:nvSpPr>
        <p:spPr>
          <a:xfrm>
            <a:off x="768096" y="2023872"/>
            <a:ext cx="7607808" cy="4224528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sz="1800" dirty="0"/>
              <a:t>X-Linked Hypophosphatemia Rickets.</a:t>
            </a:r>
          </a:p>
          <a:p>
            <a:pPr marL="0" indent="0" algn="just" eaLnBrk="1" hangingPunct="1">
              <a:buNone/>
            </a:pPr>
            <a:r>
              <a:rPr lang="en-US" sz="1800" dirty="0"/>
              <a:t>The defective gene is on the X chromosome, but female carriers are affected, so it is an X linked dominant disorder.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sz="1800" dirty="0"/>
              <a:t>The defective gene is called PHEX because it is a Phosphate-regulating gene with homology to Endopeptidases on the X chromosome.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sz="1800" dirty="0"/>
              <a:t>Clinical Manifestations: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Rickets.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Abnormalities of the Lower Extremities.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Poor Growth.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Delayed Dentition.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6A4A8BD-D7C8-7644-98BE-BEC55AAD3601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/>
              <a:t>Hypophosphatemic</a:t>
            </a:r>
            <a:r>
              <a:rPr lang="en-US" sz="3600" dirty="0"/>
              <a:t> Rickets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BBCC20D-6D0A-B964-B453-57DDB7140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ED3F7F-F675-4016-15BD-1C81293FF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0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1FF6C6-3D4F-A401-7759-B1367604CE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D261A0B-C938-7BED-DC25-D13F3FE98739}"/>
              </a:ext>
            </a:extLst>
          </p:cNvPr>
          <p:cNvSpPr txBox="1">
            <a:spLocks/>
          </p:cNvSpPr>
          <p:nvPr/>
        </p:nvSpPr>
        <p:spPr>
          <a:xfrm>
            <a:off x="768096" y="838200"/>
            <a:ext cx="7607808" cy="5410200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sz="1800" dirty="0"/>
              <a:t>Laboratory Findings: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Hypophosphatemia.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Increased alkaline phosphatase;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PTH and serum calcium levels are normal.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Low or inappropriately normal levels of 1,25-D.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sz="1800" dirty="0"/>
              <a:t>Treatment: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Oral phosphorus and 1,25-D (calcitriol).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The daily 1-3 g of elemental phosphorus divided into 4- 5 doses.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Calcitriol is administered 30-70 ng/kg/day divided into 2 doses.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BE5175-A9EC-3246-D64E-6FA7B6617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A743EE-A79B-2643-B66B-2524AB5A4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374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93084" y="2875002"/>
            <a:ext cx="355783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660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Thank You</a:t>
            </a:r>
            <a:endParaRPr lang="en-US" sz="6600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3B18A97-90F1-42CA-47CC-016B65761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F0730-56C5-5DD8-4D53-FC934ADE9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E85321-528B-0CAD-B81D-7994EF179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5EB165-9B8B-42B3-37E4-0104098BC108}"/>
              </a:ext>
            </a:extLst>
          </p:cNvPr>
          <p:cNvSpPr txBox="1">
            <a:spLocks/>
          </p:cNvSpPr>
          <p:nvPr/>
        </p:nvSpPr>
        <p:spPr>
          <a:xfrm>
            <a:off x="768096" y="2023872"/>
            <a:ext cx="4337304" cy="4224528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buNone/>
            </a:pPr>
            <a:r>
              <a:rPr lang="en-US" b="1" dirty="0"/>
              <a:t>Vitamin-d Disorders: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Nutritional Vitamin D Deficiency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Congenital Vitamin D Deficiency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Secondary Vitamin D Deficiency</a:t>
            </a:r>
          </a:p>
          <a:p>
            <a:pPr marL="0" indent="0" algn="just" eaLnBrk="1" hangingPunct="1">
              <a:buNone/>
            </a:pPr>
            <a:r>
              <a:rPr lang="en-US" dirty="0"/>
              <a:t>Malabsorption </a:t>
            </a:r>
          </a:p>
          <a:p>
            <a:pPr marL="0" indent="0" algn="just" eaLnBrk="1" hangingPunct="1">
              <a:buNone/>
            </a:pPr>
            <a:r>
              <a:rPr lang="en-US" dirty="0"/>
              <a:t>Increase Degradation</a:t>
            </a:r>
          </a:p>
          <a:p>
            <a:pPr marL="0" indent="0" algn="just" eaLnBrk="1" hangingPunct="1">
              <a:buNone/>
            </a:pPr>
            <a:r>
              <a:rPr lang="en-US" dirty="0"/>
              <a:t>Decreased Liver 25-hydroxylase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Vitamin D–dependent Rickets Type 1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Vitamin D–dependent Rickets Type 2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CA340EF-B761-8EC4-0D4E-DE4A5794968B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Etiology of Rickets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C9CD20D-6ABB-1BEA-2074-155ADB4FC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663A54-E0BE-008C-065B-E2681089A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590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6E044E3F-98A2-8B66-3189-E0C111C3F6AB}"/>
              </a:ext>
            </a:extLst>
          </p:cNvPr>
          <p:cNvSpPr txBox="1">
            <a:spLocks/>
          </p:cNvSpPr>
          <p:nvPr/>
        </p:nvSpPr>
        <p:spPr>
          <a:xfrm>
            <a:off x="768096" y="990600"/>
            <a:ext cx="7232904" cy="5257800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buNone/>
            </a:pPr>
            <a:r>
              <a:rPr lang="en-US" b="1" dirty="0"/>
              <a:t>Calcium Deficiency: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Low Intake Diet.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Premature Infants (Rickets of Prematurity) Malabsorption.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Primary Disease of Intestine.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Dietary Inhibitors of Calcium Absorption.</a:t>
            </a:r>
          </a:p>
          <a:p>
            <a:pPr marL="0" indent="0" algn="just" eaLnBrk="1" hangingPunct="1">
              <a:buNone/>
            </a:pPr>
            <a:endParaRPr lang="en-US" b="1" dirty="0"/>
          </a:p>
          <a:p>
            <a:pPr marL="0" indent="0" algn="just" eaLnBrk="1" hangingPunct="1">
              <a:buNone/>
            </a:pPr>
            <a:r>
              <a:rPr lang="en-US" b="1" dirty="0"/>
              <a:t>Phosphorus Deficiency:</a:t>
            </a:r>
          </a:p>
          <a:p>
            <a:pPr marL="0" indent="0" algn="just" eaLnBrk="1" hangingPunct="1">
              <a:buNone/>
            </a:pPr>
            <a:r>
              <a:rPr lang="en-US" b="1" dirty="0"/>
              <a:t>Inadequate Intake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Premature Infants (Rickets Of Prematurity).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Aluminum-containing Antacids.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0E341E-BAB3-0A0F-ED5E-BAF10B866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E8635D-307F-0D91-67BA-74D006BC8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A1E5C6-3EDB-58C0-F10C-208B01F00D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F051EC-B31F-DACB-6C39-C54645328331}"/>
              </a:ext>
            </a:extLst>
          </p:cNvPr>
          <p:cNvSpPr txBox="1">
            <a:spLocks/>
          </p:cNvSpPr>
          <p:nvPr/>
        </p:nvSpPr>
        <p:spPr>
          <a:xfrm>
            <a:off x="768096" y="2023872"/>
            <a:ext cx="7607808" cy="4224528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en-US" sz="1600" dirty="0"/>
              <a:t>Tumor-</a:t>
            </a:r>
            <a:r>
              <a:rPr lang="en-US" sz="1600" dirty="0" err="1"/>
              <a:t>inX</a:t>
            </a:r>
            <a:r>
              <a:rPr lang="en-US" sz="1600" dirty="0"/>
              <a:t>-linked </a:t>
            </a:r>
            <a:r>
              <a:rPr lang="en-US" sz="1600" dirty="0" err="1"/>
              <a:t>hypophosphatemic</a:t>
            </a:r>
            <a:r>
              <a:rPr lang="en-US" sz="1600" dirty="0"/>
              <a:t> rickets.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600" dirty="0"/>
              <a:t>Autosomal dominant </a:t>
            </a:r>
            <a:r>
              <a:rPr lang="en-US" sz="1600" dirty="0" err="1"/>
              <a:t>hypophosphatemic</a:t>
            </a:r>
            <a:r>
              <a:rPr lang="en-US" sz="1600" dirty="0"/>
              <a:t> rickets.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600" dirty="0"/>
              <a:t>Autosomal recessive </a:t>
            </a:r>
            <a:r>
              <a:rPr lang="en-US" sz="1600" dirty="0" err="1"/>
              <a:t>hypophosphatemic</a:t>
            </a:r>
            <a:r>
              <a:rPr lang="en-US" sz="1600" dirty="0"/>
              <a:t> rickets.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600" dirty="0"/>
              <a:t>Overproduction of </a:t>
            </a:r>
            <a:r>
              <a:rPr lang="en-US" sz="1600" dirty="0" err="1"/>
              <a:t>phosphatonin</a:t>
            </a:r>
            <a:r>
              <a:rPr lang="en-US" sz="1600" dirty="0"/>
              <a:t>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/>
              <a:t>Tumor-induced rickets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/>
              <a:t>McCune-Albright syndrome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/>
              <a:t>Epidermal nevus syndrome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/>
              <a:t>Neurofibromatosis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sz="1600" dirty="0"/>
              <a:t>Fanconi syndrome.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sz="1600" dirty="0"/>
              <a:t>Dent disease.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sz="1600" dirty="0"/>
              <a:t>Distal renal tubular acidosis.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9D6F7FB-68A7-43DB-D7C4-C63322FBDE11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RENAL LOSSES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3B31106-CFCA-F8CE-F1AD-17993AE87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C5EC2F-1A15-F60C-FD8D-B4F622FB0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86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64B60C-AF44-5DF2-43BB-39476C5FA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B9A5A9-2A12-258C-284B-C691A4B94BE4}"/>
              </a:ext>
            </a:extLst>
          </p:cNvPr>
          <p:cNvSpPr txBox="1">
            <a:spLocks/>
          </p:cNvSpPr>
          <p:nvPr/>
        </p:nvSpPr>
        <p:spPr>
          <a:xfrm>
            <a:off x="768096" y="1752600"/>
            <a:ext cx="7607808" cy="4495800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400" dirty="0"/>
              <a:t>Due To Lack of Vitamin D.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400" dirty="0"/>
              <a:t>Commonest Cause.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400" dirty="0"/>
              <a:t>Most Common In Infancy.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400" dirty="0"/>
              <a:t>Lack of Exposure To U/ V Sun Light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dirty="0"/>
              <a:t>Dark Skin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dirty="0"/>
              <a:t>Covered Body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dirty="0"/>
              <a:t>Kept In-door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400" dirty="0"/>
              <a:t>Exclusive Breast Feeding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dirty="0"/>
              <a:t>Limited Intake of Vitamin–d Fortified Milk and Diary Products.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400" dirty="0"/>
              <a:t>During Rapid Growth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dirty="0"/>
              <a:t>Infancy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dirty="0"/>
              <a:t>Puberty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400" dirty="0"/>
              <a:t>Transplacental Transport of Vit D Provide Enough Vit D For First 1 To 2 Months of Life.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4F2FAA1-4209-D61A-9263-77BD8579CD54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Nutritional Rickets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32CB106-3D26-41A7-0967-F1A724795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748F38-DD77-1D1B-B94C-741185051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115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739E9-7F9B-32B3-29F6-D165E2FA51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CF2E46-B9F9-B9F2-DF13-7263CCFA8BD5}"/>
              </a:ext>
            </a:extLst>
          </p:cNvPr>
          <p:cNvSpPr txBox="1">
            <a:spLocks/>
          </p:cNvSpPr>
          <p:nvPr/>
        </p:nvSpPr>
        <p:spPr>
          <a:xfrm>
            <a:off x="768096" y="1752600"/>
            <a:ext cx="7607808" cy="4495800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en-US" sz="1400" dirty="0"/>
              <a:t>Celiac Disease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400" dirty="0"/>
              <a:t>Pancreatic Insufficiency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dirty="0"/>
              <a:t>Cystic Fibrosis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400" dirty="0"/>
              <a:t>Hepato-biliary Disease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dirty="0"/>
              <a:t>Biliary Artesia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dirty="0"/>
              <a:t>Cirrhosis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dirty="0"/>
              <a:t>Neonatal Hepatitis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400" dirty="0"/>
              <a:t>Drugs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dirty="0"/>
              <a:t>Anti-</a:t>
            </a:r>
            <a:r>
              <a:rPr lang="en-US" sz="1400" dirty="0" err="1"/>
              <a:t>convulsants</a:t>
            </a:r>
            <a:endParaRPr lang="en-US" sz="14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dirty="0" err="1"/>
              <a:t>Phenobartbitone</a:t>
            </a:r>
            <a:r>
              <a:rPr lang="en-US" sz="1400" dirty="0"/>
              <a:t> &amp; Phenytoin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400" dirty="0"/>
              <a:t>Diet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dirty="0"/>
              <a:t>Excess of Phytate In Diet Will Impaired Calcium Absorption.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BA7D775-792D-FC92-B59A-B39202547B45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Malabsorption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9AD473-AC4B-1091-ABFB-720625D24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098D43-E825-57E1-9D1B-E37F68EBD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9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3FD861-2481-D9E1-05F1-993A91585D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BD5997-DD49-5A36-3973-D98DEE2CC18D}"/>
              </a:ext>
            </a:extLst>
          </p:cNvPr>
          <p:cNvSpPr txBox="1">
            <a:spLocks/>
          </p:cNvSpPr>
          <p:nvPr/>
        </p:nvSpPr>
        <p:spPr>
          <a:xfrm>
            <a:off x="768096" y="2023872"/>
            <a:ext cx="4337304" cy="4224528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Peak Incidence 6M– 2 Years.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Irritability.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Profuse Sweating While Asleep.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Hypotonia, Protruding Abdomen.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Frequent Respiratory Infections.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Failure To Thrive.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Delay In Walking.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Delayed Dentition.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dirty="0"/>
              <a:t>Fits, Tetany.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D88F8FD-632C-C8CD-C956-0280927FC282}"/>
              </a:ext>
            </a:extLst>
          </p:cNvPr>
          <p:cNvSpPr txBox="1">
            <a:spLocks/>
          </p:cNvSpPr>
          <p:nvPr/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CLINICAL FEATURES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506D304-5276-21C4-4A81-B5214EAEF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MBBSPPT.COM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5BB00F-BD6E-9C83-04AD-6C2CE108F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9B8-ED0A-4B00-AD92-1D3775A663F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332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299</TotalTime>
  <Words>1512</Words>
  <Application>Microsoft Office PowerPoint</Application>
  <PresentationFormat>On-screen Show (4:3)</PresentationFormat>
  <Paragraphs>422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Integral</vt:lpstr>
      <vt:lpstr>Rickets &amp; Osteomalacia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india2world@ymail.com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Rickets  &amp;  Osteomalacia</dc:title>
  <dc:creator>india2world@ymail.com</dc:creator>
  <cp:lastModifiedBy>Rajesh Patel</cp:lastModifiedBy>
  <cp:revision>19</cp:revision>
  <dcterms:created xsi:type="dcterms:W3CDTF">2019-04-04T18:07:12Z</dcterms:created>
  <dcterms:modified xsi:type="dcterms:W3CDTF">2025-02-19T18:29:53Z</dcterms:modified>
</cp:coreProperties>
</file>