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59"/>
  </p:notesMasterIdLst>
  <p:sldIdLst>
    <p:sldId id="264" r:id="rId2"/>
    <p:sldId id="397" r:id="rId3"/>
    <p:sldId id="347" r:id="rId4"/>
    <p:sldId id="405" r:id="rId5"/>
    <p:sldId id="348" r:id="rId6"/>
    <p:sldId id="398" r:id="rId7"/>
    <p:sldId id="399" r:id="rId8"/>
    <p:sldId id="349" r:id="rId9"/>
    <p:sldId id="350" r:id="rId10"/>
    <p:sldId id="396" r:id="rId11"/>
    <p:sldId id="353" r:id="rId12"/>
    <p:sldId id="354" r:id="rId13"/>
    <p:sldId id="355" r:id="rId14"/>
    <p:sldId id="356" r:id="rId15"/>
    <p:sldId id="404" r:id="rId16"/>
    <p:sldId id="403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72" r:id="rId33"/>
    <p:sldId id="373" r:id="rId34"/>
    <p:sldId id="374" r:id="rId35"/>
    <p:sldId id="375" r:id="rId36"/>
    <p:sldId id="376" r:id="rId37"/>
    <p:sldId id="377" r:id="rId38"/>
    <p:sldId id="378" r:id="rId39"/>
    <p:sldId id="379" r:id="rId40"/>
    <p:sldId id="380" r:id="rId41"/>
    <p:sldId id="381" r:id="rId42"/>
    <p:sldId id="382" r:id="rId43"/>
    <p:sldId id="383" r:id="rId44"/>
    <p:sldId id="384" r:id="rId45"/>
    <p:sldId id="385" r:id="rId46"/>
    <p:sldId id="386" r:id="rId47"/>
    <p:sldId id="387" r:id="rId48"/>
    <p:sldId id="388" r:id="rId49"/>
    <p:sldId id="400" r:id="rId50"/>
    <p:sldId id="389" r:id="rId51"/>
    <p:sldId id="390" r:id="rId52"/>
    <p:sldId id="391" r:id="rId53"/>
    <p:sldId id="392" r:id="rId54"/>
    <p:sldId id="393" r:id="rId55"/>
    <p:sldId id="401" r:id="rId56"/>
    <p:sldId id="394" r:id="rId57"/>
    <p:sldId id="395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5484" autoAdjust="0"/>
  </p:normalViewPr>
  <p:slideViewPr>
    <p:cSldViewPr>
      <p:cViewPr varScale="1">
        <p:scale>
          <a:sx n="63" d="100"/>
          <a:sy n="63" d="100"/>
        </p:scale>
        <p:origin x="-137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22345B-5368-4B27-A02A-6A81B6BD14CE}" type="datetimeFigureOut">
              <a:rPr lang="en-IN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A4DC938-E055-4823-A0F5-987124BE5914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1656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94D9E9-8CD3-4CF9-8218-C817EAC52E0E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F68E2-144E-4F3B-9CC5-58FB768AB925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527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3280F-71C9-43A2-B7B0-0BC9E5268173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0A3492-200A-471D-B8E5-12117281BE79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597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BA2D95-159B-48E6-8783-64EE19626AF7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5B3BB8-C4BD-401E-908C-DDC45212D2BA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2315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C83AC8-1DB8-4FFB-8C47-A6E2E4BF69F7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DDBC9-5B5D-4D30-A8E1-1AA564050755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9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94BFC4-54D3-4B72-BD37-E44CC3168785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987CC-785D-4DCB-9B24-4353EE5C57AC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1963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62A6B6-4EC3-4B78-8434-039D215AB53F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F1919-FCBF-4014-98F6-7674295D5298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394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CEBBB5-6C6E-4BB6-A7E4-5B1C0842F13E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07E2A4-A645-4077-99E4-07B4D8F29484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378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3BF311-8090-47FB-B257-832CB58A9A73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402E7E-9A22-46E3-BCEC-1AA4908D83F9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093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0C6924-5A47-45D4-901A-78694A209DDF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A70F3C-A1D8-4697-867F-87543FF45097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983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2FDD97-A33F-4F5E-842B-CAACE9549790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5E367-AC92-4B5B-9767-469731B9F148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90D8C8-DA60-4ACA-8DC9-D4B832B34CC9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009A8-CFA2-442E-AEC9-E5F1A4629F48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442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F96B8A-296F-4756-89C8-C9862A285FF1}" type="datetimeFigureOut">
              <a:rPr lang="en-IN" smtClean="0"/>
              <a:pPr>
                <a:defRPr/>
              </a:pPr>
              <a:t>18-03-2017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A2A2DC7-7F2B-4BF4-B4E2-8125927115BB}" type="slidenum">
              <a:rPr lang="en-IN" smtClean="0"/>
              <a:pPr>
                <a:defRPr/>
              </a:pPr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047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691765"/>
            <a:ext cx="3526160" cy="64807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400" dirty="0" smtClean="0">
                <a:latin typeface="Alegreya Sans SC" pitchFamily="2" charset="0"/>
              </a:rPr>
              <a:t>Schizophrenia</a:t>
            </a:r>
            <a:endParaRPr lang="en-IN" sz="4400" dirty="0">
              <a:latin typeface="Alegreya Sans SC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337132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legreya Sans SC" pitchFamily="2" charset="0"/>
              </a:rPr>
              <a:t>By mbbsppt.com</a:t>
            </a:r>
            <a:endParaRPr lang="en-US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Alegreya Sans SC" pitchFamily="2" charset="0"/>
              </a:rPr>
              <a:t>C) Other external impositions: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Made Impulses- The subject is being forced to do things that he or she does not want to do.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Made Volition- The subject is being forced to want things that he or she does not really want.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Made Feel- The subject is being made to feel the emotions or sensations (often sexual) that are not his or her own.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Epidemiology 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People irrespective of cultures, races &amp; social classes.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1% world’s population is affected by schizophrenia.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Gender &amp; Age: Equally prevalent in men &amp; women , can affect at any age but onset is slightly earlier in male.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legreya Sans SC" pitchFamily="2" charset="0"/>
              </a:rPr>
              <a:t>Other factors in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7848872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Alegreya Sans SC" pitchFamily="2" charset="0"/>
              </a:rPr>
              <a:t>Suicide risk in Schizophrenia: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legreya Sans SC" pitchFamily="2" charset="0"/>
              </a:rPr>
              <a:t>About 50% of all schizophrenic patients attempt suicide at least once during their lifetime.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legreya Sans SC" pitchFamily="2" charset="0"/>
              </a:rPr>
              <a:t>15% of schizophrenic may die because of  completed suicide.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legreya Sans SC" pitchFamily="2" charset="0"/>
              </a:rPr>
              <a:t>Substance use in Schizophrenia: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Alegreya Sans SC" pitchFamily="2" charset="0"/>
              </a:rPr>
              <a:t>Cigarette Smoking- 3/4</a:t>
            </a:r>
            <a:r>
              <a:rPr lang="en-US" sz="2400" baseline="30000" dirty="0" smtClean="0">
                <a:latin typeface="Alegreya Sans SC" pitchFamily="2" charset="0"/>
              </a:rPr>
              <a:t>th</a:t>
            </a:r>
            <a:r>
              <a:rPr lang="en-US" sz="2400" dirty="0" smtClean="0">
                <a:latin typeface="Alegreya Sans SC" pitchFamily="2" charset="0"/>
              </a:rPr>
              <a:t> of all schizophrenic patients smoke cigarette.</a:t>
            </a:r>
          </a:p>
          <a:p>
            <a:pPr>
              <a:buNone/>
            </a:pPr>
            <a:endParaRPr lang="en-US" sz="2400" dirty="0" smtClean="0">
              <a:latin typeface="Alegreya Sans SC" pitchFamily="2" charset="0"/>
            </a:endParaRPr>
          </a:p>
          <a:p>
            <a:pPr>
              <a:buNone/>
            </a:pPr>
            <a:r>
              <a:rPr lang="en-US" sz="2400" dirty="0" smtClean="0">
                <a:latin typeface="Alegreya Sans SC" pitchFamily="2" charset="0"/>
              </a:rPr>
              <a:t>Alcohol : 30 to 50%, Cannabis: 15 to 25% ,  Cocaine : 5 to 10%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 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Etiology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legreya Sans SC" pitchFamily="2" charset="0"/>
              </a:rPr>
              <a:t>Neurobiological theory</a:t>
            </a:r>
          </a:p>
          <a:p>
            <a:endParaRPr lang="en-US" sz="2800" dirty="0" smtClean="0">
              <a:latin typeface="Alegreya Sans SC" pitchFamily="2" charset="0"/>
            </a:endParaRPr>
          </a:p>
          <a:p>
            <a:r>
              <a:rPr lang="en-US" sz="2800" dirty="0" smtClean="0">
                <a:latin typeface="Alegreya Sans SC" pitchFamily="2" charset="0"/>
              </a:rPr>
              <a:t>Genetics theory</a:t>
            </a:r>
          </a:p>
          <a:p>
            <a:endParaRPr lang="en-US" sz="2800" dirty="0" smtClean="0">
              <a:latin typeface="Alegreya Sans SC" pitchFamily="2" charset="0"/>
            </a:endParaRPr>
          </a:p>
          <a:p>
            <a:r>
              <a:rPr lang="en-US" sz="2800" dirty="0" smtClean="0">
                <a:latin typeface="Alegreya Sans SC" pitchFamily="2" charset="0"/>
              </a:rPr>
              <a:t>Psychosocial theory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/>
            </a:r>
            <a:br>
              <a:rPr lang="en-US" sz="4000" dirty="0" smtClean="0">
                <a:latin typeface="Alegreya Sans SC" pitchFamily="2" charset="0"/>
              </a:rPr>
            </a:br>
            <a:r>
              <a:rPr lang="en-US" sz="4000" dirty="0" smtClean="0">
                <a:latin typeface="Alegreya Sans SC" pitchFamily="2" charset="0"/>
              </a:rPr>
              <a:t>Neurobiological theory</a:t>
            </a:r>
            <a:br>
              <a:rPr lang="en-US" sz="4000" dirty="0" smtClean="0">
                <a:latin typeface="Alegreya Sans SC" pitchFamily="2" charset="0"/>
              </a:rPr>
            </a:b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Major Neurotransmitters involved are: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Dopamine.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Serotonin.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548680"/>
            <a:ext cx="7776864" cy="56166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latin typeface="Alegreya Sans SC" pitchFamily="2" charset="0"/>
              </a:rPr>
              <a:t>Dopamine Hypothesis: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legreya Sans SC" pitchFamily="2" charset="0"/>
              </a:rPr>
              <a:t>Hyperactivity of </a:t>
            </a:r>
            <a:r>
              <a:rPr lang="en-US" sz="2800" dirty="0" err="1" smtClean="0">
                <a:latin typeface="Alegreya Sans SC" pitchFamily="2" charset="0"/>
              </a:rPr>
              <a:t>dopominergic</a:t>
            </a:r>
            <a:r>
              <a:rPr lang="en-US" sz="2800" dirty="0" smtClean="0">
                <a:latin typeface="Alegreya Sans SC" pitchFamily="2" charset="0"/>
              </a:rPr>
              <a:t> system leads to symptoms of this disorder.</a:t>
            </a:r>
          </a:p>
          <a:p>
            <a:pPr marL="0" indent="0"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legreya Sans SC" pitchFamily="2" charset="0"/>
              </a:rPr>
              <a:t>This theory evolved because of two observations: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All most all psychotropic drugs effective in schizophrenia have been demonstrated to have the ability to block dopamine activity.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Substances that increase dopaminergic activity can lead to the production of psychotic symptoms similar to those seen in schizophrenia</a:t>
            </a: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4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US" sz="2800" b="1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sz="2800" b="1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latin typeface="Alegreya Sans SC" pitchFamily="2" charset="0"/>
              </a:rPr>
              <a:t>Role of Serotonin in schizophrenia:</a:t>
            </a: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Observation that many newer &amp; atypical antipsychotics exert their beneficial effects in schizophrenia because of their potent ability to antagonize 5-HT2 receptors of serotonin has led to speculation  that serotonin is implicated in the etiology of schizophrenia.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Genetics Theory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848872" cy="485740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Studies suggest that is a genetic component of inheritance of Schizophrenia :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General Population – 1%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Non twin sibling of Schizophrenia patient- 8%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Child with one parent with Schizophrenia-12%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</a:t>
            </a:r>
            <a:r>
              <a:rPr lang="en-US" sz="2800" dirty="0" err="1" smtClean="0">
                <a:latin typeface="Alegreya Sans SC" pitchFamily="2" charset="0"/>
              </a:rPr>
              <a:t>Dizygotic</a:t>
            </a:r>
            <a:r>
              <a:rPr lang="en-US" sz="2800" dirty="0" smtClean="0">
                <a:latin typeface="Alegreya Sans SC" pitchFamily="2" charset="0"/>
              </a:rPr>
              <a:t> twin of Schizophrenia patient-12%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Child of two parents with Schzophrenia-40%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Monozygotic twin of Schizophrenia patient-47%</a:t>
            </a:r>
          </a:p>
          <a:p>
            <a:pPr>
              <a:buNone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/>
            </a:r>
            <a:br>
              <a:rPr lang="en-US" sz="4000" dirty="0" smtClean="0">
                <a:latin typeface="Alegreya Sans SC" pitchFamily="2" charset="0"/>
              </a:rPr>
            </a:br>
            <a:r>
              <a:rPr lang="en-US" sz="4000" dirty="0" smtClean="0">
                <a:latin typeface="Alegreya Sans SC" pitchFamily="2" charset="0"/>
              </a:rPr>
              <a:t>Psychosocial theory</a:t>
            </a:r>
            <a:br>
              <a:rPr lang="en-US" sz="4000" dirty="0" smtClean="0">
                <a:latin typeface="Alegreya Sans SC" pitchFamily="2" charset="0"/>
              </a:rPr>
            </a:b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Stress-Diathesis  Model: Vulnerability to the illness increases with stressful influence.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Harry Sullivan: Caused due to isolation.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Socio cultural theory: Though prevalence is uniform across cultures but studies show that it is more common in lower socio economic status.</a:t>
            </a: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legreya Sans SC" pitchFamily="2" charset="0"/>
              </a:rPr>
              <a:t>Clinical Features &amp; Symptoms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Schizophrenia is characterized by disturbance in: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Disturbance in thought &amp; speech.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Disturbance in perception.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Disturbance in motor behavior.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Disturbance in affect or Negative symptoms.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Relationship to external world.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372"/>
          </a:xfrm>
        </p:spPr>
        <p:txBody>
          <a:bodyPr/>
          <a:lstStyle/>
          <a:p>
            <a:r>
              <a:rPr lang="en-US" sz="2800" dirty="0" smtClean="0">
                <a:latin typeface="Alegreya Sans SC" pitchFamily="2" charset="0"/>
              </a:rPr>
              <a:t>As per ICD-10 Schizophrenia is a disorder characterized by fundamental distortions of thinking &amp; perception and disturbances of affect.</a:t>
            </a:r>
          </a:p>
          <a:p>
            <a:endParaRPr lang="en-US" sz="2800" dirty="0" smtClean="0">
              <a:latin typeface="Alegreya Sans SC" pitchFamily="2" charset="0"/>
            </a:endParaRPr>
          </a:p>
          <a:p>
            <a:r>
              <a:rPr lang="en-US" sz="2800" dirty="0" smtClean="0">
                <a:latin typeface="Alegreya Sans SC" pitchFamily="2" charset="0"/>
              </a:rPr>
              <a:t>Schizophrenia is the most serious mental disorder presenting in psychiatric clinics.</a:t>
            </a:r>
          </a:p>
          <a:p>
            <a:endParaRPr lang="en-US" sz="2800" dirty="0" smtClean="0">
              <a:latin typeface="Alegreya Sans SC" pitchFamily="2" charset="0"/>
            </a:endParaRPr>
          </a:p>
          <a:p>
            <a:r>
              <a:rPr lang="en-US" sz="2800" dirty="0" smtClean="0">
                <a:latin typeface="Alegreya Sans SC" pitchFamily="2" charset="0"/>
              </a:rPr>
              <a:t>Schizophrenia is the most common reason for admission psychiatric inpatient facilities.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Alegreya Sans SC" pitchFamily="2" charset="0"/>
              </a:rPr>
              <a:t/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Disturbance of Thought &amp; Speech</a:t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 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3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Loosening of Association- Flow of thought in which ideas shift from one subject to another in completely unrelated way.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Derailment-sudden deviation in train of thought at times similar to LOA.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Flight of Ideas- Constant shifting from one idea to another, ideas seems to be connected but in less severe form.</a:t>
            </a:r>
          </a:p>
          <a:p>
            <a:pPr>
              <a:buFont typeface="Wingdings" pitchFamily="2" charset="2"/>
              <a:buChar char="Ø"/>
            </a:pPr>
            <a:endParaRPr lang="en-IN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Alegreya Sans SC" pitchFamily="2" charset="0"/>
              </a:rPr>
              <a:t/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Disturbance of Thought &amp; Speech</a:t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 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Clang Association- Association of words similar in sound but not in  meaning &amp; words have no connection.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Alegreya Sans SC" pitchFamily="2" charset="0"/>
              </a:rPr>
              <a:t>Cryptolalia</a:t>
            </a:r>
            <a:r>
              <a:rPr lang="en-US" sz="2800" dirty="0" smtClean="0">
                <a:latin typeface="Alegreya Sans SC" pitchFamily="2" charset="0"/>
              </a:rPr>
              <a:t>- A private spoken language.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Neologism- New word created by the patient.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Word Salad-Incoherent mixture of words.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legreya Sans SC" pitchFamily="2" charset="0"/>
              </a:rPr>
              <a:t/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Disturbance of Thought &amp; Speech</a:t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 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609600" indent="-609600">
              <a:buFont typeface="Wingdings" pitchFamily="2" charset="2"/>
              <a:buChar char="Ø"/>
            </a:pPr>
            <a:r>
              <a:rPr lang="en-US" sz="2800" b="1" dirty="0" smtClean="0">
                <a:latin typeface="Alegreya Sans SC" pitchFamily="2" charset="0"/>
              </a:rPr>
              <a:t>Delusion</a:t>
            </a:r>
          </a:p>
          <a:p>
            <a:pPr marL="609600" indent="-609600">
              <a:buNone/>
            </a:pPr>
            <a:endParaRPr lang="en-US" sz="2800" b="1" dirty="0" smtClean="0">
              <a:latin typeface="Alegreya Sans SC" pitchFamily="2" charset="0"/>
            </a:endParaRPr>
          </a:p>
          <a:p>
            <a:pPr marL="609600" indent="-609600">
              <a:buNone/>
            </a:pPr>
            <a:r>
              <a:rPr lang="en-US" sz="2800" b="1" dirty="0" smtClean="0">
                <a:latin typeface="Alegreya Sans SC" pitchFamily="2" charset="0"/>
              </a:rPr>
              <a:t>       </a:t>
            </a:r>
            <a:r>
              <a:rPr lang="en-US" sz="2800" dirty="0" smtClean="0">
                <a:latin typeface="Alegreya Sans SC" pitchFamily="2" charset="0"/>
              </a:rPr>
              <a:t>False unshakable belief, which can not be corrected by reasoning &amp; are not consistent with patient’s intelligence &amp; cultural background.</a:t>
            </a:r>
          </a:p>
          <a:p>
            <a:pPr marL="990600" lvl="1" indent="-533400">
              <a:buNone/>
            </a:pPr>
            <a:endParaRPr lang="en-US" dirty="0" smtClean="0">
              <a:latin typeface="Alegreya Sans SC" pitchFamily="2" charset="0"/>
            </a:endParaRPr>
          </a:p>
          <a:p>
            <a:endParaRPr lang="en-IN" sz="2800" dirty="0" smtClean="0">
              <a:latin typeface="Alegreya Sans SC" pitchFamily="2" charset="0"/>
            </a:endParaRPr>
          </a:p>
          <a:p>
            <a:endParaRPr lang="en-IN" sz="2800" dirty="0" smtClean="0">
              <a:latin typeface="Alegreya Sans SC" pitchFamily="2" charset="0"/>
            </a:endParaRP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Alegreya Sans SC" pitchFamily="2" charset="0"/>
              </a:rPr>
              <a:t/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Disturbance of Thought &amp; Speech</a:t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 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90600" lvl="1" indent="-533400"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Different types of Delusions are:</a:t>
            </a:r>
          </a:p>
          <a:p>
            <a:pPr marL="990600" lvl="1" indent="-533400"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990600" lvl="1" indent="-533400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Persecutory Delusion.</a:t>
            </a:r>
          </a:p>
          <a:p>
            <a:pPr marL="990600" lvl="1" indent="-533400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Delusion of Reference.</a:t>
            </a:r>
          </a:p>
          <a:p>
            <a:pPr marL="990600" lvl="1" indent="-533400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Delusion of Control.</a:t>
            </a:r>
          </a:p>
          <a:p>
            <a:pPr marL="990600" lvl="1" indent="-533400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Delusion of Jealousy or Infidelity. </a:t>
            </a:r>
          </a:p>
          <a:p>
            <a:pPr marL="990600" lvl="1" indent="-533400">
              <a:buFont typeface="Arial" pitchFamily="34" charset="0"/>
              <a:buChar char="•"/>
            </a:pPr>
            <a:r>
              <a:rPr lang="en-US" sz="2800" dirty="0" err="1" smtClean="0">
                <a:latin typeface="Alegreya Sans SC" pitchFamily="2" charset="0"/>
              </a:rPr>
              <a:t>Eratomania</a:t>
            </a:r>
            <a:r>
              <a:rPr lang="en-US" sz="2800" dirty="0" smtClean="0">
                <a:latin typeface="Alegreya Sans SC" pitchFamily="2" charset="0"/>
              </a:rPr>
              <a:t>. </a:t>
            </a:r>
          </a:p>
          <a:p>
            <a:pPr marL="990600" lvl="1" indent="-533400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Delusion of Grandiosity.</a:t>
            </a:r>
          </a:p>
          <a:p>
            <a:pPr marL="990600" lvl="1" indent="-533400"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endParaRPr lang="en-US" sz="2800" dirty="0" smtClean="0">
              <a:latin typeface="Alegreya Sans SC" pitchFamily="2" charset="0"/>
              <a:cs typeface="Arial" charset="0"/>
            </a:endParaRPr>
          </a:p>
          <a:p>
            <a:pPr marL="342900" lvl="2" indent="-342900">
              <a:buNone/>
            </a:pPr>
            <a:r>
              <a:rPr lang="en-US" sz="2800" dirty="0" smtClean="0">
                <a:latin typeface="Alegreya Sans SC" pitchFamily="2" charset="0"/>
                <a:cs typeface="Arial" charset="0"/>
              </a:rPr>
              <a:t>    </a:t>
            </a:r>
            <a:endParaRPr lang="en-US" sz="2800" dirty="0" smtClean="0">
              <a:latin typeface="Alegreya Sans SC" pitchFamily="2" charset="0"/>
            </a:endParaRPr>
          </a:p>
          <a:p>
            <a:pPr marL="342900" lvl="2" indent="-342900">
              <a:buNone/>
            </a:pPr>
            <a:endParaRPr lang="en-US" sz="2800" dirty="0" smtClean="0">
              <a:latin typeface="Alegreya Sans SC" pitchFamily="2" charset="0"/>
              <a:cs typeface="Arial" charset="0"/>
            </a:endParaRPr>
          </a:p>
          <a:p>
            <a:pPr>
              <a:buNone/>
            </a:pPr>
            <a:endParaRPr lang="en-IN" sz="2800" dirty="0" smtClean="0">
              <a:latin typeface="Alegreya Sans SC" pitchFamily="2" charset="0"/>
            </a:endParaRP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Alegreya Sans SC" pitchFamily="2" charset="0"/>
              </a:rPr>
              <a:t/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Disturbance of Thought &amp; Speech</a:t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 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Thought of control-other person controlling patient’s thought.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Thought Insertion- The experience that the subject thought belong to others who have intruded their thoughts upon the subject.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Thought withdrawal-thought are being withdrawn from patient’s mind by some other person.</a:t>
            </a: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Alegreya Sans SC" pitchFamily="2" charset="0"/>
              </a:rPr>
              <a:t/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Disturbance of Thought &amp; Speech</a:t>
            </a:r>
            <a:br>
              <a:rPr lang="en-US" sz="3600" dirty="0" smtClean="0">
                <a:latin typeface="Alegreya Sans SC" pitchFamily="2" charset="0"/>
              </a:rPr>
            </a:br>
            <a:r>
              <a:rPr lang="en-US" sz="3600" dirty="0" smtClean="0">
                <a:latin typeface="Alegreya Sans SC" pitchFamily="2" charset="0"/>
              </a:rPr>
              <a:t> 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Thought Broadcasting- The subject’s private thoughts are known to others.</a:t>
            </a:r>
            <a:endParaRPr lang="en-IN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Thought Blocking-  Abrupt interruption of train of thought.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Thought echo- hearing one’s own thought being spoken aloud.</a:t>
            </a:r>
          </a:p>
          <a:p>
            <a:pPr>
              <a:buFont typeface="Wingdings" pitchFamily="2" charset="2"/>
              <a:buChar char="Ø"/>
            </a:pPr>
            <a:endParaRPr lang="en-IN" sz="2800" dirty="0" smtClean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Alegreya Sans SC" pitchFamily="2" charset="0"/>
              </a:rPr>
              <a:t>Disturbance of Perception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sz="2800" b="1" dirty="0" smtClean="0">
                <a:latin typeface="Alegreya Sans SC" pitchFamily="2" charset="0"/>
              </a:rPr>
              <a:t>Hallucinations:</a:t>
            </a:r>
          </a:p>
          <a:p>
            <a:pPr marL="609600" indent="-609600">
              <a:buNone/>
            </a:pPr>
            <a:endParaRPr lang="en-US" sz="2800" b="1" dirty="0" smtClean="0">
              <a:latin typeface="Alegreya Sans SC" pitchFamily="2" charset="0"/>
            </a:endParaRPr>
          </a:p>
          <a:p>
            <a:pPr marL="609600" indent="-609600">
              <a:buNone/>
            </a:pPr>
            <a:r>
              <a:rPr lang="en-US" sz="2800" dirty="0" smtClean="0">
                <a:latin typeface="Alegreya Sans SC" pitchFamily="2" charset="0"/>
              </a:rPr>
              <a:t>      False sensory perception not associated with real external stimuli.</a:t>
            </a:r>
          </a:p>
          <a:p>
            <a:pPr marL="609600" indent="-609600"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Auditory-False perception of sound mainly voices. Most common hallucination in psychiatric disorders.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Visual Hallucination- False perception involving sight.</a:t>
            </a:r>
          </a:p>
          <a:p>
            <a:pPr>
              <a:buNone/>
            </a:pPr>
            <a:endParaRPr lang="en-IN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Alegreya Sans SC" pitchFamily="2" charset="0"/>
              </a:rPr>
              <a:t>Disturbance of Perception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Olfactory hallucination- false perception of smell.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Gustatory Hallucination- False perception of taste.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Somatic Hallucination- false perception of things occurring to the body.</a:t>
            </a:r>
            <a:endParaRPr lang="en-IN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dirty="0" smtClean="0">
                <a:latin typeface="Alegreya Sans SC" pitchFamily="2" charset="0"/>
              </a:rPr>
              <a:t>Disturbance in Motor Behavior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 These can be either decrease or increase in psychomotor activity i.e. from </a:t>
            </a:r>
            <a:r>
              <a:rPr lang="en-US" sz="2800" dirty="0" err="1" smtClean="0">
                <a:latin typeface="Alegreya Sans SC" pitchFamily="2" charset="0"/>
              </a:rPr>
              <a:t>mutism</a:t>
            </a:r>
            <a:r>
              <a:rPr lang="en-US" sz="2800" dirty="0" smtClean="0">
                <a:latin typeface="Alegreya Sans SC" pitchFamily="2" charset="0"/>
              </a:rPr>
              <a:t> to excitement   or aggressiveness.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Alegreya Sans SC" pitchFamily="2" charset="0"/>
              </a:rPr>
              <a:t>Mutism</a:t>
            </a:r>
            <a:r>
              <a:rPr lang="en-US" sz="2800" dirty="0" smtClean="0">
                <a:latin typeface="Alegreya Sans SC" pitchFamily="2" charset="0"/>
              </a:rPr>
              <a:t>- Voiceless without structural abnormality.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Alegreya Sans SC" pitchFamily="2" charset="0"/>
              </a:rPr>
              <a:t>Sterotypy</a:t>
            </a:r>
            <a:r>
              <a:rPr lang="en-US" sz="2800" dirty="0" smtClean="0">
                <a:latin typeface="Alegreya Sans SC" pitchFamily="2" charset="0"/>
              </a:rPr>
              <a:t>- repetitive fixed pattern of physical activity.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Alegreya Sans SC" pitchFamily="2" charset="0"/>
              </a:rPr>
              <a:t>Akinesia</a:t>
            </a:r>
            <a:r>
              <a:rPr lang="en-US" sz="2800" dirty="0" smtClean="0">
                <a:latin typeface="Alegreya Sans SC" pitchFamily="2" charset="0"/>
              </a:rPr>
              <a:t>- lack of physical movements.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 smtClean="0">
                <a:latin typeface="Alegreya Sans SC" pitchFamily="2" charset="0"/>
              </a:rPr>
              <a:t>Disturbance in Motor Behavior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Negativism- motiveless resistance to all attempts to be moved or to all instructions.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Automatic obedience- Automatic following of suggestions i.e. command automatism.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Waxy flexibility- Condition in which a person can be molded into a position that is then maintained.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6876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Alegreya Sans SC" pitchFamily="2" charset="0"/>
              </a:rPr>
              <a:t>Schizophrenia myths</a:t>
            </a:r>
            <a:endParaRPr lang="en-IN" sz="44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82356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US" sz="2800" b="1" dirty="0" smtClean="0">
              <a:latin typeface="Alegreya Sans SC" pitchFamily="2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800" b="1" dirty="0" smtClean="0">
                <a:latin typeface="Alegreya Sans SC" pitchFamily="2" charset="0"/>
              </a:rPr>
              <a:t>Split personality</a:t>
            </a:r>
            <a:r>
              <a:rPr lang="en-US" sz="2800" dirty="0" smtClean="0">
                <a:latin typeface="Alegreya Sans SC" pitchFamily="2" charset="0"/>
              </a:rPr>
              <a:t>:</a:t>
            </a:r>
          </a:p>
          <a:p>
            <a:pPr marL="0" indent="0">
              <a:buNone/>
            </a:pPr>
            <a:endParaRPr lang="en-IN" sz="2800" dirty="0" smtClean="0">
              <a:latin typeface="Alegreya Sans SC" pitchFamily="2" charset="0"/>
            </a:endParaRPr>
          </a:p>
          <a:p>
            <a:pPr marL="0" indent="0">
              <a:buNone/>
            </a:pPr>
            <a:r>
              <a:rPr lang="en-IN" sz="2800" dirty="0" smtClean="0">
                <a:latin typeface="Alegreya Sans SC" pitchFamily="2" charset="0"/>
              </a:rPr>
              <a:t>Mistaken as split or dual personality because the word schizophrenia comes from Greek words that means "split mind." Here the split is referring to a split from reality – not a dual or multiple personality.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legreya Sans SC" pitchFamily="2" charset="0"/>
              </a:rPr>
              <a:t>Disturbance in affect and Negative symptoms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latin typeface="Alegreya Sans SC" pitchFamily="2" charset="0"/>
              </a:rPr>
              <a:t>Alogia</a:t>
            </a:r>
            <a:r>
              <a:rPr lang="en-US" sz="2800" dirty="0" smtClean="0">
                <a:latin typeface="Alegreya Sans SC" pitchFamily="2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Inability to speak because of a mental</a:t>
            </a: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   disorder.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Poverty of Speech.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Increased response latency.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Affective Flattening: </a:t>
            </a:r>
          </a:p>
          <a:p>
            <a:pPr marL="865187" lvl="3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Unchanged facial expression.</a:t>
            </a:r>
          </a:p>
          <a:p>
            <a:pPr marL="865187" lvl="3" indent="-342900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Poor eye contact.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legreya Sans SC" pitchFamily="2" charset="0"/>
              </a:rPr>
              <a:t>Disturbance in affect and Negative symptoms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sz="2800" dirty="0" err="1" smtClean="0">
                <a:latin typeface="Alegreya Sans SC" pitchFamily="2" charset="0"/>
              </a:rPr>
              <a:t>Avolition</a:t>
            </a:r>
            <a:r>
              <a:rPr lang="en-US" sz="2800" dirty="0" smtClean="0">
                <a:latin typeface="Alegreya Sans SC" pitchFamily="2" charset="0"/>
              </a:rPr>
              <a:t>-apathy: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Impaired grooming &amp; Hygiene.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Decrease in self care. </a:t>
            </a:r>
          </a:p>
          <a:p>
            <a:pPr fontAlgn="base"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en-US" sz="2800" dirty="0" err="1" smtClean="0">
                <a:latin typeface="Alegreya Sans SC" pitchFamily="2" charset="0"/>
              </a:rPr>
              <a:t>Anhedonia</a:t>
            </a:r>
            <a:r>
              <a:rPr lang="en-US" sz="2800" dirty="0" smtClean="0">
                <a:latin typeface="Alegreya Sans SC" pitchFamily="2" charset="0"/>
              </a:rPr>
              <a:t>: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Loss of pleasure seeking activity. 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Few friends / Relationships.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   Little sexual &amp; recreational interest.</a:t>
            </a:r>
            <a:endParaRPr lang="en-IN" sz="2800" dirty="0" smtClean="0">
              <a:latin typeface="Alegreya Sans SC" pitchFamily="2" charset="0"/>
            </a:endParaRPr>
          </a:p>
          <a:p>
            <a:pPr fontAlgn="base">
              <a:buFont typeface="Wingdings" pitchFamily="2" charset="2"/>
              <a:buChar char="Ø"/>
            </a:pPr>
            <a:endParaRPr lang="en-IN" sz="2800" dirty="0" smtClean="0">
              <a:latin typeface="Alegreya Sans SC" pitchFamily="2" charset="0"/>
            </a:endParaRPr>
          </a:p>
          <a:p>
            <a:pPr fontAlgn="base"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Other Clinical features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Decreased functioning in work &amp; social relations as compared to earlier levels.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Decrease in self care.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Loss of ego boundaries.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Multiple somatic complaints mainly in early stages.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Absence of Insight.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Generally no clinically significant disturbance of consciousness, orientation, memory &amp; intelligence.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Diagnosis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 marL="609600" indent="-609600"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 marL="990600" lvl="1" indent="-533400"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DSM IV TR</a:t>
            </a:r>
          </a:p>
          <a:p>
            <a:pPr marL="990600" lvl="1" indent="-533400"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 marL="990600" lvl="1" indent="-533400"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ICD 10</a:t>
            </a: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62922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Diagnosis by ICD 10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6876"/>
          </a:xfrm>
        </p:spPr>
        <p:txBody>
          <a:bodyPr>
            <a:noAutofit/>
          </a:bodyPr>
          <a:lstStyle/>
          <a:p>
            <a:pPr marL="990600" lvl="1" indent="-533400">
              <a:buFontTx/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990600" lvl="1" indent="-533400">
              <a:buFontTx/>
              <a:buNone/>
            </a:pPr>
            <a:r>
              <a:rPr lang="en-US" sz="2800" dirty="0" smtClean="0">
                <a:latin typeface="Alegreya Sans SC" pitchFamily="2" charset="0"/>
              </a:rPr>
              <a:t>A) Thought echo, Thought withdrawal, Thought insertion, Thought broadcast.</a:t>
            </a:r>
          </a:p>
          <a:p>
            <a:pPr marL="990600" lvl="1" indent="-533400">
              <a:buFontTx/>
              <a:buNone/>
            </a:pPr>
            <a:r>
              <a:rPr lang="en-US" sz="2800" dirty="0" smtClean="0">
                <a:latin typeface="Alegreya Sans SC" pitchFamily="2" charset="0"/>
              </a:rPr>
              <a:t>B) Delusion of control, influence, or passivity; delusional perception.</a:t>
            </a:r>
          </a:p>
          <a:p>
            <a:pPr marL="990600" lvl="1" indent="-533400">
              <a:buFontTx/>
              <a:buNone/>
            </a:pPr>
            <a:r>
              <a:rPr lang="en-US" sz="2800" dirty="0" smtClean="0">
                <a:latin typeface="Alegreya Sans SC" pitchFamily="2" charset="0"/>
              </a:rPr>
              <a:t>C) Voices conversing with each other or Voices giving running commentary or other type of voices coming from some part of the body .</a:t>
            </a:r>
          </a:p>
          <a:p>
            <a:pPr marL="990600" lvl="1" indent="-533400">
              <a:buNone/>
            </a:pPr>
            <a:r>
              <a:rPr lang="en-US" sz="2800" dirty="0" smtClean="0">
                <a:latin typeface="Alegreya Sans SC" pitchFamily="2" charset="0"/>
              </a:rPr>
              <a:t>D)  Persistent delusion  (culturally inappropriate)</a:t>
            </a:r>
          </a:p>
          <a:p>
            <a:pPr marL="990600" lvl="1" indent="-533400">
              <a:buFontTx/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609600" indent="-609600">
              <a:buFontTx/>
              <a:buAutoNum type="arabicPeriod"/>
            </a:pPr>
            <a:endParaRPr lang="en-US" sz="2800" dirty="0" smtClean="0">
              <a:latin typeface="Alegreya Sans SC" pitchFamily="2" charset="0"/>
            </a:endParaRPr>
          </a:p>
          <a:p>
            <a:pPr marL="609600" indent="-609600">
              <a:buFont typeface="Wingdings" pitchFamily="2" charset="2"/>
              <a:buNone/>
            </a:pPr>
            <a:endParaRPr lang="en-US" sz="2800" dirty="0" smtClean="0">
              <a:latin typeface="Alegreya Sans SC" pitchFamily="2" charset="0"/>
            </a:endParaRP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Diagnosis by ICD 10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90600" lvl="1" indent="-533400">
              <a:buFontTx/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990600" lvl="1" indent="-533400">
              <a:buFontTx/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990600" lvl="1" indent="-533400">
              <a:buFontTx/>
              <a:buNone/>
            </a:pPr>
            <a:r>
              <a:rPr lang="en-US" sz="2800" dirty="0" smtClean="0">
                <a:latin typeface="Alegreya Sans SC" pitchFamily="2" charset="0"/>
              </a:rPr>
              <a:t>E) Persistent hallucination in any modality.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Alegreya Sans SC" pitchFamily="2" charset="0"/>
              </a:rPr>
              <a:t>    F) Break in train of thought.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Alegreya Sans SC" pitchFamily="2" charset="0"/>
              </a:rPr>
              <a:t>    G) Catatonic behavior.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Alegreya Sans SC" pitchFamily="2" charset="0"/>
              </a:rPr>
              <a:t>    H) Negative Symptoms.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Alegreya Sans SC" pitchFamily="2" charset="0"/>
              </a:rPr>
              <a:t>     I) Significant and persistent change in</a:t>
            </a: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Alegreya Sans SC" pitchFamily="2" charset="0"/>
              </a:rPr>
              <a:t>         behavior.</a:t>
            </a: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Diagnosis by ICD 10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1 clear cut symptom or 2 less clear symptom from A to D.</a:t>
            </a:r>
          </a:p>
          <a:p>
            <a:pPr algn="ctr">
              <a:buNone/>
            </a:pPr>
            <a:r>
              <a:rPr lang="en-US" sz="2800" dirty="0" smtClean="0">
                <a:latin typeface="Alegreya Sans SC" pitchFamily="2" charset="0"/>
              </a:rPr>
              <a:t>Or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Symptoms from at least 2 groups of E to H.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Should be present for most of the period of 1 month or more.</a:t>
            </a: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Types of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Paranoid ( F 20.0 )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Hebephrenic ( F 20.1 )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Catatonic ( F 20.2 )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Undifferentiated ( F 20.3 )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Post Schizophrenic Depression ( F 20.4 )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Residual ( F 20.5 )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Simple ( F 20.6 )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Paranoid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The commonest type.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Characterized by one or more stable Delusion mainly persecutory or grandeur.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Also associated with hallucination mainly auditory.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Aggressive behavior or Suspiciousness.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Intelligence level not affected.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Hebephrenic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The onset is generally early.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Marked regression to primitive, </a:t>
            </a:r>
            <a:r>
              <a:rPr lang="en-US" sz="2800" dirty="0" err="1" smtClean="0">
                <a:latin typeface="Alegreya Sans SC" pitchFamily="2" charset="0"/>
              </a:rPr>
              <a:t>disinhibited</a:t>
            </a:r>
            <a:r>
              <a:rPr lang="en-US" sz="2800" dirty="0" smtClean="0">
                <a:latin typeface="Alegreya Sans SC" pitchFamily="2" charset="0"/>
              </a:rPr>
              <a:t> and unorganized behavior.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Usually active but aimless, non constructive.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Thought disorder pronounced.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Social behavior are mainly effected.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Inappropriate emotional responses.</a:t>
            </a: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Alegreya Sans SC" pitchFamily="2" charset="0"/>
              </a:rPr>
              <a:t>Schizophrenia myths</a:t>
            </a:r>
            <a:endParaRPr lang="en-IN" dirty="0">
              <a:latin typeface="Alegreya Sans SC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Alegreya Sans SC" pitchFamily="2" charset="0"/>
              </a:rPr>
              <a:t>Caused by bad parenting or child hood trauma.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Alegreya Sans SC" pitchFamily="2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legreya Sans SC" pitchFamily="2" charset="0"/>
              </a:rPr>
              <a:t>Caused by Sprits &amp; Evil.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Alegreya Sans SC" pitchFamily="2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legreya Sans SC" pitchFamily="2" charset="0"/>
              </a:rPr>
              <a:t>Is a life long, untreatable illness.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Alegreya Sans SC" pitchFamily="2" charset="0"/>
            </a:endParaRPr>
          </a:p>
          <a:p>
            <a:pPr>
              <a:lnSpc>
                <a:spcPct val="90000"/>
              </a:lnSpc>
            </a:pPr>
            <a:r>
              <a:rPr lang="en-IN" sz="2800" dirty="0" smtClean="0">
                <a:latin typeface="Alegreya Sans SC" pitchFamily="2" charset="0"/>
              </a:rPr>
              <a:t>People with schizophrenia have sub-normal intelligence.</a:t>
            </a:r>
            <a:endParaRPr lang="en-US" sz="2800" dirty="0" smtClean="0">
              <a:latin typeface="Alegreya Sans SC" pitchFamily="2" charset="0"/>
            </a:endParaRP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Catatonic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2"/>
                </a:solidFill>
                <a:latin typeface="Alegreya Sans SC" pitchFamily="2" charset="0"/>
              </a:rPr>
              <a:t>Catatonic schizophrenia</a:t>
            </a:r>
            <a:r>
              <a:rPr lang="en-US" sz="2800" dirty="0" smtClean="0">
                <a:latin typeface="Alegreya Sans SC" pitchFamily="2" charset="0"/>
              </a:rPr>
              <a:t> is characterized mainly by </a:t>
            </a:r>
            <a:r>
              <a:rPr lang="en-US" sz="2800" dirty="0" err="1" smtClean="0">
                <a:latin typeface="Alegreya Sans SC" pitchFamily="2" charset="0"/>
              </a:rPr>
              <a:t>motoric</a:t>
            </a:r>
            <a:r>
              <a:rPr lang="en-US" sz="2800" dirty="0" smtClean="0">
                <a:latin typeface="Alegreya Sans SC" pitchFamily="2" charset="0"/>
              </a:rPr>
              <a:t> activity, which might be strongly increased (</a:t>
            </a:r>
            <a:r>
              <a:rPr lang="en-US" sz="2800" dirty="0" err="1" smtClean="0">
                <a:latin typeface="Alegreya Sans SC" pitchFamily="2" charset="0"/>
              </a:rPr>
              <a:t>hyperkinesis</a:t>
            </a:r>
            <a:r>
              <a:rPr lang="en-US" sz="2800" dirty="0" smtClean="0">
                <a:latin typeface="Alegreya Sans SC" pitchFamily="2" charset="0"/>
              </a:rPr>
              <a:t>) or decreased (stupor), or Rigidity or automatic obedience and negativism.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Catatonic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 type of schizophrenia at least two of the following is present: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err="1" smtClean="0">
                <a:latin typeface="Alegreya Sans SC" pitchFamily="2" charset="0"/>
              </a:rPr>
              <a:t>Motoric</a:t>
            </a:r>
            <a:r>
              <a:rPr lang="en-US" sz="2800" dirty="0" smtClean="0">
                <a:latin typeface="Alegreya Sans SC" pitchFamily="2" charset="0"/>
              </a:rPr>
              <a:t>  immobility as evidenced by stupor.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Excessive motor activity.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Extreme negativism or </a:t>
            </a:r>
            <a:r>
              <a:rPr lang="en-US" sz="2800" dirty="0" err="1" smtClean="0">
                <a:latin typeface="Alegreya Sans SC" pitchFamily="2" charset="0"/>
              </a:rPr>
              <a:t>mutism</a:t>
            </a:r>
            <a:r>
              <a:rPr lang="en-US" sz="2800" dirty="0" smtClean="0">
                <a:latin typeface="Alegreya Sans SC" pitchFamily="2" charset="0"/>
              </a:rPr>
              <a:t>.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Posturing/stereotyped.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Echolalia or </a:t>
            </a:r>
            <a:r>
              <a:rPr lang="en-US" sz="2800" dirty="0" err="1" smtClean="0">
                <a:latin typeface="Alegreya Sans SC" pitchFamily="2" charset="0"/>
              </a:rPr>
              <a:t>Echopraxia</a:t>
            </a:r>
            <a:r>
              <a:rPr lang="en-US" sz="2800" dirty="0" smtClean="0">
                <a:latin typeface="Alegreya Sans SC" pitchFamily="2" charset="0"/>
              </a:rPr>
              <a:t>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2800" dirty="0" smtClean="0">
              <a:latin typeface="Alegreya Sans SC" pitchFamily="2" charset="0"/>
            </a:endParaRP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legreya Sans SC" pitchFamily="2" charset="0"/>
              </a:rPr>
              <a:t>Undifferentiated Schizophrenia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Patients who are clearly schizophrenic but    cannot be easily fitted into one or the another type .</a:t>
            </a:r>
            <a:endParaRPr lang="en-IN" sz="2800" dirty="0" smtClean="0">
              <a:latin typeface="Alegreya Sans SC" pitchFamily="2" charset="0"/>
            </a:endParaRPr>
          </a:p>
          <a:p>
            <a:pPr>
              <a:buNone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>
                <a:latin typeface="Alegreya Sans SC" pitchFamily="2" charset="0"/>
              </a:rPr>
              <a:t>Post Schizophrenic Depression</a:t>
            </a:r>
            <a:endParaRPr lang="en-IN" sz="36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Depressive episode occurring during Schizophrenic illness.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Schizophrenia symptoms  are present but not the clinical picture.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Depressive symptoms are not as severe to meet the criteria of severe depressive episode.`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Residual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 chronic stage in the development of Schizophrenia in which there has been a clear progression from early positive symptoms to present negative symptoms.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Simple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An uncommon disorder with insidious onset.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Here the patient shows inability to meet the demands of the society.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There is a decline in total function without any hallucination or delusions. 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>
              <a:latin typeface="Alegreya Sans SC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802652"/>
              </p:ext>
            </p:extLst>
          </p:nvPr>
        </p:nvGraphicFramePr>
        <p:xfrm>
          <a:off x="35497" y="188640"/>
          <a:ext cx="9073008" cy="6586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/>
                <a:gridCol w="4598168"/>
              </a:tblGrid>
              <a:tr h="178476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Good Prognosis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Bad Prognosis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46402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Late onset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Young onset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46402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Obvious precipitating factors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No precipitating factors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46402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Acute onset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Insidious onset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853221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Good </a:t>
                      </a:r>
                      <a:r>
                        <a:rPr lang="en-IN" sz="2400" dirty="0" err="1" smtClean="0">
                          <a:latin typeface="Alegreya Sans SC" pitchFamily="2" charset="0"/>
                        </a:rPr>
                        <a:t>premorbid</a:t>
                      </a:r>
                      <a:r>
                        <a:rPr lang="en-IN" sz="2400" dirty="0" smtClean="0">
                          <a:latin typeface="Alegreya Sans SC" pitchFamily="2" charset="0"/>
                        </a:rPr>
                        <a:t> social, sexual, and work histories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Poor </a:t>
                      </a:r>
                      <a:r>
                        <a:rPr lang="en-IN" sz="2400" dirty="0" err="1" smtClean="0">
                          <a:latin typeface="Alegreya Sans SC" pitchFamily="2" charset="0"/>
                        </a:rPr>
                        <a:t>premorbid</a:t>
                      </a:r>
                      <a:r>
                        <a:rPr lang="en-IN" sz="2400" dirty="0" smtClean="0">
                          <a:latin typeface="Alegreya Sans SC" pitchFamily="2" charset="0"/>
                        </a:rPr>
                        <a:t> social, sexual, and work histories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853221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Mood disorder symptoms (especially depressive disorders)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Withdrawn, autistic behaviour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46402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Married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Single, divorced, or widowed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46402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Family history of mood disorders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Family history of schizophrenia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46402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r>
                        <a:rPr lang="en-IN" sz="2400" dirty="0" smtClean="0">
                          <a:latin typeface="Alegreya Sans SC" pitchFamily="2" charset="0"/>
                        </a:rPr>
                        <a:t>Good support systems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 smtClean="0">
                          <a:latin typeface="Alegreya Sans SC" pitchFamily="2" charset="0"/>
                        </a:rPr>
                        <a:t>Poor support systems</a:t>
                      </a: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</a:tr>
              <a:tr h="5926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legreya Sans SC" pitchFamily="2" charset="0"/>
                          <a:ea typeface="+mn-ea"/>
                          <a:cs typeface="+mn-cs"/>
                        </a:rPr>
                        <a:t>Positive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Alegreya Sans SC" pitchFamily="2" charset="0"/>
                          <a:ea typeface="+mn-ea"/>
                          <a:cs typeface="+mn-cs"/>
                        </a:rPr>
                        <a:t> Symptoms</a:t>
                      </a:r>
                      <a:endParaRPr lang="en-IN" sz="2400" kern="1200" dirty="0" smtClean="0">
                        <a:solidFill>
                          <a:schemeClr val="dk1"/>
                        </a:solidFill>
                        <a:latin typeface="Alegreya Sans SC" pitchFamily="2" charset="0"/>
                        <a:ea typeface="+mn-ea"/>
                        <a:cs typeface="+mn-cs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</a:pP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IN" sz="2400" dirty="0">
                          <a:latin typeface="Alegreya Sans SC" pitchFamily="2" charset="0"/>
                        </a:rPr>
                        <a:t>Negative </a:t>
                      </a:r>
                      <a:r>
                        <a:rPr lang="en-IN" sz="2400" dirty="0" smtClean="0">
                          <a:latin typeface="Alegreya Sans SC" pitchFamily="2" charset="0"/>
                        </a:rPr>
                        <a:t>symptoms</a:t>
                      </a:r>
                    </a:p>
                    <a:p>
                      <a:pPr lvl="0" algn="ctr"/>
                      <a:r>
                        <a:rPr lang="en-IN" sz="2400" dirty="0">
                          <a:latin typeface="Alegreya Sans SC" pitchFamily="2" charset="0"/>
                        </a:rPr>
                        <a:t/>
                      </a:r>
                      <a:br>
                        <a:rPr lang="en-IN" sz="2400" dirty="0">
                          <a:latin typeface="Alegreya Sans SC" pitchFamily="2" charset="0"/>
                        </a:rPr>
                      </a:br>
                      <a:endParaRPr lang="en-IN" sz="2400" dirty="0">
                        <a:latin typeface="Alegreya Sans SC" pitchFamily="2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Management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The treatment of Schizophrenia can be discussed under the following major heading: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Somatic Treatment.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Pharmacological treatment.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Electro-convulsive therapy (ECT).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Miscellaneous treatments.</a:t>
            </a:r>
          </a:p>
          <a:p>
            <a:pPr lvl="1"/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Psychosocial treatment &amp; rehabilitation.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Pharmacological treatment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7811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First drug used for treatment was </a:t>
            </a:r>
            <a:r>
              <a:rPr lang="en-US" sz="2800" dirty="0" err="1" smtClean="0">
                <a:latin typeface="Alegreya Sans SC" pitchFamily="2" charset="0"/>
              </a:rPr>
              <a:t>Reserpine</a:t>
            </a:r>
            <a:r>
              <a:rPr lang="en-US" sz="2800" dirty="0" smtClean="0">
                <a:latin typeface="Alegreya Sans SC" pitchFamily="2" charset="0"/>
              </a:rPr>
              <a:t> in India by </a:t>
            </a:r>
            <a:r>
              <a:rPr lang="en-US" sz="2800" dirty="0" err="1" smtClean="0">
                <a:latin typeface="Alegreya Sans SC" pitchFamily="2" charset="0"/>
              </a:rPr>
              <a:t>Sen</a:t>
            </a:r>
            <a:r>
              <a:rPr lang="en-US" sz="2800" dirty="0" smtClean="0">
                <a:latin typeface="Alegreya Sans SC" pitchFamily="2" charset="0"/>
              </a:rPr>
              <a:t> and Bose in 1931(side effects were severe suicidal ideation &amp; depression).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Delay and Deniker formally  discovered the antipsychotic in 1952 (chlorpromazine) and the outcome of schizophrenia was significantly improved.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>
              <a:latin typeface="Alegreya Sans SC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Typical antipsychotic drugs (Chlorpromazine, Haloperidol, </a:t>
            </a:r>
            <a:r>
              <a:rPr lang="en-US" sz="2800" dirty="0" err="1" smtClean="0">
                <a:latin typeface="Alegreya Sans SC" pitchFamily="2" charset="0"/>
              </a:rPr>
              <a:t>Flupenthixol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Trifluperazine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Thioridazine</a:t>
            </a:r>
            <a:r>
              <a:rPr lang="en-US" sz="2800" dirty="0" smtClean="0">
                <a:latin typeface="Alegreya Sans SC" pitchFamily="2" charset="0"/>
              </a:rPr>
              <a:t> , </a:t>
            </a:r>
            <a:r>
              <a:rPr lang="en-US" sz="2800" dirty="0" err="1" smtClean="0">
                <a:latin typeface="Alegreya Sans SC" pitchFamily="2" charset="0"/>
              </a:rPr>
              <a:t>Pimozide</a:t>
            </a:r>
            <a:r>
              <a:rPr lang="en-US" sz="2800" dirty="0" smtClean="0">
                <a:latin typeface="Alegreya Sans SC" pitchFamily="2" charset="0"/>
              </a:rPr>
              <a:t> etc.)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 Atypical antipsychotic (</a:t>
            </a:r>
            <a:r>
              <a:rPr lang="en-US" sz="2800" dirty="0" err="1" smtClean="0">
                <a:latin typeface="Alegreya Sans SC" pitchFamily="2" charset="0"/>
              </a:rPr>
              <a:t>Olanzapine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Clozapine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Quetiapine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Resperidone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Aripiprazole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Ziprasidone</a:t>
            </a:r>
            <a:r>
              <a:rPr lang="en-US" sz="2800" dirty="0" smtClean="0">
                <a:latin typeface="Alegreya Sans SC" pitchFamily="2" charset="0"/>
              </a:rPr>
              <a:t>, </a:t>
            </a:r>
            <a:r>
              <a:rPr lang="en-US" sz="2800" dirty="0" err="1" smtClean="0">
                <a:latin typeface="Alegreya Sans SC" pitchFamily="2" charset="0"/>
              </a:rPr>
              <a:t>Amisulpiride</a:t>
            </a:r>
            <a:r>
              <a:rPr lang="en-US" sz="2800" dirty="0" smtClean="0">
                <a:latin typeface="Alegreya Sans SC" pitchFamily="2" charset="0"/>
              </a:rPr>
              <a:t> etc.) </a:t>
            </a:r>
            <a:endParaRPr lang="en-IN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egreya Sans SC" pitchFamily="2" charset="0"/>
              </a:rPr>
              <a:t>History of Schizophrenia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legreya Sans SC" pitchFamily="2" charset="0"/>
              </a:rPr>
              <a:t>Morel : Used the term “</a:t>
            </a:r>
            <a:r>
              <a:rPr lang="en-US" sz="2800" dirty="0" err="1" smtClean="0">
                <a:latin typeface="Alegreya Sans SC" pitchFamily="2" charset="0"/>
              </a:rPr>
              <a:t>Demence</a:t>
            </a:r>
            <a:r>
              <a:rPr lang="en-US" sz="2800" dirty="0" smtClean="0">
                <a:latin typeface="Alegreya Sans SC" pitchFamily="2" charset="0"/>
              </a:rPr>
              <a:t> </a:t>
            </a:r>
            <a:r>
              <a:rPr lang="en-US" sz="2800" dirty="0" err="1" smtClean="0">
                <a:latin typeface="Alegreya Sans SC" pitchFamily="2" charset="0"/>
              </a:rPr>
              <a:t>Precoce</a:t>
            </a:r>
            <a:r>
              <a:rPr lang="en-US" sz="2800" dirty="0" smtClean="0">
                <a:latin typeface="Alegreya Sans SC" pitchFamily="2" charset="0"/>
              </a:rPr>
              <a:t>” (for deteriorated patients whose illness began in adolescence).</a:t>
            </a:r>
          </a:p>
          <a:p>
            <a:endParaRPr lang="en-US" sz="2800" dirty="0" smtClean="0">
              <a:latin typeface="Alegreya Sans SC" pitchFamily="2" charset="0"/>
            </a:endParaRPr>
          </a:p>
          <a:p>
            <a:r>
              <a:rPr lang="en-US" sz="2800" dirty="0" smtClean="0">
                <a:latin typeface="Alegreya Sans SC" pitchFamily="2" charset="0"/>
              </a:rPr>
              <a:t> </a:t>
            </a:r>
            <a:r>
              <a:rPr lang="en-US" sz="2800" dirty="0" err="1" smtClean="0">
                <a:latin typeface="Alegreya Sans SC" pitchFamily="2" charset="0"/>
              </a:rPr>
              <a:t>Kraeplin</a:t>
            </a:r>
            <a:r>
              <a:rPr lang="en-US" sz="2800" dirty="0" smtClean="0">
                <a:latin typeface="Alegreya Sans SC" pitchFamily="2" charset="0"/>
              </a:rPr>
              <a:t> : Translated Morel’s </a:t>
            </a:r>
            <a:r>
              <a:rPr lang="en-US" sz="2800" dirty="0" err="1" smtClean="0">
                <a:latin typeface="Alegreya Sans SC" pitchFamily="2" charset="0"/>
              </a:rPr>
              <a:t>Demence</a:t>
            </a:r>
            <a:r>
              <a:rPr lang="en-US" sz="2800" dirty="0" smtClean="0">
                <a:latin typeface="Alegreya Sans SC" pitchFamily="2" charset="0"/>
              </a:rPr>
              <a:t> </a:t>
            </a:r>
            <a:r>
              <a:rPr lang="en-US" sz="2800" dirty="0" err="1" smtClean="0">
                <a:latin typeface="Alegreya Sans SC" pitchFamily="2" charset="0"/>
              </a:rPr>
              <a:t>Precoce</a:t>
            </a:r>
            <a:r>
              <a:rPr lang="en-US" sz="2800" dirty="0" smtClean="0">
                <a:latin typeface="Alegreya Sans SC" pitchFamily="2" charset="0"/>
              </a:rPr>
              <a:t> to “Dementia </a:t>
            </a:r>
            <a:r>
              <a:rPr lang="en-US" sz="2800" dirty="0" err="1" smtClean="0">
                <a:latin typeface="Alegreya Sans SC" pitchFamily="2" charset="0"/>
              </a:rPr>
              <a:t>Precox</a:t>
            </a:r>
            <a:r>
              <a:rPr lang="en-US" sz="2800" dirty="0" smtClean="0">
                <a:latin typeface="Alegreya Sans SC" pitchFamily="2" charset="0"/>
              </a:rPr>
              <a:t>”(disturbance in cognitive process with early age onset &amp; having a long term deteriorating course).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Alegreya Sans SC" pitchFamily="2" charset="0"/>
              </a:rPr>
              <a:t>Typical Antipsychotics related to high-affinity antagonism of dopamine D</a:t>
            </a:r>
            <a:r>
              <a:rPr lang="en-IN" sz="2800" baseline="-25000" dirty="0" smtClean="0">
                <a:latin typeface="Alegreya Sans SC" pitchFamily="2" charset="0"/>
              </a:rPr>
              <a:t>2</a:t>
            </a:r>
            <a:r>
              <a:rPr lang="en-IN" sz="2800" dirty="0" smtClean="0">
                <a:latin typeface="Alegreya Sans SC" pitchFamily="2" charset="0"/>
              </a:rPr>
              <a:t> receptors.</a:t>
            </a:r>
          </a:p>
          <a:p>
            <a:pPr>
              <a:buFont typeface="Wingdings" pitchFamily="2" charset="2"/>
              <a:buChar char="Ø"/>
            </a:pPr>
            <a:endParaRPr lang="en-IN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800" dirty="0" smtClean="0">
                <a:latin typeface="Alegreya Sans SC" pitchFamily="2" charset="0"/>
              </a:rPr>
              <a:t>Atypical Antipsychotics have a higher ratio of serotonin type 2 (5-HT</a:t>
            </a:r>
            <a:r>
              <a:rPr lang="en-IN" sz="2800" baseline="-25000" dirty="0" smtClean="0">
                <a:latin typeface="Alegreya Sans SC" pitchFamily="2" charset="0"/>
              </a:rPr>
              <a:t>2</a:t>
            </a:r>
            <a:r>
              <a:rPr lang="en-IN" sz="2800" dirty="0" smtClean="0">
                <a:latin typeface="Alegreya Sans SC" pitchFamily="2" charset="0"/>
              </a:rPr>
              <a:t>) to D</a:t>
            </a:r>
            <a:r>
              <a:rPr lang="en-IN" sz="2800" baseline="-25000" dirty="0" smtClean="0">
                <a:latin typeface="Alegreya Sans SC" pitchFamily="2" charset="0"/>
              </a:rPr>
              <a:t>2</a:t>
            </a:r>
            <a:r>
              <a:rPr lang="en-IN" sz="2800" dirty="0" smtClean="0">
                <a:latin typeface="Alegreya Sans SC" pitchFamily="2" charset="0"/>
              </a:rPr>
              <a:t> dopamine receptor blockades than the typical. They have low blockade potential for D</a:t>
            </a:r>
            <a:r>
              <a:rPr lang="en-IN" sz="2800" baseline="-25000" dirty="0" smtClean="0">
                <a:latin typeface="Alegreya Sans SC" pitchFamily="2" charset="0"/>
              </a:rPr>
              <a:t>2</a:t>
            </a:r>
            <a:r>
              <a:rPr lang="en-IN" sz="2800" dirty="0" smtClean="0">
                <a:latin typeface="Alegreya Sans SC" pitchFamily="2" charset="0"/>
              </a:rPr>
              <a:t> that is why the incidence of extra pyramidal side effects is low.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Atypical antipsychotics are more commonly used now a days.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These drugs are commonly used in outpatient settings, hospitalization is indicated if there is: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Neglect of food and water intake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Danger to self and others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Poor treatment adherence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Significant neglect of self care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Lack of social support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Pharmacological treatment of schizophrenia is divided in two phases:</a:t>
            </a: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Treatment of acute psychosis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Stabilization phase and Maintenance phase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3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Treatment of acute psychosis: </a:t>
            </a: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The focus is to alleviate the most severe psychotic symptoms, This phase last for 4 to 8 weeks. Symptoms like agitation, frightening delusions, hallucinations suspiciousness are treated.   </a:t>
            </a:r>
          </a:p>
          <a:p>
            <a:pPr>
              <a:buNone/>
            </a:pPr>
            <a:endParaRPr lang="en-US" sz="2800" i="1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Stable or maintenance phase:</a:t>
            </a: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The illness is in relative remission. The focus  is to prevent relapse and helping patient to improve level of functioning.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legreya Sans SC" pitchFamily="2" charset="0"/>
              </a:rPr>
              <a:t/>
            </a:r>
            <a:br>
              <a:rPr lang="en-US" dirty="0" smtClean="0">
                <a:latin typeface="Alegreya Sans SC" pitchFamily="2" charset="0"/>
              </a:rPr>
            </a:br>
            <a:r>
              <a:rPr lang="en-US" dirty="0" smtClean="0">
                <a:latin typeface="Alegreya Sans SC" pitchFamily="2" charset="0"/>
              </a:rPr>
              <a:t/>
            </a:r>
            <a:br>
              <a:rPr lang="en-US" dirty="0" smtClean="0">
                <a:latin typeface="Alegreya Sans SC" pitchFamily="2" charset="0"/>
              </a:rPr>
            </a:br>
            <a:r>
              <a:rPr lang="en-US" sz="4400" dirty="0" smtClean="0">
                <a:latin typeface="Alegreya Sans SC" pitchFamily="2" charset="0"/>
              </a:rPr>
              <a:t>Electroconvulsive therapy: </a:t>
            </a:r>
            <a:br>
              <a:rPr lang="en-US" sz="4400" dirty="0" smtClean="0">
                <a:latin typeface="Alegreya Sans SC" pitchFamily="2" charset="0"/>
              </a:rPr>
            </a:br>
            <a:r>
              <a:rPr lang="en-US" dirty="0" smtClean="0">
                <a:latin typeface="Alegreya Sans SC" pitchFamily="2" charset="0"/>
              </a:rPr>
              <a:t/>
            </a:r>
            <a:br>
              <a:rPr lang="en-US" dirty="0" smtClean="0">
                <a:latin typeface="Alegreya Sans SC" pitchFamily="2" charset="0"/>
              </a:rPr>
            </a:br>
            <a:endParaRPr lang="en-IN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364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 Not indicated as primary treatment, indicated only when the illness having catatonic symptoms or patient is showing severe side effects on antipsychotics.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Research has shown that a combination of ECT &amp; antipsychotics is better than either of the two alone.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Alegreya Sans SC" pitchFamily="2" charset="0"/>
              </a:rPr>
              <a:t>Miscellaneous treatment:</a:t>
            </a:r>
            <a:br>
              <a:rPr lang="en-US" sz="4400" dirty="0" smtClean="0">
                <a:latin typeface="Alegreya Sans SC" pitchFamily="2" charset="0"/>
              </a:rPr>
            </a:br>
            <a:endParaRPr lang="en-IN" dirty="0">
              <a:latin typeface="Alegreya Sans SC" pitchFamily="2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  Psychosurgery like limbic lobectomy, insulin coma therapy, high multivitamin therapy were previously used for treatment  but not used now a days.</a:t>
            </a:r>
          </a:p>
          <a:p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legreya Sans SC" pitchFamily="2" charset="0"/>
              </a:rPr>
              <a:t/>
            </a:r>
            <a:br>
              <a:rPr lang="en-US" dirty="0" smtClean="0">
                <a:latin typeface="Alegreya Sans SC" pitchFamily="2" charset="0"/>
              </a:rPr>
            </a:br>
            <a:r>
              <a:rPr lang="en-US" sz="4400" dirty="0" smtClean="0">
                <a:latin typeface="Alegreya Sans SC" pitchFamily="2" charset="0"/>
              </a:rPr>
              <a:t>Psychosocial treatment: </a:t>
            </a:r>
            <a:br>
              <a:rPr lang="en-US" sz="4400" dirty="0" smtClean="0">
                <a:latin typeface="Alegreya Sans SC" pitchFamily="2" charset="0"/>
              </a:rPr>
            </a:br>
            <a:endParaRPr lang="en-IN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latin typeface="Alegreya Sans SC" pitchFamily="2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 Psychotherapies included variety on methods, the focus is to enable patient to develop social and vocational skills for independent living.</a:t>
            </a:r>
          </a:p>
          <a:p>
            <a:pPr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legreya Sans SC" pitchFamily="2" charset="0"/>
              </a:rPr>
              <a:t>Many therapies like social skill training, family oriented therapy, group therapy, cognitive therapy, individual psychotherapy, vocational therapy etc are used and have shown promising results.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ank-yo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692696"/>
            <a:ext cx="6108327" cy="536240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>
                <a:latin typeface="Alegreya Sans SC" pitchFamily="2" charset="0"/>
              </a:rPr>
              <a:t>History of Schizophrenia</a:t>
            </a:r>
            <a:endParaRPr lang="en-IN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>
                <a:latin typeface="Alegreya Sans SC" pitchFamily="2" charset="0"/>
              </a:rPr>
              <a:t>Eugen</a:t>
            </a:r>
            <a:r>
              <a:rPr lang="en-US" sz="2800" b="1" dirty="0" smtClean="0">
                <a:latin typeface="Alegreya Sans SC" pitchFamily="2" charset="0"/>
              </a:rPr>
              <a:t> </a:t>
            </a:r>
            <a:r>
              <a:rPr lang="en-US" sz="2800" b="1" dirty="0" err="1" smtClean="0">
                <a:latin typeface="Alegreya Sans SC" pitchFamily="2" charset="0"/>
              </a:rPr>
              <a:t>Bleuler</a:t>
            </a:r>
            <a:r>
              <a:rPr lang="en-US" sz="2800" b="1" dirty="0" smtClean="0">
                <a:latin typeface="Alegreya Sans SC" pitchFamily="2" charset="0"/>
              </a:rPr>
              <a:t> </a:t>
            </a:r>
            <a:r>
              <a:rPr lang="en-US" sz="2800" dirty="0" smtClean="0">
                <a:latin typeface="Alegreya Sans SC" pitchFamily="2" charset="0"/>
              </a:rPr>
              <a:t>: </a:t>
            </a:r>
          </a:p>
          <a:p>
            <a:pPr marL="0" indent="0">
              <a:buNone/>
            </a:pPr>
            <a:endParaRPr lang="en-US" sz="2800" dirty="0" smtClean="0">
              <a:latin typeface="Alegreya Sans SC" pitchFamily="2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legreya Sans SC" pitchFamily="2" charset="0"/>
              </a:rPr>
              <a:t>Coined the term ‘Schizophrenia’(presence of schisms between thought, emotion &amp; behavior (</a:t>
            </a:r>
            <a:r>
              <a:rPr lang="en-US" sz="2800" dirty="0" err="1" smtClean="0">
                <a:latin typeface="Alegreya Sans SC" pitchFamily="2" charset="0"/>
              </a:rPr>
              <a:t>Blueler</a:t>
            </a:r>
            <a:r>
              <a:rPr lang="en-US" sz="2800" dirty="0" smtClean="0">
                <a:latin typeface="Alegreya Sans SC" pitchFamily="2" charset="0"/>
              </a:rPr>
              <a:t> stressed that Schizophrenia need not have a deteriorating course).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>
                <a:latin typeface="Alegreya Sans SC" pitchFamily="2" charset="0"/>
              </a:rPr>
              <a:t>Bleuler’s</a:t>
            </a:r>
            <a:r>
              <a:rPr lang="en-US" sz="4000" dirty="0" smtClean="0">
                <a:latin typeface="Alegreya Sans SC" pitchFamily="2" charset="0"/>
              </a:rPr>
              <a:t> Four A’s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legreya Sans SC" pitchFamily="2" charset="0"/>
              </a:rPr>
              <a:t>loosening of </a:t>
            </a:r>
            <a:r>
              <a:rPr lang="en-US" sz="2800" b="1" dirty="0" smtClean="0">
                <a:latin typeface="Alegreya Sans SC" pitchFamily="2" charset="0"/>
              </a:rPr>
              <a:t>Association</a:t>
            </a:r>
            <a:r>
              <a:rPr lang="en-US" sz="2800" dirty="0" smtClean="0">
                <a:latin typeface="Alegreya Sans SC" pitchFamily="2" charset="0"/>
              </a:rPr>
              <a:t>-Ideas shift from one subject to another in unrelated way.</a:t>
            </a:r>
          </a:p>
          <a:p>
            <a:r>
              <a:rPr lang="en-US" sz="2800" dirty="0" smtClean="0">
                <a:latin typeface="Alegreya Sans SC" pitchFamily="2" charset="0"/>
              </a:rPr>
              <a:t>Blunting of </a:t>
            </a:r>
            <a:r>
              <a:rPr lang="en-US" sz="2800" b="1" dirty="0" smtClean="0">
                <a:latin typeface="Alegreya Sans SC" pitchFamily="2" charset="0"/>
              </a:rPr>
              <a:t>Affect</a:t>
            </a:r>
            <a:r>
              <a:rPr lang="en-US" sz="2800" dirty="0" smtClean="0">
                <a:latin typeface="Alegreya Sans SC" pitchFamily="2" charset="0"/>
              </a:rPr>
              <a:t>-Severe reduction in the body language.</a:t>
            </a:r>
          </a:p>
          <a:p>
            <a:r>
              <a:rPr lang="en-US" sz="2800" b="1" dirty="0" smtClean="0">
                <a:latin typeface="Alegreya Sans SC" pitchFamily="2" charset="0"/>
              </a:rPr>
              <a:t>Ambivalence</a:t>
            </a:r>
            <a:r>
              <a:rPr lang="en-US" sz="2800" dirty="0" smtClean="0">
                <a:latin typeface="Alegreya Sans SC" pitchFamily="2" charset="0"/>
              </a:rPr>
              <a:t>-Coexistence of two opposing impulses at the same time in same persons mind.</a:t>
            </a:r>
          </a:p>
          <a:p>
            <a:r>
              <a:rPr lang="en-US" sz="2800" b="1" dirty="0" smtClean="0">
                <a:latin typeface="Alegreya Sans SC" pitchFamily="2" charset="0"/>
              </a:rPr>
              <a:t>Autistic </a:t>
            </a:r>
            <a:r>
              <a:rPr lang="en-US" sz="2800" dirty="0" smtClean="0">
                <a:latin typeface="Alegreya Sans SC" pitchFamily="2" charset="0"/>
              </a:rPr>
              <a:t>thinking.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legreya Sans SC" pitchFamily="2" charset="0"/>
              </a:rPr>
              <a:t>Schneider’s First rank symptoms</a:t>
            </a:r>
            <a:endParaRPr lang="en-IN" sz="4000" dirty="0">
              <a:latin typeface="Alegreya Sans SC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legreya Sans SC" pitchFamily="2" charset="0"/>
              </a:rPr>
              <a:t>Kurt Schneider:  Formulated First Rank Symptoms of Schizophrenia.</a:t>
            </a:r>
          </a:p>
          <a:p>
            <a:r>
              <a:rPr lang="en-US" sz="2800" dirty="0" smtClean="0">
                <a:latin typeface="Alegreya Sans SC" pitchFamily="2" charset="0"/>
              </a:rPr>
              <a:t>A group of symptoms described by Schneider,  for making a diagnosis of Schizophrenia. These symptoms includes the following:</a:t>
            </a:r>
          </a:p>
          <a:p>
            <a:endParaRPr lang="en-US" sz="2800" dirty="0" smtClean="0">
              <a:latin typeface="Alegreya Sans SC" pitchFamily="2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Alegreya Sans SC" pitchFamily="2" charset="0"/>
              </a:rPr>
              <a:t>A) Hallucinations:</a:t>
            </a:r>
          </a:p>
          <a:p>
            <a:pPr lvl="1" indent="-342900"/>
            <a:r>
              <a:rPr lang="en-US" sz="2400" dirty="0" smtClean="0">
                <a:latin typeface="Alegreya Sans SC" pitchFamily="2" charset="0"/>
              </a:rPr>
              <a:t>       Audible thoughts.</a:t>
            </a:r>
          </a:p>
          <a:p>
            <a:pPr lvl="1" indent="-342900"/>
            <a:r>
              <a:rPr lang="en-US" sz="2400" dirty="0" smtClean="0">
                <a:latin typeface="Alegreya Sans SC" pitchFamily="2" charset="0"/>
              </a:rPr>
              <a:t>       Hearing voices arguing.</a:t>
            </a:r>
          </a:p>
          <a:p>
            <a:pPr lvl="1" indent="-342900"/>
            <a:r>
              <a:rPr lang="en-US" sz="2400" dirty="0" smtClean="0">
                <a:latin typeface="Alegreya Sans SC" pitchFamily="2" charset="0"/>
              </a:rPr>
              <a:t>       Hearing voices commenting on the subject’s behavior.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3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b="1" dirty="0" smtClean="0">
                <a:latin typeface="Alegreya Sans SC" pitchFamily="2" charset="0"/>
              </a:rPr>
              <a:t>B) Changes in thought process:</a:t>
            </a:r>
          </a:p>
          <a:p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Thought insertion- The experience that the subject thought belong to others who have intruded their thoughts upon the subject.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Thought withdrawal-Thought are being withdrawn from patient’s mind by some other person.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latin typeface="Alegreya Sans SC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Alegreya Sans SC" pitchFamily="2" charset="0"/>
              </a:rPr>
              <a:t>Thought broadcasting- The subject’s private thoughts are known to others.</a:t>
            </a:r>
            <a:endParaRPr lang="en-IN" sz="2800" dirty="0">
              <a:latin typeface="Alegreya Sans SC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1798</TotalTime>
  <Words>2278</Words>
  <Application>Microsoft Office PowerPoint</Application>
  <PresentationFormat>On-screen Show (4:3)</PresentationFormat>
  <Paragraphs>385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Schizophrenia</vt:lpstr>
      <vt:lpstr>PowerPoint Presentation</vt:lpstr>
      <vt:lpstr>Schizophrenia myths</vt:lpstr>
      <vt:lpstr>Schizophrenia myths</vt:lpstr>
      <vt:lpstr>History of Schizophrenia</vt:lpstr>
      <vt:lpstr>History of Schizophrenia</vt:lpstr>
      <vt:lpstr>Bleuler’s Four A’s</vt:lpstr>
      <vt:lpstr>Schneider’s First rank symptoms</vt:lpstr>
      <vt:lpstr>PowerPoint Presentation</vt:lpstr>
      <vt:lpstr>PowerPoint Presentation</vt:lpstr>
      <vt:lpstr>Epidemiology </vt:lpstr>
      <vt:lpstr>Other factors in Schizophrenia</vt:lpstr>
      <vt:lpstr>Etiology</vt:lpstr>
      <vt:lpstr> Neurobiological theory </vt:lpstr>
      <vt:lpstr>PowerPoint Presentation</vt:lpstr>
      <vt:lpstr>PowerPoint Presentation</vt:lpstr>
      <vt:lpstr>Genetics Theory</vt:lpstr>
      <vt:lpstr> Psychosocial theory </vt:lpstr>
      <vt:lpstr>Clinical Features &amp; Symptoms</vt:lpstr>
      <vt:lpstr> Disturbance of Thought &amp; Speech  </vt:lpstr>
      <vt:lpstr> Disturbance of Thought &amp; Speech  </vt:lpstr>
      <vt:lpstr> Disturbance of Thought &amp; Speech  </vt:lpstr>
      <vt:lpstr> Disturbance of Thought &amp; Speech  </vt:lpstr>
      <vt:lpstr> Disturbance of Thought &amp; Speech  </vt:lpstr>
      <vt:lpstr> Disturbance of Thought &amp; Speech  </vt:lpstr>
      <vt:lpstr>Disturbance of Perception</vt:lpstr>
      <vt:lpstr>Disturbance of Perception</vt:lpstr>
      <vt:lpstr>Disturbance in Motor Behavior</vt:lpstr>
      <vt:lpstr>Disturbance in Motor Behavior</vt:lpstr>
      <vt:lpstr>Disturbance in affect and Negative symptoms</vt:lpstr>
      <vt:lpstr>Disturbance in affect and Negative symptoms</vt:lpstr>
      <vt:lpstr>Other Clinical features</vt:lpstr>
      <vt:lpstr>Diagnosis</vt:lpstr>
      <vt:lpstr>Diagnosis by ICD 10</vt:lpstr>
      <vt:lpstr>Diagnosis by ICD 10</vt:lpstr>
      <vt:lpstr>Diagnosis by ICD 10</vt:lpstr>
      <vt:lpstr>Types of Schizophrenia</vt:lpstr>
      <vt:lpstr>Paranoid Schizophrenia</vt:lpstr>
      <vt:lpstr>Hebephrenic Schizophrenia</vt:lpstr>
      <vt:lpstr>Catatonic Schizophrenia</vt:lpstr>
      <vt:lpstr>Catatonic Schizophrenia</vt:lpstr>
      <vt:lpstr>Undifferentiated Schizophrenia</vt:lpstr>
      <vt:lpstr>Post Schizophrenic Depression</vt:lpstr>
      <vt:lpstr>Residual Schizophrenia</vt:lpstr>
      <vt:lpstr>Simple Schizophrenia</vt:lpstr>
      <vt:lpstr>PowerPoint Presentation</vt:lpstr>
      <vt:lpstr>Management</vt:lpstr>
      <vt:lpstr>Pharmacological 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Electroconvulsive therapy:   </vt:lpstr>
      <vt:lpstr>Miscellaneous treatment: </vt:lpstr>
      <vt:lpstr> Psychosocial treatment: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Rajesh Patel</cp:lastModifiedBy>
  <cp:revision>220</cp:revision>
  <dcterms:created xsi:type="dcterms:W3CDTF">2013-02-07T01:47:53Z</dcterms:created>
  <dcterms:modified xsi:type="dcterms:W3CDTF">2017-03-18T08:10:14Z</dcterms:modified>
</cp:coreProperties>
</file>