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6"/>
  </p:notesMasterIdLst>
  <p:sldIdLst>
    <p:sldId id="256" r:id="rId2"/>
    <p:sldId id="257" r:id="rId3"/>
    <p:sldId id="258" r:id="rId4"/>
    <p:sldId id="262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6" r:id="rId27"/>
    <p:sldId id="285" r:id="rId28"/>
    <p:sldId id="282" r:id="rId29"/>
    <p:sldId id="283" r:id="rId30"/>
    <p:sldId id="284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custDataLst>
    <p:tags r:id="rId3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5B74B-BC5E-4DA3-95E4-EAF837C99DCB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15F00-C3FF-49E1-9466-846F5AA5B7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3849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3C0E7CCC-42B8-4996-A1CF-740AE9790736}" type="datetime1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19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646F-55FE-4242-8752-ABFD9895C2E0}" type="datetime1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8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2C1C-ED9F-480A-8FE0-4F2792E56151}" type="datetime1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006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A5ECE-5A63-4ABC-8AB6-D3EDDD8FAA36}" type="datetime1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346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6692-B6FA-49B0-8ABB-14A438DE12F5}" type="datetime1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7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F892-5A33-40B6-A6A8-9D04AE26D05E}" type="datetime1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9892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5F6B-C4BA-4DEE-A124-D6BF25FD8FA9}" type="datetime1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217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BC63-F48B-4888-9806-8EE204F61018}" type="datetime1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290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98EAD-9A49-4BB5-8A54-E963DAFEA4EB}" type="datetime1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54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2441-BAB9-417E-B05F-D9C8DD3F7158}" type="datetime1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C42C-E135-468A-B66C-C6E862B4CA27}" type="datetime1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62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A4D7C-2C80-417D-BA98-640521FF6CCD}" type="datetime1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66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63A8-6186-4D27-AF43-D0BF55011823}" type="datetime1">
              <a:rPr lang="en-US" smtClean="0"/>
              <a:t>6/9/2024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12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1D324-CE8A-4255-9946-DCDC122355AA}" type="datetime1">
              <a:rPr lang="en-US" smtClean="0"/>
              <a:t>6/9/2024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53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41ED-D59D-43C3-8E91-8C707009E850}" type="datetime1">
              <a:rPr lang="en-US" smtClean="0"/>
              <a:t>6/9/2024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77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3B17E-2FA7-4AE8-981A-E54C4A1329D5}" type="datetime1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260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44DE-B365-46FB-A1DF-398755CF6EA8}" type="datetime1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2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EF7451C-902F-4503-A8BB-7D2D205A7B4D}" type="datetime1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6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>
            <a:noAutofit/>
          </a:bodyPr>
          <a:lstStyle/>
          <a:p>
            <a:r>
              <a:rPr lang="en-US" sz="3600" dirty="0"/>
              <a:t>Short Bowel Syndrome (SBS)</a:t>
            </a:r>
            <a:endParaRPr lang="en-IN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>
            <a:normAutofit/>
          </a:bodyPr>
          <a:lstStyle/>
          <a:p>
            <a:r>
              <a:rPr lang="en-US" sz="1600" dirty="0"/>
              <a:t>BY MBBSPPT.COM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3035245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Pathophysiology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“Colon in continuity”:</a:t>
            </a:r>
          </a:p>
          <a:p>
            <a:r>
              <a:rPr lang="en-US" dirty="0"/>
              <a:t>In adaptation process colon adapts the role of digestive organ</a:t>
            </a:r>
          </a:p>
          <a:p>
            <a:r>
              <a:rPr lang="en-US" dirty="0"/>
              <a:t>It slows the transit time and stimulate intestinal adaptation – compensate for lack of small bowel – reabsorbs water, electrolytes &amp;SFA</a:t>
            </a:r>
          </a:p>
          <a:p>
            <a:r>
              <a:rPr lang="en-US" dirty="0"/>
              <a:t>Flora of colon ferment carbs to SFA – when </a:t>
            </a:r>
            <a:r>
              <a:rPr lang="en-US" dirty="0" err="1"/>
              <a:t>absorbes</a:t>
            </a:r>
            <a:r>
              <a:rPr lang="en-US" dirty="0"/>
              <a:t> provides 500kcal/day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AE082-1B76-87CB-72E2-3F7B42DF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E25564-A377-5DFF-7AC7-CA0304172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16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Adaptation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/>
          <a:lstStyle/>
          <a:p>
            <a:r>
              <a:rPr lang="en-US" dirty="0"/>
              <a:t>The physiologic changes and adaptation of patients with short-bowel syndrome can be viewed in two phases.</a:t>
            </a:r>
          </a:p>
          <a:p>
            <a:pPr lvl="1"/>
            <a:r>
              <a:rPr lang="en-US" dirty="0"/>
              <a:t>Acute phase</a:t>
            </a:r>
          </a:p>
          <a:p>
            <a:pPr lvl="1"/>
            <a:r>
              <a:rPr lang="en-US" dirty="0"/>
              <a:t>Adaptation phase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C9E176-0B04-1968-02DD-35EDA668D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361345-426E-15D7-9842-C9A544A1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1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Adaptation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Acute Phase:</a:t>
            </a:r>
          </a:p>
          <a:p>
            <a:pPr lvl="1"/>
            <a:r>
              <a:rPr lang="en-US" dirty="0"/>
              <a:t>The acute phase occurs 24-48hrs after massive bowel resection.</a:t>
            </a:r>
          </a:p>
          <a:p>
            <a:pPr lvl="1"/>
            <a:r>
              <a:rPr lang="en-US" dirty="0"/>
              <a:t>It is associated with malnutrition and fluid and electrolyte loss through the GI tract. </a:t>
            </a:r>
          </a:p>
          <a:p>
            <a:pPr lvl="1"/>
            <a:r>
              <a:rPr lang="en-US" dirty="0"/>
              <a:t>Enteral feedings may also be initiated, but it should be relatively slow. Patients with less than 100 cm of small intestine will require TPN. </a:t>
            </a:r>
          </a:p>
          <a:p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F2094F-7C71-61E3-618B-62E647D02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151AEE-4C51-64D9-240E-2354752A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81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Adaptation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Adaptation phase:</a:t>
            </a:r>
          </a:p>
          <a:p>
            <a:pPr lvl="1"/>
            <a:r>
              <a:rPr lang="en-US" dirty="0"/>
              <a:t>The adaptation phase generally begins 2-4 days after bowel resection and may last up to 12-18 months.</a:t>
            </a:r>
          </a:p>
          <a:p>
            <a:pPr lvl="1"/>
            <a:r>
              <a:rPr lang="en-US" dirty="0"/>
              <a:t>During this phase, up to 90% of the bowel adaptation may occur.</a:t>
            </a:r>
          </a:p>
          <a:p>
            <a:pPr lvl="2"/>
            <a:r>
              <a:rPr lang="en-US" dirty="0"/>
              <a:t>Villous hyperplasia </a:t>
            </a:r>
          </a:p>
          <a:p>
            <a:pPr lvl="2"/>
            <a:r>
              <a:rPr lang="en-US" dirty="0"/>
              <a:t>Increased crypt depth</a:t>
            </a:r>
          </a:p>
          <a:p>
            <a:pPr lvl="2"/>
            <a:r>
              <a:rPr lang="en-US" dirty="0"/>
              <a:t>Intestinal dilatation occur.</a:t>
            </a:r>
          </a:p>
          <a:p>
            <a:pPr lvl="1"/>
            <a:r>
              <a:rPr lang="en-US" dirty="0"/>
              <a:t> Early low volume continuous feedings may reduce the duration of TPN.</a:t>
            </a:r>
          </a:p>
          <a:p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D4BC2-7274-412C-5FDD-086C45605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D4652-BDE0-9ACC-C5FD-0D5991866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86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Complications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/>
          </a:bodyPr>
          <a:lstStyle/>
          <a:p>
            <a:r>
              <a:rPr lang="en-US" dirty="0"/>
              <a:t>EARLY </a:t>
            </a:r>
          </a:p>
          <a:p>
            <a:r>
              <a:rPr lang="en-US" dirty="0"/>
              <a:t>1.Diarrhea and electrolyte disturbances:</a:t>
            </a:r>
          </a:p>
          <a:p>
            <a:pPr lvl="1"/>
            <a:r>
              <a:rPr lang="en-US" dirty="0"/>
              <a:t>Electrolytes are secreted in jejunum and ileum – loss of these segments – net electrolyte losses </a:t>
            </a:r>
          </a:p>
          <a:p>
            <a:pPr lvl="1"/>
            <a:r>
              <a:rPr lang="en-US" dirty="0"/>
              <a:t>Even if </a:t>
            </a:r>
            <a:r>
              <a:rPr lang="en-US" dirty="0" err="1"/>
              <a:t>sr.magnesium</a:t>
            </a:r>
            <a:r>
              <a:rPr lang="en-US" dirty="0"/>
              <a:t> and potassium levels are maintained, body electrolytes are reduced – to diagnose - check urinary electrolyte levels </a:t>
            </a:r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3FF8F-AA53-40FB-417E-6F17614C8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3B506-1CB9-B128-93F5-84A880BE3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1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Complications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/>
          <a:lstStyle/>
          <a:p>
            <a:r>
              <a:rPr lang="en-US" dirty="0"/>
              <a:t>2. Gastric hypersecretion :</a:t>
            </a:r>
          </a:p>
          <a:p>
            <a:pPr lvl="1"/>
            <a:r>
              <a:rPr lang="en-US" dirty="0"/>
              <a:t>Loss of negative feedback – may persist </a:t>
            </a:r>
            <a:r>
              <a:rPr lang="en-US" dirty="0" err="1"/>
              <a:t>upto</a:t>
            </a:r>
            <a:r>
              <a:rPr lang="en-US" dirty="0"/>
              <a:t> 6months</a:t>
            </a:r>
            <a:r>
              <a:rPr lang="en-IN" dirty="0"/>
              <a:t> – lead to peptic ulcers, oesophagitis.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DCAFD-BF65-A300-B1C1-3E3840452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DFE0E3-6F5B-6037-7017-6BFA5A96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46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Complications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/>
          <a:lstStyle/>
          <a:p>
            <a:r>
              <a:rPr lang="en-US" dirty="0"/>
              <a:t>LATE :</a:t>
            </a:r>
          </a:p>
          <a:p>
            <a:pPr lvl="1"/>
            <a:r>
              <a:rPr lang="en-US" dirty="0"/>
              <a:t>Metabolic complications</a:t>
            </a:r>
          </a:p>
          <a:p>
            <a:pPr lvl="1"/>
            <a:r>
              <a:rPr lang="en-US" dirty="0"/>
              <a:t>TPN related complications</a:t>
            </a:r>
          </a:p>
          <a:p>
            <a:pPr lvl="1"/>
            <a:r>
              <a:rPr lang="en-US" dirty="0"/>
              <a:t>Bacterial overgrowth</a:t>
            </a:r>
          </a:p>
          <a:p>
            <a:pPr lvl="1"/>
            <a:r>
              <a:rPr lang="en-US" dirty="0"/>
              <a:t>Micronutrient deficiencies </a:t>
            </a:r>
          </a:p>
          <a:p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7C8066-F085-ACF3-80A1-E7F3BBC62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3BD3D-DE61-28A8-A418-9F3CB9073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9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Management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Strategies: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261293" y="3048000"/>
            <a:ext cx="18288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REPLACEMENT</a:t>
            </a:r>
            <a:r>
              <a:rPr lang="en-US" dirty="0"/>
              <a:t>:</a:t>
            </a:r>
          </a:p>
          <a:p>
            <a:pPr algn="ctr"/>
            <a:r>
              <a:rPr lang="en-US" dirty="0" err="1"/>
              <a:t>Fluid,nutrients,electrolytes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657599" y="3037114"/>
            <a:ext cx="1828800" cy="22206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Increase absorption:</a:t>
            </a:r>
          </a:p>
          <a:p>
            <a:pPr algn="ctr"/>
            <a:r>
              <a:rPr lang="en-US" b="1" dirty="0"/>
              <a:t>ORS</a:t>
            </a:r>
          </a:p>
          <a:p>
            <a:pPr algn="ctr"/>
            <a:r>
              <a:rPr lang="en-US" dirty="0" err="1"/>
              <a:t>Antimotility</a:t>
            </a:r>
            <a:r>
              <a:rPr lang="en-US" dirty="0"/>
              <a:t> agents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6053905" y="3037114"/>
            <a:ext cx="1828800" cy="22206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r>
              <a:rPr lang="en-US" b="1" dirty="0"/>
              <a:t>daptation</a:t>
            </a:r>
            <a:endParaRPr lang="en-US" dirty="0"/>
          </a:p>
          <a:p>
            <a:pPr algn="ctr"/>
            <a:r>
              <a:rPr lang="en-US" dirty="0" err="1"/>
              <a:t>Teduglutide</a:t>
            </a:r>
            <a:endParaRPr lang="en-US" dirty="0"/>
          </a:p>
          <a:p>
            <a:pPr algn="ctr"/>
            <a:r>
              <a:rPr lang="en-US" dirty="0" err="1"/>
              <a:t>Nontransplant</a:t>
            </a:r>
            <a:r>
              <a:rPr lang="en-US" dirty="0"/>
              <a:t> surgical treatment</a:t>
            </a:r>
            <a:endParaRPr lang="en-IN" dirty="0"/>
          </a:p>
        </p:txBody>
      </p:sp>
      <p:sp>
        <p:nvSpPr>
          <p:cNvPr id="8" name="Right Arrow 7"/>
          <p:cNvSpPr/>
          <p:nvPr/>
        </p:nvSpPr>
        <p:spPr>
          <a:xfrm>
            <a:off x="3344867" y="4124596"/>
            <a:ext cx="11798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ight Arrow 8"/>
          <p:cNvSpPr/>
          <p:nvPr/>
        </p:nvSpPr>
        <p:spPr>
          <a:xfrm>
            <a:off x="5697715" y="4117247"/>
            <a:ext cx="17698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D76EC06-6476-8247-F626-C564FBA5B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30CCA48-8398-197D-2F37-D2E240993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11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Early Goals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Fluid and electrolyte management :</a:t>
            </a:r>
          </a:p>
          <a:p>
            <a:r>
              <a:rPr lang="en-US" dirty="0"/>
              <a:t>Begin TPN within first 24 </a:t>
            </a:r>
            <a:r>
              <a:rPr lang="en-US" dirty="0" err="1"/>
              <a:t>hrs</a:t>
            </a:r>
            <a:r>
              <a:rPr lang="en-US" dirty="0"/>
              <a:t> (25-35kcal/kg/day)</a:t>
            </a:r>
          </a:p>
          <a:p>
            <a:r>
              <a:rPr lang="en-US" dirty="0"/>
              <a:t>Measurement and replacement of fluid losses and electrolytes every 2hrs</a:t>
            </a:r>
          </a:p>
          <a:p>
            <a:r>
              <a:rPr lang="en-US" dirty="0"/>
              <a:t>Blood </a:t>
            </a:r>
            <a:r>
              <a:rPr lang="en-US" dirty="0" err="1"/>
              <a:t>glu</a:t>
            </a:r>
            <a:r>
              <a:rPr lang="en-US" dirty="0"/>
              <a:t> every 4hrs</a:t>
            </a:r>
          </a:p>
          <a:p>
            <a:endParaRPr lang="en-US" dirty="0"/>
          </a:p>
          <a:p>
            <a:r>
              <a:rPr lang="en-US" dirty="0"/>
              <a:t>If Remaining jejunum </a:t>
            </a:r>
          </a:p>
          <a:p>
            <a:r>
              <a:rPr lang="en-US" dirty="0"/>
              <a:t>75 </a:t>
            </a:r>
            <a:r>
              <a:rPr lang="en-US" dirty="0" err="1"/>
              <a:t>cms</a:t>
            </a:r>
            <a:r>
              <a:rPr lang="en-US" dirty="0"/>
              <a:t> – likely </a:t>
            </a:r>
            <a:r>
              <a:rPr lang="en-US" dirty="0" err="1"/>
              <a:t>longterm</a:t>
            </a:r>
            <a:r>
              <a:rPr lang="en-US" dirty="0"/>
              <a:t> TPN </a:t>
            </a:r>
          </a:p>
          <a:p>
            <a:r>
              <a:rPr lang="en-US" dirty="0"/>
              <a:t>100cm – </a:t>
            </a:r>
            <a:r>
              <a:rPr lang="en-US" dirty="0" err="1"/>
              <a:t>tpn</a:t>
            </a:r>
            <a:r>
              <a:rPr lang="en-US" dirty="0"/>
              <a:t> + fluid supplements</a:t>
            </a:r>
          </a:p>
          <a:p>
            <a:r>
              <a:rPr lang="en-US" dirty="0"/>
              <a:t>200cm – </a:t>
            </a:r>
            <a:r>
              <a:rPr lang="en-US" dirty="0" err="1"/>
              <a:t>ors</a:t>
            </a:r>
            <a:r>
              <a:rPr lang="en-US" dirty="0"/>
              <a:t> will be necessary</a:t>
            </a:r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C36F3-89C6-5DF0-B7A2-A623804B2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FA964-1A98-E65B-DF2B-9BFCDEB40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22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Management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/>
          </a:bodyPr>
          <a:lstStyle/>
          <a:p>
            <a:r>
              <a:rPr lang="en-US" dirty="0"/>
              <a:t>Introduction of enteral nutrition :</a:t>
            </a:r>
          </a:p>
          <a:p>
            <a:r>
              <a:rPr lang="en-US" dirty="0"/>
              <a:t>Initially low rate continuously (enteral tube)– trickle feeds – 5% of daily requirement – advanced every 3-7days</a:t>
            </a:r>
          </a:p>
          <a:p>
            <a:r>
              <a:rPr lang="en-US" dirty="0"/>
              <a:t>Diet should be of high fat and protein – 40% of requiring – to minimize osmotic diarrheal complications</a:t>
            </a:r>
          </a:p>
          <a:p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3E793-3BA2-CE32-CB21-4E9442B4B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ED641-78EB-2E4C-1138-161BFE7D5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9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Definition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/>
          <a:lstStyle/>
          <a:p>
            <a:r>
              <a:rPr lang="en-US" dirty="0"/>
              <a:t>Defined as a type of intestinal failure which results from surgical resection, congenital defect or disease – associated loss of absorption and is characterized by the inability to maintain protein energy, fluid, electrolyte or micronutrient balances when on a conventionally accepted normal diet.</a:t>
            </a:r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028FD-4A4A-36DC-1DD6-95654800A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F8518F-BC1C-C006-4937-02CDAE480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95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Management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/>
          </a:bodyPr>
          <a:lstStyle/>
          <a:p>
            <a:r>
              <a:rPr lang="en-US" dirty="0"/>
              <a:t>Pharmacological adjuncts :</a:t>
            </a:r>
          </a:p>
          <a:p>
            <a:r>
              <a:rPr lang="en-US" dirty="0"/>
              <a:t>Antimotility agents – loperamide, clonidine, codeine</a:t>
            </a:r>
          </a:p>
          <a:p>
            <a:r>
              <a:rPr lang="en-US" dirty="0"/>
              <a:t>Decrease secretions – octreotide decreases pancreatic secretions &amp; increases small intestine transit time</a:t>
            </a:r>
          </a:p>
          <a:p>
            <a:r>
              <a:rPr lang="en-US" dirty="0"/>
              <a:t>Cholestyramine – in steatorrhea – secondary to bile acid malabsorption following ileal resection</a:t>
            </a:r>
          </a:p>
          <a:p>
            <a:r>
              <a:rPr lang="en-US" dirty="0"/>
              <a:t>PPI and H2 receptor blockers reduce acid secretion</a:t>
            </a:r>
          </a:p>
          <a:p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3FDEE5-1B01-56CE-3344-4BEE9ABF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D6F56-FAC6-C45F-56E8-AC0447870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40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Management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/>
          <a:lstStyle/>
          <a:p>
            <a:r>
              <a:rPr lang="en-US" dirty="0"/>
              <a:t>Methods to promote adaptation </a:t>
            </a:r>
          </a:p>
          <a:p>
            <a:r>
              <a:rPr lang="en-US" dirty="0"/>
              <a:t>Glutamine, Growth </a:t>
            </a:r>
            <a:r>
              <a:rPr lang="en-US" dirty="0" err="1"/>
              <a:t>Harmones</a:t>
            </a:r>
            <a:r>
              <a:rPr lang="en-US" dirty="0"/>
              <a:t>, diets high in carbs stimulate adaptation process</a:t>
            </a:r>
          </a:p>
          <a:p>
            <a:r>
              <a:rPr lang="en-US" dirty="0"/>
              <a:t>GLP-2 analogue (teduglutide) is under studies.</a:t>
            </a:r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CF0890-62BA-BDF2-AE84-D237C3D30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A6A189-A915-0246-7F61-AAE24C6DD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244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Prevention of Complications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Supplementation of vitamin D calcium and magnesium</a:t>
            </a:r>
          </a:p>
          <a:p>
            <a:r>
              <a:rPr lang="en-US" dirty="0"/>
              <a:t>Treat bacterial over growth in small bowel which can cause metabolic acidosis</a:t>
            </a:r>
          </a:p>
          <a:p>
            <a:r>
              <a:rPr lang="en-US" dirty="0"/>
              <a:t>Prevent catheter related sepsis</a:t>
            </a:r>
          </a:p>
          <a:p>
            <a:r>
              <a:rPr lang="en-US" dirty="0"/>
              <a:t>PN related liver disease – multifactorial</a:t>
            </a:r>
          </a:p>
          <a:p>
            <a:pPr lvl="1"/>
            <a:r>
              <a:rPr lang="en-US" dirty="0"/>
              <a:t>Maximizing enteral calories</a:t>
            </a:r>
          </a:p>
          <a:p>
            <a:pPr lvl="1"/>
            <a:r>
              <a:rPr lang="en-US" dirty="0"/>
              <a:t>Avoid over feeding</a:t>
            </a:r>
          </a:p>
          <a:p>
            <a:pPr lvl="1"/>
            <a:r>
              <a:rPr lang="en-US" dirty="0"/>
              <a:t>Prevent specific nutrient deficiencies </a:t>
            </a:r>
          </a:p>
          <a:p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0AE9E-6BE2-55FA-8FEA-48C807084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731221-E756-94D6-55AA-021A6E9A2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01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Surgical Therapy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/>
          <a:lstStyle/>
          <a:p>
            <a:r>
              <a:rPr lang="en-US" dirty="0"/>
              <a:t>Aim is to preserve the intestinal remnant length</a:t>
            </a:r>
          </a:p>
          <a:p>
            <a:r>
              <a:rPr lang="en-US" dirty="0"/>
              <a:t>Avoid resection much as possible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2A5A83-D8E2-1E83-7DA1-0918871F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40EEF5-DA72-9F1A-24A9-4818C332B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887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 fontScale="90000"/>
          </a:bodyPr>
          <a:lstStyle/>
          <a:p>
            <a:r>
              <a:rPr lang="en-US" dirty="0"/>
              <a:t>Methods to Slow Intestinal Transit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Patients with marginal remnant, 60 -120cm</a:t>
            </a:r>
          </a:p>
          <a:p>
            <a:r>
              <a:rPr lang="en-US" dirty="0"/>
              <a:t>They have rapid transit</a:t>
            </a:r>
          </a:p>
          <a:p>
            <a:endParaRPr lang="en-US" dirty="0"/>
          </a:p>
          <a:p>
            <a:r>
              <a:rPr lang="en-US" dirty="0"/>
              <a:t>Reversing 10 – 15 cm segment yielded good results</a:t>
            </a:r>
          </a:p>
          <a:p>
            <a:r>
              <a:rPr lang="en-US" dirty="0"/>
              <a:t>Segment of colon interposed in either antiperistalsis direction </a:t>
            </a:r>
          </a:p>
          <a:p>
            <a:r>
              <a:rPr lang="en-US" dirty="0"/>
              <a:t>Other options</a:t>
            </a:r>
          </a:p>
          <a:p>
            <a:pPr lvl="1"/>
            <a:r>
              <a:rPr lang="en-US" dirty="0"/>
              <a:t>Creation of artificial valves – not successful </a:t>
            </a:r>
          </a:p>
          <a:p>
            <a:pPr lvl="1"/>
            <a:r>
              <a:rPr lang="en-US" dirty="0"/>
              <a:t>Retrograde intestinal pacing with electrodes</a:t>
            </a:r>
          </a:p>
          <a:p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59B31-2B61-89CB-1324-6D5400F7A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8241-522B-8DE8-D387-02B162E3E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20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 fontScale="90000"/>
          </a:bodyPr>
          <a:lstStyle/>
          <a:p>
            <a:r>
              <a:rPr lang="en-US" dirty="0"/>
              <a:t>Methods to Increase Intestinal Area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/>
          <a:lstStyle/>
          <a:p>
            <a:r>
              <a:rPr lang="en-US" dirty="0"/>
              <a:t>Longitudinal intestinal lengthening and tailoring (LILT) – Bianchi procedure</a:t>
            </a:r>
          </a:p>
          <a:p>
            <a:pPr lvl="1"/>
            <a:r>
              <a:rPr lang="en-US" dirty="0"/>
              <a:t>Allocate terminal blood vessels anatomically to the either side of the bowel wall</a:t>
            </a:r>
          </a:p>
          <a:p>
            <a:r>
              <a:rPr lang="en-US" dirty="0"/>
              <a:t>This is mainly used in children particularly- significantly dilated residual intestine, </a:t>
            </a:r>
            <a:r>
              <a:rPr lang="en-US" dirty="0" err="1"/>
              <a:t>dismotility</a:t>
            </a:r>
            <a:r>
              <a:rPr lang="en-US" dirty="0"/>
              <a:t>, bacterial over growth</a:t>
            </a:r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CAB03D-1DE9-00E0-7AFF-A9353C05C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7F6E0-8529-6FC7-67A8-387DB9678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655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Bianchi Procedure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46299" y="2525712"/>
            <a:ext cx="2851401" cy="34448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1340CB-4D14-04CE-C88A-8611D1ED9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BE7F4-C994-70CA-F0B1-A1172EB99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006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 fontScale="90000"/>
          </a:bodyPr>
          <a:lstStyle/>
          <a:p>
            <a:r>
              <a:rPr lang="en-US" dirty="0"/>
              <a:t>Serial Transverse Enteroplasty (STEP):</a:t>
            </a:r>
            <a:endParaRPr lang="en-IN" dirty="0"/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743200"/>
            <a:ext cx="2743200" cy="30861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BFF0A0-F292-9AEE-4F11-6042155BD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72DE7-C627-653D-3901-48635A49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6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 fontScale="90000"/>
          </a:bodyPr>
          <a:lstStyle/>
          <a:p>
            <a:r>
              <a:rPr lang="en-US" dirty="0"/>
              <a:t>Methods to Increase Intestinal Area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/>
          </a:bodyPr>
          <a:lstStyle/>
          <a:p>
            <a:r>
              <a:rPr lang="en-US" dirty="0"/>
              <a:t>Serial transverse enteroplasty (STEP):</a:t>
            </a:r>
          </a:p>
          <a:p>
            <a:pPr lvl="1"/>
            <a:r>
              <a:rPr lang="en-US" dirty="0"/>
              <a:t>Repeated applications of linear stapling device from opposite directions in zig zag fashion</a:t>
            </a:r>
          </a:p>
          <a:p>
            <a:pPr lvl="1"/>
            <a:r>
              <a:rPr lang="en-US" dirty="0"/>
              <a:t>Requires diameter at least 4 cm</a:t>
            </a:r>
          </a:p>
          <a:p>
            <a:pPr lvl="1"/>
            <a:r>
              <a:rPr lang="en-US" dirty="0"/>
              <a:t>Recurrent dilatation can managed in similar fashion</a:t>
            </a:r>
          </a:p>
          <a:p>
            <a:pPr lvl="1"/>
            <a:r>
              <a:rPr lang="en-US" dirty="0"/>
              <a:t>80% of patients improve clinically</a:t>
            </a:r>
          </a:p>
          <a:p>
            <a:pPr lvl="1"/>
            <a:r>
              <a:rPr lang="en-US" dirty="0"/>
              <a:t>STEP is preferable than Bianchi procedure</a:t>
            </a:r>
          </a:p>
          <a:p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E07DFE-7D2E-B2B3-4E0C-6E988A8AA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6779A-7007-0914-F98C-81E2CADC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174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Intestinal Transplantation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Indicated in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Patients with life threatening complications due to intestinal failure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Those destined for lifelong TPN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Thrombosis of 2 or more central veins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2 or more episodes of </a:t>
            </a:r>
            <a:r>
              <a:rPr lang="en-US" dirty="0" err="1"/>
              <a:t>cathter</a:t>
            </a:r>
            <a:r>
              <a:rPr lang="en-US" dirty="0"/>
              <a:t> related sepsis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Singe episode of line related fungemia septic shock, ARDS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Frequent episodes of severe dehydration despite IV supplementation </a:t>
            </a:r>
            <a:endParaRPr lang="en-IN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62B5C9-8618-E3D3-604C-DE19F3AAD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3A127E-1C5C-18C5-1D63-FC7F875EE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66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Intro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/>
          <a:lstStyle/>
          <a:p>
            <a:r>
              <a:rPr lang="en-US" dirty="0"/>
              <a:t>Due to functional or anatomical loss of extensive segments of small intestine so that absorptive capacity is severely compromised</a:t>
            </a:r>
          </a:p>
          <a:p>
            <a:r>
              <a:rPr lang="en-US" dirty="0"/>
              <a:t>Extensive segments - Less than 200 cm of viable small bowel or loss of 50% or more of the small intestine places the patient at risk for developing SBS.</a:t>
            </a:r>
          </a:p>
          <a:p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C4EA9C-30D8-28C5-09D7-FD23820CF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AE3B3F-C9AE-005D-4A1B-935753018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079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Intestinal Transplantation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 Types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Isolated intestine transplantation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Combined intestine + liver transplantation</a:t>
            </a:r>
          </a:p>
          <a:p>
            <a:endParaRPr lang="en-US" dirty="0"/>
          </a:p>
          <a:p>
            <a:r>
              <a:rPr lang="en-US" dirty="0"/>
              <a:t>Combined transplant is done in patients with end stage liver disease</a:t>
            </a:r>
            <a:endParaRPr lang="en-IN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9C778D-D0EF-522F-838E-822900886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C203B0-20F8-0098-F488-86733AB8F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593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Intestinal Transplantation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Complications :</a:t>
            </a:r>
          </a:p>
          <a:p>
            <a:pPr lvl="1"/>
            <a:r>
              <a:rPr lang="en-US" dirty="0"/>
              <a:t>Anastomotic leaks</a:t>
            </a:r>
          </a:p>
          <a:p>
            <a:pPr lvl="1"/>
            <a:r>
              <a:rPr lang="en-US" dirty="0"/>
              <a:t>Spontaneous bowel perf</a:t>
            </a:r>
          </a:p>
          <a:p>
            <a:pPr lvl="1"/>
            <a:r>
              <a:rPr lang="en-US" dirty="0" err="1"/>
              <a:t>Hepaticartey</a:t>
            </a:r>
            <a:r>
              <a:rPr lang="en-US" dirty="0"/>
              <a:t> thrombosis</a:t>
            </a:r>
          </a:p>
          <a:p>
            <a:pPr lvl="1"/>
            <a:r>
              <a:rPr lang="en-US" dirty="0"/>
              <a:t>Infection</a:t>
            </a:r>
          </a:p>
          <a:p>
            <a:endParaRPr lang="en-US" dirty="0"/>
          </a:p>
          <a:p>
            <a:r>
              <a:rPr lang="en-US" dirty="0"/>
              <a:t>REJECTION – Acute rejection can be diagnosed by loss of villi and immune cell infiltrate </a:t>
            </a:r>
            <a:endParaRPr lang="en-IN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5ADDC6-E1E3-DF32-7B4E-C036EA20F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1C71B1-0FB4-3C48-5DB9-DA940E73F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3599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Intestinal Transplantation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/>
          <a:lstStyle/>
          <a:p>
            <a:r>
              <a:rPr lang="en-US" dirty="0"/>
              <a:t>Survival rates are 90 % at 1yr 70 % at 3yrs for intestine only transplants</a:t>
            </a:r>
          </a:p>
          <a:p>
            <a:r>
              <a:rPr lang="en-US" dirty="0"/>
              <a:t>70% at 1 </a:t>
            </a:r>
            <a:r>
              <a:rPr lang="en-US" dirty="0" err="1"/>
              <a:t>yr</a:t>
            </a:r>
            <a:r>
              <a:rPr lang="en-US" dirty="0"/>
              <a:t> and 68% at 3 </a:t>
            </a:r>
            <a:r>
              <a:rPr lang="en-US" dirty="0" err="1"/>
              <a:t>yrs</a:t>
            </a:r>
            <a:r>
              <a:rPr lang="en-US" dirty="0"/>
              <a:t> for combined transplants</a:t>
            </a:r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42ED3D-6775-FF19-7FD8-7B656A206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E3C96A-FFBA-1EEE-981C-4416A5140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865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Conclusion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/>
          <a:lstStyle/>
          <a:p>
            <a:r>
              <a:rPr lang="en-US" dirty="0"/>
              <a:t>Best thing to do in SBS is to prevent it by resecting the bowel as little as possible.</a:t>
            </a:r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44CE3-6599-9B4C-6C7B-3D5710622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F08FFA-A06F-F58B-1D1B-48707CE75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393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655EEE5-B8DA-AF54-340E-0085370A6E25}"/>
              </a:ext>
            </a:extLst>
          </p:cNvPr>
          <p:cNvSpPr txBox="1"/>
          <p:nvPr/>
        </p:nvSpPr>
        <p:spPr>
          <a:xfrm>
            <a:off x="1409700" y="2875002"/>
            <a:ext cx="6324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THANKS!!</a:t>
            </a:r>
            <a:endParaRPr lang="en-IN" sz="6600" dirty="0"/>
          </a:p>
        </p:txBody>
      </p:sp>
    </p:spTree>
    <p:extLst>
      <p:ext uri="{BB962C8B-B14F-4D97-AF65-F5344CB8AC3E}">
        <p14:creationId xmlns:p14="http://schemas.microsoft.com/office/powerpoint/2010/main" val="1638832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Etiology 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>
            <a:normAutofit/>
          </a:bodyPr>
          <a:lstStyle/>
          <a:p>
            <a:r>
              <a:rPr lang="en-US" dirty="0"/>
              <a:t>Adult 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Mesenteric ischemia- thrombosis and embolism of superior mesenteric vessels</a:t>
            </a:r>
          </a:p>
          <a:p>
            <a:r>
              <a:rPr lang="en-US" dirty="0"/>
              <a:t>Crohn’s disease</a:t>
            </a:r>
          </a:p>
          <a:p>
            <a:r>
              <a:rPr lang="en-US" dirty="0"/>
              <a:t>Radiation enteritis </a:t>
            </a:r>
          </a:p>
          <a:p>
            <a:r>
              <a:rPr lang="en-US" dirty="0"/>
              <a:t>Neoplastic</a:t>
            </a:r>
          </a:p>
          <a:p>
            <a:r>
              <a:rPr lang="en-US" dirty="0"/>
              <a:t>Motility disorders</a:t>
            </a:r>
          </a:p>
          <a:p>
            <a:r>
              <a:rPr lang="en-US" dirty="0"/>
              <a:t>Trauma </a:t>
            </a:r>
          </a:p>
          <a:p>
            <a:endParaRPr lang="en-IN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>
            <a:normAutofit/>
          </a:bodyPr>
          <a:lstStyle/>
          <a:p>
            <a:r>
              <a:rPr lang="en-US" dirty="0"/>
              <a:t>Pediatric </a:t>
            </a:r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Necrotizing enterocolitis</a:t>
            </a:r>
          </a:p>
          <a:p>
            <a:r>
              <a:rPr lang="en-US" dirty="0"/>
              <a:t>Multilevel small- bowel atresia </a:t>
            </a:r>
          </a:p>
          <a:p>
            <a:r>
              <a:rPr lang="en-US" dirty="0"/>
              <a:t>Midgut volvulus with ischemic bowel infarction</a:t>
            </a:r>
          </a:p>
          <a:p>
            <a:endParaRPr lang="en-IN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64FC4754-C1A7-3A3F-6D19-98D3E32D4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CFE8E9E-8559-CE14-BAA8-CF99E5AD3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43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Intro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Manifestations:</a:t>
            </a:r>
          </a:p>
          <a:p>
            <a:pPr lvl="1"/>
            <a:r>
              <a:rPr lang="en-US" dirty="0"/>
              <a:t>Malabsorption </a:t>
            </a:r>
          </a:p>
          <a:p>
            <a:pPr lvl="1"/>
            <a:r>
              <a:rPr lang="en-US" dirty="0"/>
              <a:t>Diarrhea</a:t>
            </a:r>
          </a:p>
          <a:p>
            <a:pPr lvl="1"/>
            <a:r>
              <a:rPr lang="en-US" dirty="0"/>
              <a:t>Steatorrhea </a:t>
            </a:r>
          </a:p>
          <a:p>
            <a:pPr lvl="1"/>
            <a:r>
              <a:rPr lang="en-US" dirty="0"/>
              <a:t>Fluid and electrolyte disturbances</a:t>
            </a:r>
          </a:p>
          <a:p>
            <a:pPr lvl="1"/>
            <a:r>
              <a:rPr lang="en-US" dirty="0"/>
              <a:t>Cholelithiasis</a:t>
            </a:r>
          </a:p>
          <a:p>
            <a:pPr lvl="1"/>
            <a:r>
              <a:rPr lang="en-US" dirty="0"/>
              <a:t>Bone disease</a:t>
            </a:r>
          </a:p>
          <a:p>
            <a:pPr lvl="1"/>
            <a:r>
              <a:rPr lang="en-US" dirty="0"/>
              <a:t>Gastric acid hypersecretion</a:t>
            </a:r>
          </a:p>
          <a:p>
            <a:pPr lvl="1"/>
            <a:r>
              <a:rPr lang="en-US" dirty="0"/>
              <a:t>Liver </a:t>
            </a:r>
          </a:p>
          <a:p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AFE982-A716-821A-60E0-532D2242B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C7E384-E3C0-A69A-CB82-7087AB539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70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Pathophysiology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/>
          <a:lstStyle/>
          <a:p>
            <a:r>
              <a:rPr lang="en-US" dirty="0"/>
              <a:t>Nutrient, electrolyte, fluid absorption capacity are proportional to the length of residual small intestine</a:t>
            </a:r>
          </a:p>
          <a:p>
            <a:r>
              <a:rPr lang="en-US" dirty="0"/>
              <a:t>Functional impairment depends on :</a:t>
            </a:r>
          </a:p>
          <a:p>
            <a:r>
              <a:rPr lang="en-US" dirty="0"/>
              <a:t>Length of intestine </a:t>
            </a:r>
          </a:p>
          <a:p>
            <a:r>
              <a:rPr lang="en-US" dirty="0"/>
              <a:t>Segments of intact bowel</a:t>
            </a:r>
          </a:p>
          <a:p>
            <a:r>
              <a:rPr lang="en-US" dirty="0"/>
              <a:t>The absorptive quality of remnant bowel</a:t>
            </a:r>
          </a:p>
          <a:p>
            <a:r>
              <a:rPr lang="en-US" dirty="0"/>
              <a:t>Inter-individual variability in adaptation</a:t>
            </a:r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9D866-7841-17F8-650C-0F7EEB912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D5A4-B3F4-8B00-6D26-F1BA00CCC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12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Pathophysiology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/>
          </a:bodyPr>
          <a:lstStyle/>
          <a:p>
            <a:r>
              <a:rPr lang="en-US" dirty="0"/>
              <a:t>Jejunal Resection:</a:t>
            </a:r>
          </a:p>
          <a:p>
            <a:pPr lvl="1"/>
            <a:r>
              <a:rPr lang="en-US" dirty="0"/>
              <a:t>Digestive enzymes – greatest proportion of digestive enzymes are conc. in villi of jejunum-</a:t>
            </a:r>
            <a:r>
              <a:rPr lang="en-IN" dirty="0"/>
              <a:t>initial reduction in absorption of nutrients – until adaptation.</a:t>
            </a:r>
          </a:p>
          <a:p>
            <a:pPr lvl="1"/>
            <a:r>
              <a:rPr lang="en-US" dirty="0"/>
              <a:t>Loss of physiological GI feedback mechanisms – results in rapid gastric emptying</a:t>
            </a:r>
          </a:p>
          <a:p>
            <a:pPr lvl="1"/>
            <a:r>
              <a:rPr lang="en-US" dirty="0"/>
              <a:t>If &lt;100 cm remains – net secretory response to the food.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1CEBB-5218-A00F-B1C4-CFF55D831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C6451-D1EA-CC75-D051-B632ABD54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853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Pathophysiology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/>
          </a:bodyPr>
          <a:lstStyle/>
          <a:p>
            <a:r>
              <a:rPr lang="en-US" dirty="0"/>
              <a:t>Ileal resection :</a:t>
            </a:r>
          </a:p>
          <a:p>
            <a:pPr lvl="1"/>
            <a:r>
              <a:rPr lang="en-US" dirty="0"/>
              <a:t>Normally most of 8-9 liters of secretions are reabsorbed by ileum </a:t>
            </a:r>
            <a:r>
              <a:rPr lang="en-IN" dirty="0"/>
              <a:t>-if &lt;100cm of ileum left </a:t>
            </a:r>
            <a:r>
              <a:rPr lang="en-IN" dirty="0" err="1"/>
              <a:t>insitu</a:t>
            </a:r>
            <a:r>
              <a:rPr lang="en-IN" dirty="0"/>
              <a:t> – net secretory response to food</a:t>
            </a:r>
          </a:p>
          <a:p>
            <a:pPr lvl="1"/>
            <a:r>
              <a:rPr lang="en-US" dirty="0"/>
              <a:t>Site of absorption of B12 and bile salts – results in bile salt &amp; fat malabsorption and anemia</a:t>
            </a:r>
          </a:p>
          <a:p>
            <a:pPr lvl="1"/>
            <a:r>
              <a:rPr lang="en-US" dirty="0"/>
              <a:t>Feedback mechanisms (peptide YY,GLP1) which detect malabsorption are altered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719982-A899-AAFB-42C7-BA0B7694D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58F097-D757-150A-E16A-4AB1B8EF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65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dirty="0"/>
              <a:t>Pathophysiology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Loss of ileocecal valve:</a:t>
            </a:r>
          </a:p>
          <a:p>
            <a:pPr marL="0" indent="0" algn="ctr">
              <a:buNone/>
            </a:pPr>
            <a:r>
              <a:rPr lang="en-US" dirty="0"/>
              <a:t>Small bowel dilatation and slower motility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Increased risk of bacterial overgrowth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Competition for nutrients, bacterial translocation &amp; endotoxemia, lactic acidosis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57700" y="3276600"/>
            <a:ext cx="228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Down Arrow 4"/>
          <p:cNvSpPr/>
          <p:nvPr/>
        </p:nvSpPr>
        <p:spPr>
          <a:xfrm>
            <a:off x="4448175" y="4495800"/>
            <a:ext cx="2667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AB7C35-8069-195B-3FDD-560C4E14A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3A7385-7780-A90F-97CC-BABD94641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778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Recent advances-&amp;#x0D;&amp;#x0A;Short Bowel Syndrome(SBS)&amp;quot;&quot;/&gt;&lt;property id=&quot;20307&quot; value=&quot;256&quot;/&gt;&lt;/object&gt;&lt;object type=&quot;3&quot; unique_id=&quot;10044&quot;&gt;&lt;property id=&quot;20148&quot; value=&quot;5&quot;/&gt;&lt;property id=&quot;20300&quot; value=&quot;Slide 2 - &amp;quot;Definition &amp;quot;&quot;/&gt;&lt;property id=&quot;20307&quot; value=&quot;257&quot;/&gt;&lt;/object&gt;&lt;object type=&quot;3&quot; unique_id=&quot;10045&quot;&gt;&lt;property id=&quot;20148&quot; value=&quot;5&quot;/&gt;&lt;property id=&quot;20300&quot; value=&quot;Slide 3 - &amp;quot;Intro &amp;quot;&quot;/&gt;&lt;property id=&quot;20307&quot; value=&quot;258&quot;/&gt;&lt;/object&gt;&lt;object type=&quot;3&quot; unique_id=&quot;10046&quot;&gt;&lt;property id=&quot;20148&quot; value=&quot;5&quot;/&gt;&lt;property id=&quot;20300&quot; value=&quot;Slide 4 - &amp;quot;Etiology &amp;quot;&quot;/&gt;&lt;property id=&quot;20307&quot; value=&quot;262&quot;/&gt;&lt;/object&gt;&lt;object type=&quot;3&quot; unique_id=&quot;10048&quot;&gt;&lt;property id=&quot;20148&quot; value=&quot;5&quot;/&gt;&lt;property id=&quot;20300&quot; value=&quot;Slide 5 - &amp;quot;Intro &amp;quot;&quot;/&gt;&lt;property id=&quot;20307&quot; value=&quot;259&quot;/&gt;&lt;/object&gt;&lt;object type=&quot;3&quot; unique_id=&quot;10049&quot;&gt;&lt;property id=&quot;20148&quot; value=&quot;5&quot;/&gt;&lt;property id=&quot;20300&quot; value=&quot;Slide 6 - &amp;quot;Pathophysiology &amp;quot;&quot;/&gt;&lt;property id=&quot;20307&quot; value=&quot;261&quot;/&gt;&lt;/object&gt;&lt;object type=&quot;3&quot; unique_id=&quot;10050&quot;&gt;&lt;property id=&quot;20148&quot; value=&quot;5&quot;/&gt;&lt;property id=&quot;20300&quot; value=&quot;Slide 7 - &amp;quot;Pathophysiology &amp;quot;&quot;/&gt;&lt;property id=&quot;20307&quot; value=&quot;263&quot;/&gt;&lt;/object&gt;&lt;object type=&quot;3&quot; unique_id=&quot;10101&quot;&gt;&lt;property id=&quot;20148&quot; value=&quot;5&quot;/&gt;&lt;property id=&quot;20300&quot; value=&quot;Slide 8 - &amp;quot;Pathophysiology &amp;quot;&quot;/&gt;&lt;property id=&quot;20307&quot; value=&quot;264&quot;/&gt;&lt;/object&gt;&lt;object type=&quot;3&quot; unique_id=&quot;10157&quot;&gt;&lt;property id=&quot;20148&quot; value=&quot;5&quot;/&gt;&lt;property id=&quot;20300&quot; value=&quot;Slide 9 - &amp;quot;Pathophysiology &amp;quot;&quot;/&gt;&lt;property id=&quot;20307&quot; value=&quot;265&quot;/&gt;&lt;/object&gt;&lt;object type=&quot;3&quot; unique_id=&quot;10194&quot;&gt;&lt;property id=&quot;20148&quot; value=&quot;5&quot;/&gt;&lt;property id=&quot;20300&quot; value=&quot;Slide 10 - &amp;quot;Pathophysiology &amp;quot;&quot;/&gt;&lt;property id=&quot;20307&quot; value=&quot;266&quot;/&gt;&lt;/object&gt;&lt;object type=&quot;3&quot; unique_id=&quot;10234&quot;&gt;&lt;property id=&quot;20148&quot; value=&quot;5&quot;/&gt;&lt;property id=&quot;20300&quot; value=&quot;Slide 11 - &amp;quot;Adaptation &amp;quot;&quot;/&gt;&lt;property id=&quot;20307&quot; value=&quot;267&quot;/&gt;&lt;/object&gt;&lt;object type=&quot;3&quot; unique_id=&quot;10291&quot;&gt;&lt;property id=&quot;20148&quot; value=&quot;5&quot;/&gt;&lt;property id=&quot;20300&quot; value=&quot;Slide 12 - &amp;quot;Adaptation &amp;quot;&quot;/&gt;&lt;property id=&quot;20307&quot; value=&quot;268&quot;/&gt;&lt;/object&gt;&lt;object type=&quot;3&quot; unique_id=&quot;10292&quot;&gt;&lt;property id=&quot;20148&quot; value=&quot;5&quot;/&gt;&lt;property id=&quot;20300&quot; value=&quot;Slide 13 - &amp;quot;Adaptation &amp;quot;&quot;/&gt;&lt;property id=&quot;20307&quot; value=&quot;269&quot;/&gt;&lt;/object&gt;&lt;object type=&quot;3&quot; unique_id=&quot;10341&quot;&gt;&lt;property id=&quot;20148&quot; value=&quot;5&quot;/&gt;&lt;property id=&quot;20300&quot; value=&quot;Slide 14 - &amp;quot;Complications &amp;quot;&quot;/&gt;&lt;property id=&quot;20307&quot; value=&quot;270&quot;/&gt;&lt;/object&gt;&lt;object type=&quot;3&quot; unique_id=&quot;10410&quot;&gt;&lt;property id=&quot;20148&quot; value=&quot;5&quot;/&gt;&lt;property id=&quot;20300&quot; value=&quot;Slide 15 - &amp;quot;Complications &amp;quot;&quot;/&gt;&lt;property id=&quot;20307&quot; value=&quot;271&quot;/&gt;&lt;/object&gt;&lt;object type=&quot;3&quot; unique_id=&quot;10465&quot;&gt;&lt;property id=&quot;20148&quot; value=&quot;5&quot;/&gt;&lt;property id=&quot;20300&quot; value=&quot;Slide 16 - &amp;quot;Complications &amp;quot;&quot;/&gt;&lt;property id=&quot;20307&quot; value=&quot;272&quot;/&gt;&lt;/object&gt;&lt;object type=&quot;3&quot; unique_id=&quot;10523&quot;&gt;&lt;property id=&quot;20148&quot; value=&quot;5&quot;/&gt;&lt;property id=&quot;20300&quot; value=&quot;Slide 17 - &amp;quot;Management &amp;quot;&quot;/&gt;&lt;property id=&quot;20307&quot; value=&quot;273&quot;/&gt;&lt;/object&gt;&lt;object type=&quot;3&quot; unique_id=&quot;10624&quot;&gt;&lt;property id=&quot;20148&quot; value=&quot;5&quot;/&gt;&lt;property id=&quot;20300&quot; value=&quot;Slide 18 - &amp;quot;Early goals &amp;quot;&quot;/&gt;&lt;property id=&quot;20307&quot; value=&quot;274&quot;/&gt;&lt;/object&gt;&lt;object type=&quot;3&quot; unique_id=&quot;10856&quot;&gt;&lt;property id=&quot;20148&quot; value=&quot;5&quot;/&gt;&lt;property id=&quot;20300&quot; value=&quot;Slide 19 - &amp;quot;Management &amp;quot;&quot;/&gt;&lt;property id=&quot;20307&quot; value=&quot;275&quot;/&gt;&lt;/object&gt;&lt;object type=&quot;3&quot; unique_id=&quot;10923&quot;&gt;&lt;property id=&quot;20148&quot; value=&quot;5&quot;/&gt;&lt;property id=&quot;20300&quot; value=&quot;Slide 20 - &amp;quot;Management &amp;quot;&quot;/&gt;&lt;property id=&quot;20307&quot; value=&quot;276&quot;/&gt;&lt;/object&gt;&lt;object type=&quot;3&quot; unique_id=&quot;11085&quot;&gt;&lt;property id=&quot;20148&quot; value=&quot;5&quot;/&gt;&lt;property id=&quot;20300&quot; value=&quot;Slide 21 - &amp;quot;Management &amp;quot;&quot;/&gt;&lt;property id=&quot;20307&quot; value=&quot;277&quot;/&gt;&lt;/object&gt;&lt;object type=&quot;3&quot; unique_id=&quot;11158&quot;&gt;&lt;property id=&quot;20148&quot; value=&quot;5&quot;/&gt;&lt;property id=&quot;20300&quot; value=&quot;Slide 22 - &amp;quot;Prevention of complications&amp;quot;&quot;/&gt;&lt;property id=&quot;20307&quot; value=&quot;278&quot;/&gt;&lt;/object&gt;&lt;object type=&quot;3&quot; unique_id=&quot;11309&quot;&gt;&lt;property id=&quot;20148&quot; value=&quot;5&quot;/&gt;&lt;property id=&quot;20300&quot; value=&quot;Slide 23 - &amp;quot;Surgical therapy&amp;quot;&quot;/&gt;&lt;property id=&quot;20307&quot; value=&quot;279&quot;/&gt;&lt;/object&gt;&lt;object type=&quot;3&quot; unique_id=&quot;11310&quot;&gt;&lt;property id=&quot;20148&quot; value=&quot;5&quot;/&gt;&lt;property id=&quot;20300&quot; value=&quot;Slide 24 - &amp;quot;Methods to slow intestinal transit&amp;quot;&quot;/&gt;&lt;property id=&quot;20307&quot; value=&quot;280&quot;/&gt;&lt;/object&gt;&lt;object type=&quot;3&quot; unique_id=&quot;11419&quot;&gt;&lt;property id=&quot;20148&quot; value=&quot;5&quot;/&gt;&lt;property id=&quot;20300&quot; value=&quot;Slide 25 - &amp;quot;Methods to increase intestinal area&amp;quot;&quot;/&gt;&lt;property id=&quot;20307&quot; value=&quot;281&quot;/&gt;&lt;/object&gt;&lt;object type=&quot;3&quot; unique_id=&quot;11420&quot;&gt;&lt;property id=&quot;20148&quot; value=&quot;5&quot;/&gt;&lt;property id=&quot;20300&quot; value=&quot;Slide 28 - &amp;quot;Methods to increase intestinal area&amp;quot;&quot;/&gt;&lt;property id=&quot;20307&quot; value=&quot;282&quot;/&gt;&lt;/object&gt;&lt;object type=&quot;3&quot; unique_id=&quot;11508&quot;&gt;&lt;property id=&quot;20148&quot; value=&quot;5&quot;/&gt;&lt;property id=&quot;20300&quot; value=&quot;Slide 29 - &amp;quot;Intestinal transplantation&amp;quot;&quot;/&gt;&lt;property id=&quot;20307&quot; value=&quot;283&quot;/&gt;&lt;/object&gt;&lt;object type=&quot;3&quot; unique_id=&quot;11599&quot;&gt;&lt;property id=&quot;20148&quot; value=&quot;5&quot;/&gt;&lt;property id=&quot;20300&quot; value=&quot;Slide 30 - &amp;quot;Intestinal transplantation&amp;quot;&quot;/&gt;&lt;property id=&quot;20307&quot; value=&quot;284&quot;/&gt;&lt;/object&gt;&lt;object type=&quot;3&quot; unique_id=&quot;11724&quot;&gt;&lt;property id=&quot;20148&quot; value=&quot;5&quot;/&gt;&lt;property id=&quot;20300&quot; value=&quot;Slide 26 - &amp;quot;Bianchi procedure&amp;quot;&quot;/&gt;&lt;property id=&quot;20307&quot; value=&quot;286&quot;/&gt;&lt;/object&gt;&lt;object type=&quot;3&quot; unique_id=&quot;11725&quot;&gt;&lt;property id=&quot;20148&quot; value=&quot;5&quot;/&gt;&lt;property id=&quot;20300&quot; value=&quot;Slide 27 - &amp;quot;Serial transverse enteroplasty(STEP):&amp;#x0D;&amp;#x0A;&amp;quot;&quot;/&gt;&lt;property id=&quot;20307&quot; value=&quot;285&quot;/&gt;&lt;/object&gt;&lt;object type=&quot;3&quot; unique_id=&quot;11924&quot;&gt;&lt;property id=&quot;20148&quot; value=&quot;5&quot;/&gt;&lt;property id=&quot;20300&quot; value=&quot;Slide 31 - &amp;quot;Intestinal transplantation&amp;quot;&quot;/&gt;&lt;property id=&quot;20307&quot; value=&quot;287&quot;/&gt;&lt;/object&gt;&lt;object type=&quot;3&quot; unique_id=&quot;11925&quot;&gt;&lt;property id=&quot;20148&quot; value=&quot;5&quot;/&gt;&lt;property id=&quot;20300&quot; value=&quot;Slide 32 - &amp;quot;Intestinal transplantation&amp;quot;&quot;/&gt;&lt;property id=&quot;20307&quot; value=&quot;288&quot;/&gt;&lt;/object&gt;&lt;object type=&quot;3&quot; unique_id=&quot;12101&quot;&gt;&lt;property id=&quot;20148&quot; value=&quot;5&quot;/&gt;&lt;property id=&quot;20300&quot; value=&quot;Slide 33 - &amp;quot;Conclusion &amp;quot;&quot;/&gt;&lt;property id=&quot;20307&quot; value=&quot;289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538</TotalTime>
  <Words>1295</Words>
  <Application>Microsoft Office PowerPoint</Application>
  <PresentationFormat>On-screen Show (4:3)</PresentationFormat>
  <Paragraphs>251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Garamond</vt:lpstr>
      <vt:lpstr>Organic</vt:lpstr>
      <vt:lpstr>Short Bowel Syndrome (SBS)</vt:lpstr>
      <vt:lpstr>Definition </vt:lpstr>
      <vt:lpstr>Intro </vt:lpstr>
      <vt:lpstr>Etiology </vt:lpstr>
      <vt:lpstr>Intro </vt:lpstr>
      <vt:lpstr>Pathophysiology </vt:lpstr>
      <vt:lpstr>Pathophysiology </vt:lpstr>
      <vt:lpstr>Pathophysiology </vt:lpstr>
      <vt:lpstr>Pathophysiology </vt:lpstr>
      <vt:lpstr>Pathophysiology </vt:lpstr>
      <vt:lpstr>Adaptation </vt:lpstr>
      <vt:lpstr>Adaptation </vt:lpstr>
      <vt:lpstr>Adaptation </vt:lpstr>
      <vt:lpstr>Complications </vt:lpstr>
      <vt:lpstr>Complications </vt:lpstr>
      <vt:lpstr>Complications </vt:lpstr>
      <vt:lpstr>Management </vt:lpstr>
      <vt:lpstr>Early Goals </vt:lpstr>
      <vt:lpstr>Management </vt:lpstr>
      <vt:lpstr>Management </vt:lpstr>
      <vt:lpstr>Management </vt:lpstr>
      <vt:lpstr>Prevention of Complications</vt:lpstr>
      <vt:lpstr>Surgical Therapy</vt:lpstr>
      <vt:lpstr>Methods to Slow Intestinal Transit</vt:lpstr>
      <vt:lpstr>Methods to Increase Intestinal Area</vt:lpstr>
      <vt:lpstr>Bianchi Procedure</vt:lpstr>
      <vt:lpstr>Serial Transverse Enteroplasty (STEP):</vt:lpstr>
      <vt:lpstr>Methods to Increase Intestinal Area</vt:lpstr>
      <vt:lpstr>Intestinal Transplantation</vt:lpstr>
      <vt:lpstr>Intestinal Transplantation</vt:lpstr>
      <vt:lpstr>Intestinal Transplantation</vt:lpstr>
      <vt:lpstr>Intestinal Transplantation</vt:lpstr>
      <vt:lpstr>Conclusion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advances- Short Bowel Syndrome(SBS)</dc:title>
  <dc:creator>GP</dc:creator>
  <cp:lastModifiedBy>Rajesh Patel</cp:lastModifiedBy>
  <cp:revision>63</cp:revision>
  <dcterms:created xsi:type="dcterms:W3CDTF">2006-08-16T00:00:00Z</dcterms:created>
  <dcterms:modified xsi:type="dcterms:W3CDTF">2024-06-08T20:04:01Z</dcterms:modified>
</cp:coreProperties>
</file>