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0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80" r:id="rId17"/>
    <p:sldId id="281" r:id="rId18"/>
    <p:sldId id="282" r:id="rId19"/>
    <p:sldId id="285" r:id="rId20"/>
    <p:sldId id="287" r:id="rId21"/>
    <p:sldId id="288" r:id="rId22"/>
    <p:sldId id="293" r:id="rId23"/>
    <p:sldId id="295" r:id="rId24"/>
    <p:sldId id="296" r:id="rId25"/>
    <p:sldId id="301" r:id="rId26"/>
    <p:sldId id="302" r:id="rId27"/>
    <p:sldId id="304" r:id="rId28"/>
    <p:sldId id="32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60" autoAdjust="0"/>
  </p:normalViewPr>
  <p:slideViewPr>
    <p:cSldViewPr>
      <p:cViewPr varScale="1">
        <p:scale>
          <a:sx n="61" d="100"/>
          <a:sy n="61" d="100"/>
        </p:scale>
        <p:origin x="7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7A478F-C277-4969-8C90-185A9FDC1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798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107A9F-5CCB-435D-BB93-AD4A7D359E11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Pyogenic  cocci;   streptococcus pyogenes, staphylococcus aureus, strept agalactiae</a:t>
            </a:r>
          </a:p>
        </p:txBody>
      </p:sp>
    </p:spTree>
    <p:extLst>
      <p:ext uri="{BB962C8B-B14F-4D97-AF65-F5344CB8AC3E}">
        <p14:creationId xmlns:p14="http://schemas.microsoft.com/office/powerpoint/2010/main" val="304228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04D920-3288-481F-A386-638AA767E7A8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Lancefeild classification is named after the microbiologist  Rebecca lancefeild</a:t>
            </a:r>
          </a:p>
        </p:txBody>
      </p:sp>
    </p:spTree>
    <p:extLst>
      <p:ext uri="{BB962C8B-B14F-4D97-AF65-F5344CB8AC3E}">
        <p14:creationId xmlns:p14="http://schemas.microsoft.com/office/powerpoint/2010/main" val="273705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9ED52E4D-0ACC-4838-B602-D3C8E0FE9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8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3495F-7F41-4D5F-8EC5-DFF8856B7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47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6958E-258D-495A-B6EA-F404BB1EE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99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AA497-E2C3-4B1D-B186-762F8E686E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41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177E3-6D44-478C-A8F4-339EDE6AE2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6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00C44-8A86-484E-9920-DF76FEB3C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3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05FED-7097-42CF-8831-F9E47AEFB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58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9D8C4-175A-4DD7-82C1-41A13CABD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56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B9FF9-F7EC-4FE6-9B9A-AEF1947A5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12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A7548-EBFB-4981-AAB2-C0C9D6E48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36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71265-2907-4D4B-97A5-FD6B4FB74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60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		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B0631FD0-C181-4853-83B6-B6DF8AB43B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shamim_mumtaz\My%20Documents\Special%20Bact\Dr.%20Shamim\DS53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shamim_mumtaz\My%20Documents\Special%20Bact\Dr.%20Shamim\DS2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file:///C:\Documents%20and%20Settings\shamim_mumtaz\My%20Documents\Special%20Bact\Dr.%20Shamim\DS52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295400"/>
          </a:xfrm>
        </p:spPr>
        <p:txBody>
          <a:bodyPr/>
          <a:lstStyle/>
          <a:p>
            <a:pPr algn="l"/>
            <a:r>
              <a:rPr lang="en-US" altLang="en-US" sz="4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STREPTOCOCCUS</a:t>
            </a:r>
            <a:br>
              <a:rPr lang="en-US" altLang="en-US" sz="4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</a:br>
            <a:r>
              <a:rPr lang="en-US" altLang="en-US" sz="1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BY MBBSPPT.COM</a:t>
            </a:r>
            <a:endParaRPr lang="en-US" altLang="en-US" sz="1800" b="1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4572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TRANSMISSION</a:t>
            </a:r>
            <a:endParaRPr lang="en-US" altLang="en-US" sz="3200" dirty="0">
              <a:solidFill>
                <a:srgbClr val="FFFF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		Most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are part of normal flora 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ahoma" panose="020B0604030504040204" pitchFamily="34" charset="0"/>
            </a:endParaRPr>
          </a:p>
          <a:p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		oropharynx</a:t>
            </a: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-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--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Streptococcus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viridans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,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S. 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	pneumoniae,</a:t>
            </a:r>
          </a:p>
          <a:p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	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	S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. pyogenes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 (skin also) 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 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   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 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	female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genital tract---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S. </a:t>
            </a:r>
            <a:r>
              <a:rPr lang="en-US" altLang="en-US" sz="2800" b="1" u="sng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agalactiae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 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	Lower 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GIT-- </a:t>
            </a:r>
            <a:r>
              <a:rPr lang="en-US" altLang="en-US" sz="2800" b="1" u="sng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Peptostreptococci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&amp; Enterococci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  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Produce 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disease when gain access  into the  tissues 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or 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blood.</a:t>
            </a:r>
          </a:p>
          <a:p>
            <a:pPr algn="ctr"/>
            <a:endParaRPr lang="en-US" altLang="en-US" b="1" u="sng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343400" y="1219200"/>
          <a:ext cx="46482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Bitmap Image" r:id="rId3" imgW="4544059" imgH="2085714" progId="Paint.Picture">
                  <p:embed/>
                </p:oleObj>
              </mc:Choice>
              <mc:Fallback>
                <p:oleObj name="Bitmap Image" r:id="rId3" imgW="4544059" imgH="208571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867" r="28261"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46482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-152400" y="0"/>
          <a:ext cx="9296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Bitmap Image" r:id="rId5" imgW="4544059" imgH="2085714" progId="Paint.Picture">
                  <p:embed/>
                </p:oleObj>
              </mc:Choice>
              <mc:Fallback>
                <p:oleObj name="Bitmap Image" r:id="rId5" imgW="4544059" imgH="208571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83133"/>
                      <a:stretch>
                        <a:fillRect/>
                      </a:stretch>
                    </p:blipFill>
                    <p:spPr bwMode="auto">
                      <a:xfrm>
                        <a:off x="-152400" y="0"/>
                        <a:ext cx="9296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1295400"/>
          <a:ext cx="41148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6" imgW="4676190" imgH="2505425" progId="Paint.Picture">
                  <p:embed/>
                </p:oleObj>
              </mc:Choice>
              <mc:Fallback>
                <p:oleObj name="Bitmap Image" r:id="rId6" imgW="4676190" imgH="250542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2499" b="11111"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41148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STREPTOCOCCUS PYOGENES </a:t>
            </a:r>
            <a:endParaRPr lang="en-US" altLang="en-US" sz="4400" b="1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Important properties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5799" y="1371600"/>
            <a:ext cx="8452945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Lancefield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group;--- Group A</a:t>
            </a:r>
            <a:endParaRPr lang="en-US" altLang="en-US" sz="2800" b="1" u="sng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Colonies  on blood agar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--- 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Less then 1m.m, shiny, Beta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haemolytic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b="1" i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Griffith typing ----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Basis----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protein antigen (M substance) 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Associated with the anti-phagocytic properties .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 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62000" y="381000"/>
            <a:ext cx="7620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Pathogenesis (S. Pyogenes)</a:t>
            </a:r>
          </a:p>
          <a:p>
            <a:pPr eaLnBrk="1" hangingPunct="1"/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Route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----  upper respiratory tract. 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ahoma" panose="020B0604030504040204" pitchFamily="34" charset="0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Throat carrier----  5 – 10%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ahoma" panose="020B0604030504040204" pitchFamily="34" charset="0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Nasal carriage---- less common 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ahoma" panose="020B0604030504040204" pitchFamily="34" charset="0"/>
            </a:endParaRPr>
          </a:p>
          <a:p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A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nasal carrier sheds far greater numbers of Streptococci in the environment than a throat carrier</a:t>
            </a: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.</a:t>
            </a:r>
            <a:endParaRPr lang="en-US" altLang="en-US" sz="2800" b="1" u="sng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271582"/>
            <a:ext cx="8077200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S. Pyogenes</a:t>
            </a:r>
            <a:r>
              <a:rPr lang="en-US" altLang="en-US" sz="4400" b="1" i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  </a:t>
            </a:r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Pathogenesis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Inflammation related enzymes</a:t>
            </a:r>
            <a:r>
              <a:rPr lang="en-US" altLang="en-US" sz="2800" i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.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 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Deoxyribonucleases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(DNases):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Hydrolyze nucleic acids and nucleoproteins.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A – D types ---- diagnostic(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Ag,Ab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) in pyoderma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Used clinically to liquefy viscous exudates e.g. empyema. </a:t>
            </a: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2.   Hyaluronidase: (Spreading factor)  Spreading lesions;</a:t>
            </a:r>
          </a:p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---- Cellulitis and Erysipelas</a:t>
            </a:r>
            <a:endParaRPr lang="en-US" altLang="en-US" i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endParaRPr lang="en-US" altLang="en-US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3. Streptokinase: (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Fibrinolysin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)--- Spreading factor</a:t>
            </a:r>
          </a:p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Dissolves fibrin in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clots,thrombi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, &amp; emboli, Antigenic, </a:t>
            </a:r>
          </a:p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Use to lyse thrombi in coronary arteries of  cardiac patients.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Important toxins &amp; </a:t>
            </a:r>
            <a:r>
              <a:rPr lang="en-US" altLang="en-US" sz="4400" b="1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hemolysins</a:t>
            </a:r>
            <a:endParaRPr lang="en-US" altLang="en-US" sz="4400" b="1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by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S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 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pyogenes</a:t>
            </a: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74431" y="1752600"/>
            <a:ext cx="8395138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 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. </a:t>
            </a:r>
            <a:r>
              <a:rPr lang="en-US" altLang="en-US" sz="2800" b="1" u="sng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Erythrogenic</a:t>
            </a: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toxins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Group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A Streptococci infected with temperate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  bacteriophage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,  Rash of Scarlet fever,  Action; similar to TSST of Staph  aureus---(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Superantigen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u="sng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Streptolysin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O: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Lyses RBCs, Oxygen labile ,  Antigenic --ASO Ab titer diagnostic in Rheumatic fever.</a:t>
            </a:r>
          </a:p>
          <a:p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3. </a:t>
            </a:r>
            <a:r>
              <a:rPr lang="en-US" altLang="en-US" sz="2800" b="1" u="sng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Streptolysin</a:t>
            </a: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 </a:t>
            </a: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:</a:t>
            </a:r>
            <a:endParaRPr lang="en-US" altLang="en-US" sz="2800" b="1" u="sng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oxygen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stable, non-antigenic, ß.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haemolysis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on blood agar aerobically.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352800" y="990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Streptococcus </a:t>
            </a:r>
            <a:r>
              <a:rPr lang="en-US" altLang="en-US" sz="4400" b="1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agalactiae</a:t>
            </a:r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(Group B)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Pathogenesis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invasive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organism-----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Possess 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polysaccharide capsule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No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exotoxin or cytotoxic enzymes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No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evidence of immune mediated disease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1531" y="457200"/>
            <a:ext cx="914400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 </a:t>
            </a:r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PYOGENES </a:t>
            </a:r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(GROUP A)  </a:t>
            </a:r>
            <a:r>
              <a:rPr lang="en-US" alt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-DISEASES </a:t>
            </a:r>
            <a:endParaRPr lang="en-US" alt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1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.PYOGENIC  DISEASES</a:t>
            </a: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i="1" dirty="0">
                <a:latin typeface="Tahoma" panose="020B0604030504040204" pitchFamily="34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	1.</a:t>
            </a:r>
            <a:r>
              <a:rPr lang="en-US" altLang="en-US" sz="2800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Streptococcal </a:t>
            </a:r>
            <a:r>
              <a:rPr lang="en-US" altLang="en-US" sz="2800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sore throat  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( pharyngitis)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	 70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% of acute tonsillitis ---- viruses,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	30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% ---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Strept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. pyogenes. </a:t>
            </a:r>
          </a:p>
          <a:p>
            <a:endParaRPr lang="en-US" altLang="en-US" sz="2800" u="sng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	Spontaneous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recovery  in 10 days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	</a:t>
            </a:r>
            <a:r>
              <a:rPr lang="en-US" altLang="en-US" sz="2800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Complications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---- Otitis, sinusitis, mastoiditis,  meningitis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6200" y="381000"/>
            <a:ext cx="5257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. Skin </a:t>
            </a: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diseases</a:t>
            </a:r>
            <a:endParaRPr lang="en-US" altLang="en-US" sz="2800" b="1" u="sng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Streptococcal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pyoderma (impetigo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)          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(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Superficial infection of abraded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skin-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crusts)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cellulitis, necrotizing fasciitis, lymphangitis,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bacterimia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  <a:endParaRPr lang="en-US" altLang="en-US" sz="2800" i="1" u="sng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endParaRPr lang="en-US" altLang="en-US" sz="2800" i="1" u="sng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3.Endometritis &amp;  </a:t>
            </a:r>
            <a:r>
              <a:rPr lang="en-US" altLang="en-US" sz="2800" b="1" u="sng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purperal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sepsis; </a:t>
            </a:r>
          </a:p>
          <a:p>
            <a:pPr algn="ctr"/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(After delivery)  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5334000" y="1066800"/>
          <a:ext cx="38100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Bitmap Image" r:id="rId3" imgW="2572109" imgH="1867161" progId="Paint.Picture">
                  <p:embed/>
                </p:oleObj>
              </mc:Choice>
              <mc:Fallback>
                <p:oleObj name="Bitmap Image" r:id="rId3" imgW="2572109" imgH="186716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066800"/>
                        <a:ext cx="38100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8600" y="4724400"/>
            <a:ext cx="8001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1.Scarlet 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fever ; </a:t>
            </a:r>
          </a:p>
          <a:p>
            <a:r>
              <a:rPr lang="en-US" alt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Erythrogenic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toxin producing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strept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. pyogenes</a:t>
            </a:r>
          </a:p>
          <a:p>
            <a:r>
              <a:rPr lang="en-US" alt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Strept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 sore throat + erythematous rash</a:t>
            </a: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2.Toxic 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shock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Immune mediated  Post streptococcal </a:t>
            </a:r>
            <a:r>
              <a:rPr lang="en-US" alt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diseases</a:t>
            </a:r>
            <a:endParaRPr lang="en-US" altLang="en-US" sz="2800" b="1" i="1" u="sng" dirty="0">
              <a:solidFill>
                <a:schemeClr val="tx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	Pathogenesis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;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Strept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M proteins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(Ab)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cross react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with</a:t>
            </a:r>
          </a:p>
          <a:p>
            <a:pPr algn="ctr" eaLnBrk="1" hangingPunct="1"/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human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tissue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Ags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(cardiac, glomerular).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	1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en-US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Acute glomerulonephritis;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2-3wks    after Skin infection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Hypertension,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edema,smoky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urine).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	M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protein type 49 Ab -----cross react with  Glomerular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	Basement 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Membrane Ag – Ab complexes on the GBM</a:t>
            </a:r>
            <a:r>
              <a:rPr lang="en-US" altLang="en-US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</a:p>
          <a:p>
            <a:endParaRPr lang="en-US" altLang="en-US" u="sng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2</a:t>
            </a:r>
            <a:r>
              <a:rPr lang="en-US" altLang="en-US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.Rheumatic </a:t>
            </a:r>
            <a:r>
              <a:rPr lang="en-US" altLang="en-US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fever;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2-3wks   after Pharyngitis.</a:t>
            </a:r>
          </a:p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Fever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, migratory polyarthritis, &amp;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carditis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 </a:t>
            </a:r>
          </a:p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 proteins Ab ----- Joint &amp; heart tissue Ag.</a:t>
            </a:r>
          </a:p>
          <a:p>
            <a:endParaRPr lang="en-US" altLang="en-US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altLang="en-US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ASO </a:t>
            </a:r>
            <a:r>
              <a:rPr lang="en-US" altLang="en-US" b="1" u="sng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titres</a:t>
            </a:r>
            <a:r>
              <a:rPr lang="en-US" altLang="en-US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;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Raised  in nearly all cases of acute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rheumatic 	fever </a:t>
            </a:r>
            <a:r>
              <a:rPr lang="en-US" alt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Antistreptolysin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O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titre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is above 200 units/ml (TOD’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UNITS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0" y="773113"/>
            <a:ext cx="95250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STREPTOCOCCI</a:t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of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medical importance</a:t>
            </a:r>
            <a:r>
              <a:rPr lang="en-US" altLang="en-US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/>
            </a:r>
            <a:br>
              <a:rPr lang="en-US" altLang="en-US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</a:br>
            <a:endParaRPr lang="en-US" altLang="en-US" b="1" u="sng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47800" y="1524000"/>
            <a:ext cx="58674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800" b="1" u="sng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S. PYOGENES             </a:t>
            </a:r>
            <a:endParaRPr lang="en-US" altLang="en-US" sz="2800" b="1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. AGALACTIAE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S. FAECALIS            </a:t>
            </a:r>
            <a:endParaRPr lang="en-US" altLang="en-US" sz="2800" b="1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S. PNEUMONIAE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S. VIRIDANS GROUP          </a:t>
            </a:r>
            <a:endParaRPr lang="en-US" altLang="en-US" sz="2800" b="1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S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. BOVIS</a:t>
            </a:r>
          </a:p>
          <a:p>
            <a:pPr>
              <a:buFontTx/>
              <a:buChar char="•"/>
            </a:pP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676400" y="0"/>
          <a:ext cx="51054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Bitmap Image" r:id="rId3" imgW="2343477" imgH="2980952" progId="Paint.Picture">
                  <p:embed/>
                </p:oleObj>
              </mc:Choice>
              <mc:Fallback>
                <p:oleObj name="Bitmap Image" r:id="rId3" imgW="2343477" imgH="2980952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0000"/>
                      <a:stretch>
                        <a:fillRect/>
                      </a:stretch>
                    </p:blipFill>
                    <p:spPr bwMode="auto">
                      <a:xfrm>
                        <a:off x="1676400" y="0"/>
                        <a:ext cx="51054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676400" y="3352800"/>
          <a:ext cx="51054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Bitmap Image" r:id="rId5" imgW="2343477" imgH="2980952" progId="Paint.Picture">
                  <p:embed/>
                </p:oleObj>
              </mc:Choice>
              <mc:Fallback>
                <p:oleObj name="Bitmap Image" r:id="rId5" imgW="2343477" imgH="298095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7728"/>
                      <a:stretch>
                        <a:fillRect/>
                      </a:stretch>
                    </p:blipFill>
                    <p:spPr bwMode="auto">
                      <a:xfrm>
                        <a:off x="1676400" y="3352800"/>
                        <a:ext cx="51054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924800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 .</a:t>
            </a:r>
            <a:r>
              <a:rPr lang="en-US" altLang="en-US" sz="4400" b="1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agalactiae</a:t>
            </a:r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( Group---B)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Pyogenic (No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exotoxin,enzymes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)-- Colonization of  Female vagina      ---- Neonates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-----(Neonatal sepsis&amp; Meningitis, pneumonia)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Adults---   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Pneumonia ,endocarditis, arthritis,          osteomyelitis, Postpartum endometritis</a:t>
            </a:r>
          </a:p>
          <a:p>
            <a:r>
              <a:rPr lang="en-US" altLang="en-US" sz="2800" b="1" u="sng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Viridans</a:t>
            </a: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Streptococci;</a:t>
            </a:r>
          </a:p>
          <a:p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S.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mutans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, S.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sanguis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, S.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salivarious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, S. mitis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NF in the  oropharynx ; 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Dental surgery ----Blood---deformed heart valves --    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Endocarditis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7239000" y="2133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4800" y="381000"/>
            <a:ext cx="84582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Enteroccocus</a:t>
            </a:r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feacalis</a:t>
            </a:r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(Group ---D)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Pyogenic-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----N F—colon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altLang="en-US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UTI </a:t>
            </a:r>
            <a:r>
              <a:rPr lang="en-US" altLang="en-US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(nosocomial )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Pts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with indwelling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catheters,instrumentation</a:t>
            </a:r>
            <a:endParaRPr lang="en-US" altLang="en-US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altLang="en-US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Endocarditis</a:t>
            </a:r>
            <a:endParaRPr lang="en-US" altLang="en-US" u="sng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Pts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with UT or GIT surgery,   instrumentation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altLang="en-US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Intra-abdominal</a:t>
            </a:r>
            <a:r>
              <a:rPr lang="en-US" altLang="en-US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&amp; pelvic infections</a:t>
            </a:r>
          </a:p>
          <a:p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Anaerobes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+Enterococci</a:t>
            </a:r>
          </a:p>
          <a:p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altLang="en-US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</a:t>
            </a:r>
            <a:r>
              <a:rPr lang="en-US" altLang="en-US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 </a:t>
            </a:r>
            <a:r>
              <a:rPr lang="en-US" altLang="en-US" u="sng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bovis</a:t>
            </a:r>
            <a:r>
              <a:rPr lang="en-US" altLang="en-US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(Group ---D);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Pyogenic--- -----N F—colon–</a:t>
            </a:r>
          </a:p>
          <a:p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altLang="en-US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Endocarditis-</a:t>
            </a:r>
            <a:r>
              <a:rPr lang="en-US" altLang="en-US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---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Pt with CA colon</a:t>
            </a:r>
          </a:p>
          <a:p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altLang="en-US" u="sng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Pepto</a:t>
            </a:r>
            <a:r>
              <a:rPr lang="en-US" altLang="en-US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streptococci;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Brain,lung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, abdominal &amp;pelvic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abscess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LABORATORY DIAGNOSIS</a:t>
            </a: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Specimen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s-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--- Swabs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from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throat , skin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lesions</a:t>
            </a: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	      And wound  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    1.</a:t>
            </a: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DIRECT 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MICROSCOPY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:	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GRAM 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STAINED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smears useless in throat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specimens-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	      St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viridans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-----NF</a:t>
            </a:r>
          </a:p>
          <a:p>
            <a:endParaRPr lang="en-US" alt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	   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  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2.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  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ISOLATION OF ORGANISM BY CULTURE</a:t>
            </a: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   MEDIA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	:	Blood agar, chocolate agar</a:t>
            </a:r>
          </a:p>
          <a:p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   Incubation    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:      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Aerobic x 24 hours x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37</a:t>
            </a:r>
            <a:r>
              <a:rPr lang="en-US" altLang="en-US" sz="2800" baseline="30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0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c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10000" y="268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514600" y="457200"/>
            <a:ext cx="434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IDENTIFICATION</a:t>
            </a:r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200400" y="2176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6629" name="Picture 5" descr="C:\Documents and Settings\shamim_mumtaz\My Documents\Special Bact\Dr. Shamim\DS5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76450"/>
            <a:ext cx="4572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14350" y="1392823"/>
            <a:ext cx="40005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 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1.COLONIAL MORPHOLOGY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Small, translucent,  Beta hemolytic colonies</a:t>
            </a: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2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 </a:t>
            </a:r>
            <a:r>
              <a:rPr lang="en-US" altLang="en-US" sz="2800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GRAM </a:t>
            </a:r>
            <a:r>
              <a:rPr lang="en-US" altLang="en-US" sz="2800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STAIN</a:t>
            </a:r>
            <a:endParaRPr lang="en-US" altLang="en-US" sz="2800" u="sng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Gram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positive cocci in chains.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 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3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  </a:t>
            </a:r>
            <a:r>
              <a:rPr lang="en-US" altLang="en-US" sz="2800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INHIBITION BY </a:t>
            </a:r>
            <a:r>
              <a:rPr lang="en-US" altLang="en-US" sz="2800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BACITRACIN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 pyogenes  sensitive to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Bacitracin</a:t>
            </a:r>
            <a:endParaRPr lang="en-US" altLang="en-US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4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 </a:t>
            </a:r>
            <a:r>
              <a:rPr lang="en-US" altLang="en-US" sz="2800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AGGLUTINATION by specific antisera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5181600" y="3048000"/>
            <a:ext cx="228600" cy="976313"/>
          </a:xfrm>
          <a:prstGeom prst="upArrow">
            <a:avLst>
              <a:gd name="adj1" fmla="val 50000"/>
              <a:gd name="adj2" fmla="val 1067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714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 i="1" u="sng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DETECTION </a:t>
            </a:r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OF BACTERIAL ANTIGEN 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In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throat swab specimens - Latex agglutination test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      SEROLOGY:</a:t>
            </a: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When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throat c/s  ----Negative</a:t>
            </a:r>
            <a:r>
              <a:rPr lang="en-US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ASO  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TITER &gt; 200 I.U. Considered positive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in Rheumatic 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	Fever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Anti-DNase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 titers high in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Gp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A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Strept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skin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infections: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+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 AGN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         </a:t>
            </a:r>
          </a:p>
          <a:p>
            <a:pPr>
              <a:spcBef>
                <a:spcPct val="50000"/>
              </a:spcBef>
            </a:pP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628" y="457200"/>
            <a:ext cx="8915400" cy="772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TREATMENT</a:t>
            </a:r>
            <a:endParaRPr lang="en-US" altLang="en-US" sz="44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 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      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All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group A Streptococci --- susceptible to penicillin – G  , 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 	penicillin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–V or Erythromycin, Azithromycin </a:t>
            </a:r>
          </a:p>
          <a:p>
            <a:endParaRPr lang="en-US" altLang="en-US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 </a:t>
            </a:r>
            <a:r>
              <a:rPr lang="en-US" altLang="en-US" sz="32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	</a:t>
            </a: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Enterococci  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resistant to multiple drugs </a:t>
            </a:r>
          </a:p>
          <a:p>
            <a:pPr indent="0"/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	</a:t>
            </a:r>
            <a:r>
              <a:rPr lang="en-US" altLang="en-US" sz="2800" u="sng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Penicillins</a:t>
            </a:r>
            <a:r>
              <a:rPr lang="en-US" altLang="en-US" sz="2800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,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Aminoglycosides,</a:t>
            </a:r>
          </a:p>
          <a:p>
            <a:pPr marL="457200" lvl="1" indent="0"/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	</a:t>
            </a:r>
            <a:r>
              <a:rPr lang="en-US" altLang="en-US" sz="2800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vancomycin</a:t>
            </a:r>
            <a:r>
              <a:rPr lang="en-US" altLang="en-US" sz="2800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(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 VRE) --- imp nosocomial pathogens----</a:t>
            </a: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	</a:t>
            </a:r>
            <a:r>
              <a:rPr lang="en-US" altLang="en-US" sz="2800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Treatment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-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---Linezolid 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 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	</a:t>
            </a: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Group 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 streptococcal infections---</a:t>
            </a: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Penicillin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 or Ampicillin  or</a:t>
            </a: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Penicillin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 +Aminoglycosides</a:t>
            </a:r>
          </a:p>
          <a:p>
            <a:endParaRPr lang="en-US" altLang="en-US" sz="2800" b="1" u="sng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altLang="en-US" sz="2800" b="1" u="sng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Peptostreptococci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;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Penicillin G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 </a:t>
            </a:r>
            <a:endParaRPr lang="en-US" altLang="en-US" sz="12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 </a:t>
            </a:r>
            <a:endParaRPr lang="en-US" altLang="en-US" sz="12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09600" y="381000"/>
            <a:ext cx="8001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PREVENTION</a:t>
            </a:r>
            <a:endParaRPr lang="en-US" altLang="en-US" sz="44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RHEUMATIC </a:t>
            </a: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FEVER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Prompt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treatment of group-A. pharyngitis with penicillin.</a:t>
            </a:r>
          </a:p>
          <a:p>
            <a:pPr>
              <a:spcBef>
                <a:spcPct val="50000"/>
              </a:spcBef>
            </a:pP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In patients with damaged heart valves;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To prevent  endocarditis by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Strept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viridans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  ---- Amoxicillin  before dental surgery.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To prevent  endocarditis by Enterococci   ---- Ampicillin &amp; Gentamicin  before GIT or UT procedures.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Alegreya Sans SC" panose="00000500000000000000" pitchFamily="2" charset="0"/>
                <a:cs typeface="Tahoma" panose="020B0604030504040204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2895600"/>
            <a:ext cx="5022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533400" y="6858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2514600"/>
          <a:ext cx="9144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4" imgW="4676190" imgH="3048426" progId="Paint.Picture">
                  <p:embed/>
                </p:oleObj>
              </mc:Choice>
              <mc:Fallback>
                <p:oleObj name="Bitmap Image" r:id="rId4" imgW="4676190" imgH="304842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9507" b="44444"/>
                      <a:stretch>
                        <a:fillRect/>
                      </a:stretch>
                    </p:blipFill>
                    <p:spPr bwMode="auto">
                      <a:xfrm>
                        <a:off x="0" y="2514600"/>
                        <a:ext cx="9144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0" y="0"/>
          <a:ext cx="4572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6" imgW="4676190" imgH="3048426" progId="Paint.Picture">
                  <p:embed/>
                </p:oleObj>
              </mc:Choice>
              <mc:Fallback>
                <p:oleObj name="Bitmap Image" r:id="rId6" imgW="4676190" imgH="304842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1666" b="60493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72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0" y="3581400"/>
          <a:ext cx="44958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7" imgW="4676190" imgH="3048426" progId="Paint.Picture">
                  <p:embed/>
                </p:oleObj>
              </mc:Choice>
              <mc:Fallback>
                <p:oleObj name="Bitmap Image" r:id="rId7" imgW="4676190" imgH="3048426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3334" r="50833"/>
                      <a:stretch>
                        <a:fillRect/>
                      </a:stretch>
                    </p:blipFill>
                    <p:spPr bwMode="auto">
                      <a:xfrm>
                        <a:off x="0" y="3581400"/>
                        <a:ext cx="44958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4648200" y="0"/>
          <a:ext cx="4495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8" imgW="4676190" imgH="3048426" progId="Paint.Picture">
                  <p:embed/>
                </p:oleObj>
              </mc:Choice>
              <mc:Fallback>
                <p:oleObj name="Bitmap Image" r:id="rId8" imgW="4676190" imgH="304842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00" b="60493"/>
                      <a:stretch>
                        <a:fillRect/>
                      </a:stretch>
                    </p:blipFill>
                    <p:spPr bwMode="auto">
                      <a:xfrm>
                        <a:off x="4648200" y="0"/>
                        <a:ext cx="44958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en-US" altLang="en-US" sz="2800" b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altLang="en-US" sz="2800" b="1" i="1" u="sng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81000"/>
            <a:ext cx="9220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STREPTOCOCCUS </a:t>
            </a:r>
            <a:r>
              <a:rPr lang="en-US" alt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M</a:t>
            </a:r>
            <a:r>
              <a:rPr lang="en-US" altLang="en-US" sz="5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orphology</a:t>
            </a:r>
            <a:endParaRPr lang="en-US" altLang="en-US" sz="5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14400" y="1532930"/>
            <a:ext cx="434340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800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1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μm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in diameter,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Spherical 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    </a:t>
            </a: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Gram 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positive cocci 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    </a:t>
            </a: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mainly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arranged in ------  chains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Catalase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negative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886200" y="286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246" name="Picture 6" descr="C:\Documents and Settings\shamim_mumtaz\My Documents\Special Bact\Dr. Shamim\DS2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16764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C:\Documents and Settings\shamim_mumtaz\My Documents\Special Bact\Dr. Shamim\DS52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0999" y="529746"/>
            <a:ext cx="4695825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tabLst>
                <a:tab pos="800100" algn="l"/>
                <a:tab pos="85725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800100" algn="l"/>
                <a:tab pos="85725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800100" algn="l"/>
                <a:tab pos="85725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800100" algn="l"/>
                <a:tab pos="85725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800100" algn="l"/>
                <a:tab pos="85725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85725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85725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85725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85725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CLASSIFICATION</a:t>
            </a:r>
          </a:p>
          <a:p>
            <a:pPr eaLnBrk="1" hangingPunct="1"/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On 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the basis of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Haemolysis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on blood agar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  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Beta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haemolytic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S.pyogenes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&amp;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S.agalactiae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,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other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haemolytic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                       Streptococci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11267" name="Picture 3" descr="BHS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8109"/>
          <a:stretch>
            <a:fillRect/>
          </a:stretch>
        </p:blipFill>
        <p:spPr bwMode="auto">
          <a:xfrm>
            <a:off x="5562600" y="381000"/>
            <a:ext cx="35814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181600" y="3276600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Clear zone of complete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haemolysis</a:t>
            </a:r>
            <a:endParaRPr lang="en-US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5" descr="14-11-06_1016"/>
          <p:cNvSpPr>
            <a:spLocks noChangeArrowheads="1"/>
          </p:cNvSpPr>
          <p:nvPr/>
        </p:nvSpPr>
        <p:spPr bwMode="auto">
          <a:xfrm>
            <a:off x="5791200" y="4267200"/>
            <a:ext cx="2819400" cy="2286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657600" y="6019800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- Hemolysis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43759" y="533400"/>
            <a:ext cx="5562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2.Alpha  </a:t>
            </a:r>
            <a:r>
              <a:rPr lang="en-US" altLang="en-US" sz="2800" b="1" u="sng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haemolysis</a:t>
            </a:r>
            <a:endParaRPr lang="en-US" altLang="en-US" sz="2800" u="sng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Zone of partial   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haemolysis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    ,  greenish discoloration around  colonies 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e.g.    Streptococcus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viridans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, 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Strept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. pneumoniae.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			     </a:t>
            </a:r>
          </a:p>
        </p:txBody>
      </p:sp>
      <p:pic>
        <p:nvPicPr>
          <p:cNvPr id="12291" name="Picture 3" descr="A hemo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514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emo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1208" r="6322" b="14151"/>
          <a:stretch>
            <a:fillRect/>
          </a:stretch>
        </p:blipFill>
        <p:spPr bwMode="auto">
          <a:xfrm>
            <a:off x="6324600" y="3581400"/>
            <a:ext cx="2438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191000" y="5791200"/>
            <a:ext cx="2188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sym typeface="Symbol" panose="05050102010706020507" pitchFamily="18" charset="2"/>
              </a:rPr>
              <a:t>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- Hemolysis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09600" y="3657035"/>
            <a:ext cx="5181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3.Gamma </a:t>
            </a:r>
            <a:r>
              <a:rPr lang="en-US" altLang="en-US" sz="2800" b="1" u="sng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haemolytic</a:t>
            </a:r>
            <a:endParaRPr lang="en-US" altLang="en-US" sz="2800" b="1" u="sng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endParaRPr lang="en-US" altLang="en-US" sz="2800" b="1" u="sng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Non-</a:t>
            </a:r>
            <a:r>
              <a:rPr lang="en-US" alt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haemolytic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Streptococci 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e.g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Strept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faecalis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1143000"/>
          <a:ext cx="9144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Bitmap Image" r:id="rId3" imgW="5133333" imgH="2980952" progId="Paint.Picture">
                  <p:embed/>
                </p:oleObj>
              </mc:Choice>
              <mc:Fallback>
                <p:oleObj name="Bitmap Image" r:id="rId3" imgW="5133333" imgH="2980952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2500"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440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LANCEFIELD CLASSIFICATION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(Basis - 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Group specific Carbohydrate antigens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)</a:t>
            </a: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ahoma" panose="020B0604030504040204" pitchFamily="34" charset="0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0" y="3352800"/>
          <a:ext cx="9144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5" imgW="5133333" imgH="2980952" progId="Paint.Picture">
                  <p:embed/>
                </p:oleObj>
              </mc:Choice>
              <mc:Fallback>
                <p:oleObj name="Bitmap Image" r:id="rId5" imgW="5133333" imgH="298095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6111" b="13068"/>
                      <a:stretch>
                        <a:fillRect/>
                      </a:stretch>
                    </p:blipFill>
                    <p:spPr bwMode="auto">
                      <a:xfrm>
                        <a:off x="0" y="3352800"/>
                        <a:ext cx="91440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0" y="6172200"/>
          <a:ext cx="9144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Bitmap Image" r:id="rId6" imgW="5133333" imgH="2980952" progId="Paint.Picture">
                  <p:embed/>
                </p:oleObj>
              </mc:Choice>
              <mc:Fallback>
                <p:oleObj name="Bitmap Image" r:id="rId6" imgW="5133333" imgH="298095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6932"/>
                      <a:stretch>
                        <a:fillRect/>
                      </a:stretch>
                    </p:blipFill>
                    <p:spPr bwMode="auto">
                      <a:xfrm>
                        <a:off x="0" y="6172200"/>
                        <a:ext cx="9144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001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8001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8001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8001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8001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 	</a:t>
            </a:r>
            <a:endParaRPr lang="en-US" altLang="en-US" sz="28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   </a:t>
            </a:r>
            <a:r>
              <a:rPr lang="en-US" alt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LANCEFIELD </a:t>
            </a:r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CLASSIFICATION </a:t>
            </a:r>
          </a:p>
          <a:p>
            <a:pPr algn="just"/>
            <a:r>
              <a:rPr lang="en-US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A 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– H, K – V Lancefield 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groups</a:t>
            </a: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i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	</a:t>
            </a:r>
            <a:r>
              <a:rPr lang="en-US" altLang="en-US" sz="2800" i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Group </a:t>
            </a:r>
            <a:r>
              <a:rPr lang="en-US" altLang="en-US" sz="2800" i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A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:     S. Pyogenes---- acute sore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throat</a:t>
            </a:r>
          </a:p>
          <a:p>
            <a:pPr algn="just"/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i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	</a:t>
            </a:r>
            <a:r>
              <a:rPr lang="en-US" altLang="en-US" sz="2800" i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Group </a:t>
            </a:r>
            <a:r>
              <a:rPr lang="en-US" altLang="en-US" sz="2800" i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B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:     S.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agalactiae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--neonatal sepsis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&amp;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	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meningitis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altLang="en-US" sz="2800" i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	</a:t>
            </a:r>
            <a:r>
              <a:rPr lang="en-US" altLang="en-US" sz="2800" i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Group </a:t>
            </a:r>
            <a:r>
              <a:rPr lang="en-US" altLang="en-US" sz="2800" i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D: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    S.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faecalis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(Enterococci ) ----  UTI</a:t>
            </a:r>
          </a:p>
          <a:p>
            <a:endParaRPr lang="en-US" altLang="en-US" sz="2800" i="1" u="sng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sz="2800" i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altLang="en-US" sz="2800" i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Group </a:t>
            </a:r>
            <a:r>
              <a:rPr lang="en-US" altLang="en-US" sz="2800" i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F, G, H, &amp; K: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commensals---- human throat.</a:t>
            </a:r>
          </a:p>
          <a:p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sz="2800" i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altLang="en-US" sz="2800" i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Group </a:t>
            </a:r>
            <a:r>
              <a:rPr lang="en-US" altLang="en-US" sz="2800" i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: small outbreaks of puerperal sepsis &amp; sore </a:t>
            </a:r>
          </a:p>
          <a:p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throat   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</a:t>
            </a:r>
          </a:p>
          <a:p>
            <a:r>
              <a:rPr lang="en-US" altLang="en-US" sz="2800" i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altLang="en-US" sz="2800" i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Group </a:t>
            </a:r>
            <a:r>
              <a:rPr lang="en-US" altLang="en-US" sz="2800" i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 &amp; K: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---- occasionally  infective endocarditis.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4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4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57200" y="381000"/>
            <a:ext cx="84582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Oxygen </a:t>
            </a:r>
            <a:r>
              <a:rPr lang="en-US" alt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requirements</a:t>
            </a:r>
            <a:endParaRPr lang="en-US" alt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b="1" dirty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Facultative anaerobes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:</a:t>
            </a:r>
          </a:p>
          <a:p>
            <a:pPr algn="just"/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ahoma" panose="020B0604030504040204" pitchFamily="34" charset="0"/>
            </a:endParaRPr>
          </a:p>
          <a:p>
            <a:pPr algn="ctr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Strept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. pyogenes </a:t>
            </a:r>
          </a:p>
          <a:p>
            <a:pPr algn="ctr"/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       </a:t>
            </a:r>
            <a:r>
              <a:rPr lang="en-US" alt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Strept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. pneumoniae</a:t>
            </a:r>
          </a:p>
          <a:p>
            <a:pPr algn="just"/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Strict anaerobes 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: </a:t>
            </a:r>
          </a:p>
          <a:p>
            <a:pPr algn="just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                        </a:t>
            </a:r>
          </a:p>
          <a:p>
            <a:pPr algn="just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                        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		 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cs typeface="Tahoma" panose="020B0604030504040204" pitchFamily="34" charset="0"/>
              </a:rPr>
              <a:t>Peptostreptococci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  <a:cs typeface="Tahoma" panose="020B0604030504040204" pitchFamily="34" charset="0"/>
            </a:endParaRPr>
          </a:p>
          <a:p>
            <a:pPr algn="ctr"/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1945</TotalTime>
  <Words>464</Words>
  <Application>Microsoft Office PowerPoint</Application>
  <PresentationFormat>On-screen Show (4:3)</PresentationFormat>
  <Paragraphs>243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Times New Roman</vt:lpstr>
      <vt:lpstr>Arial</vt:lpstr>
      <vt:lpstr>Tahoma</vt:lpstr>
      <vt:lpstr>Symbol</vt:lpstr>
      <vt:lpstr>Verdana</vt:lpstr>
      <vt:lpstr>Ribbons</vt:lpstr>
      <vt:lpstr>Bitmap Image</vt:lpstr>
      <vt:lpstr>STREPTOCOCCUS BY MBBSPPT.COM</vt:lpstr>
      <vt:lpstr>STREPTOCOCCI of medical importance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Post-Streptococcal Diseases;</dc:title>
  <dc:creator>abc</dc:creator>
  <cp:lastModifiedBy>Mithilesh Patel</cp:lastModifiedBy>
  <cp:revision>115</cp:revision>
  <dcterms:created xsi:type="dcterms:W3CDTF">2003-04-20T12:55:59Z</dcterms:created>
  <dcterms:modified xsi:type="dcterms:W3CDTF">2017-05-17T18:51:31Z</dcterms:modified>
</cp:coreProperties>
</file>