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257" r:id="rId3"/>
    <p:sldId id="258" r:id="rId4"/>
    <p:sldId id="259" r:id="rId5"/>
    <p:sldId id="260" r:id="rId6"/>
    <p:sldId id="267" r:id="rId7"/>
    <p:sldId id="269" r:id="rId8"/>
    <p:sldId id="264" r:id="rId9"/>
    <p:sldId id="261" r:id="rId10"/>
    <p:sldId id="262" r:id="rId11"/>
    <p:sldId id="265" r:id="rId12"/>
    <p:sldId id="266" r:id="rId13"/>
    <p:sldId id="270" r:id="rId14"/>
    <p:sldId id="290" r:id="rId15"/>
    <p:sldId id="272" r:id="rId16"/>
    <p:sldId id="273" r:id="rId17"/>
    <p:sldId id="275" r:id="rId18"/>
    <p:sldId id="276" r:id="rId19"/>
    <p:sldId id="277" r:id="rId20"/>
    <p:sldId id="278" r:id="rId21"/>
    <p:sldId id="279" r:id="rId22"/>
    <p:sldId id="289" r:id="rId23"/>
    <p:sldId id="284" r:id="rId24"/>
    <p:sldId id="286" r:id="rId25"/>
    <p:sldId id="291" r:id="rId26"/>
    <p:sldId id="292" r:id="rId27"/>
    <p:sldId id="295" r:id="rId28"/>
    <p:sldId id="296" r:id="rId29"/>
    <p:sldId id="297" r:id="rId30"/>
    <p:sldId id="299" r:id="rId31"/>
    <p:sldId id="300" r:id="rId32"/>
    <p:sldId id="301" r:id="rId33"/>
    <p:sldId id="302" r:id="rId34"/>
    <p:sldId id="303" r:id="rId35"/>
    <p:sldId id="304" r:id="rId36"/>
    <p:sldId id="323" r:id="rId37"/>
    <p:sldId id="328" r:id="rId38"/>
    <p:sldId id="324" r:id="rId39"/>
    <p:sldId id="325" r:id="rId40"/>
    <p:sldId id="306" r:id="rId41"/>
    <p:sldId id="319" r:id="rId42"/>
    <p:sldId id="320" r:id="rId43"/>
    <p:sldId id="312" r:id="rId44"/>
    <p:sldId id="313" r:id="rId45"/>
    <p:sldId id="329" r:id="rId46"/>
    <p:sldId id="317" r:id="rId47"/>
    <p:sldId id="318" r:id="rId48"/>
    <p:sldId id="327" r:id="rId49"/>
    <p:sldId id="330" r:id="rId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250C04F-E1DA-4A66-AEA8-9B774D1E28F9}" type="doc">
      <dgm:prSet loTypeId="urn:microsoft.com/office/officeart/2005/8/layout/vList2" loCatId="list" qsTypeId="urn:microsoft.com/office/officeart/2005/8/quickstyle/3d5" qsCatId="3D" csTypeId="urn:microsoft.com/office/officeart/2005/8/colors/accent1_2" csCatId="accent1"/>
      <dgm:spPr/>
      <dgm:t>
        <a:bodyPr/>
        <a:lstStyle/>
        <a:p>
          <a:endParaRPr lang="en-US"/>
        </a:p>
      </dgm:t>
    </dgm:pt>
    <dgm:pt modelId="{E31D7D68-4FD2-41B2-8727-4B944C0F55F9}">
      <dgm:prSet/>
      <dgm:spPr/>
      <dgm:t>
        <a:bodyPr/>
        <a:lstStyle/>
        <a:p>
          <a:pPr rtl="0"/>
          <a:r>
            <a:rPr lang="en-US" dirty="0"/>
            <a:t>Seizures</a:t>
          </a:r>
        </a:p>
      </dgm:t>
    </dgm:pt>
    <dgm:pt modelId="{EC874251-2F93-44DD-9C41-3A5E239ECDB3}" type="parTrans" cxnId="{3FF4CD9B-B68C-44E5-AD42-0F9CD2FA3056}">
      <dgm:prSet/>
      <dgm:spPr/>
      <dgm:t>
        <a:bodyPr/>
        <a:lstStyle/>
        <a:p>
          <a:endParaRPr lang="en-US"/>
        </a:p>
      </dgm:t>
    </dgm:pt>
    <dgm:pt modelId="{FF34FE72-AAB1-4BF5-9CAE-64A6D87A84FF}" type="sibTrans" cxnId="{3FF4CD9B-B68C-44E5-AD42-0F9CD2FA3056}">
      <dgm:prSet/>
      <dgm:spPr/>
      <dgm:t>
        <a:bodyPr/>
        <a:lstStyle/>
        <a:p>
          <a:endParaRPr lang="en-US"/>
        </a:p>
      </dgm:t>
    </dgm:pt>
    <dgm:pt modelId="{605A8AC9-2E03-4A0E-B31E-399D895A924B}">
      <dgm:prSet/>
      <dgm:spPr/>
      <dgm:t>
        <a:bodyPr/>
        <a:lstStyle/>
        <a:p>
          <a:pPr rtl="0"/>
          <a:r>
            <a:rPr lang="en-US" dirty="0"/>
            <a:t>Extreme sleepiness</a:t>
          </a:r>
        </a:p>
      </dgm:t>
    </dgm:pt>
    <dgm:pt modelId="{3858CF35-50B7-4A14-BCC0-C83571A63DA0}" type="parTrans" cxnId="{D4657BA6-F365-4C86-90C0-2C491C4120AB}">
      <dgm:prSet/>
      <dgm:spPr/>
      <dgm:t>
        <a:bodyPr/>
        <a:lstStyle/>
        <a:p>
          <a:endParaRPr lang="en-US"/>
        </a:p>
      </dgm:t>
    </dgm:pt>
    <dgm:pt modelId="{D59F2953-B12C-42CE-B4C4-216348F957EE}" type="sibTrans" cxnId="{D4657BA6-F365-4C86-90C0-2C491C4120AB}">
      <dgm:prSet/>
      <dgm:spPr/>
      <dgm:t>
        <a:bodyPr/>
        <a:lstStyle/>
        <a:p>
          <a:endParaRPr lang="en-US"/>
        </a:p>
      </dgm:t>
    </dgm:pt>
    <dgm:pt modelId="{993217E8-7516-4226-A6B8-CA3F6087CCB9}">
      <dgm:prSet/>
      <dgm:spPr/>
      <dgm:t>
        <a:bodyPr/>
        <a:lstStyle/>
        <a:p>
          <a:pPr rtl="0"/>
          <a:r>
            <a:rPr lang="en-US" dirty="0"/>
            <a:t>A tendency to use only one side of their body</a:t>
          </a:r>
        </a:p>
      </dgm:t>
    </dgm:pt>
    <dgm:pt modelId="{E744E283-3BEC-4BCE-9BAB-429C1DE70E5A}" type="parTrans" cxnId="{5C546815-9346-4593-BCE9-3C2F2E48DCFA}">
      <dgm:prSet/>
      <dgm:spPr/>
      <dgm:t>
        <a:bodyPr/>
        <a:lstStyle/>
        <a:p>
          <a:endParaRPr lang="en-US"/>
        </a:p>
      </dgm:t>
    </dgm:pt>
    <dgm:pt modelId="{374071C2-5366-4137-9FBC-BA49101D6503}" type="sibTrans" cxnId="{5C546815-9346-4593-BCE9-3C2F2E48DCFA}">
      <dgm:prSet/>
      <dgm:spPr/>
      <dgm:t>
        <a:bodyPr/>
        <a:lstStyle/>
        <a:p>
          <a:endParaRPr lang="en-US"/>
        </a:p>
      </dgm:t>
    </dgm:pt>
    <dgm:pt modelId="{A5089DF0-5A82-41E0-A2C9-E31F81604F62}" type="pres">
      <dgm:prSet presAssocID="{C250C04F-E1DA-4A66-AEA8-9B774D1E28F9}" presName="linear" presStyleCnt="0">
        <dgm:presLayoutVars>
          <dgm:animLvl val="lvl"/>
          <dgm:resizeHandles val="exact"/>
        </dgm:presLayoutVars>
      </dgm:prSet>
      <dgm:spPr/>
    </dgm:pt>
    <dgm:pt modelId="{50C77E64-0B8F-44E5-A01D-A375AD5F9C26}" type="pres">
      <dgm:prSet presAssocID="{E31D7D68-4FD2-41B2-8727-4B944C0F55F9}" presName="parentText" presStyleLbl="node1" presStyleIdx="0" presStyleCnt="3">
        <dgm:presLayoutVars>
          <dgm:chMax val="0"/>
          <dgm:bulletEnabled val="1"/>
        </dgm:presLayoutVars>
      </dgm:prSet>
      <dgm:spPr/>
    </dgm:pt>
    <dgm:pt modelId="{BC3695F0-9598-4862-85E7-E7C93EC7F1E7}" type="pres">
      <dgm:prSet presAssocID="{FF34FE72-AAB1-4BF5-9CAE-64A6D87A84FF}" presName="spacer" presStyleCnt="0"/>
      <dgm:spPr/>
    </dgm:pt>
    <dgm:pt modelId="{FB642E08-71F1-43C7-9DA3-2D779B87C1F6}" type="pres">
      <dgm:prSet presAssocID="{605A8AC9-2E03-4A0E-B31E-399D895A924B}" presName="parentText" presStyleLbl="node1" presStyleIdx="1" presStyleCnt="3">
        <dgm:presLayoutVars>
          <dgm:chMax val="0"/>
          <dgm:bulletEnabled val="1"/>
        </dgm:presLayoutVars>
      </dgm:prSet>
      <dgm:spPr/>
    </dgm:pt>
    <dgm:pt modelId="{C142C97B-20A4-48F8-85B5-D05810BF1463}" type="pres">
      <dgm:prSet presAssocID="{D59F2953-B12C-42CE-B4C4-216348F957EE}" presName="spacer" presStyleCnt="0"/>
      <dgm:spPr/>
    </dgm:pt>
    <dgm:pt modelId="{7E7E881F-6BB8-4A31-807B-07EF6D2C8ECF}" type="pres">
      <dgm:prSet presAssocID="{993217E8-7516-4226-A6B8-CA3F6087CCB9}" presName="parentText" presStyleLbl="node1" presStyleIdx="2" presStyleCnt="3">
        <dgm:presLayoutVars>
          <dgm:chMax val="0"/>
          <dgm:bulletEnabled val="1"/>
        </dgm:presLayoutVars>
      </dgm:prSet>
      <dgm:spPr/>
    </dgm:pt>
  </dgm:ptLst>
  <dgm:cxnLst>
    <dgm:cxn modelId="{3FD2CF0D-842E-4B1D-B394-13B63CB7145B}" type="presOf" srcId="{C250C04F-E1DA-4A66-AEA8-9B774D1E28F9}" destId="{A5089DF0-5A82-41E0-A2C9-E31F81604F62}" srcOrd="0" destOrd="0" presId="urn:microsoft.com/office/officeart/2005/8/layout/vList2"/>
    <dgm:cxn modelId="{5C546815-9346-4593-BCE9-3C2F2E48DCFA}" srcId="{C250C04F-E1DA-4A66-AEA8-9B774D1E28F9}" destId="{993217E8-7516-4226-A6B8-CA3F6087CCB9}" srcOrd="2" destOrd="0" parTransId="{E744E283-3BEC-4BCE-9BAB-429C1DE70E5A}" sibTransId="{374071C2-5366-4137-9FBC-BA49101D6503}"/>
    <dgm:cxn modelId="{60F30B6A-B794-40D8-8366-B580803D5BE2}" type="presOf" srcId="{993217E8-7516-4226-A6B8-CA3F6087CCB9}" destId="{7E7E881F-6BB8-4A31-807B-07EF6D2C8ECF}" srcOrd="0" destOrd="0" presId="urn:microsoft.com/office/officeart/2005/8/layout/vList2"/>
    <dgm:cxn modelId="{3FF4CD9B-B68C-44E5-AD42-0F9CD2FA3056}" srcId="{C250C04F-E1DA-4A66-AEA8-9B774D1E28F9}" destId="{E31D7D68-4FD2-41B2-8727-4B944C0F55F9}" srcOrd="0" destOrd="0" parTransId="{EC874251-2F93-44DD-9C41-3A5E239ECDB3}" sibTransId="{FF34FE72-AAB1-4BF5-9CAE-64A6D87A84FF}"/>
    <dgm:cxn modelId="{1DEF66A1-5A86-4052-AC43-7A351BC77C6C}" type="presOf" srcId="{E31D7D68-4FD2-41B2-8727-4B944C0F55F9}" destId="{50C77E64-0B8F-44E5-A01D-A375AD5F9C26}" srcOrd="0" destOrd="0" presId="urn:microsoft.com/office/officeart/2005/8/layout/vList2"/>
    <dgm:cxn modelId="{D4657BA6-F365-4C86-90C0-2C491C4120AB}" srcId="{C250C04F-E1DA-4A66-AEA8-9B774D1E28F9}" destId="{605A8AC9-2E03-4A0E-B31E-399D895A924B}" srcOrd="1" destOrd="0" parTransId="{3858CF35-50B7-4A14-BCC0-C83571A63DA0}" sibTransId="{D59F2953-B12C-42CE-B4C4-216348F957EE}"/>
    <dgm:cxn modelId="{454E4BBE-E15A-467F-A6B5-5DAB4BD1FD3A}" type="presOf" srcId="{605A8AC9-2E03-4A0E-B31E-399D895A924B}" destId="{FB642E08-71F1-43C7-9DA3-2D779B87C1F6}" srcOrd="0" destOrd="0" presId="urn:microsoft.com/office/officeart/2005/8/layout/vList2"/>
    <dgm:cxn modelId="{42618A0E-9681-403A-A134-91235C4B885E}" type="presParOf" srcId="{A5089DF0-5A82-41E0-A2C9-E31F81604F62}" destId="{50C77E64-0B8F-44E5-A01D-A375AD5F9C26}" srcOrd="0" destOrd="0" presId="urn:microsoft.com/office/officeart/2005/8/layout/vList2"/>
    <dgm:cxn modelId="{9982FA2A-2A5B-45BA-94F3-847A56C0DB81}" type="presParOf" srcId="{A5089DF0-5A82-41E0-A2C9-E31F81604F62}" destId="{BC3695F0-9598-4862-85E7-E7C93EC7F1E7}" srcOrd="1" destOrd="0" presId="urn:microsoft.com/office/officeart/2005/8/layout/vList2"/>
    <dgm:cxn modelId="{0133E4E3-03E6-4F4C-9424-74BD90CC9A40}" type="presParOf" srcId="{A5089DF0-5A82-41E0-A2C9-E31F81604F62}" destId="{FB642E08-71F1-43C7-9DA3-2D779B87C1F6}" srcOrd="2" destOrd="0" presId="urn:microsoft.com/office/officeart/2005/8/layout/vList2"/>
    <dgm:cxn modelId="{6E9AB1C6-4386-45A7-9EE4-1207FB23A305}" type="presParOf" srcId="{A5089DF0-5A82-41E0-A2C9-E31F81604F62}" destId="{C142C97B-20A4-48F8-85B5-D05810BF1463}" srcOrd="3" destOrd="0" presId="urn:microsoft.com/office/officeart/2005/8/layout/vList2"/>
    <dgm:cxn modelId="{DD271CD1-F4DA-45FE-ACAB-E449B4DE545E}" type="presParOf" srcId="{A5089DF0-5A82-41E0-A2C9-E31F81604F62}" destId="{7E7E881F-6BB8-4A31-807B-07EF6D2C8EC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38BE8B0-ED3F-48B9-9E24-7126704D27AC}" type="doc">
      <dgm:prSet loTypeId="urn:microsoft.com/office/officeart/2005/8/layout/vList2" loCatId="list" qsTypeId="urn:microsoft.com/office/officeart/2005/8/quickstyle/3d1" qsCatId="3D" csTypeId="urn:microsoft.com/office/officeart/2005/8/colors/accent1_2" csCatId="accent1" phldr="1"/>
      <dgm:spPr/>
      <dgm:t>
        <a:bodyPr/>
        <a:lstStyle/>
        <a:p>
          <a:endParaRPr lang="en-US"/>
        </a:p>
      </dgm:t>
    </dgm:pt>
    <dgm:pt modelId="{CDD8640C-F4EA-4C8D-AAD0-C5F54B7B5FBF}">
      <dgm:prSet/>
      <dgm:spPr/>
      <dgm:t>
        <a:bodyPr/>
        <a:lstStyle/>
        <a:p>
          <a:pPr rtl="0"/>
          <a:r>
            <a:rPr lang="en-US" dirty="0"/>
            <a:t>Weakness or numbness of the face, arm or leg, usually on one side of the body</a:t>
          </a:r>
        </a:p>
      </dgm:t>
    </dgm:pt>
    <dgm:pt modelId="{05F7795D-3733-4BB1-B0CC-7EC088F33592}" type="parTrans" cxnId="{46A028A0-842C-41B0-BB73-C8ACF88E3AE3}">
      <dgm:prSet/>
      <dgm:spPr/>
      <dgm:t>
        <a:bodyPr/>
        <a:lstStyle/>
        <a:p>
          <a:endParaRPr lang="en-US"/>
        </a:p>
      </dgm:t>
    </dgm:pt>
    <dgm:pt modelId="{080EEE05-8B95-4559-970D-601F7CF7420F}" type="sibTrans" cxnId="{46A028A0-842C-41B0-BB73-C8ACF88E3AE3}">
      <dgm:prSet/>
      <dgm:spPr/>
      <dgm:t>
        <a:bodyPr/>
        <a:lstStyle/>
        <a:p>
          <a:endParaRPr lang="en-US"/>
        </a:p>
      </dgm:t>
    </dgm:pt>
    <dgm:pt modelId="{7EC1596C-B8FC-4A8A-9437-A6B0860743DF}">
      <dgm:prSet/>
      <dgm:spPr>
        <a:effectLst>
          <a:glow rad="63500">
            <a:schemeClr val="accent3">
              <a:satMod val="175000"/>
              <a:alpha val="40000"/>
            </a:schemeClr>
          </a:glow>
        </a:effectLst>
      </dgm:spPr>
      <dgm:t>
        <a:bodyPr/>
        <a:lstStyle/>
        <a:p>
          <a:pPr rtl="0"/>
          <a:r>
            <a:rPr lang="en-US" dirty="0"/>
            <a:t>Trouble walking due to weakness or trouble moving one side of the body, or due to loss of coordination</a:t>
          </a:r>
        </a:p>
      </dgm:t>
    </dgm:pt>
    <dgm:pt modelId="{FD6EB2DA-71B7-4F46-A209-1E03681EC05A}" type="parTrans" cxnId="{B6DE03A2-B73E-4CDE-80A7-9864D21BFDBF}">
      <dgm:prSet/>
      <dgm:spPr/>
      <dgm:t>
        <a:bodyPr/>
        <a:lstStyle/>
        <a:p>
          <a:endParaRPr lang="en-US"/>
        </a:p>
      </dgm:t>
    </dgm:pt>
    <dgm:pt modelId="{4CE92F7E-24AD-43AA-906A-64DD3FE99125}" type="sibTrans" cxnId="{B6DE03A2-B73E-4CDE-80A7-9864D21BFDBF}">
      <dgm:prSet/>
      <dgm:spPr/>
      <dgm:t>
        <a:bodyPr/>
        <a:lstStyle/>
        <a:p>
          <a:endParaRPr lang="en-US"/>
        </a:p>
      </dgm:t>
    </dgm:pt>
    <dgm:pt modelId="{7AFA8239-A789-4B93-8031-2E6311C90D94}">
      <dgm:prSet/>
      <dgm:spPr/>
      <dgm:t>
        <a:bodyPr/>
        <a:lstStyle/>
        <a:p>
          <a:pPr rtl="0"/>
          <a:r>
            <a:rPr lang="en-US" dirty="0"/>
            <a:t>Problems speaking or understanding language, including slurred speech, trouble trying to speak, inability to speak at all, or difficulty in understanding simple directions</a:t>
          </a:r>
        </a:p>
      </dgm:t>
    </dgm:pt>
    <dgm:pt modelId="{6B2A78D4-7BD9-415A-AAFB-EE7254A1068B}" type="parTrans" cxnId="{231C5133-0CC4-4CAE-B89F-2DC7B49ECC08}">
      <dgm:prSet/>
      <dgm:spPr/>
      <dgm:t>
        <a:bodyPr/>
        <a:lstStyle/>
        <a:p>
          <a:endParaRPr lang="en-US"/>
        </a:p>
      </dgm:t>
    </dgm:pt>
    <dgm:pt modelId="{0CCF972E-C2D2-4DA1-9171-AB5BFA1DA246}" type="sibTrans" cxnId="{231C5133-0CC4-4CAE-B89F-2DC7B49ECC08}">
      <dgm:prSet/>
      <dgm:spPr/>
      <dgm:t>
        <a:bodyPr/>
        <a:lstStyle/>
        <a:p>
          <a:endParaRPr lang="en-US"/>
        </a:p>
      </dgm:t>
    </dgm:pt>
    <dgm:pt modelId="{1798CCF7-526F-4172-BE42-D47890FAFCD2}">
      <dgm:prSet/>
      <dgm:spPr/>
      <dgm:t>
        <a:bodyPr/>
        <a:lstStyle/>
        <a:p>
          <a:pPr rtl="0"/>
          <a:r>
            <a:rPr lang="en-US" dirty="0"/>
            <a:t>Severe headache especially with vomiting and sleepiness</a:t>
          </a:r>
        </a:p>
      </dgm:t>
    </dgm:pt>
    <dgm:pt modelId="{747529CC-BB1E-4E70-A3C4-B915481789DD}" type="parTrans" cxnId="{09194E2F-BF4D-45D3-A1B7-A8F736FB8948}">
      <dgm:prSet/>
      <dgm:spPr/>
      <dgm:t>
        <a:bodyPr/>
        <a:lstStyle/>
        <a:p>
          <a:endParaRPr lang="en-US"/>
        </a:p>
      </dgm:t>
    </dgm:pt>
    <dgm:pt modelId="{94AFF24D-0C66-4309-AB51-DC9CD2D2393C}" type="sibTrans" cxnId="{09194E2F-BF4D-45D3-A1B7-A8F736FB8948}">
      <dgm:prSet/>
      <dgm:spPr/>
      <dgm:t>
        <a:bodyPr/>
        <a:lstStyle/>
        <a:p>
          <a:endParaRPr lang="en-US"/>
        </a:p>
      </dgm:t>
    </dgm:pt>
    <dgm:pt modelId="{594A0E88-3679-458F-922E-B83B9E6BF61A}" type="pres">
      <dgm:prSet presAssocID="{438BE8B0-ED3F-48B9-9E24-7126704D27AC}" presName="linear" presStyleCnt="0">
        <dgm:presLayoutVars>
          <dgm:animLvl val="lvl"/>
          <dgm:resizeHandles val="exact"/>
        </dgm:presLayoutVars>
      </dgm:prSet>
      <dgm:spPr/>
    </dgm:pt>
    <dgm:pt modelId="{D251816F-C7F5-4636-90C0-47AAD436452B}" type="pres">
      <dgm:prSet presAssocID="{CDD8640C-F4EA-4C8D-AAD0-C5F54B7B5FBF}" presName="parentText" presStyleLbl="node1" presStyleIdx="0" presStyleCnt="4" custLinFactNeighborX="22619" custLinFactNeighborY="-128">
        <dgm:presLayoutVars>
          <dgm:chMax val="0"/>
          <dgm:bulletEnabled val="1"/>
        </dgm:presLayoutVars>
      </dgm:prSet>
      <dgm:spPr/>
    </dgm:pt>
    <dgm:pt modelId="{2EEFE875-36AF-49D6-9FB4-964C67ED2A6C}" type="pres">
      <dgm:prSet presAssocID="{080EEE05-8B95-4559-970D-601F7CF7420F}" presName="spacer" presStyleCnt="0"/>
      <dgm:spPr/>
    </dgm:pt>
    <dgm:pt modelId="{F0A79C0A-C8E7-4B23-9643-5EE689C12A9E}" type="pres">
      <dgm:prSet presAssocID="{7EC1596C-B8FC-4A8A-9437-A6B0860743DF}" presName="parentText" presStyleLbl="node1" presStyleIdx="1" presStyleCnt="4">
        <dgm:presLayoutVars>
          <dgm:chMax val="0"/>
          <dgm:bulletEnabled val="1"/>
        </dgm:presLayoutVars>
      </dgm:prSet>
      <dgm:spPr/>
    </dgm:pt>
    <dgm:pt modelId="{5274CACF-4046-4195-B3BA-EE6A79179DAB}" type="pres">
      <dgm:prSet presAssocID="{4CE92F7E-24AD-43AA-906A-64DD3FE99125}" presName="spacer" presStyleCnt="0"/>
      <dgm:spPr/>
    </dgm:pt>
    <dgm:pt modelId="{ABDDEAC8-9354-436A-91E7-ECC8F29FC67F}" type="pres">
      <dgm:prSet presAssocID="{7AFA8239-A789-4B93-8031-2E6311C90D94}" presName="parentText" presStyleLbl="node1" presStyleIdx="2" presStyleCnt="4">
        <dgm:presLayoutVars>
          <dgm:chMax val="0"/>
          <dgm:bulletEnabled val="1"/>
        </dgm:presLayoutVars>
      </dgm:prSet>
      <dgm:spPr/>
    </dgm:pt>
    <dgm:pt modelId="{20A79482-8A2C-44A7-9604-CE0A4C1CF087}" type="pres">
      <dgm:prSet presAssocID="{0CCF972E-C2D2-4DA1-9171-AB5BFA1DA246}" presName="spacer" presStyleCnt="0"/>
      <dgm:spPr/>
    </dgm:pt>
    <dgm:pt modelId="{2E81C452-B4B6-424B-932B-7A23A9858430}" type="pres">
      <dgm:prSet presAssocID="{1798CCF7-526F-4172-BE42-D47890FAFCD2}" presName="parentText" presStyleLbl="node1" presStyleIdx="3" presStyleCnt="4">
        <dgm:presLayoutVars>
          <dgm:chMax val="0"/>
          <dgm:bulletEnabled val="1"/>
        </dgm:presLayoutVars>
      </dgm:prSet>
      <dgm:spPr/>
    </dgm:pt>
  </dgm:ptLst>
  <dgm:cxnLst>
    <dgm:cxn modelId="{EC82A505-4EE3-4322-ACBA-533CB8E4D4CF}" type="presOf" srcId="{1798CCF7-526F-4172-BE42-D47890FAFCD2}" destId="{2E81C452-B4B6-424B-932B-7A23A9858430}" srcOrd="0" destOrd="0" presId="urn:microsoft.com/office/officeart/2005/8/layout/vList2"/>
    <dgm:cxn modelId="{E574D60A-146A-4422-A846-0E550A7BAC87}" type="presOf" srcId="{CDD8640C-F4EA-4C8D-AAD0-C5F54B7B5FBF}" destId="{D251816F-C7F5-4636-90C0-47AAD436452B}" srcOrd="0" destOrd="0" presId="urn:microsoft.com/office/officeart/2005/8/layout/vList2"/>
    <dgm:cxn modelId="{E17A621A-F4C1-4158-A8DC-E3B175F9D680}" type="presOf" srcId="{7AFA8239-A789-4B93-8031-2E6311C90D94}" destId="{ABDDEAC8-9354-436A-91E7-ECC8F29FC67F}" srcOrd="0" destOrd="0" presId="urn:microsoft.com/office/officeart/2005/8/layout/vList2"/>
    <dgm:cxn modelId="{09194E2F-BF4D-45D3-A1B7-A8F736FB8948}" srcId="{438BE8B0-ED3F-48B9-9E24-7126704D27AC}" destId="{1798CCF7-526F-4172-BE42-D47890FAFCD2}" srcOrd="3" destOrd="0" parTransId="{747529CC-BB1E-4E70-A3C4-B915481789DD}" sibTransId="{94AFF24D-0C66-4309-AB51-DC9CD2D2393C}"/>
    <dgm:cxn modelId="{231C5133-0CC4-4CAE-B89F-2DC7B49ECC08}" srcId="{438BE8B0-ED3F-48B9-9E24-7126704D27AC}" destId="{7AFA8239-A789-4B93-8031-2E6311C90D94}" srcOrd="2" destOrd="0" parTransId="{6B2A78D4-7BD9-415A-AAFB-EE7254A1068B}" sibTransId="{0CCF972E-C2D2-4DA1-9171-AB5BFA1DA246}"/>
    <dgm:cxn modelId="{46A028A0-842C-41B0-BB73-C8ACF88E3AE3}" srcId="{438BE8B0-ED3F-48B9-9E24-7126704D27AC}" destId="{CDD8640C-F4EA-4C8D-AAD0-C5F54B7B5FBF}" srcOrd="0" destOrd="0" parTransId="{05F7795D-3733-4BB1-B0CC-7EC088F33592}" sibTransId="{080EEE05-8B95-4559-970D-601F7CF7420F}"/>
    <dgm:cxn modelId="{B6DE03A2-B73E-4CDE-80A7-9864D21BFDBF}" srcId="{438BE8B0-ED3F-48B9-9E24-7126704D27AC}" destId="{7EC1596C-B8FC-4A8A-9437-A6B0860743DF}" srcOrd="1" destOrd="0" parTransId="{FD6EB2DA-71B7-4F46-A209-1E03681EC05A}" sibTransId="{4CE92F7E-24AD-43AA-906A-64DD3FE99125}"/>
    <dgm:cxn modelId="{9A0F42BB-9C82-44EE-899A-D50BE2D494FD}" type="presOf" srcId="{438BE8B0-ED3F-48B9-9E24-7126704D27AC}" destId="{594A0E88-3679-458F-922E-B83B9E6BF61A}" srcOrd="0" destOrd="0" presId="urn:microsoft.com/office/officeart/2005/8/layout/vList2"/>
    <dgm:cxn modelId="{CA88FFF6-4430-4E24-AE94-AFA92C052661}" type="presOf" srcId="{7EC1596C-B8FC-4A8A-9437-A6B0860743DF}" destId="{F0A79C0A-C8E7-4B23-9643-5EE689C12A9E}" srcOrd="0" destOrd="0" presId="urn:microsoft.com/office/officeart/2005/8/layout/vList2"/>
    <dgm:cxn modelId="{3874BBED-F290-49B1-A059-A44B0A684029}" type="presParOf" srcId="{594A0E88-3679-458F-922E-B83B9E6BF61A}" destId="{D251816F-C7F5-4636-90C0-47AAD436452B}" srcOrd="0" destOrd="0" presId="urn:microsoft.com/office/officeart/2005/8/layout/vList2"/>
    <dgm:cxn modelId="{B6D9408C-0607-4626-88E3-46CA5C25F9C6}" type="presParOf" srcId="{594A0E88-3679-458F-922E-B83B9E6BF61A}" destId="{2EEFE875-36AF-49D6-9FB4-964C67ED2A6C}" srcOrd="1" destOrd="0" presId="urn:microsoft.com/office/officeart/2005/8/layout/vList2"/>
    <dgm:cxn modelId="{B640187B-026D-44C1-9A43-83482FB6B460}" type="presParOf" srcId="{594A0E88-3679-458F-922E-B83B9E6BF61A}" destId="{F0A79C0A-C8E7-4B23-9643-5EE689C12A9E}" srcOrd="2" destOrd="0" presId="urn:microsoft.com/office/officeart/2005/8/layout/vList2"/>
    <dgm:cxn modelId="{C2598DBF-ACEA-4B52-98D2-2736F3B30D02}" type="presParOf" srcId="{594A0E88-3679-458F-922E-B83B9E6BF61A}" destId="{5274CACF-4046-4195-B3BA-EE6A79179DAB}" srcOrd="3" destOrd="0" presId="urn:microsoft.com/office/officeart/2005/8/layout/vList2"/>
    <dgm:cxn modelId="{9A1D689A-18AA-4ADA-A960-DE0D5F3CF10E}" type="presParOf" srcId="{594A0E88-3679-458F-922E-B83B9E6BF61A}" destId="{ABDDEAC8-9354-436A-91E7-ECC8F29FC67F}" srcOrd="4" destOrd="0" presId="urn:microsoft.com/office/officeart/2005/8/layout/vList2"/>
    <dgm:cxn modelId="{EF707E3B-A552-4DBB-9088-B58895D65F09}" type="presParOf" srcId="{594A0E88-3679-458F-922E-B83B9E6BF61A}" destId="{20A79482-8A2C-44A7-9604-CE0A4C1CF087}" srcOrd="5" destOrd="0" presId="urn:microsoft.com/office/officeart/2005/8/layout/vList2"/>
    <dgm:cxn modelId="{01106346-C8CE-4287-8AD3-8907EDBFC90A}" type="presParOf" srcId="{594A0E88-3679-458F-922E-B83B9E6BF61A}" destId="{2E81C452-B4B6-424B-932B-7A23A985843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C706B13-9E24-4B77-8246-469A0BCDCBAC}" type="doc">
      <dgm:prSet loTypeId="urn:microsoft.com/office/officeart/2005/8/layout/vList2" loCatId="list" qsTypeId="urn:microsoft.com/office/officeart/2005/8/quickstyle/3d2#1" qsCatId="3D" csTypeId="urn:microsoft.com/office/officeart/2005/8/colors/accent1_2" csCatId="accent1"/>
      <dgm:spPr/>
      <dgm:t>
        <a:bodyPr/>
        <a:lstStyle/>
        <a:p>
          <a:endParaRPr lang="en-US"/>
        </a:p>
      </dgm:t>
    </dgm:pt>
    <dgm:pt modelId="{414374E4-7BED-40AF-AAE2-5A7FA30A982F}">
      <dgm:prSet/>
      <dgm:spPr/>
      <dgm:t>
        <a:bodyPr/>
        <a:lstStyle/>
        <a:p>
          <a:pPr rtl="0"/>
          <a:r>
            <a:rPr lang="en-US" dirty="0"/>
            <a:t>Trouble seeing clearly in one or both eyes</a:t>
          </a:r>
        </a:p>
      </dgm:t>
    </dgm:pt>
    <dgm:pt modelId="{208C9191-FCEA-49D0-A012-1979D5D72AC8}" type="parTrans" cxnId="{6C2E14D8-7A7E-4E3B-89EA-EDC22C1351DB}">
      <dgm:prSet/>
      <dgm:spPr/>
      <dgm:t>
        <a:bodyPr/>
        <a:lstStyle/>
        <a:p>
          <a:endParaRPr lang="en-US"/>
        </a:p>
      </dgm:t>
    </dgm:pt>
    <dgm:pt modelId="{5D97ACD5-934A-48F4-8642-967D5D4D3E23}" type="sibTrans" cxnId="{6C2E14D8-7A7E-4E3B-89EA-EDC22C1351DB}">
      <dgm:prSet/>
      <dgm:spPr/>
      <dgm:t>
        <a:bodyPr/>
        <a:lstStyle/>
        <a:p>
          <a:endParaRPr lang="en-US"/>
        </a:p>
      </dgm:t>
    </dgm:pt>
    <dgm:pt modelId="{A527FAE1-5937-4718-BC1A-C0049AABF5C6}">
      <dgm:prSet/>
      <dgm:spPr/>
      <dgm:t>
        <a:bodyPr/>
        <a:lstStyle/>
        <a:p>
          <a:pPr rtl="0"/>
          <a:r>
            <a:rPr lang="en-US" dirty="0"/>
            <a:t>Severe dizziness or loss of coordination that may lead to losing balance or falling</a:t>
          </a:r>
        </a:p>
      </dgm:t>
    </dgm:pt>
    <dgm:pt modelId="{278F63AC-B3B1-426B-ADD9-7041BC6DC0AF}" type="parTrans" cxnId="{CC365341-8197-4D5C-8CFF-4156B350637F}">
      <dgm:prSet/>
      <dgm:spPr/>
      <dgm:t>
        <a:bodyPr/>
        <a:lstStyle/>
        <a:p>
          <a:endParaRPr lang="en-US"/>
        </a:p>
      </dgm:t>
    </dgm:pt>
    <dgm:pt modelId="{3A68208F-A2B1-4305-B522-C808CB1661D1}" type="sibTrans" cxnId="{CC365341-8197-4D5C-8CFF-4156B350637F}">
      <dgm:prSet/>
      <dgm:spPr/>
      <dgm:t>
        <a:bodyPr/>
        <a:lstStyle/>
        <a:p>
          <a:endParaRPr lang="en-US"/>
        </a:p>
      </dgm:t>
    </dgm:pt>
    <dgm:pt modelId="{839A841D-9663-4755-82C6-DF7A7CF142D2}">
      <dgm:prSet/>
      <dgm:spPr/>
      <dgm:t>
        <a:bodyPr/>
        <a:lstStyle/>
        <a:p>
          <a:pPr rtl="0"/>
          <a:r>
            <a:rPr lang="en-US" dirty="0"/>
            <a:t>New appearance of seizures, especially if affecting one side of the body and followed by paralysis on the side of the seizure activity</a:t>
          </a:r>
        </a:p>
      </dgm:t>
    </dgm:pt>
    <dgm:pt modelId="{65E17777-906F-497C-B502-BE706C8D8CA8}" type="parTrans" cxnId="{5421DD73-8648-4948-B882-71D1EE645AB5}">
      <dgm:prSet/>
      <dgm:spPr/>
      <dgm:t>
        <a:bodyPr/>
        <a:lstStyle/>
        <a:p>
          <a:endParaRPr lang="en-US"/>
        </a:p>
      </dgm:t>
    </dgm:pt>
    <dgm:pt modelId="{09FA37A4-4AF0-4B20-898E-C13FA6A4968C}" type="sibTrans" cxnId="{5421DD73-8648-4948-B882-71D1EE645AB5}">
      <dgm:prSet/>
      <dgm:spPr/>
      <dgm:t>
        <a:bodyPr/>
        <a:lstStyle/>
        <a:p>
          <a:endParaRPr lang="en-US"/>
        </a:p>
      </dgm:t>
    </dgm:pt>
    <dgm:pt modelId="{62AC99EF-B8E5-43AB-BB78-BF67661B256D}">
      <dgm:prSet/>
      <dgm:spPr/>
      <dgm:t>
        <a:bodyPr/>
        <a:lstStyle/>
        <a:p>
          <a:pPr rtl="0"/>
          <a:r>
            <a:rPr lang="en-US" dirty="0"/>
            <a:t>Combination of progressively worsening non-stop headache, drowsiness and repetitive vomiting, lasting days without relief</a:t>
          </a:r>
        </a:p>
      </dgm:t>
    </dgm:pt>
    <dgm:pt modelId="{F8B1A99E-D8B4-4B0E-99BD-1D7F2520F40F}" type="parTrans" cxnId="{37E05D0B-79B3-423C-BC52-45FA64B1B540}">
      <dgm:prSet/>
      <dgm:spPr/>
      <dgm:t>
        <a:bodyPr/>
        <a:lstStyle/>
        <a:p>
          <a:endParaRPr lang="en-US"/>
        </a:p>
      </dgm:t>
    </dgm:pt>
    <dgm:pt modelId="{A7DE1946-23D6-475F-95CB-F28BE0EEB5F6}" type="sibTrans" cxnId="{37E05D0B-79B3-423C-BC52-45FA64B1B540}">
      <dgm:prSet/>
      <dgm:spPr/>
      <dgm:t>
        <a:bodyPr/>
        <a:lstStyle/>
        <a:p>
          <a:endParaRPr lang="en-US"/>
        </a:p>
      </dgm:t>
    </dgm:pt>
    <dgm:pt modelId="{E9D28D55-0D7E-4D98-AD27-C43A84DE7C3B}">
      <dgm:prSet/>
      <dgm:spPr/>
      <dgm:t>
        <a:bodyPr/>
        <a:lstStyle/>
        <a:p>
          <a:pPr rtl="0"/>
          <a:r>
            <a:rPr lang="en-US" dirty="0"/>
            <a:t>Complaint of sudden onset of the "worst headache of my life"</a:t>
          </a:r>
        </a:p>
      </dgm:t>
    </dgm:pt>
    <dgm:pt modelId="{E56BEB8F-66E3-4D49-9131-A2284292EDCE}" type="parTrans" cxnId="{CD81D914-650C-4EE3-BF64-0A0C6FEF5071}">
      <dgm:prSet/>
      <dgm:spPr/>
      <dgm:t>
        <a:bodyPr/>
        <a:lstStyle/>
        <a:p>
          <a:endParaRPr lang="en-US"/>
        </a:p>
      </dgm:t>
    </dgm:pt>
    <dgm:pt modelId="{8E13FFAE-6F36-48F7-B21B-E499987AC20B}" type="sibTrans" cxnId="{CD81D914-650C-4EE3-BF64-0A0C6FEF5071}">
      <dgm:prSet/>
      <dgm:spPr/>
      <dgm:t>
        <a:bodyPr/>
        <a:lstStyle/>
        <a:p>
          <a:endParaRPr lang="en-US"/>
        </a:p>
      </dgm:t>
    </dgm:pt>
    <dgm:pt modelId="{03D6030A-0CAA-419A-B073-C9FABBD2F067}" type="pres">
      <dgm:prSet presAssocID="{4C706B13-9E24-4B77-8246-469A0BCDCBAC}" presName="linear" presStyleCnt="0">
        <dgm:presLayoutVars>
          <dgm:animLvl val="lvl"/>
          <dgm:resizeHandles val="exact"/>
        </dgm:presLayoutVars>
      </dgm:prSet>
      <dgm:spPr/>
    </dgm:pt>
    <dgm:pt modelId="{7BEF9918-8EC9-4F65-AD1D-6E7B609D1791}" type="pres">
      <dgm:prSet presAssocID="{414374E4-7BED-40AF-AAE2-5A7FA30A982F}" presName="parentText" presStyleLbl="node1" presStyleIdx="0" presStyleCnt="5">
        <dgm:presLayoutVars>
          <dgm:chMax val="0"/>
          <dgm:bulletEnabled val="1"/>
        </dgm:presLayoutVars>
      </dgm:prSet>
      <dgm:spPr/>
    </dgm:pt>
    <dgm:pt modelId="{3526BA40-A3CF-4612-A0D9-9DB9BD3D52E1}" type="pres">
      <dgm:prSet presAssocID="{5D97ACD5-934A-48F4-8642-967D5D4D3E23}" presName="spacer" presStyleCnt="0"/>
      <dgm:spPr/>
    </dgm:pt>
    <dgm:pt modelId="{5950C959-13F0-4246-B3B4-06BA61E2F822}" type="pres">
      <dgm:prSet presAssocID="{A527FAE1-5937-4718-BC1A-C0049AABF5C6}" presName="parentText" presStyleLbl="node1" presStyleIdx="1" presStyleCnt="5">
        <dgm:presLayoutVars>
          <dgm:chMax val="0"/>
          <dgm:bulletEnabled val="1"/>
        </dgm:presLayoutVars>
      </dgm:prSet>
      <dgm:spPr/>
    </dgm:pt>
    <dgm:pt modelId="{4E259156-3CC9-45A0-A570-CC31594FFFB7}" type="pres">
      <dgm:prSet presAssocID="{3A68208F-A2B1-4305-B522-C808CB1661D1}" presName="spacer" presStyleCnt="0"/>
      <dgm:spPr/>
    </dgm:pt>
    <dgm:pt modelId="{722DF752-7C9D-439A-851E-26DC134D38C5}" type="pres">
      <dgm:prSet presAssocID="{839A841D-9663-4755-82C6-DF7A7CF142D2}" presName="parentText" presStyleLbl="node1" presStyleIdx="2" presStyleCnt="5">
        <dgm:presLayoutVars>
          <dgm:chMax val="0"/>
          <dgm:bulletEnabled val="1"/>
        </dgm:presLayoutVars>
      </dgm:prSet>
      <dgm:spPr/>
    </dgm:pt>
    <dgm:pt modelId="{2E4231BD-88B5-4C66-B099-8984810A76D8}" type="pres">
      <dgm:prSet presAssocID="{09FA37A4-4AF0-4B20-898E-C13FA6A4968C}" presName="spacer" presStyleCnt="0"/>
      <dgm:spPr/>
    </dgm:pt>
    <dgm:pt modelId="{E292592F-67D7-4D68-BAD1-6855A49D8AB8}" type="pres">
      <dgm:prSet presAssocID="{62AC99EF-B8E5-43AB-BB78-BF67661B256D}" presName="parentText" presStyleLbl="node1" presStyleIdx="3" presStyleCnt="5">
        <dgm:presLayoutVars>
          <dgm:chMax val="0"/>
          <dgm:bulletEnabled val="1"/>
        </dgm:presLayoutVars>
      </dgm:prSet>
      <dgm:spPr/>
    </dgm:pt>
    <dgm:pt modelId="{DFE21024-6657-47F6-AB00-3695071FE50D}" type="pres">
      <dgm:prSet presAssocID="{A7DE1946-23D6-475F-95CB-F28BE0EEB5F6}" presName="spacer" presStyleCnt="0"/>
      <dgm:spPr/>
    </dgm:pt>
    <dgm:pt modelId="{10F65B26-361D-4540-99E7-2E4A46920E77}" type="pres">
      <dgm:prSet presAssocID="{E9D28D55-0D7E-4D98-AD27-C43A84DE7C3B}" presName="parentText" presStyleLbl="node1" presStyleIdx="4" presStyleCnt="5">
        <dgm:presLayoutVars>
          <dgm:chMax val="0"/>
          <dgm:bulletEnabled val="1"/>
        </dgm:presLayoutVars>
      </dgm:prSet>
      <dgm:spPr/>
    </dgm:pt>
  </dgm:ptLst>
  <dgm:cxnLst>
    <dgm:cxn modelId="{37E05D0B-79B3-423C-BC52-45FA64B1B540}" srcId="{4C706B13-9E24-4B77-8246-469A0BCDCBAC}" destId="{62AC99EF-B8E5-43AB-BB78-BF67661B256D}" srcOrd="3" destOrd="0" parTransId="{F8B1A99E-D8B4-4B0E-99BD-1D7F2520F40F}" sibTransId="{A7DE1946-23D6-475F-95CB-F28BE0EEB5F6}"/>
    <dgm:cxn modelId="{9C9DB10D-4214-43A2-843B-DAD948B90459}" type="presOf" srcId="{839A841D-9663-4755-82C6-DF7A7CF142D2}" destId="{722DF752-7C9D-439A-851E-26DC134D38C5}" srcOrd="0" destOrd="0" presId="urn:microsoft.com/office/officeart/2005/8/layout/vList2"/>
    <dgm:cxn modelId="{ACA67B0E-C346-4D40-ACDC-B5A5D1B7AAB4}" type="presOf" srcId="{E9D28D55-0D7E-4D98-AD27-C43A84DE7C3B}" destId="{10F65B26-361D-4540-99E7-2E4A46920E77}" srcOrd="0" destOrd="0" presId="urn:microsoft.com/office/officeart/2005/8/layout/vList2"/>
    <dgm:cxn modelId="{CD81D914-650C-4EE3-BF64-0A0C6FEF5071}" srcId="{4C706B13-9E24-4B77-8246-469A0BCDCBAC}" destId="{E9D28D55-0D7E-4D98-AD27-C43A84DE7C3B}" srcOrd="4" destOrd="0" parTransId="{E56BEB8F-66E3-4D49-9131-A2284292EDCE}" sibTransId="{8E13FFAE-6F36-48F7-B21B-E499987AC20B}"/>
    <dgm:cxn modelId="{CC365341-8197-4D5C-8CFF-4156B350637F}" srcId="{4C706B13-9E24-4B77-8246-469A0BCDCBAC}" destId="{A527FAE1-5937-4718-BC1A-C0049AABF5C6}" srcOrd="1" destOrd="0" parTransId="{278F63AC-B3B1-426B-ADD9-7041BC6DC0AF}" sibTransId="{3A68208F-A2B1-4305-B522-C808CB1661D1}"/>
    <dgm:cxn modelId="{5421DD73-8648-4948-B882-71D1EE645AB5}" srcId="{4C706B13-9E24-4B77-8246-469A0BCDCBAC}" destId="{839A841D-9663-4755-82C6-DF7A7CF142D2}" srcOrd="2" destOrd="0" parTransId="{65E17777-906F-497C-B502-BE706C8D8CA8}" sibTransId="{09FA37A4-4AF0-4B20-898E-C13FA6A4968C}"/>
    <dgm:cxn modelId="{47E73D7D-4E12-4D27-A938-BDE298BE3A93}" type="presOf" srcId="{62AC99EF-B8E5-43AB-BB78-BF67661B256D}" destId="{E292592F-67D7-4D68-BAD1-6855A49D8AB8}" srcOrd="0" destOrd="0" presId="urn:microsoft.com/office/officeart/2005/8/layout/vList2"/>
    <dgm:cxn modelId="{1B0826B0-DA2C-4F28-9B8F-A8AABB0D8FA0}" type="presOf" srcId="{A527FAE1-5937-4718-BC1A-C0049AABF5C6}" destId="{5950C959-13F0-4246-B3B4-06BA61E2F822}" srcOrd="0" destOrd="0" presId="urn:microsoft.com/office/officeart/2005/8/layout/vList2"/>
    <dgm:cxn modelId="{5340F4C7-AD18-417A-984E-34FB3E99038A}" type="presOf" srcId="{414374E4-7BED-40AF-AAE2-5A7FA30A982F}" destId="{7BEF9918-8EC9-4F65-AD1D-6E7B609D1791}" srcOrd="0" destOrd="0" presId="urn:microsoft.com/office/officeart/2005/8/layout/vList2"/>
    <dgm:cxn modelId="{6C2E14D8-7A7E-4E3B-89EA-EDC22C1351DB}" srcId="{4C706B13-9E24-4B77-8246-469A0BCDCBAC}" destId="{414374E4-7BED-40AF-AAE2-5A7FA30A982F}" srcOrd="0" destOrd="0" parTransId="{208C9191-FCEA-49D0-A012-1979D5D72AC8}" sibTransId="{5D97ACD5-934A-48F4-8642-967D5D4D3E23}"/>
    <dgm:cxn modelId="{901C86EB-9022-4CD1-8D56-B869805AA193}" type="presOf" srcId="{4C706B13-9E24-4B77-8246-469A0BCDCBAC}" destId="{03D6030A-0CAA-419A-B073-C9FABBD2F067}" srcOrd="0" destOrd="0" presId="urn:microsoft.com/office/officeart/2005/8/layout/vList2"/>
    <dgm:cxn modelId="{1E8CA423-2225-4CD2-A12E-9EC59A94D894}" type="presParOf" srcId="{03D6030A-0CAA-419A-B073-C9FABBD2F067}" destId="{7BEF9918-8EC9-4F65-AD1D-6E7B609D1791}" srcOrd="0" destOrd="0" presId="urn:microsoft.com/office/officeart/2005/8/layout/vList2"/>
    <dgm:cxn modelId="{96835434-DBF6-48EA-9EA5-E5DF18CFBF40}" type="presParOf" srcId="{03D6030A-0CAA-419A-B073-C9FABBD2F067}" destId="{3526BA40-A3CF-4612-A0D9-9DB9BD3D52E1}" srcOrd="1" destOrd="0" presId="urn:microsoft.com/office/officeart/2005/8/layout/vList2"/>
    <dgm:cxn modelId="{F4F7050F-28A4-4898-A6CE-BB25DF737466}" type="presParOf" srcId="{03D6030A-0CAA-419A-B073-C9FABBD2F067}" destId="{5950C959-13F0-4246-B3B4-06BA61E2F822}" srcOrd="2" destOrd="0" presId="urn:microsoft.com/office/officeart/2005/8/layout/vList2"/>
    <dgm:cxn modelId="{50C8F84F-E29C-465E-AC5D-744E6C0F16F5}" type="presParOf" srcId="{03D6030A-0CAA-419A-B073-C9FABBD2F067}" destId="{4E259156-3CC9-45A0-A570-CC31594FFFB7}" srcOrd="3" destOrd="0" presId="urn:microsoft.com/office/officeart/2005/8/layout/vList2"/>
    <dgm:cxn modelId="{84CC0FD7-5F28-4B7A-A7A8-E079B15B59C8}" type="presParOf" srcId="{03D6030A-0CAA-419A-B073-C9FABBD2F067}" destId="{722DF752-7C9D-439A-851E-26DC134D38C5}" srcOrd="4" destOrd="0" presId="urn:microsoft.com/office/officeart/2005/8/layout/vList2"/>
    <dgm:cxn modelId="{D1F1542F-9E84-4D04-B17D-35FCD0DF69D0}" type="presParOf" srcId="{03D6030A-0CAA-419A-B073-C9FABBD2F067}" destId="{2E4231BD-88B5-4C66-B099-8984810A76D8}" srcOrd="5" destOrd="0" presId="urn:microsoft.com/office/officeart/2005/8/layout/vList2"/>
    <dgm:cxn modelId="{DD96093D-D41A-49A0-B023-811A9A539C22}" type="presParOf" srcId="{03D6030A-0CAA-419A-B073-C9FABBD2F067}" destId="{E292592F-67D7-4D68-BAD1-6855A49D8AB8}" srcOrd="6" destOrd="0" presId="urn:microsoft.com/office/officeart/2005/8/layout/vList2"/>
    <dgm:cxn modelId="{CCB68FFE-AD54-4AA1-8035-DF765F4BEF59}" type="presParOf" srcId="{03D6030A-0CAA-419A-B073-C9FABBD2F067}" destId="{DFE21024-6657-47F6-AB00-3695071FE50D}" srcOrd="7" destOrd="0" presId="urn:microsoft.com/office/officeart/2005/8/layout/vList2"/>
    <dgm:cxn modelId="{904763A4-B27F-4FBD-93B5-46261A6D73B8}" type="presParOf" srcId="{03D6030A-0CAA-419A-B073-C9FABBD2F067}" destId="{10F65B26-361D-4540-99E7-2E4A46920E77}" srcOrd="8"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4413630-CB00-45AB-AA7C-0F8E846BD8FE}" type="doc">
      <dgm:prSet loTypeId="urn:microsoft.com/office/officeart/2005/8/layout/target2" loCatId="relationship" qsTypeId="urn:microsoft.com/office/officeart/2005/8/quickstyle/simple5" qsCatId="simple" csTypeId="urn:microsoft.com/office/officeart/2005/8/colors/accent1_2" csCatId="accent1"/>
      <dgm:spPr/>
      <dgm:t>
        <a:bodyPr/>
        <a:lstStyle/>
        <a:p>
          <a:endParaRPr lang="en-US"/>
        </a:p>
      </dgm:t>
    </dgm:pt>
    <dgm:pt modelId="{24D8B2B9-3B51-4E85-A11A-1AC15DB54F77}">
      <dgm:prSet/>
      <dgm:spPr/>
      <dgm:t>
        <a:bodyPr/>
        <a:lstStyle/>
        <a:p>
          <a:pPr rtl="0"/>
          <a:r>
            <a:rPr lang="en-US" dirty="0"/>
            <a:t>Lesion can be divided into two groups on the basis of cranial nerve palsy as :</a:t>
          </a:r>
        </a:p>
      </dgm:t>
    </dgm:pt>
    <dgm:pt modelId="{C455AACD-B6A6-41BF-BB46-A5DA4ED63090}" type="parTrans" cxnId="{FF0E3668-2EDA-4B8B-9C72-58C4CA5CEA89}">
      <dgm:prSet/>
      <dgm:spPr/>
      <dgm:t>
        <a:bodyPr/>
        <a:lstStyle/>
        <a:p>
          <a:endParaRPr lang="en-US"/>
        </a:p>
      </dgm:t>
    </dgm:pt>
    <dgm:pt modelId="{288B11E2-1280-4F00-9099-54C60F6235ED}" type="sibTrans" cxnId="{FF0E3668-2EDA-4B8B-9C72-58C4CA5CEA89}">
      <dgm:prSet/>
      <dgm:spPr/>
      <dgm:t>
        <a:bodyPr/>
        <a:lstStyle/>
        <a:p>
          <a:endParaRPr lang="en-US"/>
        </a:p>
      </dgm:t>
    </dgm:pt>
    <dgm:pt modelId="{DA63D486-C980-453F-962D-7F94AB7EEEBC}">
      <dgm:prSet/>
      <dgm:spPr/>
      <dgm:t>
        <a:bodyPr/>
        <a:lstStyle/>
        <a:p>
          <a:pPr rtl="0"/>
          <a:endParaRPr lang="en-US" dirty="0"/>
        </a:p>
      </dgm:t>
    </dgm:pt>
    <dgm:pt modelId="{9F597235-0CB0-4C84-9E48-3F0D8DF091C7}" type="parTrans" cxnId="{8EAE064B-F179-4609-A236-7C60F568C154}">
      <dgm:prSet/>
      <dgm:spPr/>
      <dgm:t>
        <a:bodyPr/>
        <a:lstStyle/>
        <a:p>
          <a:endParaRPr lang="en-US"/>
        </a:p>
      </dgm:t>
    </dgm:pt>
    <dgm:pt modelId="{CA5FE02D-AD73-415A-862D-BDEE1982DAB8}" type="sibTrans" cxnId="{8EAE064B-F179-4609-A236-7C60F568C154}">
      <dgm:prSet/>
      <dgm:spPr/>
      <dgm:t>
        <a:bodyPr/>
        <a:lstStyle/>
        <a:p>
          <a:endParaRPr lang="en-US"/>
        </a:p>
      </dgm:t>
    </dgm:pt>
    <dgm:pt modelId="{6BFC025E-4760-4938-A02C-6A762CEB1693}">
      <dgm:prSet/>
      <dgm:spPr/>
      <dgm:t>
        <a:bodyPr/>
        <a:lstStyle/>
        <a:p>
          <a:pPr rtl="0"/>
          <a:r>
            <a:rPr lang="en-US" dirty="0"/>
            <a:t>Cranial N palsy on same side as that of hemiplegia</a:t>
          </a:r>
        </a:p>
      </dgm:t>
    </dgm:pt>
    <dgm:pt modelId="{2CE7C290-F4D9-4069-B615-A5E47E730458}" type="parTrans" cxnId="{5F61BC6E-B577-4695-B056-918C68491CDC}">
      <dgm:prSet/>
      <dgm:spPr/>
      <dgm:t>
        <a:bodyPr/>
        <a:lstStyle/>
        <a:p>
          <a:endParaRPr lang="en-US"/>
        </a:p>
      </dgm:t>
    </dgm:pt>
    <dgm:pt modelId="{326AD22A-6623-4723-BA50-73E5A89F9F94}" type="sibTrans" cxnId="{5F61BC6E-B577-4695-B056-918C68491CDC}">
      <dgm:prSet/>
      <dgm:spPr/>
      <dgm:t>
        <a:bodyPr/>
        <a:lstStyle/>
        <a:p>
          <a:endParaRPr lang="en-US"/>
        </a:p>
      </dgm:t>
    </dgm:pt>
    <dgm:pt modelId="{EBAD262D-63E8-4CD6-A733-E4FFDE8FE4E0}">
      <dgm:prSet/>
      <dgm:spPr/>
      <dgm:t>
        <a:bodyPr/>
        <a:lstStyle/>
        <a:p>
          <a:pPr rtl="0"/>
          <a:r>
            <a:rPr lang="en-US" dirty="0"/>
            <a:t>Cranial N palsy on opposite to that of hemiplegia</a:t>
          </a:r>
        </a:p>
      </dgm:t>
    </dgm:pt>
    <dgm:pt modelId="{621C3197-956D-4806-9624-B9C3BCB04C13}" type="parTrans" cxnId="{43539529-3944-4C3E-89C8-539231A09468}">
      <dgm:prSet/>
      <dgm:spPr/>
      <dgm:t>
        <a:bodyPr/>
        <a:lstStyle/>
        <a:p>
          <a:endParaRPr lang="en-US"/>
        </a:p>
      </dgm:t>
    </dgm:pt>
    <dgm:pt modelId="{C23F5C3E-A245-4051-BBF9-5E83B325F269}" type="sibTrans" cxnId="{43539529-3944-4C3E-89C8-539231A09468}">
      <dgm:prSet/>
      <dgm:spPr/>
      <dgm:t>
        <a:bodyPr/>
        <a:lstStyle/>
        <a:p>
          <a:endParaRPr lang="en-US"/>
        </a:p>
      </dgm:t>
    </dgm:pt>
    <dgm:pt modelId="{6D0BF2B9-61CD-4075-9865-E6277B07E6CD}" type="pres">
      <dgm:prSet presAssocID="{94413630-CB00-45AB-AA7C-0F8E846BD8FE}" presName="Name0" presStyleCnt="0">
        <dgm:presLayoutVars>
          <dgm:chMax val="3"/>
          <dgm:chPref val="1"/>
          <dgm:dir/>
          <dgm:animLvl val="lvl"/>
          <dgm:resizeHandles/>
        </dgm:presLayoutVars>
      </dgm:prSet>
      <dgm:spPr/>
    </dgm:pt>
    <dgm:pt modelId="{1522173A-9C06-44A4-B0A0-DE2463B9378A}" type="pres">
      <dgm:prSet presAssocID="{94413630-CB00-45AB-AA7C-0F8E846BD8FE}" presName="outerBox" presStyleCnt="0"/>
      <dgm:spPr/>
    </dgm:pt>
    <dgm:pt modelId="{030B222B-18AE-4289-BAA7-BDBC62A357F0}" type="pres">
      <dgm:prSet presAssocID="{94413630-CB00-45AB-AA7C-0F8E846BD8FE}" presName="outerBoxParent" presStyleLbl="node1" presStyleIdx="0" presStyleCnt="2" custLinFactNeighborY="9271"/>
      <dgm:spPr/>
    </dgm:pt>
    <dgm:pt modelId="{A7BD3B87-DDE4-4A9E-B454-8A54F266B9BE}" type="pres">
      <dgm:prSet presAssocID="{94413630-CB00-45AB-AA7C-0F8E846BD8FE}" presName="outerBoxChildren" presStyleCnt="0"/>
      <dgm:spPr/>
    </dgm:pt>
    <dgm:pt modelId="{16041778-EF25-4187-A860-49C29DF44E43}" type="pres">
      <dgm:prSet presAssocID="{94413630-CB00-45AB-AA7C-0F8E846BD8FE}" presName="middleBox" presStyleCnt="0"/>
      <dgm:spPr/>
    </dgm:pt>
    <dgm:pt modelId="{8BC547A5-EA47-4D67-8608-E2E09B5D96ED}" type="pres">
      <dgm:prSet presAssocID="{94413630-CB00-45AB-AA7C-0F8E846BD8FE}" presName="middleBoxParent" presStyleLbl="node1" presStyleIdx="1" presStyleCnt="2"/>
      <dgm:spPr/>
    </dgm:pt>
    <dgm:pt modelId="{FDCCF1D1-4967-47FB-9E51-8BCBD6CF4614}" type="pres">
      <dgm:prSet presAssocID="{94413630-CB00-45AB-AA7C-0F8E846BD8FE}" presName="middleBoxChildren" presStyleCnt="0"/>
      <dgm:spPr/>
    </dgm:pt>
    <dgm:pt modelId="{19602B22-5794-4640-A80B-94AFE3CF9106}" type="pres">
      <dgm:prSet presAssocID="{6BFC025E-4760-4938-A02C-6A762CEB1693}" presName="mChild" presStyleLbl="fgAcc1" presStyleIdx="0" presStyleCnt="2">
        <dgm:presLayoutVars>
          <dgm:bulletEnabled val="1"/>
        </dgm:presLayoutVars>
      </dgm:prSet>
      <dgm:spPr/>
    </dgm:pt>
    <dgm:pt modelId="{E8E1B355-59C9-441C-A6A5-EE39CE282993}" type="pres">
      <dgm:prSet presAssocID="{326AD22A-6623-4723-BA50-73E5A89F9F94}" presName="middleSibTrans" presStyleCnt="0"/>
      <dgm:spPr/>
    </dgm:pt>
    <dgm:pt modelId="{4AB19301-9B04-497D-A0CD-C46833800808}" type="pres">
      <dgm:prSet presAssocID="{EBAD262D-63E8-4CD6-A733-E4FFDE8FE4E0}" presName="mChild" presStyleLbl="fgAcc1" presStyleIdx="1" presStyleCnt="2">
        <dgm:presLayoutVars>
          <dgm:bulletEnabled val="1"/>
        </dgm:presLayoutVars>
      </dgm:prSet>
      <dgm:spPr/>
    </dgm:pt>
  </dgm:ptLst>
  <dgm:cxnLst>
    <dgm:cxn modelId="{742B2701-A088-47E5-AE89-AE582A4B86BA}" type="presOf" srcId="{EBAD262D-63E8-4CD6-A733-E4FFDE8FE4E0}" destId="{4AB19301-9B04-497D-A0CD-C46833800808}" srcOrd="0" destOrd="0" presId="urn:microsoft.com/office/officeart/2005/8/layout/target2"/>
    <dgm:cxn modelId="{5B4EB21B-F4E6-4975-B188-AE27F224FACE}" type="presOf" srcId="{94413630-CB00-45AB-AA7C-0F8E846BD8FE}" destId="{6D0BF2B9-61CD-4075-9865-E6277B07E6CD}" srcOrd="0" destOrd="0" presId="urn:microsoft.com/office/officeart/2005/8/layout/target2"/>
    <dgm:cxn modelId="{43539529-3944-4C3E-89C8-539231A09468}" srcId="{DA63D486-C980-453F-962D-7F94AB7EEEBC}" destId="{EBAD262D-63E8-4CD6-A733-E4FFDE8FE4E0}" srcOrd="1" destOrd="0" parTransId="{621C3197-956D-4806-9624-B9C3BCB04C13}" sibTransId="{C23F5C3E-A245-4051-BBF9-5E83B325F269}"/>
    <dgm:cxn modelId="{FF0E3668-2EDA-4B8B-9C72-58C4CA5CEA89}" srcId="{94413630-CB00-45AB-AA7C-0F8E846BD8FE}" destId="{24D8B2B9-3B51-4E85-A11A-1AC15DB54F77}" srcOrd="0" destOrd="0" parTransId="{C455AACD-B6A6-41BF-BB46-A5DA4ED63090}" sibTransId="{288B11E2-1280-4F00-9099-54C60F6235ED}"/>
    <dgm:cxn modelId="{8EAE064B-F179-4609-A236-7C60F568C154}" srcId="{94413630-CB00-45AB-AA7C-0F8E846BD8FE}" destId="{DA63D486-C980-453F-962D-7F94AB7EEEBC}" srcOrd="1" destOrd="0" parTransId="{9F597235-0CB0-4C84-9E48-3F0D8DF091C7}" sibTransId="{CA5FE02D-AD73-415A-862D-BDEE1982DAB8}"/>
    <dgm:cxn modelId="{5F61BC6E-B577-4695-B056-918C68491CDC}" srcId="{DA63D486-C980-453F-962D-7F94AB7EEEBC}" destId="{6BFC025E-4760-4938-A02C-6A762CEB1693}" srcOrd="0" destOrd="0" parTransId="{2CE7C290-F4D9-4069-B615-A5E47E730458}" sibTransId="{326AD22A-6623-4723-BA50-73E5A89F9F94}"/>
    <dgm:cxn modelId="{992DDE58-CEAA-4C8A-ACBB-4E54BB028D0E}" type="presOf" srcId="{DA63D486-C980-453F-962D-7F94AB7EEEBC}" destId="{8BC547A5-EA47-4D67-8608-E2E09B5D96ED}" srcOrd="0" destOrd="0" presId="urn:microsoft.com/office/officeart/2005/8/layout/target2"/>
    <dgm:cxn modelId="{6848E9C6-F9C5-4457-A5E7-B01F9F278FC9}" type="presOf" srcId="{6BFC025E-4760-4938-A02C-6A762CEB1693}" destId="{19602B22-5794-4640-A80B-94AFE3CF9106}" srcOrd="0" destOrd="0" presId="urn:microsoft.com/office/officeart/2005/8/layout/target2"/>
    <dgm:cxn modelId="{6E6A11ED-1AC1-4E20-A1BB-B633968BCF56}" type="presOf" srcId="{24D8B2B9-3B51-4E85-A11A-1AC15DB54F77}" destId="{030B222B-18AE-4289-BAA7-BDBC62A357F0}" srcOrd="0" destOrd="0" presId="urn:microsoft.com/office/officeart/2005/8/layout/target2"/>
    <dgm:cxn modelId="{D89D3B23-095F-41E0-921B-FD64C512F9C6}" type="presParOf" srcId="{6D0BF2B9-61CD-4075-9865-E6277B07E6CD}" destId="{1522173A-9C06-44A4-B0A0-DE2463B9378A}" srcOrd="0" destOrd="0" presId="urn:microsoft.com/office/officeart/2005/8/layout/target2"/>
    <dgm:cxn modelId="{6D4DF0A2-908E-4E04-8261-7098965B6D85}" type="presParOf" srcId="{1522173A-9C06-44A4-B0A0-DE2463B9378A}" destId="{030B222B-18AE-4289-BAA7-BDBC62A357F0}" srcOrd="0" destOrd="0" presId="urn:microsoft.com/office/officeart/2005/8/layout/target2"/>
    <dgm:cxn modelId="{96CE714A-F085-4966-AAE7-F554A8D6A87A}" type="presParOf" srcId="{1522173A-9C06-44A4-B0A0-DE2463B9378A}" destId="{A7BD3B87-DDE4-4A9E-B454-8A54F266B9BE}" srcOrd="1" destOrd="0" presId="urn:microsoft.com/office/officeart/2005/8/layout/target2"/>
    <dgm:cxn modelId="{5F3AB853-7DA8-40BB-997A-716BF50BC2A2}" type="presParOf" srcId="{6D0BF2B9-61CD-4075-9865-E6277B07E6CD}" destId="{16041778-EF25-4187-A860-49C29DF44E43}" srcOrd="1" destOrd="0" presId="urn:microsoft.com/office/officeart/2005/8/layout/target2"/>
    <dgm:cxn modelId="{C8DD2272-7A51-4372-A46C-428E22298F43}" type="presParOf" srcId="{16041778-EF25-4187-A860-49C29DF44E43}" destId="{8BC547A5-EA47-4D67-8608-E2E09B5D96ED}" srcOrd="0" destOrd="0" presId="urn:microsoft.com/office/officeart/2005/8/layout/target2"/>
    <dgm:cxn modelId="{D69EDCD7-9C97-42CB-B1D1-869900CD723B}" type="presParOf" srcId="{16041778-EF25-4187-A860-49C29DF44E43}" destId="{FDCCF1D1-4967-47FB-9E51-8BCBD6CF4614}" srcOrd="1" destOrd="0" presId="urn:microsoft.com/office/officeart/2005/8/layout/target2"/>
    <dgm:cxn modelId="{008719C8-F434-4FCC-A533-85FC81914462}" type="presParOf" srcId="{FDCCF1D1-4967-47FB-9E51-8BCBD6CF4614}" destId="{19602B22-5794-4640-A80B-94AFE3CF9106}" srcOrd="0" destOrd="0" presId="urn:microsoft.com/office/officeart/2005/8/layout/target2"/>
    <dgm:cxn modelId="{688F97AD-2B97-45E5-8970-5C5413275A96}" type="presParOf" srcId="{FDCCF1D1-4967-47FB-9E51-8BCBD6CF4614}" destId="{E8E1B355-59C9-441C-A6A5-EE39CE282993}" srcOrd="1" destOrd="0" presId="urn:microsoft.com/office/officeart/2005/8/layout/target2"/>
    <dgm:cxn modelId="{08D798D8-23E0-49C8-9EDF-A5903A130E7D}" type="presParOf" srcId="{FDCCF1D1-4967-47FB-9E51-8BCBD6CF4614}" destId="{4AB19301-9B04-497D-A0CD-C46833800808}" srcOrd="2"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2510814-C9AC-49AD-9EDE-429D006DB532}" type="doc">
      <dgm:prSet loTypeId="urn:microsoft.com/office/officeart/2005/8/layout/lProcess3" loCatId="process" qsTypeId="urn:microsoft.com/office/officeart/2005/8/quickstyle/simple1" qsCatId="simple" csTypeId="urn:microsoft.com/office/officeart/2005/8/colors/accent1_2" csCatId="accent1"/>
      <dgm:spPr/>
      <dgm:t>
        <a:bodyPr/>
        <a:lstStyle/>
        <a:p>
          <a:endParaRPr lang="en-US"/>
        </a:p>
      </dgm:t>
    </dgm:pt>
    <dgm:pt modelId="{72695792-E727-457F-9E91-46108E15BC9B}">
      <dgm:prSet/>
      <dgm:spPr/>
      <dgm:t>
        <a:bodyPr/>
        <a:lstStyle/>
        <a:p>
          <a:pPr rtl="0"/>
          <a:r>
            <a:rPr lang="en-US" dirty="0"/>
            <a:t>Physiotherapy</a:t>
          </a:r>
        </a:p>
      </dgm:t>
    </dgm:pt>
    <dgm:pt modelId="{2C66684E-5949-4D5D-96CD-D36CA08CB14C}" type="parTrans" cxnId="{23D8B97E-60EB-43D8-81AE-085D614D6FEC}">
      <dgm:prSet/>
      <dgm:spPr/>
      <dgm:t>
        <a:bodyPr/>
        <a:lstStyle/>
        <a:p>
          <a:endParaRPr lang="en-US"/>
        </a:p>
      </dgm:t>
    </dgm:pt>
    <dgm:pt modelId="{CE9C3791-C2FA-4EEE-AF8C-4B6BEF31C98A}" type="sibTrans" cxnId="{23D8B97E-60EB-43D8-81AE-085D614D6FEC}">
      <dgm:prSet/>
      <dgm:spPr/>
      <dgm:t>
        <a:bodyPr/>
        <a:lstStyle/>
        <a:p>
          <a:endParaRPr lang="en-US"/>
        </a:p>
      </dgm:t>
    </dgm:pt>
    <dgm:pt modelId="{C5C746EF-4655-4E21-81C8-255DB6CCC935}">
      <dgm:prSet/>
      <dgm:spPr/>
      <dgm:t>
        <a:bodyPr/>
        <a:lstStyle/>
        <a:p>
          <a:pPr rtl="0"/>
          <a:r>
            <a:rPr lang="en-US" dirty="0"/>
            <a:t>Occupational therapy</a:t>
          </a:r>
        </a:p>
      </dgm:t>
    </dgm:pt>
    <dgm:pt modelId="{784B00BA-C230-4554-B49B-AC515CC77E7E}" type="parTrans" cxnId="{602A5506-FB93-4EFF-AFEF-E61BCD979F8C}">
      <dgm:prSet/>
      <dgm:spPr/>
      <dgm:t>
        <a:bodyPr/>
        <a:lstStyle/>
        <a:p>
          <a:endParaRPr lang="en-US"/>
        </a:p>
      </dgm:t>
    </dgm:pt>
    <dgm:pt modelId="{C43E0B98-1EF9-4DE0-9F94-A0B0DFD11FE5}" type="sibTrans" cxnId="{602A5506-FB93-4EFF-AFEF-E61BCD979F8C}">
      <dgm:prSet/>
      <dgm:spPr/>
      <dgm:t>
        <a:bodyPr/>
        <a:lstStyle/>
        <a:p>
          <a:endParaRPr lang="en-US"/>
        </a:p>
      </dgm:t>
    </dgm:pt>
    <dgm:pt modelId="{39C524C0-73B2-4D59-A138-886A0E3D1907}">
      <dgm:prSet/>
      <dgm:spPr/>
      <dgm:t>
        <a:bodyPr/>
        <a:lstStyle/>
        <a:p>
          <a:pPr rtl="0"/>
          <a:r>
            <a:rPr lang="en-US" dirty="0"/>
            <a:t>Psychological therapy</a:t>
          </a:r>
        </a:p>
      </dgm:t>
    </dgm:pt>
    <dgm:pt modelId="{D1D1F7F8-9AB5-42BD-8775-F452AA234D0A}" type="parTrans" cxnId="{1DE00018-651C-4E9F-86E8-91EF0EB7273A}">
      <dgm:prSet/>
      <dgm:spPr/>
      <dgm:t>
        <a:bodyPr/>
        <a:lstStyle/>
        <a:p>
          <a:endParaRPr lang="en-US"/>
        </a:p>
      </dgm:t>
    </dgm:pt>
    <dgm:pt modelId="{91C7F1B4-B89F-4F16-B519-21E2ECF33CE8}" type="sibTrans" cxnId="{1DE00018-651C-4E9F-86E8-91EF0EB7273A}">
      <dgm:prSet/>
      <dgm:spPr/>
      <dgm:t>
        <a:bodyPr/>
        <a:lstStyle/>
        <a:p>
          <a:endParaRPr lang="en-US"/>
        </a:p>
      </dgm:t>
    </dgm:pt>
    <dgm:pt modelId="{2B6466F2-D59E-4675-8D39-49DEE87BCA8D}" type="pres">
      <dgm:prSet presAssocID="{82510814-C9AC-49AD-9EDE-429D006DB532}" presName="Name0" presStyleCnt="0">
        <dgm:presLayoutVars>
          <dgm:chPref val="3"/>
          <dgm:dir/>
          <dgm:animLvl val="lvl"/>
          <dgm:resizeHandles/>
        </dgm:presLayoutVars>
      </dgm:prSet>
      <dgm:spPr/>
    </dgm:pt>
    <dgm:pt modelId="{10D71563-1D17-4F89-BAFE-0A5428D12F90}" type="pres">
      <dgm:prSet presAssocID="{72695792-E727-457F-9E91-46108E15BC9B}" presName="horFlow" presStyleCnt="0"/>
      <dgm:spPr/>
    </dgm:pt>
    <dgm:pt modelId="{CB8EF3D4-0647-4107-940E-AF216EDD10E4}" type="pres">
      <dgm:prSet presAssocID="{72695792-E727-457F-9E91-46108E15BC9B}" presName="bigChev" presStyleLbl="node1" presStyleIdx="0" presStyleCnt="3"/>
      <dgm:spPr/>
    </dgm:pt>
    <dgm:pt modelId="{98866FCB-6FA3-486A-BB58-1E8589AB55FC}" type="pres">
      <dgm:prSet presAssocID="{72695792-E727-457F-9E91-46108E15BC9B}" presName="vSp" presStyleCnt="0"/>
      <dgm:spPr/>
    </dgm:pt>
    <dgm:pt modelId="{842FF3AA-BAD6-4D61-9228-47E4E3DD1F2E}" type="pres">
      <dgm:prSet presAssocID="{C5C746EF-4655-4E21-81C8-255DB6CCC935}" presName="horFlow" presStyleCnt="0"/>
      <dgm:spPr/>
    </dgm:pt>
    <dgm:pt modelId="{F8A9FF0E-6DD3-4806-A86B-6E5CBB6F1D79}" type="pres">
      <dgm:prSet presAssocID="{C5C746EF-4655-4E21-81C8-255DB6CCC935}" presName="bigChev" presStyleLbl="node1" presStyleIdx="1" presStyleCnt="3"/>
      <dgm:spPr/>
    </dgm:pt>
    <dgm:pt modelId="{0908F9DB-D625-4FE3-83FB-C3A532A02505}" type="pres">
      <dgm:prSet presAssocID="{C5C746EF-4655-4E21-81C8-255DB6CCC935}" presName="vSp" presStyleCnt="0"/>
      <dgm:spPr/>
    </dgm:pt>
    <dgm:pt modelId="{93081CF7-8A23-4C75-A73D-7CCECCA6B42B}" type="pres">
      <dgm:prSet presAssocID="{39C524C0-73B2-4D59-A138-886A0E3D1907}" presName="horFlow" presStyleCnt="0"/>
      <dgm:spPr/>
    </dgm:pt>
    <dgm:pt modelId="{58A6A966-3EA1-4C3B-A628-A0079F31B74F}" type="pres">
      <dgm:prSet presAssocID="{39C524C0-73B2-4D59-A138-886A0E3D1907}" presName="bigChev" presStyleLbl="node1" presStyleIdx="2" presStyleCnt="3"/>
      <dgm:spPr/>
    </dgm:pt>
  </dgm:ptLst>
  <dgm:cxnLst>
    <dgm:cxn modelId="{602A5506-FB93-4EFF-AFEF-E61BCD979F8C}" srcId="{82510814-C9AC-49AD-9EDE-429D006DB532}" destId="{C5C746EF-4655-4E21-81C8-255DB6CCC935}" srcOrd="1" destOrd="0" parTransId="{784B00BA-C230-4554-B49B-AC515CC77E7E}" sibTransId="{C43E0B98-1EF9-4DE0-9F94-A0B0DFD11FE5}"/>
    <dgm:cxn modelId="{E6FD8B09-CBF6-4129-906C-4E47AD374E30}" type="presOf" srcId="{39C524C0-73B2-4D59-A138-886A0E3D1907}" destId="{58A6A966-3EA1-4C3B-A628-A0079F31B74F}" srcOrd="0" destOrd="0" presId="urn:microsoft.com/office/officeart/2005/8/layout/lProcess3"/>
    <dgm:cxn modelId="{1DE00018-651C-4E9F-86E8-91EF0EB7273A}" srcId="{82510814-C9AC-49AD-9EDE-429D006DB532}" destId="{39C524C0-73B2-4D59-A138-886A0E3D1907}" srcOrd="2" destOrd="0" parTransId="{D1D1F7F8-9AB5-42BD-8775-F452AA234D0A}" sibTransId="{91C7F1B4-B89F-4F16-B519-21E2ECF33CE8}"/>
    <dgm:cxn modelId="{9894FB2F-5C32-4CEB-A562-5C5F41570A40}" type="presOf" srcId="{82510814-C9AC-49AD-9EDE-429D006DB532}" destId="{2B6466F2-D59E-4675-8D39-49DEE87BCA8D}" srcOrd="0" destOrd="0" presId="urn:microsoft.com/office/officeart/2005/8/layout/lProcess3"/>
    <dgm:cxn modelId="{23D8B97E-60EB-43D8-81AE-085D614D6FEC}" srcId="{82510814-C9AC-49AD-9EDE-429D006DB532}" destId="{72695792-E727-457F-9E91-46108E15BC9B}" srcOrd="0" destOrd="0" parTransId="{2C66684E-5949-4D5D-96CD-D36CA08CB14C}" sibTransId="{CE9C3791-C2FA-4EEE-AF8C-4B6BEF31C98A}"/>
    <dgm:cxn modelId="{DE9BBCB2-92C7-404C-A244-3C22B382CF89}" type="presOf" srcId="{72695792-E727-457F-9E91-46108E15BC9B}" destId="{CB8EF3D4-0647-4107-940E-AF216EDD10E4}" srcOrd="0" destOrd="0" presId="urn:microsoft.com/office/officeart/2005/8/layout/lProcess3"/>
    <dgm:cxn modelId="{36F5BFD4-41D0-4D4E-91F6-656DDA684A68}" type="presOf" srcId="{C5C746EF-4655-4E21-81C8-255DB6CCC935}" destId="{F8A9FF0E-6DD3-4806-A86B-6E5CBB6F1D79}" srcOrd="0" destOrd="0" presId="urn:microsoft.com/office/officeart/2005/8/layout/lProcess3"/>
    <dgm:cxn modelId="{27DAA949-EBEF-430F-9E41-DB81458D716E}" type="presParOf" srcId="{2B6466F2-D59E-4675-8D39-49DEE87BCA8D}" destId="{10D71563-1D17-4F89-BAFE-0A5428D12F90}" srcOrd="0" destOrd="0" presId="urn:microsoft.com/office/officeart/2005/8/layout/lProcess3"/>
    <dgm:cxn modelId="{C06170CE-6512-438D-B451-158FA857317F}" type="presParOf" srcId="{10D71563-1D17-4F89-BAFE-0A5428D12F90}" destId="{CB8EF3D4-0647-4107-940E-AF216EDD10E4}" srcOrd="0" destOrd="0" presId="urn:microsoft.com/office/officeart/2005/8/layout/lProcess3"/>
    <dgm:cxn modelId="{9BF79D56-0815-46BE-95BB-51A10F37B24F}" type="presParOf" srcId="{2B6466F2-D59E-4675-8D39-49DEE87BCA8D}" destId="{98866FCB-6FA3-486A-BB58-1E8589AB55FC}" srcOrd="1" destOrd="0" presId="urn:microsoft.com/office/officeart/2005/8/layout/lProcess3"/>
    <dgm:cxn modelId="{C2EE68CF-7F48-4E6C-8FE5-27677FC00EB5}" type="presParOf" srcId="{2B6466F2-D59E-4675-8D39-49DEE87BCA8D}" destId="{842FF3AA-BAD6-4D61-9228-47E4E3DD1F2E}" srcOrd="2" destOrd="0" presId="urn:microsoft.com/office/officeart/2005/8/layout/lProcess3"/>
    <dgm:cxn modelId="{B29AA514-0EE1-4EF6-BA3E-4F88F7BD4CFD}" type="presParOf" srcId="{842FF3AA-BAD6-4D61-9228-47E4E3DD1F2E}" destId="{F8A9FF0E-6DD3-4806-A86B-6E5CBB6F1D79}" srcOrd="0" destOrd="0" presId="urn:microsoft.com/office/officeart/2005/8/layout/lProcess3"/>
    <dgm:cxn modelId="{375FE035-AA8A-491B-B799-FDA69D75CE0E}" type="presParOf" srcId="{2B6466F2-D59E-4675-8D39-49DEE87BCA8D}" destId="{0908F9DB-D625-4FE3-83FB-C3A532A02505}" srcOrd="3" destOrd="0" presId="urn:microsoft.com/office/officeart/2005/8/layout/lProcess3"/>
    <dgm:cxn modelId="{DDD5A0E6-BABB-49D3-92D0-131111A4C746}" type="presParOf" srcId="{2B6466F2-D59E-4675-8D39-49DEE87BCA8D}" destId="{93081CF7-8A23-4C75-A73D-7CCECCA6B42B}" srcOrd="4" destOrd="0" presId="urn:microsoft.com/office/officeart/2005/8/layout/lProcess3"/>
    <dgm:cxn modelId="{3FE1F6E2-2007-4446-8221-2B0620EBB20C}" type="presParOf" srcId="{93081CF7-8A23-4C75-A73D-7CCECCA6B42B}" destId="{58A6A966-3EA1-4C3B-A628-A0079F31B74F}" srcOrd="0"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CB6C9EF-6F21-4963-B38F-5B00CFA7A563}"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en-US"/>
        </a:p>
      </dgm:t>
    </dgm:pt>
    <dgm:pt modelId="{3258F428-032E-4684-A0B0-D3A9C6EC3548}">
      <dgm:prSet/>
      <dgm:spPr/>
      <dgm:t>
        <a:bodyPr/>
        <a:lstStyle/>
        <a:p>
          <a:pPr rtl="0"/>
          <a:r>
            <a:rPr lang="en-US" dirty="0"/>
            <a:t>Surgical repair of </a:t>
          </a:r>
          <a:r>
            <a:rPr lang="en-US" dirty="0" err="1"/>
            <a:t>fallot’s</a:t>
          </a:r>
          <a:r>
            <a:rPr lang="en-US" dirty="0"/>
            <a:t> </a:t>
          </a:r>
          <a:r>
            <a:rPr lang="en-US" dirty="0" err="1"/>
            <a:t>teralogy</a:t>
          </a:r>
          <a:r>
            <a:rPr lang="en-US" dirty="0"/>
            <a:t>.</a:t>
          </a:r>
        </a:p>
      </dgm:t>
    </dgm:pt>
    <dgm:pt modelId="{76973B1C-8DA2-4F8D-8B95-C102B3A0C296}" type="parTrans" cxnId="{F99F5696-DDFC-4C1C-8AC9-D0C50A0CC335}">
      <dgm:prSet/>
      <dgm:spPr/>
      <dgm:t>
        <a:bodyPr/>
        <a:lstStyle/>
        <a:p>
          <a:endParaRPr lang="en-US"/>
        </a:p>
      </dgm:t>
    </dgm:pt>
    <dgm:pt modelId="{727E648E-803C-4CA5-87DE-5ABF036E5E43}" type="sibTrans" cxnId="{F99F5696-DDFC-4C1C-8AC9-D0C50A0CC335}">
      <dgm:prSet/>
      <dgm:spPr/>
      <dgm:t>
        <a:bodyPr/>
        <a:lstStyle/>
        <a:p>
          <a:endParaRPr lang="en-US"/>
        </a:p>
      </dgm:t>
    </dgm:pt>
    <dgm:pt modelId="{2B8D6235-EAF1-428A-A48A-12CB74A90972}">
      <dgm:prSet/>
      <dgm:spPr/>
      <dgm:t>
        <a:bodyPr/>
        <a:lstStyle/>
        <a:p>
          <a:pPr rtl="0"/>
          <a:r>
            <a:rPr lang="en-US" dirty="0"/>
            <a:t>Regular </a:t>
          </a:r>
          <a:r>
            <a:rPr lang="en-US" dirty="0" err="1"/>
            <a:t>phelobotomy</a:t>
          </a:r>
          <a:r>
            <a:rPr lang="en-US" dirty="0"/>
            <a:t> would prevent thrombosis in polycythemia.</a:t>
          </a:r>
        </a:p>
      </dgm:t>
    </dgm:pt>
    <dgm:pt modelId="{437BBB97-0535-419A-9FEC-BF3233209FE9}" type="parTrans" cxnId="{BBFAFE78-4EA3-453D-A737-3834FF44463B}">
      <dgm:prSet/>
      <dgm:spPr/>
      <dgm:t>
        <a:bodyPr/>
        <a:lstStyle/>
        <a:p>
          <a:endParaRPr lang="en-US"/>
        </a:p>
      </dgm:t>
    </dgm:pt>
    <dgm:pt modelId="{D0C5F91F-2AF5-4439-956B-3549FAB2FFBC}" type="sibTrans" cxnId="{BBFAFE78-4EA3-453D-A737-3834FF44463B}">
      <dgm:prSet/>
      <dgm:spPr/>
      <dgm:t>
        <a:bodyPr/>
        <a:lstStyle/>
        <a:p>
          <a:endParaRPr lang="en-US"/>
        </a:p>
      </dgm:t>
    </dgm:pt>
    <dgm:pt modelId="{C55C8098-E29E-450F-B163-533790229460}">
      <dgm:prSet/>
      <dgm:spPr/>
      <dgm:t>
        <a:bodyPr/>
        <a:lstStyle/>
        <a:p>
          <a:pPr rtl="0"/>
          <a:r>
            <a:rPr lang="en-US" dirty="0"/>
            <a:t>Blood transfusion at </a:t>
          </a:r>
          <a:r>
            <a:rPr lang="en-US" dirty="0" err="1"/>
            <a:t>frquent</a:t>
          </a:r>
          <a:r>
            <a:rPr lang="en-US" dirty="0"/>
            <a:t> interval would prevent </a:t>
          </a:r>
          <a:r>
            <a:rPr lang="en-US" dirty="0" err="1"/>
            <a:t>furture</a:t>
          </a:r>
          <a:r>
            <a:rPr lang="en-US" dirty="0"/>
            <a:t> episodes of stroke in sickle cell anemia.</a:t>
          </a:r>
        </a:p>
      </dgm:t>
    </dgm:pt>
    <dgm:pt modelId="{BE1BBEE4-3A27-4BB7-A006-44FE9C844080}" type="parTrans" cxnId="{7B3D9C94-A79E-47AB-AAB1-8D1877BD07FB}">
      <dgm:prSet/>
      <dgm:spPr/>
      <dgm:t>
        <a:bodyPr/>
        <a:lstStyle/>
        <a:p>
          <a:endParaRPr lang="en-US"/>
        </a:p>
      </dgm:t>
    </dgm:pt>
    <dgm:pt modelId="{1B248A91-2781-4B60-82B9-678ED0D0868C}" type="sibTrans" cxnId="{7B3D9C94-A79E-47AB-AAB1-8D1877BD07FB}">
      <dgm:prSet/>
      <dgm:spPr/>
      <dgm:t>
        <a:bodyPr/>
        <a:lstStyle/>
        <a:p>
          <a:endParaRPr lang="en-US"/>
        </a:p>
      </dgm:t>
    </dgm:pt>
    <dgm:pt modelId="{FB7403DB-FC53-4024-9984-DF1473DED13A}">
      <dgm:prSet/>
      <dgm:spPr/>
      <dgm:t>
        <a:bodyPr/>
        <a:lstStyle/>
        <a:p>
          <a:pPr rtl="0"/>
          <a:r>
            <a:rPr lang="en-US" dirty="0"/>
            <a:t>Surgical treatment of A-V malformation &amp; aneurysm </a:t>
          </a:r>
        </a:p>
      </dgm:t>
    </dgm:pt>
    <dgm:pt modelId="{371BFE88-5224-46B5-9125-3C4953C3FE2B}" type="parTrans" cxnId="{CB4F729C-A9C3-480F-9010-F3569E9AD8F5}">
      <dgm:prSet/>
      <dgm:spPr/>
      <dgm:t>
        <a:bodyPr/>
        <a:lstStyle/>
        <a:p>
          <a:endParaRPr lang="en-US"/>
        </a:p>
      </dgm:t>
    </dgm:pt>
    <dgm:pt modelId="{3229ADF9-FBB5-44FC-BC65-7439535C6EF8}" type="sibTrans" cxnId="{CB4F729C-A9C3-480F-9010-F3569E9AD8F5}">
      <dgm:prSet/>
      <dgm:spPr/>
      <dgm:t>
        <a:bodyPr/>
        <a:lstStyle/>
        <a:p>
          <a:endParaRPr lang="en-US"/>
        </a:p>
      </dgm:t>
    </dgm:pt>
    <dgm:pt modelId="{8B86AEF7-DD75-443A-9448-3A947E7BA741}">
      <dgm:prSet/>
      <dgm:spPr/>
      <dgm:t>
        <a:bodyPr/>
        <a:lstStyle/>
        <a:p>
          <a:pPr rtl="0"/>
          <a:r>
            <a:rPr lang="en-US" dirty="0"/>
            <a:t>Steroids &amp; </a:t>
          </a:r>
          <a:r>
            <a:rPr lang="en-US" dirty="0" err="1"/>
            <a:t>immunosupressants</a:t>
          </a:r>
          <a:r>
            <a:rPr lang="en-US" dirty="0"/>
            <a:t> in autoimmune disorders.</a:t>
          </a:r>
        </a:p>
      </dgm:t>
    </dgm:pt>
    <dgm:pt modelId="{CBCAB98A-713E-44CA-B296-51BE05042BCD}" type="parTrans" cxnId="{4A432AD9-553A-4BB7-A520-7EF80B6599AF}">
      <dgm:prSet/>
      <dgm:spPr/>
      <dgm:t>
        <a:bodyPr/>
        <a:lstStyle/>
        <a:p>
          <a:endParaRPr lang="en-US"/>
        </a:p>
      </dgm:t>
    </dgm:pt>
    <dgm:pt modelId="{83FCFC29-01F4-49B0-B6F3-30F63FA58C81}" type="sibTrans" cxnId="{4A432AD9-553A-4BB7-A520-7EF80B6599AF}">
      <dgm:prSet/>
      <dgm:spPr/>
      <dgm:t>
        <a:bodyPr/>
        <a:lstStyle/>
        <a:p>
          <a:endParaRPr lang="en-US"/>
        </a:p>
      </dgm:t>
    </dgm:pt>
    <dgm:pt modelId="{5E33CBE2-8DB7-43E0-A15F-9483F2488B68}" type="pres">
      <dgm:prSet presAssocID="{2CB6C9EF-6F21-4963-B38F-5B00CFA7A563}" presName="linear" presStyleCnt="0">
        <dgm:presLayoutVars>
          <dgm:animLvl val="lvl"/>
          <dgm:resizeHandles val="exact"/>
        </dgm:presLayoutVars>
      </dgm:prSet>
      <dgm:spPr/>
    </dgm:pt>
    <dgm:pt modelId="{940E9C86-87F1-4A6D-A898-FFEB62AECED3}" type="pres">
      <dgm:prSet presAssocID="{3258F428-032E-4684-A0B0-D3A9C6EC3548}" presName="parentText" presStyleLbl="node1" presStyleIdx="0" presStyleCnt="5">
        <dgm:presLayoutVars>
          <dgm:chMax val="0"/>
          <dgm:bulletEnabled val="1"/>
        </dgm:presLayoutVars>
      </dgm:prSet>
      <dgm:spPr/>
    </dgm:pt>
    <dgm:pt modelId="{5269A637-A892-4A81-9D42-33A98EB76069}" type="pres">
      <dgm:prSet presAssocID="{727E648E-803C-4CA5-87DE-5ABF036E5E43}" presName="spacer" presStyleCnt="0"/>
      <dgm:spPr/>
    </dgm:pt>
    <dgm:pt modelId="{D8D7853A-4D16-4FB9-9489-E347F452D9B2}" type="pres">
      <dgm:prSet presAssocID="{2B8D6235-EAF1-428A-A48A-12CB74A90972}" presName="parentText" presStyleLbl="node1" presStyleIdx="1" presStyleCnt="5">
        <dgm:presLayoutVars>
          <dgm:chMax val="0"/>
          <dgm:bulletEnabled val="1"/>
        </dgm:presLayoutVars>
      </dgm:prSet>
      <dgm:spPr/>
    </dgm:pt>
    <dgm:pt modelId="{636DA427-17F5-428F-BE3F-92D0A095C4E5}" type="pres">
      <dgm:prSet presAssocID="{D0C5F91F-2AF5-4439-956B-3549FAB2FFBC}" presName="spacer" presStyleCnt="0"/>
      <dgm:spPr/>
    </dgm:pt>
    <dgm:pt modelId="{E15929DF-FB55-4EA6-B1E2-DAA836E4C377}" type="pres">
      <dgm:prSet presAssocID="{C55C8098-E29E-450F-B163-533790229460}" presName="parentText" presStyleLbl="node1" presStyleIdx="2" presStyleCnt="5">
        <dgm:presLayoutVars>
          <dgm:chMax val="0"/>
          <dgm:bulletEnabled val="1"/>
        </dgm:presLayoutVars>
      </dgm:prSet>
      <dgm:spPr/>
    </dgm:pt>
    <dgm:pt modelId="{7DEDE330-1134-468B-BC78-5B129782685B}" type="pres">
      <dgm:prSet presAssocID="{1B248A91-2781-4B60-82B9-678ED0D0868C}" presName="spacer" presStyleCnt="0"/>
      <dgm:spPr/>
    </dgm:pt>
    <dgm:pt modelId="{EB8433C2-55D5-4E74-902A-57581AB00501}" type="pres">
      <dgm:prSet presAssocID="{FB7403DB-FC53-4024-9984-DF1473DED13A}" presName="parentText" presStyleLbl="node1" presStyleIdx="3" presStyleCnt="5">
        <dgm:presLayoutVars>
          <dgm:chMax val="0"/>
          <dgm:bulletEnabled val="1"/>
        </dgm:presLayoutVars>
      </dgm:prSet>
      <dgm:spPr/>
    </dgm:pt>
    <dgm:pt modelId="{E1364890-726E-41C5-B36A-721BB7DB49DB}" type="pres">
      <dgm:prSet presAssocID="{3229ADF9-FBB5-44FC-BC65-7439535C6EF8}" presName="spacer" presStyleCnt="0"/>
      <dgm:spPr/>
    </dgm:pt>
    <dgm:pt modelId="{E6D63CAD-FC3A-41F6-93A0-93B92D8E16ED}" type="pres">
      <dgm:prSet presAssocID="{8B86AEF7-DD75-443A-9448-3A947E7BA741}" presName="parentText" presStyleLbl="node1" presStyleIdx="4" presStyleCnt="5">
        <dgm:presLayoutVars>
          <dgm:chMax val="0"/>
          <dgm:bulletEnabled val="1"/>
        </dgm:presLayoutVars>
      </dgm:prSet>
      <dgm:spPr/>
    </dgm:pt>
  </dgm:ptLst>
  <dgm:cxnLst>
    <dgm:cxn modelId="{BF90CA05-D851-4DA8-A552-19161BBF5DBC}" type="presOf" srcId="{C55C8098-E29E-450F-B163-533790229460}" destId="{E15929DF-FB55-4EA6-B1E2-DAA836E4C377}" srcOrd="0" destOrd="0" presId="urn:microsoft.com/office/officeart/2005/8/layout/vList2"/>
    <dgm:cxn modelId="{9715D618-2DD0-4DCE-8120-695411AEF6DA}" type="presOf" srcId="{FB7403DB-FC53-4024-9984-DF1473DED13A}" destId="{EB8433C2-55D5-4E74-902A-57581AB00501}" srcOrd="0" destOrd="0" presId="urn:microsoft.com/office/officeart/2005/8/layout/vList2"/>
    <dgm:cxn modelId="{E523AE2D-22B1-4D68-936D-BC5E85AE1F63}" type="presOf" srcId="{3258F428-032E-4684-A0B0-D3A9C6EC3548}" destId="{940E9C86-87F1-4A6D-A898-FFEB62AECED3}" srcOrd="0" destOrd="0" presId="urn:microsoft.com/office/officeart/2005/8/layout/vList2"/>
    <dgm:cxn modelId="{382EFB34-1B2A-4DED-81C8-B4EB883F8480}" type="presOf" srcId="{2B8D6235-EAF1-428A-A48A-12CB74A90972}" destId="{D8D7853A-4D16-4FB9-9489-E347F452D9B2}" srcOrd="0" destOrd="0" presId="urn:microsoft.com/office/officeart/2005/8/layout/vList2"/>
    <dgm:cxn modelId="{C0850A4E-E6B8-4028-AB3F-B53ADC1C6B43}" type="presOf" srcId="{8B86AEF7-DD75-443A-9448-3A947E7BA741}" destId="{E6D63CAD-FC3A-41F6-93A0-93B92D8E16ED}" srcOrd="0" destOrd="0" presId="urn:microsoft.com/office/officeart/2005/8/layout/vList2"/>
    <dgm:cxn modelId="{BBFAFE78-4EA3-453D-A737-3834FF44463B}" srcId="{2CB6C9EF-6F21-4963-B38F-5B00CFA7A563}" destId="{2B8D6235-EAF1-428A-A48A-12CB74A90972}" srcOrd="1" destOrd="0" parTransId="{437BBB97-0535-419A-9FEC-BF3233209FE9}" sibTransId="{D0C5F91F-2AF5-4439-956B-3549FAB2FFBC}"/>
    <dgm:cxn modelId="{7B3D9C94-A79E-47AB-AAB1-8D1877BD07FB}" srcId="{2CB6C9EF-6F21-4963-B38F-5B00CFA7A563}" destId="{C55C8098-E29E-450F-B163-533790229460}" srcOrd="2" destOrd="0" parTransId="{BE1BBEE4-3A27-4BB7-A006-44FE9C844080}" sibTransId="{1B248A91-2781-4B60-82B9-678ED0D0868C}"/>
    <dgm:cxn modelId="{F99F5696-DDFC-4C1C-8AC9-D0C50A0CC335}" srcId="{2CB6C9EF-6F21-4963-B38F-5B00CFA7A563}" destId="{3258F428-032E-4684-A0B0-D3A9C6EC3548}" srcOrd="0" destOrd="0" parTransId="{76973B1C-8DA2-4F8D-8B95-C102B3A0C296}" sibTransId="{727E648E-803C-4CA5-87DE-5ABF036E5E43}"/>
    <dgm:cxn modelId="{CB4F729C-A9C3-480F-9010-F3569E9AD8F5}" srcId="{2CB6C9EF-6F21-4963-B38F-5B00CFA7A563}" destId="{FB7403DB-FC53-4024-9984-DF1473DED13A}" srcOrd="3" destOrd="0" parTransId="{371BFE88-5224-46B5-9125-3C4953C3FE2B}" sibTransId="{3229ADF9-FBB5-44FC-BC65-7439535C6EF8}"/>
    <dgm:cxn modelId="{9FBD3ECD-A22E-4A63-BF26-2C7CFCC365C5}" type="presOf" srcId="{2CB6C9EF-6F21-4963-B38F-5B00CFA7A563}" destId="{5E33CBE2-8DB7-43E0-A15F-9483F2488B68}" srcOrd="0" destOrd="0" presId="urn:microsoft.com/office/officeart/2005/8/layout/vList2"/>
    <dgm:cxn modelId="{4A432AD9-553A-4BB7-A520-7EF80B6599AF}" srcId="{2CB6C9EF-6F21-4963-B38F-5B00CFA7A563}" destId="{8B86AEF7-DD75-443A-9448-3A947E7BA741}" srcOrd="4" destOrd="0" parTransId="{CBCAB98A-713E-44CA-B296-51BE05042BCD}" sibTransId="{83FCFC29-01F4-49B0-B6F3-30F63FA58C81}"/>
    <dgm:cxn modelId="{2960B87B-68D8-448B-89E4-E34E3F2D1731}" type="presParOf" srcId="{5E33CBE2-8DB7-43E0-A15F-9483F2488B68}" destId="{940E9C86-87F1-4A6D-A898-FFEB62AECED3}" srcOrd="0" destOrd="0" presId="urn:microsoft.com/office/officeart/2005/8/layout/vList2"/>
    <dgm:cxn modelId="{C7A16F56-EC6A-465C-A479-DEC80A664FD4}" type="presParOf" srcId="{5E33CBE2-8DB7-43E0-A15F-9483F2488B68}" destId="{5269A637-A892-4A81-9D42-33A98EB76069}" srcOrd="1" destOrd="0" presId="urn:microsoft.com/office/officeart/2005/8/layout/vList2"/>
    <dgm:cxn modelId="{0BB5CC84-A6BE-4A4B-BB26-7B6E4DC28931}" type="presParOf" srcId="{5E33CBE2-8DB7-43E0-A15F-9483F2488B68}" destId="{D8D7853A-4D16-4FB9-9489-E347F452D9B2}" srcOrd="2" destOrd="0" presId="urn:microsoft.com/office/officeart/2005/8/layout/vList2"/>
    <dgm:cxn modelId="{4AC9527A-E6CC-4018-9422-D5A0640B62A6}" type="presParOf" srcId="{5E33CBE2-8DB7-43E0-A15F-9483F2488B68}" destId="{636DA427-17F5-428F-BE3F-92D0A095C4E5}" srcOrd="3" destOrd="0" presId="urn:microsoft.com/office/officeart/2005/8/layout/vList2"/>
    <dgm:cxn modelId="{F705EDAE-884C-4D35-90E1-3CFCDC64E748}" type="presParOf" srcId="{5E33CBE2-8DB7-43E0-A15F-9483F2488B68}" destId="{E15929DF-FB55-4EA6-B1E2-DAA836E4C377}" srcOrd="4" destOrd="0" presId="urn:microsoft.com/office/officeart/2005/8/layout/vList2"/>
    <dgm:cxn modelId="{FF9A6D36-D2BE-4138-8AAD-9413B0DD09D1}" type="presParOf" srcId="{5E33CBE2-8DB7-43E0-A15F-9483F2488B68}" destId="{7DEDE330-1134-468B-BC78-5B129782685B}" srcOrd="5" destOrd="0" presId="urn:microsoft.com/office/officeart/2005/8/layout/vList2"/>
    <dgm:cxn modelId="{51444376-040D-478C-B25B-3F3F9D72E812}" type="presParOf" srcId="{5E33CBE2-8DB7-43E0-A15F-9483F2488B68}" destId="{EB8433C2-55D5-4E74-902A-57581AB00501}" srcOrd="6" destOrd="0" presId="urn:microsoft.com/office/officeart/2005/8/layout/vList2"/>
    <dgm:cxn modelId="{91FD76AD-0C6C-4C21-BB08-200AD5E2FE88}" type="presParOf" srcId="{5E33CBE2-8DB7-43E0-A15F-9483F2488B68}" destId="{E1364890-726E-41C5-B36A-721BB7DB49DB}" srcOrd="7" destOrd="0" presId="urn:microsoft.com/office/officeart/2005/8/layout/vList2"/>
    <dgm:cxn modelId="{9CA22527-A9DD-440F-8D13-E7578D0B8311}" type="presParOf" srcId="{5E33CBE2-8DB7-43E0-A15F-9483F2488B68}" destId="{E6D63CAD-FC3A-41F6-93A0-93B92D8E16E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C77E64-0B8F-44E5-A01D-A375AD5F9C26}">
      <dsp:nvSpPr>
        <dsp:cNvPr id="0" name=""/>
        <dsp:cNvSpPr/>
      </dsp:nvSpPr>
      <dsp:spPr>
        <a:xfrm>
          <a:off x="0" y="14143"/>
          <a:ext cx="8229600" cy="1430105"/>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en-US" sz="3600" kern="1200" dirty="0"/>
            <a:t>Seizures</a:t>
          </a:r>
        </a:p>
      </dsp:txBody>
      <dsp:txXfrm>
        <a:off x="69812" y="83955"/>
        <a:ext cx="8089976" cy="1290481"/>
      </dsp:txXfrm>
    </dsp:sp>
    <dsp:sp modelId="{FB642E08-71F1-43C7-9DA3-2D779B87C1F6}">
      <dsp:nvSpPr>
        <dsp:cNvPr id="0" name=""/>
        <dsp:cNvSpPr/>
      </dsp:nvSpPr>
      <dsp:spPr>
        <a:xfrm>
          <a:off x="0" y="1547928"/>
          <a:ext cx="8229600" cy="1430105"/>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en-US" sz="3600" kern="1200" dirty="0"/>
            <a:t>Extreme sleepiness</a:t>
          </a:r>
        </a:p>
      </dsp:txBody>
      <dsp:txXfrm>
        <a:off x="69812" y="1617740"/>
        <a:ext cx="8089976" cy="1290481"/>
      </dsp:txXfrm>
    </dsp:sp>
    <dsp:sp modelId="{7E7E881F-6BB8-4A31-807B-07EF6D2C8ECF}">
      <dsp:nvSpPr>
        <dsp:cNvPr id="0" name=""/>
        <dsp:cNvSpPr/>
      </dsp:nvSpPr>
      <dsp:spPr>
        <a:xfrm>
          <a:off x="0" y="3081714"/>
          <a:ext cx="8229600" cy="1430105"/>
        </a:xfrm>
        <a:prstGeom prst="roundRect">
          <a:avLst/>
        </a:prstGeom>
        <a:solidFill>
          <a:schemeClr val="accent1">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marL="0" lvl="0" indent="0" algn="l" defTabSz="1600200" rtl="0">
            <a:lnSpc>
              <a:spcPct val="90000"/>
            </a:lnSpc>
            <a:spcBef>
              <a:spcPct val="0"/>
            </a:spcBef>
            <a:spcAft>
              <a:spcPct val="35000"/>
            </a:spcAft>
            <a:buNone/>
          </a:pPr>
          <a:r>
            <a:rPr lang="en-US" sz="3600" kern="1200" dirty="0"/>
            <a:t>A tendency to use only one side of their body</a:t>
          </a:r>
        </a:p>
      </dsp:txBody>
      <dsp:txXfrm>
        <a:off x="69812" y="3151526"/>
        <a:ext cx="8089976" cy="12904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51816F-C7F5-4636-90C0-47AAD436452B}">
      <dsp:nvSpPr>
        <dsp:cNvPr id="0" name=""/>
        <dsp:cNvSpPr/>
      </dsp:nvSpPr>
      <dsp:spPr>
        <a:xfrm>
          <a:off x="0" y="259519"/>
          <a:ext cx="6248400" cy="51642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kern="1200" dirty="0"/>
            <a:t>Weakness or numbness of the face, arm or leg, usually on one side of the body</a:t>
          </a:r>
        </a:p>
      </dsp:txBody>
      <dsp:txXfrm>
        <a:off x="25210" y="284729"/>
        <a:ext cx="6197980" cy="466007"/>
      </dsp:txXfrm>
    </dsp:sp>
    <dsp:sp modelId="{F0A79C0A-C8E7-4B23-9643-5EE689C12A9E}">
      <dsp:nvSpPr>
        <dsp:cNvPr id="0" name=""/>
        <dsp:cNvSpPr/>
      </dsp:nvSpPr>
      <dsp:spPr>
        <a:xfrm>
          <a:off x="0" y="813433"/>
          <a:ext cx="6248400" cy="51642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glow rad="63500">
            <a:schemeClr val="accent3">
              <a:satMod val="175000"/>
              <a:alpha val="40000"/>
            </a:schemeClr>
          </a:glo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kern="1200" dirty="0"/>
            <a:t>Trouble walking due to weakness or trouble moving one side of the body, or due to loss of coordination</a:t>
          </a:r>
        </a:p>
      </dsp:txBody>
      <dsp:txXfrm>
        <a:off x="25210" y="838643"/>
        <a:ext cx="6197980" cy="466007"/>
      </dsp:txXfrm>
    </dsp:sp>
    <dsp:sp modelId="{ABDDEAC8-9354-436A-91E7-ECC8F29FC67F}">
      <dsp:nvSpPr>
        <dsp:cNvPr id="0" name=""/>
        <dsp:cNvSpPr/>
      </dsp:nvSpPr>
      <dsp:spPr>
        <a:xfrm>
          <a:off x="0" y="1367300"/>
          <a:ext cx="6248400" cy="51642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kern="1200" dirty="0"/>
            <a:t>Problems speaking or understanding language, including slurred speech, trouble trying to speak, inability to speak at all, or difficulty in understanding simple directions</a:t>
          </a:r>
        </a:p>
      </dsp:txBody>
      <dsp:txXfrm>
        <a:off x="25210" y="1392510"/>
        <a:ext cx="6197980" cy="466007"/>
      </dsp:txXfrm>
    </dsp:sp>
    <dsp:sp modelId="{2E81C452-B4B6-424B-932B-7A23A9858430}">
      <dsp:nvSpPr>
        <dsp:cNvPr id="0" name=""/>
        <dsp:cNvSpPr/>
      </dsp:nvSpPr>
      <dsp:spPr>
        <a:xfrm>
          <a:off x="0" y="1921168"/>
          <a:ext cx="6248400" cy="51642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kern="1200" dirty="0"/>
            <a:t>Severe headache especially with vomiting and sleepiness</a:t>
          </a:r>
        </a:p>
      </dsp:txBody>
      <dsp:txXfrm>
        <a:off x="25210" y="1946378"/>
        <a:ext cx="6197980" cy="46600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EF9918-8EC9-4F65-AD1D-6E7B609D1791}">
      <dsp:nvSpPr>
        <dsp:cNvPr id="0" name=""/>
        <dsp:cNvSpPr/>
      </dsp:nvSpPr>
      <dsp:spPr>
        <a:xfrm>
          <a:off x="0" y="5651"/>
          <a:ext cx="6248400" cy="51642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kern="1200" dirty="0"/>
            <a:t>Trouble seeing clearly in one or both eyes</a:t>
          </a:r>
        </a:p>
      </dsp:txBody>
      <dsp:txXfrm>
        <a:off x="25210" y="30861"/>
        <a:ext cx="6197980" cy="466007"/>
      </dsp:txXfrm>
    </dsp:sp>
    <dsp:sp modelId="{5950C959-13F0-4246-B3B4-06BA61E2F822}">
      <dsp:nvSpPr>
        <dsp:cNvPr id="0" name=""/>
        <dsp:cNvSpPr/>
      </dsp:nvSpPr>
      <dsp:spPr>
        <a:xfrm>
          <a:off x="0" y="559518"/>
          <a:ext cx="6248400" cy="51642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kern="1200" dirty="0"/>
            <a:t>Severe dizziness or loss of coordination that may lead to losing balance or falling</a:t>
          </a:r>
        </a:p>
      </dsp:txBody>
      <dsp:txXfrm>
        <a:off x="25210" y="584728"/>
        <a:ext cx="6197980" cy="466007"/>
      </dsp:txXfrm>
    </dsp:sp>
    <dsp:sp modelId="{722DF752-7C9D-439A-851E-26DC134D38C5}">
      <dsp:nvSpPr>
        <dsp:cNvPr id="0" name=""/>
        <dsp:cNvSpPr/>
      </dsp:nvSpPr>
      <dsp:spPr>
        <a:xfrm>
          <a:off x="0" y="1113385"/>
          <a:ext cx="6248400" cy="51642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kern="1200" dirty="0"/>
            <a:t>New appearance of seizures, especially if affecting one side of the body and followed by paralysis on the side of the seizure activity</a:t>
          </a:r>
        </a:p>
      </dsp:txBody>
      <dsp:txXfrm>
        <a:off x="25210" y="1138595"/>
        <a:ext cx="6197980" cy="466007"/>
      </dsp:txXfrm>
    </dsp:sp>
    <dsp:sp modelId="{E292592F-67D7-4D68-BAD1-6855A49D8AB8}">
      <dsp:nvSpPr>
        <dsp:cNvPr id="0" name=""/>
        <dsp:cNvSpPr/>
      </dsp:nvSpPr>
      <dsp:spPr>
        <a:xfrm>
          <a:off x="0" y="1667253"/>
          <a:ext cx="6248400" cy="51642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kern="1200" dirty="0"/>
            <a:t>Combination of progressively worsening non-stop headache, drowsiness and repetitive vomiting, lasting days without relief</a:t>
          </a:r>
        </a:p>
      </dsp:txBody>
      <dsp:txXfrm>
        <a:off x="25210" y="1692463"/>
        <a:ext cx="6197980" cy="466007"/>
      </dsp:txXfrm>
    </dsp:sp>
    <dsp:sp modelId="{10F65B26-361D-4540-99E7-2E4A46920E77}">
      <dsp:nvSpPr>
        <dsp:cNvPr id="0" name=""/>
        <dsp:cNvSpPr/>
      </dsp:nvSpPr>
      <dsp:spPr>
        <a:xfrm>
          <a:off x="0" y="2221120"/>
          <a:ext cx="6248400" cy="516427"/>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l" defTabSz="577850" rtl="0">
            <a:lnSpc>
              <a:spcPct val="90000"/>
            </a:lnSpc>
            <a:spcBef>
              <a:spcPct val="0"/>
            </a:spcBef>
            <a:spcAft>
              <a:spcPct val="35000"/>
            </a:spcAft>
            <a:buNone/>
          </a:pPr>
          <a:r>
            <a:rPr lang="en-US" sz="1300" kern="1200" dirty="0"/>
            <a:t>Complaint of sudden onset of the "worst headache of my life"</a:t>
          </a:r>
        </a:p>
      </dsp:txBody>
      <dsp:txXfrm>
        <a:off x="25210" y="2246330"/>
        <a:ext cx="6197980" cy="4660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B222B-18AE-4289-BAA7-BDBC62A357F0}">
      <dsp:nvSpPr>
        <dsp:cNvPr id="0" name=""/>
        <dsp:cNvSpPr/>
      </dsp:nvSpPr>
      <dsp:spPr>
        <a:xfrm>
          <a:off x="0" y="0"/>
          <a:ext cx="8001000" cy="3928872"/>
        </a:xfrm>
        <a:prstGeom prst="roundRect">
          <a:avLst>
            <a:gd name="adj" fmla="val 85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3049241" numCol="1" spcCol="1270" anchor="t" anchorCtr="0">
          <a:noAutofit/>
        </a:bodyPr>
        <a:lstStyle/>
        <a:p>
          <a:pPr marL="0" lvl="0" indent="0" algn="l" defTabSz="933450" rtl="0">
            <a:lnSpc>
              <a:spcPct val="90000"/>
            </a:lnSpc>
            <a:spcBef>
              <a:spcPct val="0"/>
            </a:spcBef>
            <a:spcAft>
              <a:spcPct val="35000"/>
            </a:spcAft>
            <a:buNone/>
          </a:pPr>
          <a:r>
            <a:rPr lang="en-US" sz="2100" kern="1200" dirty="0"/>
            <a:t>Lesion can be divided into two groups on the basis of cranial nerve palsy as :</a:t>
          </a:r>
        </a:p>
      </dsp:txBody>
      <dsp:txXfrm>
        <a:off x="97812" y="97812"/>
        <a:ext cx="7805376" cy="3733248"/>
      </dsp:txXfrm>
    </dsp:sp>
    <dsp:sp modelId="{8BC547A5-EA47-4D67-8608-E2E09B5D96ED}">
      <dsp:nvSpPr>
        <dsp:cNvPr id="0" name=""/>
        <dsp:cNvSpPr/>
      </dsp:nvSpPr>
      <dsp:spPr>
        <a:xfrm>
          <a:off x="200025" y="982218"/>
          <a:ext cx="7600950" cy="2750210"/>
        </a:xfrm>
        <a:prstGeom prst="roundRect">
          <a:avLst>
            <a:gd name="adj" fmla="val 105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80010" tIns="80010" rIns="80010" bIns="1746384" numCol="1" spcCol="1270" anchor="t" anchorCtr="0">
          <a:noAutofit/>
        </a:bodyPr>
        <a:lstStyle/>
        <a:p>
          <a:pPr marL="0" lvl="0" indent="0" algn="l" defTabSz="933450" rtl="0">
            <a:lnSpc>
              <a:spcPct val="90000"/>
            </a:lnSpc>
            <a:spcBef>
              <a:spcPct val="0"/>
            </a:spcBef>
            <a:spcAft>
              <a:spcPct val="35000"/>
            </a:spcAft>
            <a:buNone/>
          </a:pPr>
          <a:endParaRPr lang="en-US" sz="2100" kern="1200" dirty="0"/>
        </a:p>
      </dsp:txBody>
      <dsp:txXfrm>
        <a:off x="284603" y="1066796"/>
        <a:ext cx="7431794" cy="2581054"/>
      </dsp:txXfrm>
    </dsp:sp>
    <dsp:sp modelId="{19602B22-5794-4640-A80B-94AFE3CF9106}">
      <dsp:nvSpPr>
        <dsp:cNvPr id="0" name=""/>
        <dsp:cNvSpPr/>
      </dsp:nvSpPr>
      <dsp:spPr>
        <a:xfrm>
          <a:off x="390048" y="2219812"/>
          <a:ext cx="3578718" cy="1237594"/>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US" sz="2300" kern="1200" dirty="0"/>
            <a:t>Cranial N palsy on same side as that of hemiplegia</a:t>
          </a:r>
        </a:p>
      </dsp:txBody>
      <dsp:txXfrm>
        <a:off x="428108" y="2257872"/>
        <a:ext cx="3502598" cy="1161474"/>
      </dsp:txXfrm>
    </dsp:sp>
    <dsp:sp modelId="{4AB19301-9B04-497D-A0CD-C46833800808}">
      <dsp:nvSpPr>
        <dsp:cNvPr id="0" name=""/>
        <dsp:cNvSpPr/>
      </dsp:nvSpPr>
      <dsp:spPr>
        <a:xfrm>
          <a:off x="4028247" y="2219812"/>
          <a:ext cx="3578718" cy="1237594"/>
        </a:xfrm>
        <a:prstGeom prst="roundRect">
          <a:avLst>
            <a:gd name="adj" fmla="val 105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87630" tIns="87630" rIns="87630" bIns="87630" numCol="1" spcCol="1270" anchor="ctr" anchorCtr="0">
          <a:noAutofit/>
        </a:bodyPr>
        <a:lstStyle/>
        <a:p>
          <a:pPr marL="0" lvl="0" indent="0" algn="ctr" defTabSz="1022350" rtl="0">
            <a:lnSpc>
              <a:spcPct val="90000"/>
            </a:lnSpc>
            <a:spcBef>
              <a:spcPct val="0"/>
            </a:spcBef>
            <a:spcAft>
              <a:spcPct val="35000"/>
            </a:spcAft>
            <a:buNone/>
          </a:pPr>
          <a:r>
            <a:rPr lang="en-US" sz="2300" kern="1200" dirty="0"/>
            <a:t>Cranial N palsy on opposite to that of hemiplegia</a:t>
          </a:r>
        </a:p>
      </dsp:txBody>
      <dsp:txXfrm>
        <a:off x="4066307" y="2257872"/>
        <a:ext cx="3502598" cy="116147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8EF3D4-0647-4107-940E-AF216EDD10E4}">
      <dsp:nvSpPr>
        <dsp:cNvPr id="0" name=""/>
        <dsp:cNvSpPr/>
      </dsp:nvSpPr>
      <dsp:spPr>
        <a:xfrm>
          <a:off x="2390923" y="1255"/>
          <a:ext cx="3447752" cy="137910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0" bIns="17145" numCol="1" spcCol="1270" anchor="ctr" anchorCtr="0">
          <a:noAutofit/>
        </a:bodyPr>
        <a:lstStyle/>
        <a:p>
          <a:pPr marL="0" lvl="0" indent="0" algn="ctr" defTabSz="1200150" rtl="0">
            <a:lnSpc>
              <a:spcPct val="90000"/>
            </a:lnSpc>
            <a:spcBef>
              <a:spcPct val="0"/>
            </a:spcBef>
            <a:spcAft>
              <a:spcPct val="35000"/>
            </a:spcAft>
            <a:buNone/>
          </a:pPr>
          <a:r>
            <a:rPr lang="en-US" sz="2700" kern="1200" dirty="0"/>
            <a:t>Physiotherapy</a:t>
          </a:r>
        </a:p>
      </dsp:txBody>
      <dsp:txXfrm>
        <a:off x="3080473" y="1255"/>
        <a:ext cx="2068652" cy="1379100"/>
      </dsp:txXfrm>
    </dsp:sp>
    <dsp:sp modelId="{F8A9FF0E-6DD3-4806-A86B-6E5CBB6F1D79}">
      <dsp:nvSpPr>
        <dsp:cNvPr id="0" name=""/>
        <dsp:cNvSpPr/>
      </dsp:nvSpPr>
      <dsp:spPr>
        <a:xfrm>
          <a:off x="2390923" y="1573431"/>
          <a:ext cx="3447752" cy="137910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0" bIns="17145" numCol="1" spcCol="1270" anchor="ctr" anchorCtr="0">
          <a:noAutofit/>
        </a:bodyPr>
        <a:lstStyle/>
        <a:p>
          <a:pPr marL="0" lvl="0" indent="0" algn="ctr" defTabSz="1200150" rtl="0">
            <a:lnSpc>
              <a:spcPct val="90000"/>
            </a:lnSpc>
            <a:spcBef>
              <a:spcPct val="0"/>
            </a:spcBef>
            <a:spcAft>
              <a:spcPct val="35000"/>
            </a:spcAft>
            <a:buNone/>
          </a:pPr>
          <a:r>
            <a:rPr lang="en-US" sz="2700" kern="1200" dirty="0"/>
            <a:t>Occupational therapy</a:t>
          </a:r>
        </a:p>
      </dsp:txBody>
      <dsp:txXfrm>
        <a:off x="3080473" y="1573431"/>
        <a:ext cx="2068652" cy="1379100"/>
      </dsp:txXfrm>
    </dsp:sp>
    <dsp:sp modelId="{58A6A966-3EA1-4C3B-A628-A0079F31B74F}">
      <dsp:nvSpPr>
        <dsp:cNvPr id="0" name=""/>
        <dsp:cNvSpPr/>
      </dsp:nvSpPr>
      <dsp:spPr>
        <a:xfrm>
          <a:off x="2390923" y="3145606"/>
          <a:ext cx="3447752" cy="1379100"/>
        </a:xfrm>
        <a:prstGeom prst="chevr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17145" rIns="0" bIns="17145" numCol="1" spcCol="1270" anchor="ctr" anchorCtr="0">
          <a:noAutofit/>
        </a:bodyPr>
        <a:lstStyle/>
        <a:p>
          <a:pPr marL="0" lvl="0" indent="0" algn="ctr" defTabSz="1200150" rtl="0">
            <a:lnSpc>
              <a:spcPct val="90000"/>
            </a:lnSpc>
            <a:spcBef>
              <a:spcPct val="0"/>
            </a:spcBef>
            <a:spcAft>
              <a:spcPct val="35000"/>
            </a:spcAft>
            <a:buNone/>
          </a:pPr>
          <a:r>
            <a:rPr lang="en-US" sz="2700" kern="1200" dirty="0"/>
            <a:t>Psychological therapy</a:t>
          </a:r>
        </a:p>
      </dsp:txBody>
      <dsp:txXfrm>
        <a:off x="3080473" y="3145606"/>
        <a:ext cx="2068652" cy="13791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0E9C86-87F1-4A6D-A898-FFEB62AECED3}">
      <dsp:nvSpPr>
        <dsp:cNvPr id="0" name=""/>
        <dsp:cNvSpPr/>
      </dsp:nvSpPr>
      <dsp:spPr>
        <a:xfrm>
          <a:off x="0" y="43059"/>
          <a:ext cx="8229600" cy="9136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Surgical repair of </a:t>
          </a:r>
          <a:r>
            <a:rPr lang="en-US" sz="2300" kern="1200" dirty="0" err="1"/>
            <a:t>fallot’s</a:t>
          </a:r>
          <a:r>
            <a:rPr lang="en-US" sz="2300" kern="1200" dirty="0"/>
            <a:t> </a:t>
          </a:r>
          <a:r>
            <a:rPr lang="en-US" sz="2300" kern="1200" dirty="0" err="1"/>
            <a:t>teralogy</a:t>
          </a:r>
          <a:r>
            <a:rPr lang="en-US" sz="2300" kern="1200" dirty="0"/>
            <a:t>.</a:t>
          </a:r>
        </a:p>
      </dsp:txBody>
      <dsp:txXfrm>
        <a:off x="44602" y="87661"/>
        <a:ext cx="8140396" cy="824474"/>
      </dsp:txXfrm>
    </dsp:sp>
    <dsp:sp modelId="{D8D7853A-4D16-4FB9-9489-E347F452D9B2}">
      <dsp:nvSpPr>
        <dsp:cNvPr id="0" name=""/>
        <dsp:cNvSpPr/>
      </dsp:nvSpPr>
      <dsp:spPr>
        <a:xfrm>
          <a:off x="0" y="1022978"/>
          <a:ext cx="8229600" cy="9136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Regular </a:t>
          </a:r>
          <a:r>
            <a:rPr lang="en-US" sz="2300" kern="1200" dirty="0" err="1"/>
            <a:t>phelobotomy</a:t>
          </a:r>
          <a:r>
            <a:rPr lang="en-US" sz="2300" kern="1200" dirty="0"/>
            <a:t> would prevent thrombosis in polycythemia.</a:t>
          </a:r>
        </a:p>
      </dsp:txBody>
      <dsp:txXfrm>
        <a:off x="44602" y="1067580"/>
        <a:ext cx="8140396" cy="824474"/>
      </dsp:txXfrm>
    </dsp:sp>
    <dsp:sp modelId="{E15929DF-FB55-4EA6-B1E2-DAA836E4C377}">
      <dsp:nvSpPr>
        <dsp:cNvPr id="0" name=""/>
        <dsp:cNvSpPr/>
      </dsp:nvSpPr>
      <dsp:spPr>
        <a:xfrm>
          <a:off x="0" y="2002896"/>
          <a:ext cx="8229600" cy="9136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Blood transfusion at </a:t>
          </a:r>
          <a:r>
            <a:rPr lang="en-US" sz="2300" kern="1200" dirty="0" err="1"/>
            <a:t>frquent</a:t>
          </a:r>
          <a:r>
            <a:rPr lang="en-US" sz="2300" kern="1200" dirty="0"/>
            <a:t> interval would prevent </a:t>
          </a:r>
          <a:r>
            <a:rPr lang="en-US" sz="2300" kern="1200" dirty="0" err="1"/>
            <a:t>furture</a:t>
          </a:r>
          <a:r>
            <a:rPr lang="en-US" sz="2300" kern="1200" dirty="0"/>
            <a:t> episodes of stroke in sickle cell anemia.</a:t>
          </a:r>
        </a:p>
      </dsp:txBody>
      <dsp:txXfrm>
        <a:off x="44602" y="2047498"/>
        <a:ext cx="8140396" cy="824474"/>
      </dsp:txXfrm>
    </dsp:sp>
    <dsp:sp modelId="{EB8433C2-55D5-4E74-902A-57581AB00501}">
      <dsp:nvSpPr>
        <dsp:cNvPr id="0" name=""/>
        <dsp:cNvSpPr/>
      </dsp:nvSpPr>
      <dsp:spPr>
        <a:xfrm>
          <a:off x="0" y="2982815"/>
          <a:ext cx="8229600" cy="9136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Surgical treatment of A-V malformation &amp; aneurysm </a:t>
          </a:r>
        </a:p>
      </dsp:txBody>
      <dsp:txXfrm>
        <a:off x="44602" y="3027417"/>
        <a:ext cx="8140396" cy="824474"/>
      </dsp:txXfrm>
    </dsp:sp>
    <dsp:sp modelId="{E6D63CAD-FC3A-41F6-93A0-93B92D8E16ED}">
      <dsp:nvSpPr>
        <dsp:cNvPr id="0" name=""/>
        <dsp:cNvSpPr/>
      </dsp:nvSpPr>
      <dsp:spPr>
        <a:xfrm>
          <a:off x="0" y="3962733"/>
          <a:ext cx="8229600" cy="91367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rtl="0">
            <a:lnSpc>
              <a:spcPct val="90000"/>
            </a:lnSpc>
            <a:spcBef>
              <a:spcPct val="0"/>
            </a:spcBef>
            <a:spcAft>
              <a:spcPct val="35000"/>
            </a:spcAft>
            <a:buNone/>
          </a:pPr>
          <a:r>
            <a:rPr lang="en-US" sz="2300" kern="1200" dirty="0"/>
            <a:t>Steroids &amp; </a:t>
          </a:r>
          <a:r>
            <a:rPr lang="en-US" sz="2300" kern="1200" dirty="0" err="1"/>
            <a:t>immunosupressants</a:t>
          </a:r>
          <a:r>
            <a:rPr lang="en-US" sz="2300" kern="1200" dirty="0"/>
            <a:t> in autoimmune disorders.</a:t>
          </a:r>
        </a:p>
      </dsp:txBody>
      <dsp:txXfrm>
        <a:off x="44602" y="4007335"/>
        <a:ext cx="8140396" cy="82447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5.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2#1">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E5B64A-76F4-4F95-823C-CE3572034918}" type="datetimeFigureOut">
              <a:rPr lang="en-US" smtClean="0"/>
              <a:pPr/>
              <a:t>2/5/2018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A4EF07-F56E-4A7D-A238-9E9EB116B11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p:spPr>
        <p:txBody>
          <a:bodyPr/>
          <a:lstStyle/>
          <a:p>
            <a:pPr algn="l" rtl="0"/>
            <a:r>
              <a:rPr lang="en-US" dirty="0"/>
              <a:t>BUT not go on with children because</a:t>
            </a:r>
          </a:p>
          <a:p>
            <a:pPr algn="l" rtl="0"/>
            <a:r>
              <a:rPr lang="en-US" dirty="0"/>
              <a:t>1- commonly have a brain infarction shown by brain imaging despite the</a:t>
            </a:r>
          </a:p>
          <a:p>
            <a:pPr algn="l" rtl="0"/>
            <a:r>
              <a:rPr lang="en-US" dirty="0"/>
              <a:t>transient nature of their symptoms. </a:t>
            </a:r>
          </a:p>
          <a:p>
            <a:pPr algn="l" rtl="0"/>
            <a:r>
              <a:rPr lang="en-US" dirty="0"/>
              <a:t>2- Children with cerebral venous sinus thrombosis (CVST) commonly present with</a:t>
            </a:r>
          </a:p>
          <a:p>
            <a:pPr algn="l" rtl="0"/>
            <a:r>
              <a:rPr lang="en-US" dirty="0"/>
              <a:t>headache or seizures. </a:t>
            </a:r>
          </a:p>
          <a:p>
            <a:pPr algn="l" rtl="0"/>
            <a:r>
              <a:rPr lang="en-US" dirty="0"/>
              <a:t>3- “Stroke-like episodes” without an obvious vascular cause may occur in migraine or metabolic disease but may require specific treatment. </a:t>
            </a:r>
          </a:p>
          <a:p>
            <a:pPr algn="l" rtl="0"/>
            <a:r>
              <a:rPr lang="en-US" dirty="0"/>
              <a:t>4- Prior illness (</a:t>
            </a:r>
            <a:r>
              <a:rPr lang="en-US" dirty="0" err="1"/>
              <a:t>eg</a:t>
            </a:r>
            <a:r>
              <a:rPr lang="en-US" dirty="0"/>
              <a:t>, infection) or events (</a:t>
            </a:r>
            <a:r>
              <a:rPr lang="en-US" dirty="0" err="1"/>
              <a:t>eg</a:t>
            </a:r>
            <a:r>
              <a:rPr lang="en-US" dirty="0"/>
              <a:t>, head trauma) need not preclude a diagnosis of stroke</a:t>
            </a:r>
          </a:p>
        </p:txBody>
      </p:sp>
      <p:sp>
        <p:nvSpPr>
          <p:cNvPr id="116740" name="Slide Number Placeholder 3"/>
          <p:cNvSpPr>
            <a:spLocks noGrp="1"/>
          </p:cNvSpPr>
          <p:nvPr>
            <p:ph type="sldNum" sz="quarter" idx="5"/>
          </p:nvPr>
        </p:nvSpPr>
        <p:spPr>
          <a:noFill/>
          <a:ln>
            <a:miter lim="800000"/>
            <a:headEnd/>
            <a:tailEnd/>
          </a:ln>
        </p:spPr>
        <p:txBody>
          <a:bodyPr/>
          <a:lstStyle/>
          <a:p>
            <a:fld id="{66A7EE17-5869-4DD4-A76D-8025077D8A82}" type="slidenum">
              <a:rPr lang="ar-SA"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p:spPr>
        <p:txBody>
          <a:bodyPr/>
          <a:lstStyle/>
          <a:p>
            <a:pPr algn="l" rtl="0"/>
            <a:r>
              <a:rPr lang="en-US" dirty="0"/>
              <a:t>Adult risk factors: BP, DM, Obesity, atherosclerosis. Sedentary life</a:t>
            </a:r>
          </a:p>
          <a:p>
            <a:pPr algn="l" rtl="0"/>
            <a:r>
              <a:rPr lang="en-US" dirty="0"/>
              <a:t>20% </a:t>
            </a:r>
            <a:r>
              <a:rPr lang="en-US" dirty="0" err="1"/>
              <a:t>hgic</a:t>
            </a:r>
            <a:r>
              <a:rPr lang="en-US" dirty="0"/>
              <a:t> – 80% ischemic</a:t>
            </a:r>
          </a:p>
        </p:txBody>
      </p:sp>
      <p:sp>
        <p:nvSpPr>
          <p:cNvPr id="118788" name="Slide Number Placeholder 3"/>
          <p:cNvSpPr>
            <a:spLocks noGrp="1"/>
          </p:cNvSpPr>
          <p:nvPr>
            <p:ph type="sldNum" sz="quarter" idx="5"/>
          </p:nvPr>
        </p:nvSpPr>
        <p:spPr>
          <a:noFill/>
          <a:ln>
            <a:miter lim="800000"/>
            <a:headEnd/>
            <a:tailEnd/>
          </a:ln>
        </p:spPr>
        <p:txBody>
          <a:bodyPr/>
          <a:lstStyle/>
          <a:p>
            <a:fld id="{6F3C6150-0B68-4B4E-BCAA-443F4A65CA6A}" type="slidenum">
              <a:rPr lang="ar-SA" smtClean="0"/>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Slide Image Placeholder 1"/>
          <p:cNvSpPr>
            <a:spLocks noGrp="1" noRot="1" noChangeAspect="1" noTextEdit="1"/>
          </p:cNvSpPr>
          <p:nvPr>
            <p:ph type="sldImg"/>
          </p:nvPr>
        </p:nvSpPr>
        <p:spPr>
          <a:ln/>
        </p:spPr>
      </p:sp>
      <p:sp>
        <p:nvSpPr>
          <p:cNvPr id="119811" name="Notes Placeholder 2"/>
          <p:cNvSpPr>
            <a:spLocks noGrp="1"/>
          </p:cNvSpPr>
          <p:nvPr>
            <p:ph type="body" idx="1"/>
          </p:nvPr>
        </p:nvSpPr>
        <p:spPr>
          <a:noFill/>
        </p:spPr>
        <p:txBody>
          <a:bodyPr/>
          <a:lstStyle/>
          <a:p>
            <a:pPr algn="l" rtl="0" eaLnBrk="1" hangingPunct="1"/>
            <a:r>
              <a:rPr lang="en-US" dirty="0"/>
              <a:t>This incidence rate of childhood stroke makes childhood stroke more common than pediatric brain tumors . Most under age of 2 </a:t>
            </a:r>
            <a:r>
              <a:rPr lang="en-US" dirty="0" err="1"/>
              <a:t>ys</a:t>
            </a:r>
            <a:endParaRPr lang="ar-EG" dirty="0"/>
          </a:p>
          <a:p>
            <a:pPr algn="l" rtl="0" eaLnBrk="1" hangingPunct="1"/>
            <a:r>
              <a:rPr lang="en-US" dirty="0"/>
              <a:t>However, recent research has led physicians to believe that pediatric stroke is about twice this common, affecting about 5 or 6 per 100,000 children  1/3 in newborn</a:t>
            </a:r>
            <a:endParaRPr lang="ar-EG" dirty="0"/>
          </a:p>
          <a:p>
            <a:pPr algn="l" rtl="0" eaLnBrk="1" hangingPunct="1"/>
            <a:r>
              <a:rPr lang="en-US" dirty="0"/>
              <a:t>Although </a:t>
            </a:r>
            <a:r>
              <a:rPr lang="en-US" dirty="0" err="1"/>
              <a:t>cerebrovascular</a:t>
            </a:r>
            <a:r>
              <a:rPr lang="en-US" dirty="0"/>
              <a:t> disorders occur less often in children than in adults, recognition of stroke in children has probably increased because of the wide spread application of noninvasive diagnostic studies such as magnetic resonance imaging (MRI),magnetic resonance angiography (MRA), computed tomography (CT) and, in the </a:t>
            </a:r>
            <a:r>
              <a:rPr lang="en-US" dirty="0" err="1"/>
              <a:t>neonate,cranial</a:t>
            </a:r>
            <a:r>
              <a:rPr lang="en-US" dirty="0"/>
              <a:t> ultrasound studies.1- </a:t>
            </a:r>
          </a:p>
          <a:p>
            <a:pPr eaLnBrk="1" hangingPunct="1"/>
            <a:endParaRPr lang="en-US" dirty="0"/>
          </a:p>
        </p:txBody>
      </p:sp>
      <p:sp>
        <p:nvSpPr>
          <p:cNvPr id="119812" name="Slide Number Placeholder 3"/>
          <p:cNvSpPr>
            <a:spLocks noGrp="1"/>
          </p:cNvSpPr>
          <p:nvPr>
            <p:ph type="sldNum" sz="quarter" idx="5"/>
          </p:nvPr>
        </p:nvSpPr>
        <p:spPr>
          <a:noFill/>
          <a:ln>
            <a:miter lim="800000"/>
            <a:headEnd/>
            <a:tailEnd/>
          </a:ln>
        </p:spPr>
        <p:txBody>
          <a:bodyPr/>
          <a:lstStyle/>
          <a:p>
            <a:fld id="{32C56BA2-BEC8-40A7-85A8-8D31725FE6C2}" type="slidenum">
              <a:rPr lang="ar-SA"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7"/>
          <p:cNvSpPr>
            <a:spLocks noGrp="1" noChangeArrowheads="1"/>
          </p:cNvSpPr>
          <p:nvPr>
            <p:ph type="sldNum" sz="quarter" idx="5"/>
          </p:nvPr>
        </p:nvSpPr>
        <p:spPr>
          <a:noFill/>
          <a:ln>
            <a:miter lim="800000"/>
            <a:headEnd/>
            <a:tailEnd/>
          </a:ln>
        </p:spPr>
        <p:txBody>
          <a:bodyPr/>
          <a:lstStyle/>
          <a:p>
            <a:fld id="{22C6370D-491B-4D8B-B14E-4E64A05B6DB4}" type="slidenum">
              <a:rPr lang="ar-SA" smtClean="0"/>
              <a:pPr/>
              <a:t>7</a:t>
            </a:fld>
            <a:endParaRPr lang="en-US"/>
          </a:p>
        </p:txBody>
      </p:sp>
      <p:sp>
        <p:nvSpPr>
          <p:cNvPr id="132099" name="Rectangle 2"/>
          <p:cNvSpPr>
            <a:spLocks noGrp="1" noRot="1" noChangeAspect="1" noChangeArrowheads="1" noTextEdit="1"/>
          </p:cNvSpPr>
          <p:nvPr>
            <p:ph type="sldImg"/>
          </p:nvPr>
        </p:nvSpPr>
        <p:spPr>
          <a:ln/>
        </p:spPr>
      </p:sp>
      <p:sp>
        <p:nvSpPr>
          <p:cNvPr id="132100" name="Rectangle 3"/>
          <p:cNvSpPr>
            <a:spLocks noGrp="1" noChangeArrowheads="1"/>
          </p:cNvSpPr>
          <p:nvPr>
            <p:ph type="body" idx="1"/>
          </p:nvPr>
        </p:nvSpPr>
        <p:spPr>
          <a:noFill/>
        </p:spPr>
        <p:txBody>
          <a:bodyPr/>
          <a:lstStyle/>
          <a:p>
            <a:pPr algn="l" rtl="0" eaLnBrk="1" hangingPunct="1"/>
            <a:r>
              <a:rPr lang="en-US"/>
              <a:t>Perinatal arterial stroke is the result of multifactorial, synergistic fetal and maternal factors among which the prothrombotic factors, both fetal and maternal, appear significant. </a:t>
            </a:r>
            <a:br>
              <a:rPr lang="en-US"/>
            </a:br>
            <a:endParaRPr lang="en-US"/>
          </a:p>
          <a:p>
            <a:pPr algn="l" rtl="0" eaLnBrk="1" hangingPunct="1"/>
            <a:br>
              <a:rPr lang="en-US"/>
            </a:br>
            <a:r>
              <a:rPr lang="en-US"/>
              <a:t>Seizures were the presenting sign in 70%, and 30% presented with early handedness or cerebral palsy. Prothrombotic risk factors were found in 28 of 51 mothers (55%) and 30 of 60 children (50%). Forty-one pairs (68%) had at least one abnormality in mother, child, or both. Long-term sequelae included cerebral palsy (40 of 51; 78%), cognitive impairment (35 of 51; 68%), seizures (23 of 51; 45%), and microcephaly (26 of 51; 51% </a:t>
            </a:r>
            <a:endParaRPr lang="ar-EG"/>
          </a:p>
          <a:p>
            <a:pPr algn="l" rtl="0" eaLnBrk="1" hangingPunct="1"/>
            <a:r>
              <a:rPr lang="en-US"/>
              <a:t>Pediatric Neurology J 2007 august</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عنصر نائب لصورة الشريحة 1"/>
          <p:cNvSpPr>
            <a:spLocks noGrp="1" noRot="1" noChangeAspect="1" noTextEdit="1"/>
          </p:cNvSpPr>
          <p:nvPr>
            <p:ph type="sldImg"/>
          </p:nvPr>
        </p:nvSpPr>
        <p:spPr bwMode="auto">
          <a:noFill/>
          <a:ln>
            <a:solidFill>
              <a:srgbClr val="000000"/>
            </a:solidFill>
            <a:miter lim="800000"/>
            <a:headEnd/>
            <a:tailEnd/>
          </a:ln>
        </p:spPr>
      </p:sp>
      <p:sp>
        <p:nvSpPr>
          <p:cNvPr id="73731" name="عنصر نائب للملاحظات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IE">
              <a:cs typeface="Arial" charset="0"/>
            </a:endParaRPr>
          </a:p>
        </p:txBody>
      </p:sp>
      <p:sp>
        <p:nvSpPr>
          <p:cNvPr id="73732" name="عنصر نائب لرقم الشريحة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AE45F96-4882-49BC-9CA8-625B836D0C00}" type="slidenum">
              <a:rPr lang="en-IE">
                <a:cs typeface="Arial" charset="0"/>
              </a:rPr>
              <a:pPr fontAlgn="base">
                <a:spcBef>
                  <a:spcPct val="0"/>
                </a:spcBef>
                <a:spcAft>
                  <a:spcPct val="0"/>
                </a:spcAft>
              </a:pPr>
              <a:t>13</a:t>
            </a:fld>
            <a:endParaRPr lang="en-IE">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Rectangle 7"/>
          <p:cNvSpPr>
            <a:spLocks noGrp="1" noChangeArrowheads="1"/>
          </p:cNvSpPr>
          <p:nvPr>
            <p:ph type="sldNum" sz="quarter" idx="5"/>
          </p:nvPr>
        </p:nvSpPr>
        <p:spPr>
          <a:noFill/>
          <a:ln>
            <a:miter lim="800000"/>
            <a:headEnd/>
            <a:tailEnd/>
          </a:ln>
        </p:spPr>
        <p:txBody>
          <a:bodyPr/>
          <a:lstStyle/>
          <a:p>
            <a:fld id="{7930BDF6-B440-486F-8EC2-872123B5E570}" type="slidenum">
              <a:rPr lang="ar-SA" smtClean="0"/>
              <a:pPr/>
              <a:t>34</a:t>
            </a:fld>
            <a:endParaRPr lang="en-US"/>
          </a:p>
        </p:txBody>
      </p:sp>
      <p:sp>
        <p:nvSpPr>
          <p:cNvPr id="157699" name="Rectangle 2"/>
          <p:cNvSpPr>
            <a:spLocks noGrp="1" noRot="1" noChangeAspect="1" noChangeArrowheads="1" noTextEdit="1"/>
          </p:cNvSpPr>
          <p:nvPr>
            <p:ph type="sldImg"/>
          </p:nvPr>
        </p:nvSpPr>
        <p:spPr>
          <a:ln/>
        </p:spPr>
      </p:sp>
      <p:sp>
        <p:nvSpPr>
          <p:cNvPr id="157700" name="Rectangle 3"/>
          <p:cNvSpPr>
            <a:spLocks noGrp="1" noChangeArrowheads="1"/>
          </p:cNvSpPr>
          <p:nvPr>
            <p:ph type="body" idx="1"/>
          </p:nvPr>
        </p:nvSpPr>
        <p:spPr>
          <a:noFill/>
        </p:spPr>
        <p:txBody>
          <a:bodyPr/>
          <a:lstStyle/>
          <a:p>
            <a:pPr algn="l" rtl="0" eaLnBrk="1" hangingPunct="1"/>
            <a:r>
              <a:rPr lang="en-US"/>
              <a:t>measures aimed at limiting the extent of ischaemic damage or preventing early recurrence. The latter depend on the likely cause of stroke in each case.</a:t>
            </a:r>
          </a:p>
          <a:p>
            <a:pPr algn="l" rtl="0" eaLnBrk="1" hangingPunct="1"/>
            <a:r>
              <a:rPr lang="en-US"/>
              <a:t>Lack of general awareness of cerebrovascular disorders in children probably delays medical attention for children with cerebrovascular disorders. It is not unusual, for example, for children with a cerebral infarction to be brought to a physician several days after the onset of symptoms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794" name="Rectangle 7"/>
          <p:cNvSpPr>
            <a:spLocks noGrp="1" noChangeArrowheads="1"/>
          </p:cNvSpPr>
          <p:nvPr>
            <p:ph type="sldNum" sz="quarter" idx="5"/>
          </p:nvPr>
        </p:nvSpPr>
        <p:spPr>
          <a:noFill/>
          <a:ln>
            <a:miter lim="800000"/>
            <a:headEnd/>
            <a:tailEnd/>
          </a:ln>
        </p:spPr>
        <p:txBody>
          <a:bodyPr/>
          <a:lstStyle/>
          <a:p>
            <a:fld id="{29C7126D-D017-49EF-A07F-6B2161657ECA}" type="slidenum">
              <a:rPr lang="ar-SA" smtClean="0"/>
              <a:pPr/>
              <a:t>37</a:t>
            </a:fld>
            <a:endParaRPr lang="en-US"/>
          </a:p>
        </p:txBody>
      </p:sp>
      <p:sp>
        <p:nvSpPr>
          <p:cNvPr id="161795" name="Rectangle 2"/>
          <p:cNvSpPr>
            <a:spLocks noGrp="1" noRot="1" noChangeAspect="1" noChangeArrowheads="1" noTextEdit="1"/>
          </p:cNvSpPr>
          <p:nvPr>
            <p:ph type="sldImg"/>
          </p:nvPr>
        </p:nvSpPr>
        <p:spPr>
          <a:ln/>
        </p:spPr>
      </p:sp>
      <p:sp>
        <p:nvSpPr>
          <p:cNvPr id="161796" name="Rectangle 3"/>
          <p:cNvSpPr>
            <a:spLocks noGrp="1" noChangeArrowheads="1"/>
          </p:cNvSpPr>
          <p:nvPr>
            <p:ph type="body" idx="1"/>
          </p:nvPr>
        </p:nvSpPr>
        <p:spPr>
          <a:noFill/>
        </p:spPr>
        <p:txBody>
          <a:bodyPr/>
          <a:lstStyle/>
          <a:p>
            <a:pPr algn="l" rtl="0" eaLnBrk="1" hangingPunct="1"/>
            <a:r>
              <a:rPr lang="en-US"/>
              <a:t>Antiplatelets Evidently the risk of Reye's syndrome is fairly small, due perhaps to the low aspirin dose typically used in children. </a:t>
            </a:r>
          </a:p>
          <a:p>
            <a:pPr algn="l" rtl="0" eaLnBrk="1" hangingPunct="1"/>
            <a:r>
              <a:rPr lang="en-US" u="sng">
                <a:solidFill>
                  <a:srgbClr val="00FF00"/>
                </a:solidFill>
              </a:rPr>
              <a:t>Measures aimed at limiting the extent of ischemic damage or preventing early recurrence</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7"/>
          <p:cNvSpPr>
            <a:spLocks noGrp="1" noChangeArrowheads="1"/>
          </p:cNvSpPr>
          <p:nvPr>
            <p:ph type="sldNum" sz="quarter" idx="5"/>
          </p:nvPr>
        </p:nvSpPr>
        <p:spPr>
          <a:noFill/>
          <a:ln>
            <a:miter lim="800000"/>
            <a:headEnd/>
            <a:tailEnd/>
          </a:ln>
        </p:spPr>
        <p:txBody>
          <a:bodyPr/>
          <a:lstStyle/>
          <a:p>
            <a:fld id="{7CDB22CA-205C-47C9-B128-9F3AF7739B22}" type="slidenum">
              <a:rPr lang="ar-SA" smtClean="0"/>
              <a:pPr/>
              <a:t>45</a:t>
            </a:fld>
            <a:endParaRPr lang="en-US"/>
          </a:p>
        </p:txBody>
      </p:sp>
      <p:sp>
        <p:nvSpPr>
          <p:cNvPr id="166915" name="Rectangle 2"/>
          <p:cNvSpPr>
            <a:spLocks noGrp="1" noRot="1" noChangeAspect="1" noChangeArrowheads="1" noTextEdit="1"/>
          </p:cNvSpPr>
          <p:nvPr>
            <p:ph type="sldImg"/>
          </p:nvPr>
        </p:nvSpPr>
        <p:spPr>
          <a:ln/>
        </p:spPr>
      </p:sp>
      <p:sp>
        <p:nvSpPr>
          <p:cNvPr id="166916" name="Rectangle 3"/>
          <p:cNvSpPr>
            <a:spLocks noGrp="1" noChangeArrowheads="1"/>
          </p:cNvSpPr>
          <p:nvPr>
            <p:ph type="body" idx="1"/>
          </p:nvPr>
        </p:nvSpPr>
        <p:spPr>
          <a:noFill/>
        </p:spPr>
        <p:txBody>
          <a:bodyPr/>
          <a:lstStyle/>
          <a:p>
            <a:pPr algn="l" rtl="0" eaLnBrk="1" hangingPunct="1"/>
            <a:r>
              <a:rPr lang="en-US"/>
              <a:t>Although widely used, the dose of aspirin to be used for secondary prevention of ischaemic</a:t>
            </a:r>
          </a:p>
          <a:p>
            <a:pPr algn="l" rtl="0" eaLnBrk="1" hangingPunct="1"/>
            <a:r>
              <a:rPr lang="en-US"/>
              <a:t>stroke is undefined in childhood.Doses between 50–300 mg/day are recommended for adults. doses between</a:t>
            </a:r>
          </a:p>
          <a:p>
            <a:pPr algn="l" rtl="0" eaLnBrk="1" hangingPunct="1"/>
            <a:r>
              <a:rPr lang="en-US"/>
              <a:t>1–3 mg/kg/day have been recommended for secondary prevention in children</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43000"/>
          </a:xfrm>
        </p:spPr>
        <p:txBody>
          <a:bodyPr/>
          <a:lstStyle/>
          <a:p>
            <a:r>
              <a:rPr lang="en-US"/>
              <a:t>Click to edit Master title style</a:t>
            </a:r>
          </a:p>
        </p:txBody>
      </p:sp>
      <p:sp>
        <p:nvSpPr>
          <p:cNvPr id="3" name="SmartArt Placeholder 2"/>
          <p:cNvSpPr>
            <a:spLocks noGrp="1"/>
          </p:cNvSpPr>
          <p:nvPr>
            <p:ph type="dgm" idx="1"/>
          </p:nvPr>
        </p:nvSpPr>
        <p:spPr>
          <a:xfrm>
            <a:off x="457200" y="1600200"/>
            <a:ext cx="8229600" cy="4530725"/>
          </a:xfrm>
        </p:spPr>
        <p:txBody>
          <a:bodyPr/>
          <a:lstStyle/>
          <a:p>
            <a:pPr lvl="0"/>
            <a:endParaRPr lang="en-US" noProof="0"/>
          </a:p>
        </p:txBody>
      </p:sp>
      <p:sp>
        <p:nvSpPr>
          <p:cNvPr id="4" name="Rectangle 44"/>
          <p:cNvSpPr>
            <a:spLocks noGrp="1" noChangeArrowheads="1"/>
          </p:cNvSpPr>
          <p:nvPr>
            <p:ph type="dt" sz="half" idx="10"/>
          </p:nvPr>
        </p:nvSpPr>
        <p:spPr>
          <a:ln/>
        </p:spPr>
        <p:txBody>
          <a:bodyPr/>
          <a:lstStyle>
            <a:lvl1pPr>
              <a:defRPr/>
            </a:lvl1pPr>
          </a:lstStyle>
          <a:p>
            <a:pPr>
              <a:defRPr/>
            </a:pPr>
            <a:endParaRPr lang="en-US"/>
          </a:p>
        </p:txBody>
      </p:sp>
      <p:sp>
        <p:nvSpPr>
          <p:cNvPr id="5" name="Rectangle 45"/>
          <p:cNvSpPr>
            <a:spLocks noGrp="1" noChangeArrowheads="1"/>
          </p:cNvSpPr>
          <p:nvPr>
            <p:ph type="ftr" sz="quarter" idx="11"/>
          </p:nvPr>
        </p:nvSpPr>
        <p:spPr>
          <a:ln/>
        </p:spPr>
        <p:txBody>
          <a:bodyPr/>
          <a:lstStyle>
            <a:lvl1pPr>
              <a:defRPr/>
            </a:lvl1pPr>
          </a:lstStyle>
          <a:p>
            <a:pPr>
              <a:defRPr/>
            </a:pPr>
            <a:endParaRPr lang="en-US"/>
          </a:p>
        </p:txBody>
      </p:sp>
      <p:sp>
        <p:nvSpPr>
          <p:cNvPr id="6" name="Rectangle 46"/>
          <p:cNvSpPr>
            <a:spLocks noGrp="1" noChangeArrowheads="1"/>
          </p:cNvSpPr>
          <p:nvPr>
            <p:ph type="sldNum" sz="quarter" idx="12"/>
          </p:nvPr>
        </p:nvSpPr>
        <p:spPr>
          <a:ln/>
        </p:spPr>
        <p:txBody>
          <a:bodyPr/>
          <a:lstStyle>
            <a:lvl1pPr>
              <a:defRPr/>
            </a:lvl1pPr>
          </a:lstStyle>
          <a:p>
            <a:pPr>
              <a:defRPr/>
            </a:pPr>
            <a:fld id="{B0B43440-EBB1-4E1C-9ECF-340D4C38A49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alphaModFix amt="36000"/>
            <a:lum/>
          </a:blip>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3.xml"/><Relationship Id="rId3" Type="http://schemas.openxmlformats.org/officeDocument/2006/relationships/diagramLayout" Target="../diagrams/layout2.xml"/><Relationship Id="rId7" Type="http://schemas.openxmlformats.org/officeDocument/2006/relationships/diagramData" Target="../diagrams/data3.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11" Type="http://schemas.microsoft.com/office/2007/relationships/diagramDrawing" Target="../diagrams/drawing3.xml"/><Relationship Id="rId5" Type="http://schemas.openxmlformats.org/officeDocument/2006/relationships/diagramColors" Target="../diagrams/colors2.xml"/><Relationship Id="rId10" Type="http://schemas.openxmlformats.org/officeDocument/2006/relationships/diagramColors" Target="../diagrams/colors3.xml"/><Relationship Id="rId4" Type="http://schemas.openxmlformats.org/officeDocument/2006/relationships/diagramQuickStyle" Target="../diagrams/quickStyle2.xml"/><Relationship Id="rId9" Type="http://schemas.openxmlformats.org/officeDocument/2006/relationships/diagramQuickStyle" Target="../diagrams/quickStyle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772400" cy="1470025"/>
          </a:xfrm>
        </p:spPr>
        <p:txBody>
          <a:bodyPr/>
          <a:lstStyle/>
          <a:p>
            <a:pPr algn="l"/>
            <a:r>
              <a:rPr lang="en-US" b="1" dirty="0">
                <a:latin typeface="Times New Roman" panose="02020603050405020304" pitchFamily="18" charset="0"/>
                <a:cs typeface="Times New Roman" panose="02020603050405020304" pitchFamily="18" charset="0"/>
              </a:rPr>
              <a:t>Stroke In Children</a:t>
            </a:r>
            <a:br>
              <a:rPr lang="en-US" dirty="0"/>
            </a:br>
            <a:r>
              <a:rPr lang="en-US" sz="1800" b="1" dirty="0"/>
              <a:t>BY MBBSPPT.COM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4"/>
          <p:cNvSpPr>
            <a:spLocks noGrp="1" noChangeArrowheads="1"/>
          </p:cNvSpPr>
          <p:nvPr>
            <p:ph type="title"/>
          </p:nvPr>
        </p:nvSpPr>
        <p:spPr/>
        <p:txBody>
          <a:bodyPr/>
          <a:lstStyle/>
          <a:p>
            <a:pPr eaLnBrk="1" hangingPunct="1">
              <a:defRPr/>
            </a:pPr>
            <a:r>
              <a:rPr lang="en-US" b="1" dirty="0">
                <a:latin typeface="Times New Roman" panose="02020603050405020304" pitchFamily="18" charset="0"/>
                <a:cs typeface="Times New Roman" panose="02020603050405020304" pitchFamily="18" charset="0"/>
              </a:rPr>
              <a:t>Embolic Risk Factors</a:t>
            </a:r>
          </a:p>
        </p:txBody>
      </p:sp>
      <p:grpSp>
        <p:nvGrpSpPr>
          <p:cNvPr id="2" name="Organization Chart 7">
            <a:extLst>
              <a:ext uri="{FF2B5EF4-FFF2-40B4-BE49-F238E27FC236}">
                <a16:creationId xmlns:a16="http://schemas.microsoft.com/office/drawing/2014/main" id="{02AEB5FD-14DA-43C3-B123-9BFA179A416C}"/>
              </a:ext>
            </a:extLst>
          </p:cNvPr>
          <p:cNvGrpSpPr>
            <a:grpSpLocks noChangeAspect="1"/>
          </p:cNvGrpSpPr>
          <p:nvPr/>
        </p:nvGrpSpPr>
        <p:grpSpPr bwMode="auto">
          <a:xfrm>
            <a:off x="457200" y="1614488"/>
            <a:ext cx="8229600" cy="4500562"/>
            <a:chOff x="288" y="1017"/>
            <a:chExt cx="3027" cy="1902"/>
          </a:xfrm>
        </p:grpSpPr>
        <p:cxnSp>
          <p:nvCxnSpPr>
            <p:cNvPr id="3076" name="_s3076">
              <a:extLst>
                <a:ext uri="{FF2B5EF4-FFF2-40B4-BE49-F238E27FC236}">
                  <a16:creationId xmlns:a16="http://schemas.microsoft.com/office/drawing/2014/main" id="{CE3E4235-7802-44B9-9737-67AC605E384F}"/>
                </a:ext>
              </a:extLst>
            </p:cNvPr>
            <p:cNvCxnSpPr>
              <a:cxnSpLocks noChangeShapeType="1"/>
              <a:stCxn id="10" idx="1"/>
              <a:endCxn id="9" idx="2"/>
            </p:cNvCxnSpPr>
            <p:nvPr/>
          </p:nvCxnSpPr>
          <p:spPr bwMode="auto">
            <a:xfrm rot="10800000">
              <a:off x="1877" y="2487"/>
              <a:ext cx="143"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77" name="_s3077">
              <a:extLst>
                <a:ext uri="{FF2B5EF4-FFF2-40B4-BE49-F238E27FC236}">
                  <a16:creationId xmlns:a16="http://schemas.microsoft.com/office/drawing/2014/main" id="{62B40F76-50D3-4988-B64D-A614A030D8CB}"/>
                </a:ext>
              </a:extLst>
            </p:cNvPr>
            <p:cNvCxnSpPr>
              <a:cxnSpLocks noChangeShapeType="1"/>
              <a:stCxn id="9" idx="0"/>
              <a:endCxn id="5" idx="2"/>
            </p:cNvCxnSpPr>
            <p:nvPr/>
          </p:nvCxnSpPr>
          <p:spPr bwMode="auto">
            <a:xfrm rot="5400000" flipH="1">
              <a:off x="1805" y="1966"/>
              <a:ext cx="144" cy="1"/>
            </a:xfrm>
            <a:prstGeom prst="bentConnector3">
              <a:avLst>
                <a:gd name="adj1" fmla="val 33644"/>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78" name="_s3078">
              <a:extLst>
                <a:ext uri="{FF2B5EF4-FFF2-40B4-BE49-F238E27FC236}">
                  <a16:creationId xmlns:a16="http://schemas.microsoft.com/office/drawing/2014/main" id="{07144655-6122-4503-8AF6-D2B0A147DE64}"/>
                </a:ext>
              </a:extLst>
            </p:cNvPr>
            <p:cNvCxnSpPr>
              <a:cxnSpLocks noChangeShapeType="1"/>
              <a:stCxn id="8" idx="1"/>
              <a:endCxn id="7" idx="2"/>
            </p:cNvCxnSpPr>
            <p:nvPr/>
          </p:nvCxnSpPr>
          <p:spPr bwMode="auto">
            <a:xfrm rot="10800000">
              <a:off x="726" y="2487"/>
              <a:ext cx="143"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79" name="_s3079">
              <a:extLst>
                <a:ext uri="{FF2B5EF4-FFF2-40B4-BE49-F238E27FC236}">
                  <a16:creationId xmlns:a16="http://schemas.microsoft.com/office/drawing/2014/main" id="{B8E6F1D1-C6A2-481C-88FF-B699B6EABDB1}"/>
                </a:ext>
              </a:extLst>
            </p:cNvPr>
            <p:cNvCxnSpPr>
              <a:cxnSpLocks noChangeShapeType="1"/>
              <a:stCxn id="7" idx="0"/>
              <a:endCxn id="4" idx="2"/>
            </p:cNvCxnSpPr>
            <p:nvPr/>
          </p:nvCxnSpPr>
          <p:spPr bwMode="auto">
            <a:xfrm rot="5400000" flipH="1">
              <a:off x="654" y="1966"/>
              <a:ext cx="144" cy="1"/>
            </a:xfrm>
            <a:prstGeom prst="bentConnector3">
              <a:avLst>
                <a:gd name="adj1" fmla="val 33644"/>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0" name="_s3080">
              <a:extLst>
                <a:ext uri="{FF2B5EF4-FFF2-40B4-BE49-F238E27FC236}">
                  <a16:creationId xmlns:a16="http://schemas.microsoft.com/office/drawing/2014/main" id="{BE2109F8-5C68-47FC-B7A9-F4296F1E6F1F}"/>
                </a:ext>
              </a:extLst>
            </p:cNvPr>
            <p:cNvCxnSpPr>
              <a:cxnSpLocks noChangeShapeType="1"/>
              <a:stCxn id="6" idx="0"/>
              <a:endCxn id="3" idx="2"/>
            </p:cNvCxnSpPr>
            <p:nvPr/>
          </p:nvCxnSpPr>
          <p:spPr bwMode="auto">
            <a:xfrm rot="5400000" flipH="1">
              <a:off x="2272" y="837"/>
              <a:ext cx="144" cy="1079"/>
            </a:xfrm>
            <a:prstGeom prst="bentConnector3">
              <a:avLst>
                <a:gd name="adj1" fmla="val 33486"/>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1" name="_s3081">
              <a:extLst>
                <a:ext uri="{FF2B5EF4-FFF2-40B4-BE49-F238E27FC236}">
                  <a16:creationId xmlns:a16="http://schemas.microsoft.com/office/drawing/2014/main" id="{9DE8C2DC-A534-4BB1-AB1A-F3A1525D070F}"/>
                </a:ext>
              </a:extLst>
            </p:cNvPr>
            <p:cNvCxnSpPr>
              <a:cxnSpLocks noChangeShapeType="1"/>
              <a:stCxn id="5" idx="0"/>
              <a:endCxn id="3" idx="2"/>
            </p:cNvCxnSpPr>
            <p:nvPr/>
          </p:nvCxnSpPr>
          <p:spPr bwMode="auto">
            <a:xfrm rot="5400000" flipH="1">
              <a:off x="1768" y="1341"/>
              <a:ext cx="144" cy="72"/>
            </a:xfrm>
            <a:prstGeom prst="bentConnector3">
              <a:avLst>
                <a:gd name="adj1" fmla="val 33486"/>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3082" name="_s3082">
              <a:extLst>
                <a:ext uri="{FF2B5EF4-FFF2-40B4-BE49-F238E27FC236}">
                  <a16:creationId xmlns:a16="http://schemas.microsoft.com/office/drawing/2014/main" id="{EA2CCB0E-B6F3-46E4-92DB-6689813AA87E}"/>
                </a:ext>
              </a:extLst>
            </p:cNvPr>
            <p:cNvCxnSpPr>
              <a:cxnSpLocks noChangeShapeType="1"/>
              <a:stCxn id="4" idx="0"/>
              <a:endCxn id="3" idx="2"/>
            </p:cNvCxnSpPr>
            <p:nvPr/>
          </p:nvCxnSpPr>
          <p:spPr bwMode="auto">
            <a:xfrm rot="16200000">
              <a:off x="1193" y="837"/>
              <a:ext cx="144" cy="1079"/>
            </a:xfrm>
            <a:prstGeom prst="bentConnector3">
              <a:avLst>
                <a:gd name="adj1" fmla="val 33486"/>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 name="_s3083">
              <a:extLst>
                <a:ext uri="{FF2B5EF4-FFF2-40B4-BE49-F238E27FC236}">
                  <a16:creationId xmlns:a16="http://schemas.microsoft.com/office/drawing/2014/main" id="{09682E6D-80C4-4497-845A-CD5172B774FF}"/>
                </a:ext>
              </a:extLst>
            </p:cNvPr>
            <p:cNvSpPr>
              <a:spLocks noChangeArrowheads="1"/>
            </p:cNvSpPr>
            <p:nvPr/>
          </p:nvSpPr>
          <p:spPr bwMode="auto">
            <a:xfrm>
              <a:off x="1372" y="1017"/>
              <a:ext cx="864" cy="288"/>
            </a:xfrm>
            <a:prstGeom prst="roundRect">
              <a:avLst>
                <a:gd name="adj" fmla="val 16667"/>
              </a:avLst>
            </a:prstGeom>
            <a:solidFill>
              <a:schemeClr val="accent1"/>
            </a:solidFill>
            <a:ln w="9525">
              <a:solidFill>
                <a:schemeClr val="tx1"/>
              </a:solidFill>
              <a:round/>
              <a:headEnd/>
              <a:tailEnd/>
            </a:ln>
          </p:spPr>
          <p:txBody>
            <a:bodyPr vert="horz" wrap="none" lIns="84234" tIns="42116" rIns="84234" bIns="4211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chemeClr val="tx1"/>
                  </a:solidFill>
                  <a:effectLst/>
                  <a:latin typeface="Arial" panose="020B0604020202020204" pitchFamily="34" charset="0"/>
                </a:rPr>
                <a:t>Embolic</a:t>
              </a:r>
            </a:p>
          </p:txBody>
        </p:sp>
        <p:sp>
          <p:nvSpPr>
            <p:cNvPr id="4" name="_s3084">
              <a:extLst>
                <a:ext uri="{FF2B5EF4-FFF2-40B4-BE49-F238E27FC236}">
                  <a16:creationId xmlns:a16="http://schemas.microsoft.com/office/drawing/2014/main" id="{FF17BEA3-987B-44DA-87F2-101DD90F6025}"/>
                </a:ext>
              </a:extLst>
            </p:cNvPr>
            <p:cNvSpPr>
              <a:spLocks noChangeArrowheads="1"/>
            </p:cNvSpPr>
            <p:nvPr/>
          </p:nvSpPr>
          <p:spPr bwMode="auto">
            <a:xfrm>
              <a:off x="294" y="1449"/>
              <a:ext cx="863" cy="446"/>
            </a:xfrm>
            <a:prstGeom prst="roundRect">
              <a:avLst>
                <a:gd name="adj" fmla="val 16667"/>
              </a:avLst>
            </a:prstGeom>
            <a:solidFill>
              <a:schemeClr val="accent1"/>
            </a:solidFill>
            <a:ln w="9525">
              <a:solidFill>
                <a:schemeClr val="tx1"/>
              </a:solidFill>
              <a:round/>
              <a:headEnd/>
              <a:tailEnd/>
            </a:ln>
          </p:spPr>
          <p:txBody>
            <a:bodyPr vert="horz" wrap="none" lIns="84234" tIns="42116" rIns="84234" bIns="4211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chemeClr val="tx1"/>
                  </a:solidFill>
                  <a:effectLst/>
                  <a:latin typeface="Arial" panose="020B0604020202020204" pitchFamily="34" charset="0"/>
                </a:rPr>
                <a:t>Congenital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chemeClr val="tx1"/>
                  </a:solidFill>
                  <a:effectLst/>
                  <a:latin typeface="Arial" panose="020B0604020202020204" pitchFamily="34" charset="0"/>
                </a:rPr>
                <a:t>Heart Disease</a:t>
              </a:r>
            </a:p>
          </p:txBody>
        </p:sp>
        <p:sp>
          <p:nvSpPr>
            <p:cNvPr id="5" name="_s3085">
              <a:extLst>
                <a:ext uri="{FF2B5EF4-FFF2-40B4-BE49-F238E27FC236}">
                  <a16:creationId xmlns:a16="http://schemas.microsoft.com/office/drawing/2014/main" id="{A37814FB-4102-4DC5-9643-BA01FB43046E}"/>
                </a:ext>
              </a:extLst>
            </p:cNvPr>
            <p:cNvSpPr>
              <a:spLocks noChangeArrowheads="1"/>
            </p:cNvSpPr>
            <p:nvPr/>
          </p:nvSpPr>
          <p:spPr bwMode="auto">
            <a:xfrm>
              <a:off x="1445" y="1449"/>
              <a:ext cx="863" cy="446"/>
            </a:xfrm>
            <a:prstGeom prst="roundRect">
              <a:avLst>
                <a:gd name="adj" fmla="val 16667"/>
              </a:avLst>
            </a:prstGeom>
            <a:solidFill>
              <a:schemeClr val="accent1"/>
            </a:solidFill>
            <a:ln w="9525">
              <a:solidFill>
                <a:schemeClr val="tx1"/>
              </a:solidFill>
              <a:round/>
              <a:headEnd/>
              <a:tailEnd/>
            </a:ln>
          </p:spPr>
          <p:txBody>
            <a:bodyPr vert="horz" wrap="none" lIns="84234" tIns="42116" rIns="84234" bIns="4211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chemeClr val="tx1"/>
                  </a:solidFill>
                  <a:effectLst/>
                  <a:latin typeface="Arial" panose="020B0604020202020204" pitchFamily="34" charset="0"/>
                </a:rPr>
                <a:t>Acquired Heart</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chemeClr val="tx1"/>
                  </a:solidFill>
                  <a:effectLst/>
                  <a:latin typeface="Arial" panose="020B0604020202020204" pitchFamily="34" charset="0"/>
                </a:rPr>
                <a:t>Disease</a:t>
              </a:r>
            </a:p>
          </p:txBody>
        </p:sp>
        <p:sp>
          <p:nvSpPr>
            <p:cNvPr id="6" name="_s3086">
              <a:extLst>
                <a:ext uri="{FF2B5EF4-FFF2-40B4-BE49-F238E27FC236}">
                  <a16:creationId xmlns:a16="http://schemas.microsoft.com/office/drawing/2014/main" id="{85FC555C-0ED6-4077-A911-51454F489F15}"/>
                </a:ext>
              </a:extLst>
            </p:cNvPr>
            <p:cNvSpPr>
              <a:spLocks noChangeArrowheads="1"/>
            </p:cNvSpPr>
            <p:nvPr/>
          </p:nvSpPr>
          <p:spPr bwMode="auto">
            <a:xfrm>
              <a:off x="2452" y="1449"/>
              <a:ext cx="863" cy="446"/>
            </a:xfrm>
            <a:prstGeom prst="roundRect">
              <a:avLst>
                <a:gd name="adj" fmla="val 16667"/>
              </a:avLst>
            </a:prstGeom>
            <a:solidFill>
              <a:schemeClr val="accent1"/>
            </a:solidFill>
            <a:ln w="9525">
              <a:solidFill>
                <a:schemeClr val="tx1"/>
              </a:solidFill>
              <a:round/>
              <a:headEnd/>
              <a:tailEnd/>
            </a:ln>
          </p:spPr>
          <p:txBody>
            <a:bodyPr vert="horz" wrap="none" lIns="84234" tIns="42116" rIns="84234" bIns="4211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chemeClr val="tx1"/>
                  </a:solidFill>
                  <a:effectLst/>
                  <a:latin typeface="Arial" panose="020B0604020202020204" pitchFamily="34" charset="0"/>
                </a:rPr>
                <a:t>Trauma</a:t>
              </a:r>
            </a:p>
          </p:txBody>
        </p:sp>
        <p:sp>
          <p:nvSpPr>
            <p:cNvPr id="7" name="_s3087">
              <a:extLst>
                <a:ext uri="{FF2B5EF4-FFF2-40B4-BE49-F238E27FC236}">
                  <a16:creationId xmlns:a16="http://schemas.microsoft.com/office/drawing/2014/main" id="{5A0F735B-6339-43AE-A80C-B552D3F95C81}"/>
                </a:ext>
              </a:extLst>
            </p:cNvPr>
            <p:cNvSpPr>
              <a:spLocks noChangeArrowheads="1"/>
            </p:cNvSpPr>
            <p:nvPr/>
          </p:nvSpPr>
          <p:spPr bwMode="auto">
            <a:xfrm>
              <a:off x="288" y="2039"/>
              <a:ext cx="875" cy="448"/>
            </a:xfrm>
            <a:prstGeom prst="roundRect">
              <a:avLst>
                <a:gd name="adj" fmla="val 16667"/>
              </a:avLst>
            </a:prstGeom>
            <a:solidFill>
              <a:schemeClr val="accent1"/>
            </a:solidFill>
            <a:ln w="9525">
              <a:solidFill>
                <a:schemeClr val="tx1"/>
              </a:solidFill>
              <a:round/>
              <a:headEnd/>
              <a:tailEnd/>
            </a:ln>
          </p:spPr>
          <p:txBody>
            <a:bodyPr vert="horz" wrap="none" lIns="84234" tIns="42116" rIns="84234" bIns="4211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chemeClr val="tx1"/>
                  </a:solidFill>
                  <a:effectLst/>
                  <a:latin typeface="Arial" panose="020B0604020202020204" pitchFamily="34" charset="0"/>
                </a:rPr>
                <a:t>Cyanotic Heart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chemeClr val="tx1"/>
                  </a:solidFill>
                  <a:effectLst/>
                  <a:latin typeface="Arial" panose="020B0604020202020204" pitchFamily="34" charset="0"/>
                </a:rPr>
                <a:t>Disease</a:t>
              </a:r>
            </a:p>
          </p:txBody>
        </p:sp>
        <p:sp>
          <p:nvSpPr>
            <p:cNvPr id="8" name="_s3088">
              <a:extLst>
                <a:ext uri="{FF2B5EF4-FFF2-40B4-BE49-F238E27FC236}">
                  <a16:creationId xmlns:a16="http://schemas.microsoft.com/office/drawing/2014/main" id="{35AF0B8A-4CC5-4EF8-A195-522ACA8CBA2C}"/>
                </a:ext>
              </a:extLst>
            </p:cNvPr>
            <p:cNvSpPr>
              <a:spLocks noChangeArrowheads="1"/>
            </p:cNvSpPr>
            <p:nvPr/>
          </p:nvSpPr>
          <p:spPr bwMode="auto">
            <a:xfrm>
              <a:off x="869" y="2631"/>
              <a:ext cx="863" cy="288"/>
            </a:xfrm>
            <a:prstGeom prst="roundRect">
              <a:avLst>
                <a:gd name="adj" fmla="val 16667"/>
              </a:avLst>
            </a:prstGeom>
            <a:solidFill>
              <a:schemeClr val="accent1"/>
            </a:solidFill>
            <a:ln w="9525">
              <a:solidFill>
                <a:schemeClr val="tx1"/>
              </a:solidFill>
              <a:round/>
              <a:headEnd/>
              <a:tailEnd/>
            </a:ln>
          </p:spPr>
          <p:txBody>
            <a:bodyPr vert="horz" wrap="none" lIns="84234" tIns="42116" rIns="84234" bIns="4211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chemeClr val="tx1"/>
                  </a:solidFill>
                  <a:effectLst/>
                  <a:latin typeface="Arial" panose="020B0604020202020204" pitchFamily="34" charset="0"/>
                </a:rPr>
                <a:t>PFO</a:t>
              </a:r>
            </a:p>
          </p:txBody>
        </p:sp>
        <p:sp>
          <p:nvSpPr>
            <p:cNvPr id="9" name="_s3089">
              <a:extLst>
                <a:ext uri="{FF2B5EF4-FFF2-40B4-BE49-F238E27FC236}">
                  <a16:creationId xmlns:a16="http://schemas.microsoft.com/office/drawing/2014/main" id="{AE114A5E-D684-4CA2-8C12-F925857AC999}"/>
                </a:ext>
              </a:extLst>
            </p:cNvPr>
            <p:cNvSpPr>
              <a:spLocks noChangeArrowheads="1"/>
            </p:cNvSpPr>
            <p:nvPr/>
          </p:nvSpPr>
          <p:spPr bwMode="auto">
            <a:xfrm>
              <a:off x="1439" y="2039"/>
              <a:ext cx="875" cy="448"/>
            </a:xfrm>
            <a:prstGeom prst="roundRect">
              <a:avLst>
                <a:gd name="adj" fmla="val 16667"/>
              </a:avLst>
            </a:prstGeom>
            <a:solidFill>
              <a:schemeClr val="accent1"/>
            </a:solidFill>
            <a:ln w="9525">
              <a:solidFill>
                <a:schemeClr val="tx1"/>
              </a:solidFill>
              <a:round/>
              <a:headEnd/>
              <a:tailEnd/>
            </a:ln>
          </p:spPr>
          <p:txBody>
            <a:bodyPr vert="horz" wrap="none" lIns="84234" tIns="42116" rIns="84234" bIns="4211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chemeClr val="tx1"/>
                  </a:solidFill>
                  <a:effectLst/>
                  <a:latin typeface="Arial" panose="020B0604020202020204" pitchFamily="34" charset="0"/>
                </a:rPr>
                <a:t>Cardiomyopathy</a:t>
              </a:r>
            </a:p>
          </p:txBody>
        </p:sp>
        <p:sp>
          <p:nvSpPr>
            <p:cNvPr id="10" name="_s3090">
              <a:extLst>
                <a:ext uri="{FF2B5EF4-FFF2-40B4-BE49-F238E27FC236}">
                  <a16:creationId xmlns:a16="http://schemas.microsoft.com/office/drawing/2014/main" id="{DC3CD2D6-7996-4B4A-A194-8B89E72166C7}"/>
                </a:ext>
              </a:extLst>
            </p:cNvPr>
            <p:cNvSpPr>
              <a:spLocks noChangeArrowheads="1"/>
            </p:cNvSpPr>
            <p:nvPr/>
          </p:nvSpPr>
          <p:spPr bwMode="auto">
            <a:xfrm>
              <a:off x="2020" y="2631"/>
              <a:ext cx="863" cy="288"/>
            </a:xfrm>
            <a:prstGeom prst="roundRect">
              <a:avLst>
                <a:gd name="adj" fmla="val 16667"/>
              </a:avLst>
            </a:prstGeom>
            <a:solidFill>
              <a:schemeClr val="accent1"/>
            </a:solidFill>
            <a:ln w="9525">
              <a:solidFill>
                <a:schemeClr val="tx1"/>
              </a:solidFill>
              <a:round/>
              <a:headEnd/>
              <a:tailEnd/>
            </a:ln>
          </p:spPr>
          <p:txBody>
            <a:bodyPr vert="horz" wrap="none" lIns="84234" tIns="42116" rIns="84234" bIns="42116"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700" b="0" i="0" u="none" strike="noStrike" cap="none" normalizeH="0" baseline="0">
                  <a:ln>
                    <a:noFill/>
                  </a:ln>
                  <a:solidFill>
                    <a:schemeClr val="tx1"/>
                  </a:solidFill>
                  <a:effectLst/>
                  <a:latin typeface="Arial" panose="020B0604020202020204" pitchFamily="34" charset="0"/>
                </a:rPr>
                <a:t>Arrhythmia</a:t>
              </a:r>
            </a:p>
          </p:txBody>
        </p: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4" name="Rectangle 4"/>
          <p:cNvSpPr>
            <a:spLocks noGrp="1" noChangeArrowheads="1"/>
          </p:cNvSpPr>
          <p:nvPr>
            <p:ph type="title"/>
          </p:nvPr>
        </p:nvSpPr>
        <p:spPr/>
        <p:txBody>
          <a:bodyPr>
            <a:noAutofit/>
          </a:bodyPr>
          <a:lstStyle/>
          <a:p>
            <a:pPr eaLnBrk="1" hangingPunct="1">
              <a:defRPr/>
            </a:pPr>
            <a:r>
              <a:rPr lang="en-US" sz="4000" b="1" dirty="0">
                <a:latin typeface="Times New Roman" panose="02020603050405020304" pitchFamily="18" charset="0"/>
                <a:cs typeface="Times New Roman" panose="02020603050405020304" pitchFamily="18" charset="0"/>
              </a:rPr>
              <a:t>Intravascular Risk Factors</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(The Hematologist’s Domain)</a:t>
            </a:r>
          </a:p>
        </p:txBody>
      </p:sp>
      <p:grpSp>
        <p:nvGrpSpPr>
          <p:cNvPr id="2" name="Organization Chart 7">
            <a:extLst>
              <a:ext uri="{FF2B5EF4-FFF2-40B4-BE49-F238E27FC236}">
                <a16:creationId xmlns:a16="http://schemas.microsoft.com/office/drawing/2014/main" id="{1CC2F375-C991-4632-92A9-30881CC51C19}"/>
              </a:ext>
            </a:extLst>
          </p:cNvPr>
          <p:cNvGrpSpPr>
            <a:grpSpLocks noChangeAspect="1"/>
          </p:cNvGrpSpPr>
          <p:nvPr/>
        </p:nvGrpSpPr>
        <p:grpSpPr bwMode="auto">
          <a:xfrm>
            <a:off x="533400" y="1815793"/>
            <a:ext cx="8229600" cy="4500562"/>
            <a:chOff x="288" y="1017"/>
            <a:chExt cx="4122" cy="2336"/>
          </a:xfrm>
        </p:grpSpPr>
        <p:cxnSp>
          <p:nvCxnSpPr>
            <p:cNvPr id="6148" name="_s6148">
              <a:extLst>
                <a:ext uri="{FF2B5EF4-FFF2-40B4-BE49-F238E27FC236}">
                  <a16:creationId xmlns:a16="http://schemas.microsoft.com/office/drawing/2014/main" id="{47A4BEA0-2735-4382-9678-DE01CE769DF3}"/>
                </a:ext>
              </a:extLst>
            </p:cNvPr>
            <p:cNvCxnSpPr>
              <a:cxnSpLocks noChangeShapeType="1"/>
              <a:stCxn id="13" idx="1"/>
              <a:endCxn id="12" idx="2"/>
            </p:cNvCxnSpPr>
            <p:nvPr/>
          </p:nvCxnSpPr>
          <p:spPr bwMode="auto">
            <a:xfrm rot="10800000">
              <a:off x="3399" y="2489"/>
              <a:ext cx="143"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6149" name="_s6149">
              <a:extLst>
                <a:ext uri="{FF2B5EF4-FFF2-40B4-BE49-F238E27FC236}">
                  <a16:creationId xmlns:a16="http://schemas.microsoft.com/office/drawing/2014/main" id="{2603976B-7016-4EF4-8447-010D53C9EC66}"/>
                </a:ext>
              </a:extLst>
            </p:cNvPr>
            <p:cNvCxnSpPr>
              <a:cxnSpLocks noChangeShapeType="1"/>
              <a:stCxn id="12" idx="0"/>
              <a:endCxn id="6" idx="2"/>
            </p:cNvCxnSpPr>
            <p:nvPr/>
          </p:nvCxnSpPr>
          <p:spPr bwMode="auto">
            <a:xfrm rot="16200000">
              <a:off x="3328" y="1968"/>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6150" name="_s6150">
              <a:extLst>
                <a:ext uri="{FF2B5EF4-FFF2-40B4-BE49-F238E27FC236}">
                  <a16:creationId xmlns:a16="http://schemas.microsoft.com/office/drawing/2014/main" id="{CB1A78D5-4ECC-42DB-AEB4-1FFBFC2EA76D}"/>
                </a:ext>
              </a:extLst>
            </p:cNvPr>
            <p:cNvCxnSpPr>
              <a:cxnSpLocks noChangeShapeType="1"/>
              <a:stCxn id="11" idx="1"/>
              <a:endCxn id="10" idx="2"/>
            </p:cNvCxnSpPr>
            <p:nvPr/>
          </p:nvCxnSpPr>
          <p:spPr bwMode="auto">
            <a:xfrm rot="10800000">
              <a:off x="2126" y="2489"/>
              <a:ext cx="143"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6151" name="_s6151">
              <a:extLst>
                <a:ext uri="{FF2B5EF4-FFF2-40B4-BE49-F238E27FC236}">
                  <a16:creationId xmlns:a16="http://schemas.microsoft.com/office/drawing/2014/main" id="{067FAF25-0BF4-4CD0-8BEA-5564FB71B782}"/>
                </a:ext>
              </a:extLst>
            </p:cNvPr>
            <p:cNvCxnSpPr>
              <a:cxnSpLocks noChangeShapeType="1"/>
              <a:stCxn id="10" idx="0"/>
              <a:endCxn id="5" idx="2"/>
            </p:cNvCxnSpPr>
            <p:nvPr/>
          </p:nvCxnSpPr>
          <p:spPr bwMode="auto">
            <a:xfrm rot="16200000">
              <a:off x="2055" y="1968"/>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6152" name="_s6152">
              <a:extLst>
                <a:ext uri="{FF2B5EF4-FFF2-40B4-BE49-F238E27FC236}">
                  <a16:creationId xmlns:a16="http://schemas.microsoft.com/office/drawing/2014/main" id="{23CB9FF5-F479-4088-90F4-2E95BAE041E7}"/>
                </a:ext>
              </a:extLst>
            </p:cNvPr>
            <p:cNvCxnSpPr>
              <a:cxnSpLocks noChangeShapeType="1"/>
              <a:stCxn id="9" idx="1"/>
              <a:endCxn id="8" idx="2"/>
            </p:cNvCxnSpPr>
            <p:nvPr/>
          </p:nvCxnSpPr>
          <p:spPr bwMode="auto">
            <a:xfrm rot="10800000">
              <a:off x="1430" y="2921"/>
              <a:ext cx="144"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6153" name="_s6153">
              <a:extLst>
                <a:ext uri="{FF2B5EF4-FFF2-40B4-BE49-F238E27FC236}">
                  <a16:creationId xmlns:a16="http://schemas.microsoft.com/office/drawing/2014/main" id="{A8579F06-046F-4A09-A827-AF66255F75E8}"/>
                </a:ext>
              </a:extLst>
            </p:cNvPr>
            <p:cNvCxnSpPr>
              <a:cxnSpLocks noChangeShapeType="1"/>
              <a:stCxn id="8" idx="1"/>
              <a:endCxn id="7" idx="2"/>
            </p:cNvCxnSpPr>
            <p:nvPr/>
          </p:nvCxnSpPr>
          <p:spPr bwMode="auto">
            <a:xfrm rot="10800000">
              <a:off x="853" y="2489"/>
              <a:ext cx="143"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6154" name="_s6154">
              <a:extLst>
                <a:ext uri="{FF2B5EF4-FFF2-40B4-BE49-F238E27FC236}">
                  <a16:creationId xmlns:a16="http://schemas.microsoft.com/office/drawing/2014/main" id="{986E2332-3EF4-46F5-988B-7095FBE9E9C5}"/>
                </a:ext>
              </a:extLst>
            </p:cNvPr>
            <p:cNvCxnSpPr>
              <a:cxnSpLocks noChangeShapeType="1"/>
              <a:stCxn id="7" idx="0"/>
              <a:endCxn id="4" idx="2"/>
            </p:cNvCxnSpPr>
            <p:nvPr/>
          </p:nvCxnSpPr>
          <p:spPr bwMode="auto">
            <a:xfrm rot="16200000">
              <a:off x="782" y="1968"/>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6155" name="_s6155">
              <a:extLst>
                <a:ext uri="{FF2B5EF4-FFF2-40B4-BE49-F238E27FC236}">
                  <a16:creationId xmlns:a16="http://schemas.microsoft.com/office/drawing/2014/main" id="{674E2E93-B65A-4791-84A5-A82E53142F84}"/>
                </a:ext>
              </a:extLst>
            </p:cNvPr>
            <p:cNvCxnSpPr>
              <a:cxnSpLocks noChangeShapeType="1"/>
              <a:stCxn id="6" idx="0"/>
              <a:endCxn id="3" idx="2"/>
            </p:cNvCxnSpPr>
            <p:nvPr/>
          </p:nvCxnSpPr>
          <p:spPr bwMode="auto">
            <a:xfrm rot="5400000" flipH="1">
              <a:off x="2691" y="740"/>
              <a:ext cx="144" cy="1273"/>
            </a:xfrm>
            <a:prstGeom prst="bentConnector3">
              <a:avLst>
                <a:gd name="adj1" fmla="val 4138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6156" name="_s6156">
              <a:extLst>
                <a:ext uri="{FF2B5EF4-FFF2-40B4-BE49-F238E27FC236}">
                  <a16:creationId xmlns:a16="http://schemas.microsoft.com/office/drawing/2014/main" id="{CF460695-B8EF-4378-850F-E4F69F9A9D95}"/>
                </a:ext>
              </a:extLst>
            </p:cNvPr>
            <p:cNvCxnSpPr>
              <a:cxnSpLocks noChangeShapeType="1"/>
              <a:stCxn id="5" idx="0"/>
              <a:endCxn id="3" idx="2"/>
            </p:cNvCxnSpPr>
            <p:nvPr/>
          </p:nvCxnSpPr>
          <p:spPr bwMode="auto">
            <a:xfrm rot="16200000">
              <a:off x="2055" y="1376"/>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6157" name="_s6157">
              <a:extLst>
                <a:ext uri="{FF2B5EF4-FFF2-40B4-BE49-F238E27FC236}">
                  <a16:creationId xmlns:a16="http://schemas.microsoft.com/office/drawing/2014/main" id="{5AA39FE4-84A9-482C-AA85-EC51D7DEDFBE}"/>
                </a:ext>
              </a:extLst>
            </p:cNvPr>
            <p:cNvCxnSpPr>
              <a:cxnSpLocks noChangeShapeType="1"/>
              <a:stCxn id="4" idx="0"/>
              <a:endCxn id="3" idx="2"/>
            </p:cNvCxnSpPr>
            <p:nvPr/>
          </p:nvCxnSpPr>
          <p:spPr bwMode="auto">
            <a:xfrm rot="16200000">
              <a:off x="1418" y="740"/>
              <a:ext cx="144" cy="1273"/>
            </a:xfrm>
            <a:prstGeom prst="bentConnector3">
              <a:avLst>
                <a:gd name="adj1" fmla="val 4138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 name="_s6158">
              <a:extLst>
                <a:ext uri="{FF2B5EF4-FFF2-40B4-BE49-F238E27FC236}">
                  <a16:creationId xmlns:a16="http://schemas.microsoft.com/office/drawing/2014/main" id="{0016E460-C674-45A5-A31E-DCC8A70B4224}"/>
                </a:ext>
              </a:extLst>
            </p:cNvPr>
            <p:cNvSpPr>
              <a:spLocks noChangeArrowheads="1"/>
            </p:cNvSpPr>
            <p:nvPr/>
          </p:nvSpPr>
          <p:spPr bwMode="auto">
            <a:xfrm>
              <a:off x="1639" y="1017"/>
              <a:ext cx="972" cy="288"/>
            </a:xfrm>
            <a:prstGeom prst="roundRect">
              <a:avLst>
                <a:gd name="adj" fmla="val 16667"/>
              </a:avLst>
            </a:prstGeom>
            <a:solidFill>
              <a:schemeClr val="accent1"/>
            </a:solidFill>
            <a:ln w="9525">
              <a:solidFill>
                <a:schemeClr val="tx1"/>
              </a:solidFill>
              <a:round/>
              <a:headEnd/>
              <a:tailEnd/>
            </a:ln>
          </p:spPr>
          <p:txBody>
            <a:bodyPr vert="horz" wrap="none" lIns="72732" tIns="36364" rIns="72732" bIns="3636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Intravascular</a:t>
              </a:r>
            </a:p>
          </p:txBody>
        </p:sp>
        <p:sp>
          <p:nvSpPr>
            <p:cNvPr id="4" name="_s6159">
              <a:extLst>
                <a:ext uri="{FF2B5EF4-FFF2-40B4-BE49-F238E27FC236}">
                  <a16:creationId xmlns:a16="http://schemas.microsoft.com/office/drawing/2014/main" id="{A1104285-B354-405C-95A5-50A71DA548A8}"/>
                </a:ext>
              </a:extLst>
            </p:cNvPr>
            <p:cNvSpPr>
              <a:spLocks noChangeArrowheads="1"/>
            </p:cNvSpPr>
            <p:nvPr/>
          </p:nvSpPr>
          <p:spPr bwMode="auto">
            <a:xfrm>
              <a:off x="323" y="1449"/>
              <a:ext cx="1058" cy="448"/>
            </a:xfrm>
            <a:prstGeom prst="roundRect">
              <a:avLst>
                <a:gd name="adj" fmla="val 16667"/>
              </a:avLst>
            </a:prstGeom>
            <a:solidFill>
              <a:schemeClr val="accent1"/>
            </a:solidFill>
            <a:ln w="9525">
              <a:solidFill>
                <a:schemeClr val="tx1"/>
              </a:solidFill>
              <a:round/>
              <a:headEnd/>
              <a:tailEnd/>
            </a:ln>
          </p:spPr>
          <p:txBody>
            <a:bodyPr vert="horz" wrap="none" lIns="72732" tIns="36364" rIns="72732" bIns="3636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Hematologic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Disorders</a:t>
              </a:r>
            </a:p>
          </p:txBody>
        </p:sp>
        <p:sp>
          <p:nvSpPr>
            <p:cNvPr id="5" name="_s6160">
              <a:extLst>
                <a:ext uri="{FF2B5EF4-FFF2-40B4-BE49-F238E27FC236}">
                  <a16:creationId xmlns:a16="http://schemas.microsoft.com/office/drawing/2014/main" id="{654C0788-B9D1-4C07-BCDE-2DD84EE12570}"/>
                </a:ext>
              </a:extLst>
            </p:cNvPr>
            <p:cNvSpPr>
              <a:spLocks noChangeArrowheads="1"/>
            </p:cNvSpPr>
            <p:nvPr/>
          </p:nvSpPr>
          <p:spPr bwMode="auto">
            <a:xfrm>
              <a:off x="1596" y="1449"/>
              <a:ext cx="1058" cy="448"/>
            </a:xfrm>
            <a:prstGeom prst="roundRect">
              <a:avLst>
                <a:gd name="adj" fmla="val 16667"/>
              </a:avLst>
            </a:prstGeom>
            <a:solidFill>
              <a:schemeClr val="accent1"/>
            </a:solidFill>
            <a:ln w="9525">
              <a:solidFill>
                <a:schemeClr val="tx1"/>
              </a:solidFill>
              <a:round/>
              <a:headEnd/>
              <a:tailEnd/>
            </a:ln>
          </p:spPr>
          <p:txBody>
            <a:bodyPr vert="horz" wrap="none" lIns="72732" tIns="36364" rIns="72732" bIns="3636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Prothrombotic</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 States</a:t>
              </a:r>
            </a:p>
          </p:txBody>
        </p:sp>
        <p:sp>
          <p:nvSpPr>
            <p:cNvPr id="6" name="_s6161">
              <a:extLst>
                <a:ext uri="{FF2B5EF4-FFF2-40B4-BE49-F238E27FC236}">
                  <a16:creationId xmlns:a16="http://schemas.microsoft.com/office/drawing/2014/main" id="{B23D4485-471C-47C8-BCD9-73766AB77E92}"/>
                </a:ext>
              </a:extLst>
            </p:cNvPr>
            <p:cNvSpPr>
              <a:spLocks noChangeArrowheads="1"/>
            </p:cNvSpPr>
            <p:nvPr/>
          </p:nvSpPr>
          <p:spPr bwMode="auto">
            <a:xfrm>
              <a:off x="2869" y="1449"/>
              <a:ext cx="1058" cy="448"/>
            </a:xfrm>
            <a:prstGeom prst="roundRect">
              <a:avLst>
                <a:gd name="adj" fmla="val 16667"/>
              </a:avLst>
            </a:prstGeom>
            <a:solidFill>
              <a:schemeClr val="accent1"/>
            </a:solidFill>
            <a:ln w="9525">
              <a:solidFill>
                <a:schemeClr val="tx1"/>
              </a:solidFill>
              <a:round/>
              <a:headEnd/>
              <a:tailEnd/>
            </a:ln>
          </p:spPr>
          <p:txBody>
            <a:bodyPr vert="horz" wrap="none" lIns="72732" tIns="36364" rIns="72732" bIns="3636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Metabolic</a:t>
              </a:r>
            </a:p>
          </p:txBody>
        </p:sp>
        <p:sp>
          <p:nvSpPr>
            <p:cNvPr id="7" name="_s6162">
              <a:extLst>
                <a:ext uri="{FF2B5EF4-FFF2-40B4-BE49-F238E27FC236}">
                  <a16:creationId xmlns:a16="http://schemas.microsoft.com/office/drawing/2014/main" id="{41250784-D7BE-4F9E-9E71-CCE4CBF381A2}"/>
                </a:ext>
              </a:extLst>
            </p:cNvPr>
            <p:cNvSpPr>
              <a:spLocks noChangeArrowheads="1"/>
            </p:cNvSpPr>
            <p:nvPr/>
          </p:nvSpPr>
          <p:spPr bwMode="auto">
            <a:xfrm>
              <a:off x="288" y="2041"/>
              <a:ext cx="1129" cy="448"/>
            </a:xfrm>
            <a:prstGeom prst="roundRect">
              <a:avLst>
                <a:gd name="adj" fmla="val 16667"/>
              </a:avLst>
            </a:prstGeom>
            <a:solidFill>
              <a:schemeClr val="accent1"/>
            </a:solidFill>
            <a:ln w="9525">
              <a:solidFill>
                <a:schemeClr val="tx1"/>
              </a:solidFill>
              <a:round/>
              <a:headEnd/>
              <a:tailEnd/>
            </a:ln>
          </p:spPr>
          <p:txBody>
            <a:bodyPr vert="horz" wrap="none" lIns="72732" tIns="36364" rIns="72732" bIns="3636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Sickle cell</a:t>
              </a:r>
            </a:p>
          </p:txBody>
        </p:sp>
        <p:sp>
          <p:nvSpPr>
            <p:cNvPr id="8" name="_s6163">
              <a:extLst>
                <a:ext uri="{FF2B5EF4-FFF2-40B4-BE49-F238E27FC236}">
                  <a16:creationId xmlns:a16="http://schemas.microsoft.com/office/drawing/2014/main" id="{C8DDA56C-83C5-4A8B-8AA9-E05A378C0A12}"/>
                </a:ext>
              </a:extLst>
            </p:cNvPr>
            <p:cNvSpPr>
              <a:spLocks noChangeArrowheads="1"/>
            </p:cNvSpPr>
            <p:nvPr/>
          </p:nvSpPr>
          <p:spPr bwMode="auto">
            <a:xfrm>
              <a:off x="996" y="2633"/>
              <a:ext cx="868" cy="288"/>
            </a:xfrm>
            <a:prstGeom prst="roundRect">
              <a:avLst>
                <a:gd name="adj" fmla="val 16667"/>
              </a:avLst>
            </a:prstGeom>
            <a:solidFill>
              <a:schemeClr val="accent1"/>
            </a:solidFill>
            <a:ln w="9525">
              <a:solidFill>
                <a:schemeClr val="tx1"/>
              </a:solidFill>
              <a:round/>
              <a:headEnd/>
              <a:tailEnd/>
            </a:ln>
          </p:spPr>
          <p:txBody>
            <a:bodyPr vert="horz" wrap="none" lIns="72732" tIns="36364" rIns="72732" bIns="3636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Iron deficiency</a:t>
              </a:r>
            </a:p>
          </p:txBody>
        </p:sp>
        <p:sp>
          <p:nvSpPr>
            <p:cNvPr id="9" name="_s6164">
              <a:extLst>
                <a:ext uri="{FF2B5EF4-FFF2-40B4-BE49-F238E27FC236}">
                  <a16:creationId xmlns:a16="http://schemas.microsoft.com/office/drawing/2014/main" id="{647FCA26-53C7-47CF-B1EB-6D65F194E412}"/>
                </a:ext>
              </a:extLst>
            </p:cNvPr>
            <p:cNvSpPr>
              <a:spLocks noChangeArrowheads="1"/>
            </p:cNvSpPr>
            <p:nvPr/>
          </p:nvSpPr>
          <p:spPr bwMode="auto">
            <a:xfrm>
              <a:off x="1574" y="3065"/>
              <a:ext cx="864" cy="288"/>
            </a:xfrm>
            <a:prstGeom prst="roundRect">
              <a:avLst>
                <a:gd name="adj" fmla="val 16667"/>
              </a:avLst>
            </a:prstGeom>
            <a:solidFill>
              <a:schemeClr val="accent1"/>
            </a:solidFill>
            <a:ln w="9525">
              <a:solidFill>
                <a:schemeClr val="tx1"/>
              </a:solidFill>
              <a:round/>
              <a:headEnd/>
              <a:tailEnd/>
            </a:ln>
          </p:spPr>
          <p:txBody>
            <a:bodyPr vert="horz" wrap="none" lIns="72732" tIns="36364" rIns="72732" bIns="3636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Leukemia</a:t>
              </a:r>
            </a:p>
          </p:txBody>
        </p:sp>
        <p:sp>
          <p:nvSpPr>
            <p:cNvPr id="10" name="_s6165">
              <a:extLst>
                <a:ext uri="{FF2B5EF4-FFF2-40B4-BE49-F238E27FC236}">
                  <a16:creationId xmlns:a16="http://schemas.microsoft.com/office/drawing/2014/main" id="{50BC1C09-CFF5-4112-A702-88DD1D295C92}"/>
                </a:ext>
              </a:extLst>
            </p:cNvPr>
            <p:cNvSpPr>
              <a:spLocks noChangeArrowheads="1"/>
            </p:cNvSpPr>
            <p:nvPr/>
          </p:nvSpPr>
          <p:spPr bwMode="auto">
            <a:xfrm>
              <a:off x="1561" y="2041"/>
              <a:ext cx="1129" cy="448"/>
            </a:xfrm>
            <a:prstGeom prst="roundRect">
              <a:avLst>
                <a:gd name="adj" fmla="val 16667"/>
              </a:avLst>
            </a:prstGeom>
            <a:solidFill>
              <a:schemeClr val="accent1"/>
            </a:solidFill>
            <a:ln w="9525">
              <a:solidFill>
                <a:schemeClr val="tx1"/>
              </a:solidFill>
              <a:round/>
              <a:headEnd/>
              <a:tailEnd/>
            </a:ln>
          </p:spPr>
          <p:txBody>
            <a:bodyPr vert="horz" wrap="none" lIns="72732" tIns="36364" rIns="72732" bIns="3636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Acquired</a:t>
              </a:r>
            </a:p>
          </p:txBody>
        </p:sp>
        <p:sp>
          <p:nvSpPr>
            <p:cNvPr id="11" name="_s6166">
              <a:extLst>
                <a:ext uri="{FF2B5EF4-FFF2-40B4-BE49-F238E27FC236}">
                  <a16:creationId xmlns:a16="http://schemas.microsoft.com/office/drawing/2014/main" id="{667B89A2-EBEC-4D72-BF2C-82AAD4A024C3}"/>
                </a:ext>
              </a:extLst>
            </p:cNvPr>
            <p:cNvSpPr>
              <a:spLocks noChangeArrowheads="1"/>
            </p:cNvSpPr>
            <p:nvPr/>
          </p:nvSpPr>
          <p:spPr bwMode="auto">
            <a:xfrm>
              <a:off x="2269" y="2633"/>
              <a:ext cx="868" cy="288"/>
            </a:xfrm>
            <a:prstGeom prst="roundRect">
              <a:avLst>
                <a:gd name="adj" fmla="val 16667"/>
              </a:avLst>
            </a:prstGeom>
            <a:solidFill>
              <a:schemeClr val="accent1"/>
            </a:solidFill>
            <a:ln w="9525">
              <a:solidFill>
                <a:schemeClr val="tx1"/>
              </a:solidFill>
              <a:round/>
              <a:headEnd/>
              <a:tailEnd/>
            </a:ln>
          </p:spPr>
          <p:txBody>
            <a:bodyPr vert="horz" wrap="none" lIns="72732" tIns="36364" rIns="72732" bIns="3636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Congenital</a:t>
              </a:r>
            </a:p>
          </p:txBody>
        </p:sp>
        <p:sp>
          <p:nvSpPr>
            <p:cNvPr id="12" name="_s6167">
              <a:extLst>
                <a:ext uri="{FF2B5EF4-FFF2-40B4-BE49-F238E27FC236}">
                  <a16:creationId xmlns:a16="http://schemas.microsoft.com/office/drawing/2014/main" id="{A2B3D62D-A83D-4066-B6A6-B27CEE83211B}"/>
                </a:ext>
              </a:extLst>
            </p:cNvPr>
            <p:cNvSpPr>
              <a:spLocks noChangeArrowheads="1"/>
            </p:cNvSpPr>
            <p:nvPr/>
          </p:nvSpPr>
          <p:spPr bwMode="auto">
            <a:xfrm>
              <a:off x="2834" y="2041"/>
              <a:ext cx="1129" cy="448"/>
            </a:xfrm>
            <a:prstGeom prst="roundRect">
              <a:avLst>
                <a:gd name="adj" fmla="val 16667"/>
              </a:avLst>
            </a:prstGeom>
            <a:solidFill>
              <a:schemeClr val="accent1"/>
            </a:solidFill>
            <a:ln w="9525">
              <a:solidFill>
                <a:schemeClr val="tx1"/>
              </a:solidFill>
              <a:round/>
              <a:headEnd/>
              <a:tailEnd/>
            </a:ln>
          </p:spPr>
          <p:txBody>
            <a:bodyPr vert="horz" wrap="none" lIns="72732" tIns="36364" rIns="72732" bIns="3636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Hyper</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homocysteinemia</a:t>
              </a:r>
            </a:p>
          </p:txBody>
        </p:sp>
        <p:sp>
          <p:nvSpPr>
            <p:cNvPr id="13" name="_s6168">
              <a:extLst>
                <a:ext uri="{FF2B5EF4-FFF2-40B4-BE49-F238E27FC236}">
                  <a16:creationId xmlns:a16="http://schemas.microsoft.com/office/drawing/2014/main" id="{66AD3996-A05F-408E-B4E4-F84BD5AC309A}"/>
                </a:ext>
              </a:extLst>
            </p:cNvPr>
            <p:cNvSpPr>
              <a:spLocks noChangeArrowheads="1"/>
            </p:cNvSpPr>
            <p:nvPr/>
          </p:nvSpPr>
          <p:spPr bwMode="auto">
            <a:xfrm>
              <a:off x="3542" y="2633"/>
              <a:ext cx="868" cy="288"/>
            </a:xfrm>
            <a:prstGeom prst="roundRect">
              <a:avLst>
                <a:gd name="adj" fmla="val 16667"/>
              </a:avLst>
            </a:prstGeom>
            <a:solidFill>
              <a:schemeClr val="accent1"/>
            </a:solidFill>
            <a:ln w="9525">
              <a:solidFill>
                <a:schemeClr val="tx1"/>
              </a:solidFill>
              <a:round/>
              <a:headEnd/>
              <a:tailEnd/>
            </a:ln>
          </p:spPr>
          <p:txBody>
            <a:bodyPr vert="horz" wrap="none" lIns="72732" tIns="36364" rIns="72732" bIns="36364"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400" b="0" i="0" u="none" strike="noStrike" cap="none" normalizeH="0" baseline="0">
                  <a:ln>
                    <a:noFill/>
                  </a:ln>
                  <a:solidFill>
                    <a:schemeClr val="tx1"/>
                  </a:solidFill>
                  <a:effectLst/>
                  <a:latin typeface="Arial" panose="020B0604020202020204" pitchFamily="34" charset="0"/>
                </a:rPr>
                <a:t>Hyperlipidemia</a:t>
              </a:r>
            </a:p>
          </p:txBody>
        </p: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r>
              <a:rPr lang="en-US" b="1" dirty="0">
                <a:latin typeface="Times New Roman" panose="02020603050405020304" pitchFamily="18" charset="0"/>
                <a:cs typeface="Times New Roman" panose="02020603050405020304" pitchFamily="18" charset="0"/>
              </a:rPr>
              <a:t>Pathophysiology of Hemorrhage</a:t>
            </a:r>
          </a:p>
        </p:txBody>
      </p:sp>
      <p:sp>
        <p:nvSpPr>
          <p:cNvPr id="2" name="Content Placeholder 1"/>
          <p:cNvSpPr>
            <a:spLocks noGrp="1"/>
          </p:cNvSpPr>
          <p:nvPr>
            <p:ph idx="1"/>
          </p:nvPr>
        </p:nvSpPr>
        <p:spPr>
          <a:xfrm>
            <a:off x="533400" y="1447800"/>
            <a:ext cx="8229600" cy="4525963"/>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marL="365760" indent="-256032" algn="just" eaLnBrk="1" fontAlgn="auto" hangingPunct="1">
              <a:spcAft>
                <a:spcPts val="0"/>
              </a:spcAft>
              <a:buFont typeface="Wingdings 3"/>
              <a:buChar char=""/>
              <a:defRPr/>
            </a:pPr>
            <a:endParaRPr lang="en-US" sz="2400" dirty="0"/>
          </a:p>
          <a:p>
            <a:pPr marL="365760" indent="-256032" algn="just" eaLnBrk="1" fontAlgn="auto" hangingPunct="1">
              <a:spcAft>
                <a:spcPts val="0"/>
              </a:spcAft>
              <a:buFont typeface="Wingdings 3"/>
              <a:buChar char=""/>
              <a:defRPr/>
            </a:pPr>
            <a:endParaRPr lang="en-US" sz="2400" dirty="0"/>
          </a:p>
          <a:p>
            <a:pPr marL="365760" indent="-256032" algn="just" eaLnBrk="1" fontAlgn="auto" hangingPunct="1">
              <a:spcAft>
                <a:spcPts val="0"/>
              </a:spcAft>
              <a:buFont typeface="Wingdings 3"/>
              <a:buChar char=""/>
              <a:defRPr/>
            </a:pPr>
            <a:endParaRPr lang="en-US" sz="2400" dirty="0"/>
          </a:p>
          <a:p>
            <a:pPr marL="365760" indent="-256032" algn="just" eaLnBrk="1" fontAlgn="auto" hangingPunct="1">
              <a:spcAft>
                <a:spcPts val="0"/>
              </a:spcAft>
              <a:buFont typeface="Wingdings 3"/>
              <a:buChar char=""/>
              <a:defRPr/>
            </a:pPr>
            <a:r>
              <a:rPr lang="en-US" sz="2400" dirty="0"/>
              <a:t>20 % of strokes are due to intracranial hemorrhage from rupture of intracranial aneurysm.</a:t>
            </a:r>
          </a:p>
          <a:p>
            <a:pPr marL="365760" indent="-256032" algn="just" eaLnBrk="1" fontAlgn="auto" hangingPunct="1">
              <a:spcAft>
                <a:spcPts val="0"/>
              </a:spcAft>
              <a:buFont typeface="Wingdings 3"/>
              <a:buChar char=""/>
              <a:defRPr/>
            </a:pPr>
            <a:r>
              <a:rPr lang="en-US" sz="2400" dirty="0"/>
              <a:t>Chacot – Bouchard aneurysm occur where hemorrhage is common –basal ganglia , thalamus, cerebellum, Pons &amp;sub cortical areas.</a:t>
            </a:r>
          </a:p>
        </p:txBody>
      </p:sp>
    </p:spTree>
  </p:cSld>
  <p:clrMapOvr>
    <a:masterClrMapping/>
  </p:clrMapOvr>
  <p:transition spd="slow">
    <p:split orient="vert"/>
    <p:sndAc>
      <p:stSnd>
        <p:snd r:embed="rId2" name="chimes.wav"/>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582737"/>
          </a:xfrm>
          <a:noFill/>
          <a:ln>
            <a:noFill/>
          </a:ln>
        </p:spPr>
        <p:style>
          <a:lnRef idx="1">
            <a:schemeClr val="accent1"/>
          </a:lnRef>
          <a:fillRef idx="2">
            <a:schemeClr val="accent1"/>
          </a:fillRef>
          <a:effectRef idx="1">
            <a:schemeClr val="accent1"/>
          </a:effectRef>
          <a:fontRef idx="minor">
            <a:schemeClr val="dk1"/>
          </a:fontRef>
        </p:style>
        <p:txBody>
          <a:bodyPr rtlCol="1">
            <a:noAutofit/>
          </a:bodyPr>
          <a:lstStyle/>
          <a:p>
            <a:pPr rtl="0" fontAlgn="auto">
              <a:spcAft>
                <a:spcPts val="0"/>
              </a:spcAft>
              <a:defRPr/>
            </a:pPr>
            <a:r>
              <a:rPr lang="ar-SA" sz="3600" b="1" dirty="0">
                <a:latin typeface="Times New Roman" panose="02020603050405020304" pitchFamily="18" charset="0"/>
                <a:cs typeface="Times New Roman" panose="02020603050405020304" pitchFamily="18" charset="0"/>
              </a:rPr>
              <a:t>COMMONCAUSES OF ACUTE STROKE SYNDROM</a:t>
            </a:r>
            <a:r>
              <a:rPr lang="en-US" sz="3600" b="1" dirty="0">
                <a:latin typeface="Times New Roman" panose="02020603050405020304" pitchFamily="18" charset="0"/>
                <a:cs typeface="Times New Roman" panose="02020603050405020304" pitchFamily="18" charset="0"/>
              </a:rPr>
              <a:t>E</a:t>
            </a:r>
            <a:r>
              <a:rPr lang="ar-SA" sz="3600" b="1" dirty="0">
                <a:latin typeface="Times New Roman" panose="02020603050405020304" pitchFamily="18" charset="0"/>
                <a:cs typeface="Times New Roman" panose="02020603050405020304" pitchFamily="18" charset="0"/>
              </a:rPr>
              <a:t>  IN CHILDREN</a:t>
            </a:r>
            <a:endParaRPr lang="en-IE" sz="3600" b="1" dirty="0">
              <a:latin typeface="Times New Roman" panose="02020603050405020304" pitchFamily="18" charset="0"/>
              <a:cs typeface="Times New Roman" panose="02020603050405020304" pitchFamily="18" charset="0"/>
            </a:endParaRPr>
          </a:p>
        </p:txBody>
      </p:sp>
      <p:sp>
        <p:nvSpPr>
          <p:cNvPr id="16387" name="عنصر نائب للمحتوى 2"/>
          <p:cNvSpPr>
            <a:spLocks noGrp="1"/>
          </p:cNvSpPr>
          <p:nvPr>
            <p:ph idx="1"/>
          </p:nvPr>
        </p:nvSpPr>
        <p:spPr/>
        <p:txBody>
          <a:bodyPr>
            <a:normAutofit/>
          </a:bodyPr>
          <a:lstStyle/>
          <a:p>
            <a:pPr algn="l" rtl="0"/>
            <a:endParaRPr lang="ar-SA" sz="2400" dirty="0">
              <a:latin typeface="Times New Roman" panose="02020603050405020304" pitchFamily="18" charset="0"/>
              <a:cs typeface="Times New Roman" panose="02020603050405020304" pitchFamily="18" charset="0"/>
            </a:endParaRPr>
          </a:p>
          <a:p>
            <a:pPr algn="l" rtl="0"/>
            <a:r>
              <a:rPr lang="en-IE" sz="2400" dirty="0">
                <a:latin typeface="Times New Roman" panose="02020603050405020304" pitchFamily="18" charset="0"/>
                <a:cs typeface="Times New Roman" panose="02020603050405020304" pitchFamily="18" charset="0"/>
              </a:rPr>
              <a:t>The most common causes are congenital heart disease (cyanotic), sickle cell </a:t>
            </a:r>
            <a:r>
              <a:rPr lang="en-IE" sz="2400" dirty="0" err="1">
                <a:latin typeface="Times New Roman" panose="02020603050405020304" pitchFamily="18" charset="0"/>
                <a:cs typeface="Times New Roman" panose="02020603050405020304" pitchFamily="18" charset="0"/>
              </a:rPr>
              <a:t>anemia</a:t>
            </a:r>
            <a:r>
              <a:rPr lang="en-IE" sz="2400" dirty="0">
                <a:latin typeface="Times New Roman" panose="02020603050405020304" pitchFamily="18" charset="0"/>
                <a:cs typeface="Times New Roman" panose="02020603050405020304" pitchFamily="18" charset="0"/>
              </a:rPr>
              <a:t> (SS), meningitis, and hypercoagulable states. </a:t>
            </a:r>
          </a:p>
          <a:p>
            <a:pPr algn="l" rtl="0"/>
            <a:endParaRPr lang="ar-SA" sz="2400" dirty="0">
              <a:latin typeface="Times New Roman" panose="02020603050405020304" pitchFamily="18" charset="0"/>
              <a:cs typeface="Times New Roman" panose="02020603050405020304" pitchFamily="18" charset="0"/>
            </a:endParaRPr>
          </a:p>
          <a:p>
            <a:pPr algn="l" rtl="0"/>
            <a:r>
              <a:rPr lang="en-IE" sz="2400" dirty="0">
                <a:latin typeface="Times New Roman" panose="02020603050405020304" pitchFamily="18" charset="0"/>
                <a:cs typeface="Times New Roman" panose="02020603050405020304" pitchFamily="18" charset="0"/>
              </a:rPr>
              <a:t>The cause of stroke in children is established in approximately 75% of cases</a:t>
            </a:r>
            <a:endParaRPr lang="ar-SA"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Causes of recurrent hemiplegia</a:t>
            </a:r>
          </a:p>
        </p:txBody>
      </p:sp>
      <p:sp>
        <p:nvSpPr>
          <p:cNvPr id="3" name="Content Placeholder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CVS- multiple emboli</a:t>
            </a:r>
          </a:p>
          <a:p>
            <a:r>
              <a:rPr lang="en-US" sz="2400" u="sng" dirty="0" err="1">
                <a:latin typeface="Times New Roman" panose="02020603050405020304" pitchFamily="18" charset="0"/>
                <a:cs typeface="Times New Roman" panose="02020603050405020304" pitchFamily="18" charset="0"/>
              </a:rPr>
              <a:t>Prothrombotic</a:t>
            </a:r>
            <a:r>
              <a:rPr lang="en-US" sz="2400" u="sng" dirty="0">
                <a:latin typeface="Times New Roman" panose="02020603050405020304" pitchFamily="18" charset="0"/>
                <a:cs typeface="Times New Roman" panose="02020603050405020304" pitchFamily="18" charset="0"/>
              </a:rPr>
              <a:t> conditions</a:t>
            </a:r>
          </a:p>
          <a:p>
            <a:r>
              <a:rPr lang="en-US" sz="2400" dirty="0">
                <a:latin typeface="Times New Roman" panose="02020603050405020304" pitchFamily="18" charset="0"/>
                <a:cs typeface="Times New Roman" panose="02020603050405020304" pitchFamily="18" charset="0"/>
              </a:rPr>
              <a:t>Protein C , protein S , </a:t>
            </a:r>
            <a:r>
              <a:rPr lang="en-US" sz="2400" dirty="0" err="1">
                <a:latin typeface="Times New Roman" panose="02020603050405020304" pitchFamily="18" charset="0"/>
                <a:cs typeface="Times New Roman" panose="02020603050405020304" pitchFamily="18" charset="0"/>
              </a:rPr>
              <a:t>antithrombin</a:t>
            </a:r>
            <a:r>
              <a:rPr lang="en-US" sz="2400" dirty="0">
                <a:latin typeface="Times New Roman" panose="02020603050405020304" pitchFamily="18" charset="0"/>
                <a:cs typeface="Times New Roman" panose="02020603050405020304" pitchFamily="18" charset="0"/>
              </a:rPr>
              <a:t> iii </a:t>
            </a:r>
            <a:r>
              <a:rPr lang="en-US" sz="2400" dirty="0" err="1">
                <a:latin typeface="Times New Roman" panose="02020603050405020304" pitchFamily="18" charset="0"/>
                <a:cs typeface="Times New Roman" panose="02020603050405020304" pitchFamily="18" charset="0"/>
              </a:rPr>
              <a:t>defeciency</a:t>
            </a:r>
            <a:endParaRPr lang="en-US" sz="2400" dirty="0">
              <a:latin typeface="Times New Roman" panose="02020603050405020304" pitchFamily="18" charset="0"/>
              <a:cs typeface="Times New Roman" panose="02020603050405020304" pitchFamily="18" charset="0"/>
            </a:endParaRPr>
          </a:p>
          <a:p>
            <a:r>
              <a:rPr lang="en-US" sz="2400" dirty="0" err="1">
                <a:latin typeface="Times New Roman" panose="02020603050405020304" pitchFamily="18" charset="0"/>
                <a:cs typeface="Times New Roman" panose="02020603050405020304" pitchFamily="18" charset="0"/>
              </a:rPr>
              <a:t>Antiphospholipid</a:t>
            </a:r>
            <a:r>
              <a:rPr lang="en-US" sz="2400" dirty="0">
                <a:latin typeface="Times New Roman" panose="02020603050405020304" pitchFamily="18" charset="0"/>
                <a:cs typeface="Times New Roman" panose="02020603050405020304" pitchFamily="18" charset="0"/>
              </a:rPr>
              <a:t> antibody</a:t>
            </a:r>
          </a:p>
          <a:p>
            <a:r>
              <a:rPr lang="en-US" sz="2400" u="sng" dirty="0">
                <a:latin typeface="Times New Roman" panose="02020603050405020304" pitchFamily="18" charset="0"/>
                <a:cs typeface="Times New Roman" panose="02020603050405020304" pitchFamily="18" charset="0"/>
              </a:rPr>
              <a:t>Metabolic</a:t>
            </a:r>
          </a:p>
          <a:p>
            <a:r>
              <a:rPr lang="en-US" sz="2400" dirty="0">
                <a:latin typeface="Times New Roman" panose="02020603050405020304" pitchFamily="18" charset="0"/>
                <a:cs typeface="Times New Roman" panose="02020603050405020304" pitchFamily="18" charset="0"/>
              </a:rPr>
              <a:t>MELAS</a:t>
            </a:r>
          </a:p>
          <a:p>
            <a:r>
              <a:rPr lang="en-US" sz="2400" dirty="0" err="1">
                <a:latin typeface="Times New Roman" panose="02020603050405020304" pitchFamily="18" charset="0"/>
                <a:cs typeface="Times New Roman" panose="02020603050405020304" pitchFamily="18" charset="0"/>
              </a:rPr>
              <a:t>Moya</a:t>
            </a:r>
            <a:r>
              <a:rPr lang="en-US" sz="2400" dirty="0">
                <a:latin typeface="Times New Roman" panose="02020603050405020304" pitchFamily="18" charset="0"/>
                <a:cs typeface="Times New Roman" panose="02020603050405020304" pitchFamily="18" charset="0"/>
              </a:rPr>
              <a:t> </a:t>
            </a:r>
            <a:r>
              <a:rPr lang="en-US" sz="2400" dirty="0" err="1">
                <a:latin typeface="Times New Roman" panose="02020603050405020304" pitchFamily="18" charset="0"/>
                <a:cs typeface="Times New Roman" panose="02020603050405020304" pitchFamily="18" charset="0"/>
              </a:rPr>
              <a:t>moya</a:t>
            </a:r>
            <a:r>
              <a:rPr lang="en-US" sz="2400" dirty="0">
                <a:latin typeface="Times New Roman" panose="02020603050405020304" pitchFamily="18" charset="0"/>
                <a:cs typeface="Times New Roman" panose="02020603050405020304" pitchFamily="18" charset="0"/>
              </a:rPr>
              <a:t> disease</a:t>
            </a:r>
          </a:p>
          <a:p>
            <a:r>
              <a:rPr lang="en-US" sz="2400" dirty="0">
                <a:latin typeface="Times New Roman" panose="02020603050405020304" pitchFamily="18" charset="0"/>
                <a:cs typeface="Times New Roman" panose="02020603050405020304" pitchFamily="18" charset="0"/>
              </a:rPr>
              <a:t>Alternating </a:t>
            </a:r>
            <a:r>
              <a:rPr lang="en-US" sz="2400" dirty="0" err="1">
                <a:latin typeface="Times New Roman" panose="02020603050405020304" pitchFamily="18" charset="0"/>
                <a:cs typeface="Times New Roman" panose="02020603050405020304" pitchFamily="18" charset="0"/>
              </a:rPr>
              <a:t>hemiplagia</a:t>
            </a:r>
            <a:r>
              <a:rPr lang="en-US" sz="2400" dirty="0">
                <a:latin typeface="Times New Roman" panose="02020603050405020304" pitchFamily="18" charset="0"/>
                <a:cs typeface="Times New Roman" panose="02020603050405020304" pitchFamily="18" charset="0"/>
              </a:rPr>
              <a:t> of childhood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3262749"/>
              </p:ext>
            </p:extLst>
          </p:nvPr>
        </p:nvGraphicFramePr>
        <p:xfrm>
          <a:off x="533400" y="19050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a:xfrm>
            <a:off x="685800" y="838200"/>
            <a:ext cx="8229600" cy="1143000"/>
          </a:xfrm>
        </p:spPr>
        <p:txBody>
          <a:bodyPr>
            <a:normAutofit fontScale="90000"/>
          </a:bodyPr>
          <a:lstStyle/>
          <a:p>
            <a:pPr eaLnBrk="1" fontAlgn="auto" hangingPunct="1">
              <a:spcAft>
                <a:spcPts val="0"/>
              </a:spcAft>
              <a:defRPr/>
            </a:pPr>
            <a:r>
              <a:rPr lang="en-US" sz="4000" b="1" dirty="0">
                <a:latin typeface="Times New Roman" panose="02020603050405020304" pitchFamily="18" charset="0"/>
                <a:cs typeface="Times New Roman" panose="02020603050405020304" pitchFamily="18" charset="0"/>
              </a:rPr>
              <a:t>Newborns and infants</a:t>
            </a:r>
            <a:br>
              <a:rPr lang="en-US" sz="4400"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5" name="Title 1">
            <a:extLst>
              <a:ext uri="{FF2B5EF4-FFF2-40B4-BE49-F238E27FC236}">
                <a16:creationId xmlns:a16="http://schemas.microsoft.com/office/drawing/2014/main" id="{6F84487F-61F5-412A-8808-0F3B8A203778}"/>
              </a:ext>
            </a:extLst>
          </p:cNvPr>
          <p:cNvSpPr txBox="1">
            <a:spLocks/>
          </p:cNvSpPr>
          <p:nvPr/>
        </p:nvSpPr>
        <p:spPr>
          <a:xfrm>
            <a:off x="838200" y="0"/>
            <a:ext cx="7924800" cy="685800"/>
          </a:xfrm>
          <a:prstGeom prst="rect">
            <a:avLst/>
          </a:prstGeom>
          <a:noFill/>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4000" b="1" dirty="0">
                <a:latin typeface="Times New Roman" panose="02020603050405020304" pitchFamily="18" charset="0"/>
                <a:cs typeface="Times New Roman" panose="02020603050405020304" pitchFamily="18" charset="0"/>
              </a:rPr>
              <a:t>SIGNS &amp; SYMPTOMS</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314916262"/>
              </p:ext>
            </p:extLst>
          </p:nvPr>
        </p:nvGraphicFramePr>
        <p:xfrm>
          <a:off x="1371600" y="1417639"/>
          <a:ext cx="6248400" cy="26971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lstStyle/>
          <a:p>
            <a:pPr eaLnBrk="1" fontAlgn="auto" hangingPunct="1">
              <a:spcAft>
                <a:spcPts val="0"/>
              </a:spcAft>
              <a:defRPr/>
            </a:pPr>
            <a:r>
              <a:rPr lang="en-US" b="1" dirty="0">
                <a:latin typeface="Times New Roman" panose="02020603050405020304" pitchFamily="18" charset="0"/>
                <a:cs typeface="Times New Roman" panose="02020603050405020304" pitchFamily="18" charset="0"/>
              </a:rPr>
              <a:t>Children and teenagers</a:t>
            </a:r>
          </a:p>
        </p:txBody>
      </p:sp>
      <p:graphicFrame>
        <p:nvGraphicFramePr>
          <p:cNvPr id="28" name="Content Placeholder 4">
            <a:extLst>
              <a:ext uri="{FF2B5EF4-FFF2-40B4-BE49-F238E27FC236}">
                <a16:creationId xmlns:a16="http://schemas.microsoft.com/office/drawing/2014/main" id="{F963DDD3-EE7E-429A-BD45-B9B902779F9D}"/>
              </a:ext>
            </a:extLst>
          </p:cNvPr>
          <p:cNvGraphicFramePr>
            <a:graphicFrameLocks/>
          </p:cNvGraphicFramePr>
          <p:nvPr>
            <p:extLst>
              <p:ext uri="{D42A27DB-BD31-4B8C-83A1-F6EECF244321}">
                <p14:modId xmlns:p14="http://schemas.microsoft.com/office/powerpoint/2010/main" val="961483553"/>
              </p:ext>
            </p:extLst>
          </p:nvPr>
        </p:nvGraphicFramePr>
        <p:xfrm>
          <a:off x="1371600" y="3886200"/>
          <a:ext cx="6248400" cy="274319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67104634"/>
              </p:ext>
            </p:extLst>
          </p:nvPr>
        </p:nvGraphicFramePr>
        <p:xfrm>
          <a:off x="571500" y="1905000"/>
          <a:ext cx="8001000" cy="39288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fontScale="90000"/>
          </a:bodyPr>
          <a:lstStyle/>
          <a:p>
            <a:pPr eaLnBrk="1" fontAlgn="auto" hangingPunct="1">
              <a:spcAft>
                <a:spcPts val="0"/>
              </a:spcAft>
              <a:defRPr/>
            </a:pPr>
            <a:r>
              <a:rPr lang="en-US" b="1" dirty="0">
                <a:latin typeface="Times New Roman" panose="02020603050405020304" pitchFamily="18" charset="0"/>
                <a:cs typeface="Times New Roman" panose="02020603050405020304" pitchFamily="18" charset="0"/>
              </a:rPr>
              <a:t>Localization of lesion in case of hemiplagia</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1"/>
          <p:cNvSpPr>
            <a:spLocks noGrp="1"/>
          </p:cNvSpPr>
          <p:nvPr>
            <p:ph idx="1"/>
          </p:nvPr>
        </p:nvSpPr>
        <p:spPr/>
        <p:txBody>
          <a:bodyPr>
            <a:normAutofit/>
          </a:bodyPr>
          <a:lstStyle/>
          <a:p>
            <a:pPr eaLnBrk="1" hangingPunct="1"/>
            <a:r>
              <a:rPr lang="en-US" sz="2000" dirty="0">
                <a:latin typeface="Times New Roman" panose="02020603050405020304" pitchFamily="18" charset="0"/>
                <a:cs typeface="Times New Roman" panose="02020603050405020304" pitchFamily="18" charset="0"/>
              </a:rPr>
              <a:t>Lesion above the level of brain stem (</a:t>
            </a:r>
            <a:r>
              <a:rPr lang="en-US" sz="2000" dirty="0" err="1">
                <a:latin typeface="Times New Roman" panose="02020603050405020304" pitchFamily="18" charset="0"/>
                <a:cs typeface="Times New Roman" panose="02020603050405020304" pitchFamily="18" charset="0"/>
              </a:rPr>
              <a:t>Ipsilateral</a:t>
            </a:r>
            <a:r>
              <a:rPr lang="en-US" sz="2000" dirty="0">
                <a:latin typeface="Times New Roman" panose="02020603050405020304" pitchFamily="18" charset="0"/>
                <a:cs typeface="Times New Roman" panose="02020603050405020304" pitchFamily="18" charset="0"/>
              </a:rPr>
              <a:t> hemiplegia)</a:t>
            </a:r>
          </a:p>
          <a:p>
            <a:pPr eaLnBrk="1" hangingPunct="1"/>
            <a:r>
              <a:rPr lang="en-US" sz="2000" dirty="0">
                <a:latin typeface="Times New Roman" panose="02020603050405020304" pitchFamily="18" charset="0"/>
                <a:cs typeface="Times New Roman" panose="02020603050405020304" pitchFamily="18" charset="0"/>
              </a:rPr>
              <a:t>Lesion can be at the level of either :-</a:t>
            </a:r>
          </a:p>
          <a:p>
            <a:pPr marL="1117600" lvl="2" indent="-514350" eaLnBrk="1" hangingPunct="1">
              <a:buFont typeface="Wingdings" pitchFamily="2" charset="2"/>
              <a:buChar char="q"/>
            </a:pPr>
            <a:r>
              <a:rPr lang="en-US" sz="2000" dirty="0">
                <a:solidFill>
                  <a:srgbClr val="BA3040"/>
                </a:solidFill>
                <a:latin typeface="Times New Roman" panose="02020603050405020304" pitchFamily="18" charset="0"/>
                <a:cs typeface="Times New Roman" panose="02020603050405020304" pitchFamily="18" charset="0"/>
              </a:rPr>
              <a:t>Cortex </a:t>
            </a:r>
          </a:p>
          <a:p>
            <a:pPr marL="1117600" lvl="2" indent="-514350" eaLnBrk="1" hangingPunct="1">
              <a:buFont typeface="Wingdings" pitchFamily="2" charset="2"/>
              <a:buChar char="q"/>
            </a:pPr>
            <a:r>
              <a:rPr lang="en-US" sz="2000" dirty="0">
                <a:solidFill>
                  <a:srgbClr val="BA3040"/>
                </a:solidFill>
                <a:latin typeface="Times New Roman" panose="02020603050405020304" pitchFamily="18" charset="0"/>
                <a:cs typeface="Times New Roman" panose="02020603050405020304" pitchFamily="18" charset="0"/>
              </a:rPr>
              <a:t>Internal capsule </a:t>
            </a:r>
          </a:p>
          <a:p>
            <a:pPr marL="1117600" lvl="2" indent="-514350" eaLnBrk="1" hangingPunct="1">
              <a:buFont typeface="Wingdings" pitchFamily="2" charset="2"/>
              <a:buChar char="q"/>
            </a:pPr>
            <a:r>
              <a:rPr lang="en-US" sz="2000" dirty="0">
                <a:solidFill>
                  <a:srgbClr val="BA3040"/>
                </a:solidFill>
                <a:latin typeface="Times New Roman" panose="02020603050405020304" pitchFamily="18" charset="0"/>
                <a:cs typeface="Times New Roman" panose="02020603050405020304" pitchFamily="18" charset="0"/>
              </a:rPr>
              <a:t>Sub cortical region</a:t>
            </a:r>
          </a:p>
          <a:p>
            <a:pPr eaLnBrk="1" hangingPunct="1"/>
            <a:endParaRPr lang="en-US" sz="20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57200" y="228600"/>
            <a:ext cx="8229600" cy="1066800"/>
          </a:xfrm>
        </p:spPr>
        <p:txBody>
          <a:bodyPr>
            <a:noAutofit/>
          </a:bodyPr>
          <a:lstStyle/>
          <a:p>
            <a:pPr eaLnBrk="1" fontAlgn="auto" hangingPunct="1">
              <a:spcAft>
                <a:spcPts val="0"/>
              </a:spcAft>
              <a:defRPr/>
            </a:pP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Cranial N palsy on same side as that of hemiplegia</a:t>
            </a:r>
            <a:br>
              <a:rPr lang="en-US" sz="4000" b="1" dirty="0">
                <a:latin typeface="Times New Roman" panose="02020603050405020304" pitchFamily="18" charset="0"/>
                <a:cs typeface="Times New Roman" panose="02020603050405020304" pitchFamily="18" charset="0"/>
              </a:rPr>
            </a:br>
            <a:endParaRPr lang="en-US" sz="4000" b="1" dirty="0">
              <a:latin typeface="Times New Roman" panose="02020603050405020304" pitchFamily="18" charset="0"/>
              <a:cs typeface="Times New Roman" panose="02020603050405020304" pitchFamily="18" charset="0"/>
            </a:endParaRP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1"/>
          <p:cNvSpPr>
            <a:spLocks noGrp="1"/>
          </p:cNvSpPr>
          <p:nvPr>
            <p:ph idx="1"/>
          </p:nvPr>
        </p:nvSpPr>
        <p:spPr/>
        <p:txBody>
          <a:bodyPr>
            <a:normAutofit/>
          </a:bodyPr>
          <a:lstStyle/>
          <a:p>
            <a:pPr eaLnBrk="1" hangingPunct="1"/>
            <a:r>
              <a:rPr lang="en-US" sz="2000" dirty="0" err="1">
                <a:latin typeface="Times New Roman" panose="02020603050405020304" pitchFamily="18" charset="0"/>
                <a:cs typeface="Times New Roman" panose="02020603050405020304" pitchFamily="18" charset="0"/>
              </a:rPr>
              <a:t>Hemiparesis</a:t>
            </a:r>
            <a:r>
              <a:rPr lang="en-US" sz="2000" dirty="0">
                <a:latin typeface="Times New Roman" panose="02020603050405020304" pitchFamily="18" charset="0"/>
                <a:cs typeface="Times New Roman" panose="02020603050405020304" pitchFamily="18" charset="0"/>
              </a:rPr>
              <a:t> or </a:t>
            </a:r>
            <a:r>
              <a:rPr lang="en-US" sz="2000" dirty="0" err="1">
                <a:latin typeface="Times New Roman" panose="02020603050405020304" pitchFamily="18" charset="0"/>
                <a:cs typeface="Times New Roman" panose="02020603050405020304" pitchFamily="18" charset="0"/>
              </a:rPr>
              <a:t>Monoparesis</a:t>
            </a:r>
            <a:endParaRPr lang="en-US" sz="2000" dirty="0">
              <a:latin typeface="Times New Roman" panose="02020603050405020304" pitchFamily="18" charset="0"/>
              <a:cs typeface="Times New Roman" panose="02020603050405020304" pitchFamily="18" charset="0"/>
            </a:endParaRPr>
          </a:p>
          <a:p>
            <a:pPr eaLnBrk="1" hangingPunct="1"/>
            <a:r>
              <a:rPr lang="en-US" sz="2000" dirty="0">
                <a:latin typeface="Times New Roman" panose="02020603050405020304" pitchFamily="18" charset="0"/>
                <a:cs typeface="Times New Roman" panose="02020603050405020304" pitchFamily="18" charset="0"/>
              </a:rPr>
              <a:t>Differential involvement { Upper limb &gt; Lower limbs or vice versa }</a:t>
            </a:r>
          </a:p>
          <a:p>
            <a:pPr eaLnBrk="1" hangingPunct="1"/>
            <a:r>
              <a:rPr lang="en-US" sz="2000" dirty="0">
                <a:latin typeface="Times New Roman" panose="02020603050405020304" pitchFamily="18" charset="0"/>
                <a:cs typeface="Times New Roman" panose="02020603050405020304" pitchFamily="18" charset="0"/>
              </a:rPr>
              <a:t>Altered sensorium</a:t>
            </a:r>
          </a:p>
          <a:p>
            <a:pPr eaLnBrk="1" hangingPunct="1"/>
            <a:r>
              <a:rPr lang="en-US" sz="2000" dirty="0">
                <a:latin typeface="Times New Roman" panose="02020603050405020304" pitchFamily="18" charset="0"/>
                <a:cs typeface="Times New Roman" panose="02020603050405020304" pitchFamily="18" charset="0"/>
              </a:rPr>
              <a:t>Convulsion</a:t>
            </a:r>
          </a:p>
          <a:p>
            <a:pPr eaLnBrk="1" hangingPunct="1"/>
            <a:r>
              <a:rPr lang="en-US" sz="2000" dirty="0">
                <a:latin typeface="Times New Roman" panose="02020603050405020304" pitchFamily="18" charset="0"/>
                <a:cs typeface="Times New Roman" panose="02020603050405020304" pitchFamily="18" charset="0"/>
              </a:rPr>
              <a:t>Cortical sensory loss</a:t>
            </a:r>
          </a:p>
          <a:p>
            <a:pPr eaLnBrk="1" hangingPunct="1"/>
            <a:r>
              <a:rPr lang="en-US" sz="2000" dirty="0">
                <a:latin typeface="Times New Roman" panose="02020603050405020304" pitchFamily="18" charset="0"/>
                <a:cs typeface="Times New Roman" panose="02020603050405020304" pitchFamily="18" charset="0"/>
              </a:rPr>
              <a:t>Aphasia ( If dominant cortex )</a:t>
            </a:r>
          </a:p>
        </p:txBody>
      </p:sp>
      <p:sp>
        <p:nvSpPr>
          <p:cNvPr id="3" name="Title 2"/>
          <p:cNvSpPr>
            <a:spLocks noGrp="1"/>
          </p:cNvSpPr>
          <p:nvPr>
            <p:ph type="title"/>
          </p:nvPr>
        </p:nvSpPr>
        <p:spPr/>
        <p:txBody>
          <a:bodyPr>
            <a:normAutofit/>
          </a:bodyPr>
          <a:lstStyle/>
          <a:p>
            <a:pPr eaLnBrk="1" fontAlgn="auto" hangingPunct="1">
              <a:spcAft>
                <a:spcPts val="0"/>
              </a:spcAft>
              <a:defRPr/>
            </a:pPr>
            <a:r>
              <a:rPr lang="en-US" b="1" dirty="0">
                <a:latin typeface="Times New Roman" panose="02020603050405020304" pitchFamily="18" charset="0"/>
                <a:cs typeface="Times New Roman" panose="02020603050405020304" pitchFamily="18" charset="0"/>
              </a:rPr>
              <a:t>Cortical lession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noFill/>
          <a:ln>
            <a:noFill/>
          </a:ln>
        </p:spPr>
        <p:style>
          <a:lnRef idx="1">
            <a:schemeClr val="accent1"/>
          </a:lnRef>
          <a:fillRef idx="2">
            <a:schemeClr val="accent1"/>
          </a:fillRef>
          <a:effectRef idx="1">
            <a:schemeClr val="accent1"/>
          </a:effectRef>
          <a:fontRef idx="minor">
            <a:schemeClr val="dk1"/>
          </a:fontRef>
        </p:style>
        <p:txBody>
          <a:bodyPr>
            <a:normAutofit fontScale="90000"/>
          </a:bodyPr>
          <a:lstStyle/>
          <a:p>
            <a:pPr>
              <a:defRPr/>
            </a:pPr>
            <a:r>
              <a:rPr lang="en-US" b="1" dirty="0">
                <a:solidFill>
                  <a:schemeClr val="tx1"/>
                </a:solidFill>
                <a:latin typeface="Times New Roman" panose="02020603050405020304" pitchFamily="18" charset="0"/>
                <a:cs typeface="Times New Roman" panose="02020603050405020304" pitchFamily="18" charset="0"/>
              </a:rPr>
              <a:t>WHO DEFINITION OF STROCK </a:t>
            </a:r>
            <a:r>
              <a:rPr lang="en-US" sz="2000" dirty="0">
                <a:solidFill>
                  <a:schemeClr val="tx1"/>
                </a:solidFill>
                <a:latin typeface="Times New Roman" panose="02020603050405020304" pitchFamily="18" charset="0"/>
                <a:cs typeface="Times New Roman" panose="02020603050405020304" pitchFamily="18" charset="0"/>
              </a:rPr>
              <a:t>2004</a:t>
            </a:r>
            <a:endParaRPr lang="ar-SA" sz="2000" dirty="0">
              <a:solidFill>
                <a:schemeClr val="tx1"/>
              </a:solidFill>
              <a:latin typeface="Times New Roman" panose="02020603050405020304" pitchFamily="18" charset="0"/>
              <a:cs typeface="Times New Roman" panose="02020603050405020304" pitchFamily="18" charset="0"/>
            </a:endParaRPr>
          </a:p>
        </p:txBody>
      </p:sp>
      <p:sp>
        <p:nvSpPr>
          <p:cNvPr id="8195" name="عنصر نائب للمحتوى 2"/>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“A clinical syndrome in which there is rapidly developing signs of focal or global disturbance of cerebral functions, lasting more than 24 hours or leading to death, with no apparent causes other than of vascular origin”</a:t>
            </a:r>
          </a:p>
          <a:p>
            <a:endParaRPr lang="ar-SA"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1"/>
          <p:cNvSpPr>
            <a:spLocks noGrp="1"/>
          </p:cNvSpPr>
          <p:nvPr>
            <p:ph idx="1"/>
          </p:nvPr>
        </p:nvSpPr>
        <p:spPr/>
        <p:txBody>
          <a:bodyPr>
            <a:normAutofit/>
          </a:bodyPr>
          <a:lstStyle/>
          <a:p>
            <a:pPr eaLnBrk="1" hangingPunct="1"/>
            <a:r>
              <a:rPr lang="en-US" sz="2400" dirty="0">
                <a:latin typeface="Times New Roman" panose="02020603050405020304" pitchFamily="18" charset="0"/>
                <a:cs typeface="Times New Roman" panose="02020603050405020304" pitchFamily="18" charset="0"/>
              </a:rPr>
              <a:t>Altered behavior</a:t>
            </a:r>
          </a:p>
          <a:p>
            <a:pPr eaLnBrk="1" hangingPunct="1"/>
            <a:r>
              <a:rPr lang="en-US" sz="2400" dirty="0">
                <a:latin typeface="Times New Roman" panose="02020603050405020304" pitchFamily="18" charset="0"/>
                <a:cs typeface="Times New Roman" panose="02020603050405020304" pitchFamily="18" charset="0"/>
              </a:rPr>
              <a:t>Upper limb &gt; lower limb</a:t>
            </a:r>
          </a:p>
          <a:p>
            <a:pPr eaLnBrk="1" hangingPunct="1"/>
            <a:r>
              <a:rPr lang="en-US" sz="2400" dirty="0">
                <a:latin typeface="Times New Roman" panose="02020603050405020304" pitchFamily="18" charset="0"/>
                <a:cs typeface="Times New Roman" panose="02020603050405020304" pitchFamily="18" charset="0"/>
              </a:rPr>
              <a:t>Motor aphasia</a:t>
            </a:r>
          </a:p>
          <a:p>
            <a:pPr eaLnBrk="1" hangingPunct="1"/>
            <a:r>
              <a:rPr lang="en-US" sz="2400" dirty="0">
                <a:latin typeface="Times New Roman" panose="02020603050405020304" pitchFamily="18" charset="0"/>
                <a:cs typeface="Times New Roman" panose="02020603050405020304" pitchFamily="18" charset="0"/>
              </a:rPr>
              <a:t>Convulsions</a:t>
            </a:r>
          </a:p>
          <a:p>
            <a:pPr eaLnBrk="1" hangingPunct="1"/>
            <a:r>
              <a:rPr lang="en-US" sz="2400" dirty="0">
                <a:latin typeface="Times New Roman" panose="02020603050405020304" pitchFamily="18" charset="0"/>
                <a:cs typeface="Times New Roman" panose="02020603050405020304" pitchFamily="18" charset="0"/>
              </a:rPr>
              <a:t>Bladder &amp; bowel involvement</a:t>
            </a:r>
          </a:p>
          <a:p>
            <a:pPr eaLnBrk="1" hangingPunct="1"/>
            <a:r>
              <a:rPr lang="en-US" sz="2400" dirty="0">
                <a:latin typeface="Times New Roman" panose="02020603050405020304" pitchFamily="18" charset="0"/>
                <a:cs typeface="Times New Roman" panose="02020603050405020304" pitchFamily="18" charset="0"/>
              </a:rPr>
              <a:t>Persistent neonatal reflexes on opposite side </a:t>
            </a:r>
          </a:p>
          <a:p>
            <a:pPr eaLnBrk="1" hangingPunct="1"/>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pPr eaLnBrk="1" fontAlgn="auto" hangingPunct="1">
              <a:spcAft>
                <a:spcPts val="0"/>
              </a:spcAft>
              <a:defRPr/>
            </a:pPr>
            <a:r>
              <a:rPr lang="en-US" sz="4000" b="1" dirty="0">
                <a:latin typeface="Times New Roman" panose="02020603050405020304" pitchFamily="18" charset="0"/>
                <a:cs typeface="Times New Roman" panose="02020603050405020304" pitchFamily="18" charset="0"/>
              </a:rPr>
              <a:t>Frontal lobe involvement</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1"/>
          <p:cNvSpPr>
            <a:spLocks noGrp="1"/>
          </p:cNvSpPr>
          <p:nvPr>
            <p:ph idx="1"/>
          </p:nvPr>
        </p:nvSpPr>
        <p:spPr>
          <a:xfrm>
            <a:off x="-533400" y="609600"/>
            <a:ext cx="8229600" cy="4525963"/>
          </a:xfrm>
        </p:spPr>
        <p:txBody>
          <a:bodyPr>
            <a:normAutofit/>
          </a:bodyPr>
          <a:lstStyle/>
          <a:p>
            <a:pPr lvl="3" eaLnBrk="1" hangingPunct="1"/>
            <a:endParaRPr lang="en-US" dirty="0">
              <a:latin typeface="Times New Roman" panose="02020603050405020304" pitchFamily="18" charset="0"/>
              <a:cs typeface="Times New Roman" panose="02020603050405020304" pitchFamily="18" charset="0"/>
            </a:endParaRPr>
          </a:p>
          <a:p>
            <a:pPr lvl="3" eaLnBrk="1" hangingPunct="1"/>
            <a:endParaRPr lang="en-US" dirty="0">
              <a:latin typeface="Times New Roman" panose="02020603050405020304" pitchFamily="18" charset="0"/>
              <a:cs typeface="Times New Roman" panose="02020603050405020304" pitchFamily="18" charset="0"/>
            </a:endParaRPr>
          </a:p>
          <a:p>
            <a:pPr lvl="3" eaLnBrk="1" hangingPunct="1"/>
            <a:r>
              <a:rPr lang="en-US" dirty="0">
                <a:latin typeface="Times New Roman" panose="02020603050405020304" pitchFamily="18" charset="0"/>
                <a:cs typeface="Times New Roman" panose="02020603050405020304" pitchFamily="18" charset="0"/>
              </a:rPr>
              <a:t>Cortical sensory loss</a:t>
            </a:r>
          </a:p>
          <a:p>
            <a:pPr lvl="3" eaLnBrk="1" hangingPunct="1"/>
            <a:r>
              <a:rPr lang="en-US" dirty="0" err="1">
                <a:latin typeface="Times New Roman" panose="02020603050405020304" pitchFamily="18" charset="0"/>
                <a:cs typeface="Times New Roman" panose="02020603050405020304" pitchFamily="18" charset="0"/>
              </a:rPr>
              <a:t>Astereognosis</a:t>
            </a:r>
            <a:r>
              <a:rPr lang="en-US" dirty="0">
                <a:latin typeface="Times New Roman" panose="02020603050405020304" pitchFamily="18" charset="0"/>
                <a:cs typeface="Times New Roman" panose="02020603050405020304" pitchFamily="18" charset="0"/>
              </a:rPr>
              <a:t> </a:t>
            </a:r>
          </a:p>
          <a:p>
            <a:pPr lvl="3" eaLnBrk="1" hangingPunct="1"/>
            <a:r>
              <a:rPr lang="en-US" dirty="0" err="1">
                <a:latin typeface="Times New Roman" panose="02020603050405020304" pitchFamily="18" charset="0"/>
                <a:cs typeface="Times New Roman" panose="02020603050405020304" pitchFamily="18" charset="0"/>
              </a:rPr>
              <a:t>Hemineglect</a:t>
            </a:r>
            <a:r>
              <a:rPr lang="en-US" dirty="0">
                <a:latin typeface="Times New Roman" panose="02020603050405020304" pitchFamily="18" charset="0"/>
                <a:cs typeface="Times New Roman" panose="02020603050405020304" pitchFamily="18" charset="0"/>
              </a:rPr>
              <a:t> ( </a:t>
            </a:r>
            <a:r>
              <a:rPr lang="en-US" dirty="0" err="1">
                <a:latin typeface="Times New Roman" panose="02020603050405020304" pitchFamily="18" charset="0"/>
                <a:cs typeface="Times New Roman" panose="02020603050405020304" pitchFamily="18" charset="0"/>
              </a:rPr>
              <a:t>rt</a:t>
            </a:r>
            <a:r>
              <a:rPr lang="en-US" dirty="0">
                <a:latin typeface="Times New Roman" panose="02020603050405020304" pitchFamily="18" charset="0"/>
                <a:cs typeface="Times New Roman" panose="02020603050405020304" pitchFamily="18" charset="0"/>
              </a:rPr>
              <a:t> parietal involvement)</a:t>
            </a:r>
          </a:p>
        </p:txBody>
      </p:sp>
      <p:sp>
        <p:nvSpPr>
          <p:cNvPr id="3" name="Title 2"/>
          <p:cNvSpPr>
            <a:spLocks noGrp="1"/>
          </p:cNvSpPr>
          <p:nvPr>
            <p:ph type="title"/>
          </p:nvPr>
        </p:nvSpPr>
        <p:spPr>
          <a:xfrm>
            <a:off x="-990600" y="304800"/>
            <a:ext cx="8229600" cy="1143000"/>
          </a:xfrm>
        </p:spPr>
        <p:txBody>
          <a:bodyPr>
            <a:normAutofit/>
          </a:bodyPr>
          <a:lstStyle/>
          <a:p>
            <a:pPr eaLnBrk="1" fontAlgn="auto" hangingPunct="1">
              <a:spcAft>
                <a:spcPts val="0"/>
              </a:spcAft>
              <a:defRPr/>
            </a:pPr>
            <a:r>
              <a:rPr lang="en-US" sz="2800" b="1" dirty="0">
                <a:latin typeface="Times New Roman" panose="02020603050405020304" pitchFamily="18" charset="0"/>
                <a:cs typeface="Times New Roman" panose="02020603050405020304" pitchFamily="18" charset="0"/>
              </a:rPr>
              <a:t>Parietal lobe involvement</a:t>
            </a:r>
          </a:p>
        </p:txBody>
      </p:sp>
      <p:sp>
        <p:nvSpPr>
          <p:cNvPr id="2" name="Rectangle 1">
            <a:extLst>
              <a:ext uri="{FF2B5EF4-FFF2-40B4-BE49-F238E27FC236}">
                <a16:creationId xmlns:a16="http://schemas.microsoft.com/office/drawing/2014/main" id="{8C17B052-45FA-4D5F-BA43-9E19DEE1AD1B}"/>
              </a:ext>
            </a:extLst>
          </p:cNvPr>
          <p:cNvSpPr/>
          <p:nvPr/>
        </p:nvSpPr>
        <p:spPr>
          <a:xfrm>
            <a:off x="0" y="4549676"/>
            <a:ext cx="4572000" cy="2308324"/>
          </a:xfrm>
          <a:prstGeom prst="rect">
            <a:avLst/>
          </a:prstGeom>
        </p:spPr>
        <p:txBody>
          <a:bodyPr>
            <a:spAutoFit/>
          </a:bodyPr>
          <a:lstStyle/>
          <a:p>
            <a:pPr lvl="2"/>
            <a:endParaRPr lang="en-US" dirty="0">
              <a:latin typeface="Times New Roman" panose="02020603050405020304" pitchFamily="18" charset="0"/>
              <a:cs typeface="Times New Roman" panose="02020603050405020304" pitchFamily="18" charset="0"/>
            </a:endParaRPr>
          </a:p>
          <a:p>
            <a:pPr lvl="2"/>
            <a:r>
              <a:rPr lang="en-US" dirty="0">
                <a:latin typeface="Times New Roman" panose="02020603050405020304" pitchFamily="18" charset="0"/>
                <a:cs typeface="Times New Roman" panose="02020603050405020304" pitchFamily="18" charset="0"/>
              </a:rPr>
              <a:t>Temporal lobe epilepsy</a:t>
            </a:r>
          </a:p>
          <a:p>
            <a:pPr lvl="2"/>
            <a:r>
              <a:rPr lang="en-US" dirty="0">
                <a:latin typeface="Times New Roman" panose="02020603050405020304" pitchFamily="18" charset="0"/>
                <a:cs typeface="Times New Roman" panose="02020603050405020304" pitchFamily="18" charset="0"/>
              </a:rPr>
              <a:t>Sensory aphasia</a:t>
            </a:r>
          </a:p>
          <a:p>
            <a:pPr lvl="2"/>
            <a:r>
              <a:rPr lang="en-US" dirty="0">
                <a:latin typeface="Times New Roman" panose="02020603050405020304" pitchFamily="18" charset="0"/>
                <a:cs typeface="Times New Roman" panose="02020603050405020304" pitchFamily="18" charset="0"/>
              </a:rPr>
              <a:t>Memory loss</a:t>
            </a:r>
          </a:p>
          <a:p>
            <a:pPr lvl="2">
              <a:buNone/>
            </a:pPr>
            <a:r>
              <a:rPr lang="en-US" u="sng" dirty="0">
                <a:solidFill>
                  <a:srgbClr val="CF7645"/>
                </a:solidFill>
                <a:latin typeface="Times New Roman" panose="02020603050405020304" pitchFamily="18" charset="0"/>
                <a:cs typeface="Times New Roman" panose="02020603050405020304" pitchFamily="18" charset="0"/>
              </a:rPr>
              <a:t>Occipital lobe involvement</a:t>
            </a:r>
            <a:br>
              <a:rPr lang="en-US" u="sng" dirty="0">
                <a:solidFill>
                  <a:srgbClr val="CF7645"/>
                </a:solidFill>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Homonymous hemianopia</a:t>
            </a:r>
          </a:p>
          <a:p>
            <a:pPr lvl="2">
              <a:buNone/>
            </a:pPr>
            <a:endParaRPr lang="en-US" u="sng" dirty="0">
              <a:latin typeface="Times New Roman" panose="02020603050405020304" pitchFamily="18" charset="0"/>
              <a:cs typeface="Times New Roman" panose="02020603050405020304" pitchFamily="18" charset="0"/>
            </a:endParaRPr>
          </a:p>
          <a:p>
            <a:pPr lvl="2"/>
            <a:endParaRPr lang="en-US" dirty="0">
              <a:latin typeface="Times New Roman" panose="02020603050405020304" pitchFamily="18" charset="0"/>
              <a:cs typeface="Times New Roman" panose="02020603050405020304" pitchFamily="18" charset="0"/>
            </a:endParaRPr>
          </a:p>
        </p:txBody>
      </p:sp>
      <p:sp>
        <p:nvSpPr>
          <p:cNvPr id="4" name="Rectangle 3">
            <a:extLst>
              <a:ext uri="{FF2B5EF4-FFF2-40B4-BE49-F238E27FC236}">
                <a16:creationId xmlns:a16="http://schemas.microsoft.com/office/drawing/2014/main" id="{8B7A3BAF-DD20-4A86-B803-34640DB2A7B4}"/>
              </a:ext>
            </a:extLst>
          </p:cNvPr>
          <p:cNvSpPr/>
          <p:nvPr/>
        </p:nvSpPr>
        <p:spPr>
          <a:xfrm>
            <a:off x="982464" y="3858975"/>
            <a:ext cx="4800599" cy="523220"/>
          </a:xfrm>
          <a:prstGeom prst="rect">
            <a:avLst/>
          </a:prstGeom>
        </p:spPr>
        <p:txBody>
          <a:bodyPr wrap="square">
            <a:spAutoFit/>
          </a:bodyPr>
          <a:lstStyle/>
          <a:p>
            <a:r>
              <a:rPr lang="en-US" sz="2800" b="1" dirty="0">
                <a:latin typeface="Times New Roman" panose="02020603050405020304" pitchFamily="18" charset="0"/>
                <a:cs typeface="Times New Roman" panose="02020603050405020304" pitchFamily="18" charset="0"/>
              </a:rPr>
              <a:t>Temporal lobe involvement</a:t>
            </a:r>
            <a:endParaRPr lang="en-IN" sz="2800" dirty="0"/>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err="1">
                <a:latin typeface="Times New Roman" panose="02020603050405020304" pitchFamily="18" charset="0"/>
                <a:cs typeface="Times New Roman" panose="02020603050405020304" pitchFamily="18" charset="0"/>
              </a:rPr>
              <a:t>Subcortical</a:t>
            </a:r>
            <a:r>
              <a:rPr lang="en-US" sz="4000" b="1" dirty="0">
                <a:latin typeface="Times New Roman" panose="02020603050405020304" pitchFamily="18" charset="0"/>
                <a:cs typeface="Times New Roman" panose="02020603050405020304" pitchFamily="18" charset="0"/>
              </a:rPr>
              <a:t> lesion( corona </a:t>
            </a:r>
            <a:r>
              <a:rPr lang="en-US" sz="4000" b="1" dirty="0" err="1">
                <a:latin typeface="Times New Roman" panose="02020603050405020304" pitchFamily="18" charset="0"/>
                <a:cs typeface="Times New Roman" panose="02020603050405020304" pitchFamily="18" charset="0"/>
              </a:rPr>
              <a:t>radiata</a:t>
            </a:r>
            <a:r>
              <a:rPr lang="en-US" sz="4000" b="1" dirty="0">
                <a:latin typeface="Times New Roman" panose="02020603050405020304" pitchFamily="18" charset="0"/>
                <a:cs typeface="Times New Roman" panose="02020603050405020304" pitchFamily="18" charset="0"/>
              </a:rPr>
              <a:t>)</a:t>
            </a:r>
          </a:p>
        </p:txBody>
      </p:sp>
      <p:sp>
        <p:nvSpPr>
          <p:cNvPr id="3" name="Content Placeholder 2"/>
          <p:cNvSpPr>
            <a:spLocks noGrp="1"/>
          </p:cNvSpPr>
          <p:nvPr>
            <p:ph idx="1"/>
          </p:nvPr>
        </p:nvSpPr>
        <p:spPr/>
        <p:txBody>
          <a:bodyPr>
            <a:normAutofit/>
          </a:bodyPr>
          <a:lstStyle/>
          <a:p>
            <a:pPr>
              <a:buSzPct val="60000"/>
            </a:pPr>
            <a:r>
              <a:rPr lang="en-US" sz="2000" dirty="0">
                <a:latin typeface="Times New Roman" panose="02020603050405020304" pitchFamily="18" charset="0"/>
                <a:cs typeface="Times New Roman" panose="02020603050405020304" pitchFamily="18" charset="0"/>
              </a:rPr>
              <a:t>Similar to cortical lesion except seizure and loss of cortical sensations</a:t>
            </a:r>
          </a:p>
          <a:p>
            <a:pPr>
              <a:buSzPct val="60000"/>
            </a:pPr>
            <a:r>
              <a:rPr lang="en-US" sz="2000" dirty="0">
                <a:latin typeface="Times New Roman" panose="02020603050405020304" pitchFamily="18" charset="0"/>
                <a:cs typeface="Times New Roman" panose="02020603050405020304" pitchFamily="18" charset="0"/>
              </a:rPr>
              <a:t>Internal capsule lesion</a:t>
            </a:r>
          </a:p>
          <a:p>
            <a:pPr>
              <a:buSzPct val="60000"/>
            </a:pPr>
            <a:r>
              <a:rPr lang="en-US" sz="2000" dirty="0">
                <a:latin typeface="Times New Roman" panose="02020603050405020304" pitchFamily="18" charset="0"/>
                <a:cs typeface="Times New Roman" panose="02020603050405020304" pitchFamily="18" charset="0"/>
              </a:rPr>
              <a:t>Dense  </a:t>
            </a:r>
            <a:r>
              <a:rPr lang="en-US" sz="2000" dirty="0" err="1">
                <a:latin typeface="Times New Roman" panose="02020603050405020304" pitchFamily="18" charset="0"/>
                <a:cs typeface="Times New Roman" panose="02020603050405020304" pitchFamily="18" charset="0"/>
              </a:rPr>
              <a:t>hemiplagia</a:t>
            </a:r>
            <a:endParaRPr lang="en-US" sz="2000" dirty="0">
              <a:latin typeface="Times New Roman" panose="02020603050405020304" pitchFamily="18" charset="0"/>
              <a:cs typeface="Times New Roman" panose="02020603050405020304" pitchFamily="18" charset="0"/>
            </a:endParaRPr>
          </a:p>
          <a:p>
            <a:pPr>
              <a:buSzPct val="60000"/>
            </a:pPr>
            <a:r>
              <a:rPr lang="en-US" sz="2000" dirty="0" err="1">
                <a:latin typeface="Times New Roman" panose="02020603050405020304" pitchFamily="18" charset="0"/>
                <a:cs typeface="Times New Roman" panose="02020603050405020304" pitchFamily="18" charset="0"/>
              </a:rPr>
              <a:t>Hemianesthesia</a:t>
            </a:r>
            <a:endParaRPr lang="en-US" sz="2000" dirty="0">
              <a:latin typeface="Times New Roman" panose="02020603050405020304" pitchFamily="18" charset="0"/>
              <a:cs typeface="Times New Roman" panose="02020603050405020304" pitchFamily="18" charset="0"/>
            </a:endParaRPr>
          </a:p>
          <a:p>
            <a:pPr>
              <a:buSzPct val="60000"/>
            </a:pPr>
            <a:r>
              <a:rPr lang="en-US" sz="2000" dirty="0">
                <a:latin typeface="Times New Roman" panose="02020603050405020304" pitchFamily="18" charset="0"/>
                <a:cs typeface="Times New Roman" panose="02020603050405020304" pitchFamily="18" charset="0"/>
              </a:rPr>
              <a:t>Homonymous </a:t>
            </a:r>
            <a:r>
              <a:rPr lang="en-US" sz="2000" dirty="0" err="1">
                <a:latin typeface="Times New Roman" panose="02020603050405020304" pitchFamily="18" charset="0"/>
                <a:cs typeface="Times New Roman" panose="02020603050405020304" pitchFamily="18" charset="0"/>
              </a:rPr>
              <a:t>hemianopia</a:t>
            </a:r>
            <a:endParaRPr lang="en-US" sz="2000" dirty="0">
              <a:latin typeface="Times New Roman" panose="02020603050405020304" pitchFamily="18" charset="0"/>
              <a:cs typeface="Times New Roman" panose="02020603050405020304" pitchFamily="18" charset="0"/>
            </a:endParaRPr>
          </a:p>
          <a:p>
            <a:pPr>
              <a:buSzPct val="60000"/>
            </a:pPr>
            <a:r>
              <a:rPr lang="en-US" sz="2000" dirty="0">
                <a:latin typeface="Times New Roman" panose="02020603050405020304" pitchFamily="18" charset="0"/>
                <a:cs typeface="Times New Roman" panose="02020603050405020304" pitchFamily="18" charset="0"/>
              </a:rPr>
              <a:t>Global aphasia</a:t>
            </a:r>
          </a:p>
          <a:p>
            <a:pPr>
              <a:buSzPct val="60000"/>
            </a:pPr>
            <a:r>
              <a:rPr lang="en-US" sz="2000" dirty="0">
                <a:latin typeface="Times New Roman" panose="02020603050405020304" pitchFamily="18" charset="0"/>
                <a:cs typeface="Times New Roman" panose="02020603050405020304" pitchFamily="18" charset="0"/>
              </a:rPr>
              <a:t>Only UMN type cranial n involvement</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1"/>
          <p:cNvSpPr>
            <a:spLocks noGrp="1"/>
          </p:cNvSpPr>
          <p:nvPr>
            <p:ph idx="1"/>
          </p:nvPr>
        </p:nvSpPr>
        <p:spPr>
          <a:xfrm>
            <a:off x="428348" y="1905000"/>
            <a:ext cx="8229600" cy="4525963"/>
          </a:xfrm>
        </p:spPr>
        <p:txBody>
          <a:bodyPr>
            <a:normAutofit/>
          </a:bodyPr>
          <a:lstStyle/>
          <a:p>
            <a:pPr eaLnBrk="1" hangingPunct="1"/>
            <a:r>
              <a:rPr lang="en-US" sz="2000" dirty="0">
                <a:latin typeface="Times New Roman" panose="02020603050405020304" pitchFamily="18" charset="0"/>
                <a:cs typeface="Times New Roman" panose="02020603050405020304" pitchFamily="18" charset="0"/>
              </a:rPr>
              <a:t>Lesion at / below the level of brain stem (Contra lateral hemiplegia )</a:t>
            </a:r>
          </a:p>
          <a:p>
            <a:pPr eaLnBrk="1" hangingPunct="1"/>
            <a:r>
              <a:rPr lang="en-US" sz="2000" dirty="0">
                <a:latin typeface="Times New Roman" panose="02020603050405020304" pitchFamily="18" charset="0"/>
                <a:cs typeface="Times New Roman" panose="02020603050405020304" pitchFamily="18" charset="0"/>
              </a:rPr>
              <a:t>Lesion can be either of :</a:t>
            </a:r>
          </a:p>
          <a:p>
            <a:pPr lvl="1" eaLnBrk="1" hangingPunct="1">
              <a:buSzPct val="60000"/>
              <a:buFont typeface="Wingdings" pitchFamily="2" charset="2"/>
              <a:buChar char="q"/>
            </a:pPr>
            <a:r>
              <a:rPr lang="en-US" sz="2000" dirty="0">
                <a:latin typeface="Times New Roman" panose="02020603050405020304" pitchFamily="18" charset="0"/>
                <a:cs typeface="Times New Roman" panose="02020603050405020304" pitchFamily="18" charset="0"/>
              </a:rPr>
              <a:t>Midbrain</a:t>
            </a:r>
          </a:p>
          <a:p>
            <a:pPr lvl="1" eaLnBrk="1" hangingPunct="1">
              <a:buSzPct val="60000"/>
              <a:buFont typeface="Wingdings" pitchFamily="2" charset="2"/>
              <a:buChar char="q"/>
            </a:pPr>
            <a:r>
              <a:rPr lang="en-US" sz="2000" dirty="0">
                <a:latin typeface="Times New Roman" panose="02020603050405020304" pitchFamily="18" charset="0"/>
                <a:cs typeface="Times New Roman" panose="02020603050405020304" pitchFamily="18" charset="0"/>
              </a:rPr>
              <a:t>Pons</a:t>
            </a:r>
          </a:p>
          <a:p>
            <a:pPr lvl="1" eaLnBrk="1" hangingPunct="1">
              <a:buSzPct val="60000"/>
              <a:buFont typeface="Wingdings" pitchFamily="2" charset="2"/>
              <a:buChar char="q"/>
            </a:pPr>
            <a:r>
              <a:rPr lang="en-US" sz="2000" dirty="0">
                <a:latin typeface="Times New Roman" panose="02020603050405020304" pitchFamily="18" charset="0"/>
                <a:cs typeface="Times New Roman" panose="02020603050405020304" pitchFamily="18" charset="0"/>
              </a:rPr>
              <a:t>Medulla</a:t>
            </a:r>
          </a:p>
          <a:p>
            <a:pPr lvl="1" eaLnBrk="1" hangingPunct="1">
              <a:buSzPct val="60000"/>
              <a:buFont typeface="Wingdings" pitchFamily="2" charset="2"/>
              <a:buChar char="q"/>
            </a:pPr>
            <a:r>
              <a:rPr lang="en-US" sz="2000" dirty="0">
                <a:latin typeface="Times New Roman" panose="02020603050405020304" pitchFamily="18" charset="0"/>
                <a:cs typeface="Times New Roman" panose="02020603050405020304" pitchFamily="18" charset="0"/>
              </a:rPr>
              <a:t>Spinal cord ( b /w C 1 – C4 )</a:t>
            </a:r>
          </a:p>
        </p:txBody>
      </p:sp>
      <p:sp>
        <p:nvSpPr>
          <p:cNvPr id="3" name="Title 2"/>
          <p:cNvSpPr>
            <a:spLocks noGrp="1"/>
          </p:cNvSpPr>
          <p:nvPr>
            <p:ph type="title"/>
          </p:nvPr>
        </p:nvSpPr>
        <p:spPr/>
        <p:txBody>
          <a:bodyPr>
            <a:normAutofit fontScale="90000"/>
          </a:bodyPr>
          <a:lstStyle/>
          <a:p>
            <a:pPr marL="624078" indent="-514350" eaLnBrk="1" fontAlgn="auto" hangingPunct="1">
              <a:spcAft>
                <a:spcPts val="0"/>
              </a:spcAft>
              <a:defRPr/>
            </a:pPr>
            <a:r>
              <a:rPr lang="en-US" b="1" dirty="0">
                <a:latin typeface="Times New Roman" panose="02020603050405020304" pitchFamily="18" charset="0"/>
                <a:cs typeface="Times New Roman" panose="02020603050405020304" pitchFamily="18" charset="0"/>
              </a:rPr>
              <a:t>Cranial N palsy on opposite to that of hemiplegia</a:t>
            </a:r>
          </a:p>
        </p:txBody>
      </p:sp>
      <p:sp>
        <p:nvSpPr>
          <p:cNvPr id="2" name="Rectangle 1">
            <a:extLst>
              <a:ext uri="{FF2B5EF4-FFF2-40B4-BE49-F238E27FC236}">
                <a16:creationId xmlns:a16="http://schemas.microsoft.com/office/drawing/2014/main" id="{62A5C323-46A8-4A98-91C4-AB2282B0E622}"/>
              </a:ext>
            </a:extLst>
          </p:cNvPr>
          <p:cNvSpPr/>
          <p:nvPr/>
        </p:nvSpPr>
        <p:spPr>
          <a:xfrm>
            <a:off x="838200" y="4572000"/>
            <a:ext cx="4343400" cy="646331"/>
          </a:xfrm>
          <a:prstGeom prst="rect">
            <a:avLst/>
          </a:prstGeom>
        </p:spPr>
        <p:txBody>
          <a:bodyPr wrap="square">
            <a:spAutoFit/>
          </a:bodyPr>
          <a:lstStyle/>
          <a:p>
            <a:r>
              <a:rPr lang="en-US" sz="3600" b="1">
                <a:latin typeface="Times New Roman" panose="02020603050405020304" pitchFamily="18" charset="0"/>
                <a:cs typeface="Times New Roman" panose="02020603050405020304" pitchFamily="18" charset="0"/>
              </a:rPr>
              <a:t>Mid brain lesion </a:t>
            </a:r>
            <a:endParaRPr lang="en-IN" sz="3600" dirty="0"/>
          </a:p>
        </p:txBody>
      </p:sp>
      <p:sp>
        <p:nvSpPr>
          <p:cNvPr id="4" name="Rectangle 3">
            <a:extLst>
              <a:ext uri="{FF2B5EF4-FFF2-40B4-BE49-F238E27FC236}">
                <a16:creationId xmlns:a16="http://schemas.microsoft.com/office/drawing/2014/main" id="{FD7FA80C-6082-46FD-B98E-453B50EF35BE}"/>
              </a:ext>
            </a:extLst>
          </p:cNvPr>
          <p:cNvSpPr/>
          <p:nvPr/>
        </p:nvSpPr>
        <p:spPr>
          <a:xfrm>
            <a:off x="838200" y="5204275"/>
            <a:ext cx="7620000" cy="923330"/>
          </a:xfrm>
          <a:prstGeom prst="rect">
            <a:avLst/>
          </a:prstGeom>
        </p:spPr>
        <p:txBody>
          <a:bodyPr wrap="square">
            <a:spAutoFit/>
          </a:bodyPr>
          <a:lstStyle/>
          <a:p>
            <a:r>
              <a:rPr lang="en-US" dirty="0">
                <a:solidFill>
                  <a:srgbClr val="BA3040"/>
                </a:solidFill>
                <a:latin typeface="Times New Roman" panose="02020603050405020304" pitchFamily="18" charset="0"/>
                <a:cs typeface="Times New Roman" panose="02020603050405020304" pitchFamily="18" charset="0"/>
              </a:rPr>
              <a:t>Weber’s syndrome </a:t>
            </a:r>
            <a:r>
              <a:rPr lang="en-US" dirty="0">
                <a:latin typeface="Times New Roman" panose="02020603050405020304" pitchFamily="18" charset="0"/>
                <a:cs typeface="Times New Roman" panose="02020603050405020304" pitchFamily="18" charset="0"/>
              </a:rPr>
              <a:t>: 3 CN palsy +contra lateral hemiplegia </a:t>
            </a:r>
          </a:p>
          <a:p>
            <a:r>
              <a:rPr lang="en-US" dirty="0">
                <a:solidFill>
                  <a:srgbClr val="BA3040"/>
                </a:solidFill>
                <a:latin typeface="Times New Roman" panose="02020603050405020304" pitchFamily="18" charset="0"/>
                <a:cs typeface="Times New Roman" panose="02020603050405020304" pitchFamily="18" charset="0"/>
              </a:rPr>
              <a:t>Benedict’s syndrome </a:t>
            </a:r>
            <a:r>
              <a:rPr lang="en-US" dirty="0">
                <a:latin typeface="Times New Roman" panose="02020603050405020304" pitchFamily="18" charset="0"/>
                <a:cs typeface="Times New Roman" panose="02020603050405020304" pitchFamily="18" charset="0"/>
              </a:rPr>
              <a:t>: 3 CN palsy +contra lateral hemiplegia +red nucleus affection( tremor, rigidity &amp; ataxia on opposite side) </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1"/>
          <p:cNvSpPr>
            <a:spLocks noGrp="1"/>
          </p:cNvSpPr>
          <p:nvPr>
            <p:ph idx="1"/>
          </p:nvPr>
        </p:nvSpPr>
        <p:spPr/>
        <p:txBody>
          <a:bodyPr>
            <a:normAutofit/>
          </a:bodyPr>
          <a:lstStyle/>
          <a:p>
            <a:pPr eaLnBrk="1" hangingPunct="1"/>
            <a:r>
              <a:rPr lang="en-US" sz="2400" dirty="0">
                <a:solidFill>
                  <a:srgbClr val="BA3040"/>
                </a:solidFill>
                <a:latin typeface="Times New Roman" panose="02020603050405020304" pitchFamily="18" charset="0"/>
                <a:cs typeface="Times New Roman" panose="02020603050405020304" pitchFamily="18" charset="0"/>
              </a:rPr>
              <a:t>Millard </a:t>
            </a:r>
            <a:r>
              <a:rPr lang="en-US" sz="2400" dirty="0" err="1">
                <a:solidFill>
                  <a:srgbClr val="BA3040"/>
                </a:solidFill>
                <a:latin typeface="Times New Roman" panose="02020603050405020304" pitchFamily="18" charset="0"/>
                <a:cs typeface="Times New Roman" panose="02020603050405020304" pitchFamily="18" charset="0"/>
              </a:rPr>
              <a:t>Gubbler’s</a:t>
            </a:r>
            <a:r>
              <a:rPr lang="en-US" sz="2400" dirty="0">
                <a:solidFill>
                  <a:srgbClr val="BA3040"/>
                </a:solidFill>
                <a:latin typeface="Times New Roman" panose="02020603050405020304" pitchFamily="18" charset="0"/>
                <a:cs typeface="Times New Roman" panose="02020603050405020304" pitchFamily="18" charset="0"/>
              </a:rPr>
              <a:t>  syndrome </a:t>
            </a:r>
            <a:r>
              <a:rPr lang="en-US" sz="2400" dirty="0">
                <a:latin typeface="Times New Roman" panose="02020603050405020304" pitchFamily="18" charset="0"/>
                <a:cs typeface="Times New Roman" panose="02020603050405020304" pitchFamily="18" charset="0"/>
              </a:rPr>
              <a:t>: 7 CN palsy +contra lateral hemiplegia</a:t>
            </a:r>
          </a:p>
          <a:p>
            <a:pPr eaLnBrk="1" hangingPunct="1"/>
            <a:r>
              <a:rPr lang="en-US" sz="2400" dirty="0" err="1">
                <a:solidFill>
                  <a:srgbClr val="BA3040"/>
                </a:solidFill>
                <a:latin typeface="Times New Roman" panose="02020603050405020304" pitchFamily="18" charset="0"/>
                <a:cs typeface="Times New Roman" panose="02020603050405020304" pitchFamily="18" charset="0"/>
              </a:rPr>
              <a:t>Foville’s</a:t>
            </a:r>
            <a:r>
              <a:rPr lang="en-US" sz="2400" dirty="0">
                <a:solidFill>
                  <a:srgbClr val="BA3040"/>
                </a:solidFill>
                <a:latin typeface="Times New Roman" panose="02020603050405020304" pitchFamily="18" charset="0"/>
                <a:cs typeface="Times New Roman" panose="02020603050405020304" pitchFamily="18" charset="0"/>
              </a:rPr>
              <a:t> syndrome</a:t>
            </a:r>
            <a:r>
              <a:rPr lang="en-US" sz="2400" dirty="0">
                <a:latin typeface="Times New Roman" panose="02020603050405020304" pitchFamily="18" charset="0"/>
                <a:cs typeface="Times New Roman" panose="02020603050405020304" pitchFamily="18" charset="0"/>
              </a:rPr>
              <a:t>: 6 &amp; 7 CN palsy+ contra lateral hemiplegia</a:t>
            </a:r>
          </a:p>
          <a:p>
            <a:pPr marL="0" indent="0">
              <a:buNone/>
            </a:pPr>
            <a:r>
              <a:rPr lang="en-US" sz="2400" dirty="0">
                <a:latin typeface="Times New Roman" panose="02020603050405020304" pitchFamily="18" charset="0"/>
                <a:cs typeface="Times New Roman" panose="02020603050405020304" pitchFamily="18" charset="0"/>
              </a:rPr>
              <a:t>    Medullary lesion</a:t>
            </a:r>
          </a:p>
          <a:p>
            <a:r>
              <a:rPr lang="en-US" sz="2400" dirty="0">
                <a:solidFill>
                  <a:srgbClr val="BA3040"/>
                </a:solidFill>
                <a:latin typeface="Times New Roman" panose="02020603050405020304" pitchFamily="18" charset="0"/>
                <a:cs typeface="Times New Roman" panose="02020603050405020304" pitchFamily="18" charset="0"/>
              </a:rPr>
              <a:t>Jackson’s syndrome </a:t>
            </a:r>
            <a:r>
              <a:rPr lang="en-US" sz="2400" dirty="0">
                <a:latin typeface="Times New Roman" panose="02020603050405020304" pitchFamily="18" charset="0"/>
                <a:cs typeface="Times New Roman" panose="02020603050405020304" pitchFamily="18" charset="0"/>
              </a:rPr>
              <a:t>: 12 CN palsy + contra lateral hemiplegia</a:t>
            </a:r>
          </a:p>
          <a:p>
            <a:endParaRPr lang="en-US" sz="2400" u="sng" dirty="0">
              <a:latin typeface="Times New Roman" panose="02020603050405020304" pitchFamily="18" charset="0"/>
              <a:cs typeface="Times New Roman" panose="02020603050405020304" pitchFamily="18" charset="0"/>
            </a:endParaRPr>
          </a:p>
          <a:p>
            <a:pPr eaLnBrk="1" hangingPunct="1">
              <a:buFont typeface="Wingdings 3" pitchFamily="18" charset="2"/>
              <a:buNone/>
            </a:pPr>
            <a:endParaRPr lang="en-US" sz="24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pPr eaLnBrk="1" fontAlgn="auto" hangingPunct="1">
              <a:spcAft>
                <a:spcPts val="0"/>
              </a:spcAft>
              <a:defRPr/>
            </a:pPr>
            <a:r>
              <a:rPr lang="en-US" sz="4000" b="1" dirty="0">
                <a:latin typeface="Times New Roman" panose="02020603050405020304" pitchFamily="18" charset="0"/>
                <a:cs typeface="Times New Roman" panose="02020603050405020304" pitchFamily="18" charset="0"/>
              </a:rPr>
              <a:t>Pons lesion 	</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a:bodyPr>
          <a:lstStyle/>
          <a:p>
            <a:pPr eaLnBrk="1" hangingPunct="1"/>
            <a:r>
              <a:rPr lang="en-US" sz="4000" b="1" dirty="0">
                <a:latin typeface="Times New Roman" panose="02020603050405020304" pitchFamily="18" charset="0"/>
                <a:cs typeface="Times New Roman" panose="02020603050405020304" pitchFamily="18" charset="0"/>
              </a:rPr>
              <a:t>Potential signs</a:t>
            </a:r>
            <a:endParaRPr lang="ar-EG" sz="4000" b="1" dirty="0">
              <a:latin typeface="Times New Roman" panose="02020603050405020304" pitchFamily="18" charset="0"/>
              <a:cs typeface="Times New Roman" panose="02020603050405020304" pitchFamily="18" charset="0"/>
            </a:endParaRPr>
          </a:p>
        </p:txBody>
      </p:sp>
      <p:sp>
        <p:nvSpPr>
          <p:cNvPr id="35843" name="Content Placeholder 2"/>
          <p:cNvSpPr>
            <a:spLocks noGrp="1"/>
          </p:cNvSpPr>
          <p:nvPr>
            <p:ph idx="1"/>
          </p:nvPr>
        </p:nvSpPr>
        <p:spPr/>
        <p:txBody>
          <a:bodyPr>
            <a:normAutofit/>
          </a:bodyPr>
          <a:lstStyle/>
          <a:p>
            <a:pPr eaLnBrk="1" hangingPunct="1"/>
            <a:r>
              <a:rPr lang="en-US" sz="2400" dirty="0">
                <a:latin typeface="Times New Roman" panose="02020603050405020304" pitchFamily="18" charset="0"/>
                <a:cs typeface="Times New Roman" panose="02020603050405020304" pitchFamily="18" charset="0"/>
              </a:rPr>
              <a:t>Motor Disorder</a:t>
            </a:r>
          </a:p>
          <a:p>
            <a:pPr eaLnBrk="1" hangingPunct="1"/>
            <a:r>
              <a:rPr lang="en-US" sz="2400" dirty="0">
                <a:latin typeface="Times New Roman" panose="02020603050405020304" pitchFamily="18" charset="0"/>
                <a:cs typeface="Times New Roman" panose="02020603050405020304" pitchFamily="18" charset="0"/>
              </a:rPr>
              <a:t>Sensory </a:t>
            </a:r>
          </a:p>
          <a:p>
            <a:pPr eaLnBrk="1" hangingPunct="1"/>
            <a:r>
              <a:rPr lang="en-US" sz="2400" dirty="0">
                <a:latin typeface="Times New Roman" panose="02020603050405020304" pitchFamily="18" charset="0"/>
                <a:cs typeface="Times New Roman" panose="02020603050405020304" pitchFamily="18" charset="0"/>
              </a:rPr>
              <a:t>Reflexes</a:t>
            </a:r>
          </a:p>
          <a:p>
            <a:pPr eaLnBrk="1" hangingPunct="1"/>
            <a:endParaRPr lang="en-US" sz="2400" dirty="0">
              <a:latin typeface="Times New Roman" panose="02020603050405020304" pitchFamily="18" charset="0"/>
              <a:cs typeface="Times New Roman" panose="02020603050405020304" pitchFamily="18" charset="0"/>
            </a:endParaRPr>
          </a:p>
          <a:p>
            <a:pPr eaLnBrk="1" hangingPunct="1">
              <a:buFont typeface="Arial" charset="0"/>
              <a:buNone/>
            </a:pPr>
            <a:r>
              <a:rPr lang="en-US" sz="2400" dirty="0">
                <a:latin typeface="Times New Roman" panose="02020603050405020304" pitchFamily="18" charset="0"/>
                <a:cs typeface="Times New Roman" panose="02020603050405020304" pitchFamily="18" charset="0"/>
              </a:rPr>
              <a:t>       - focal weakness</a:t>
            </a:r>
          </a:p>
          <a:p>
            <a:pPr eaLnBrk="1" hangingPunct="1">
              <a:buFont typeface="Arial" charset="0"/>
              <a:buNone/>
            </a:pPr>
            <a:r>
              <a:rPr lang="en-US" sz="2400" dirty="0">
                <a:latin typeface="Times New Roman" panose="02020603050405020304" pitchFamily="18" charset="0"/>
                <a:cs typeface="Times New Roman" panose="02020603050405020304" pitchFamily="18" charset="0"/>
              </a:rPr>
              <a:t>       - initial hypotonia then spasticity</a:t>
            </a:r>
          </a:p>
          <a:p>
            <a:pPr eaLnBrk="1" hangingPunct="1">
              <a:buFont typeface="Arial" charset="0"/>
              <a:buNone/>
            </a:pPr>
            <a:r>
              <a:rPr lang="en-US" sz="2400" dirty="0">
                <a:latin typeface="Times New Roman" panose="02020603050405020304" pitchFamily="18" charset="0"/>
                <a:cs typeface="Times New Roman" panose="02020603050405020304" pitchFamily="18" charset="0"/>
              </a:rPr>
              <a:t>       - Abnormal plantar reflex ( Babinski’s)</a:t>
            </a:r>
            <a:endParaRPr lang="ar-EG"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normAutofit/>
          </a:bodyPr>
          <a:lstStyle/>
          <a:p>
            <a:pPr eaLnBrk="1" hangingPunct="1"/>
            <a:r>
              <a:rPr lang="en-US" sz="4000" b="1" dirty="0">
                <a:latin typeface="Times New Roman" panose="02020603050405020304" pitchFamily="18" charset="0"/>
                <a:cs typeface="Times New Roman" panose="02020603050405020304" pitchFamily="18" charset="0"/>
              </a:rPr>
              <a:t>DD of stroke like events</a:t>
            </a:r>
          </a:p>
        </p:txBody>
      </p:sp>
      <p:sp>
        <p:nvSpPr>
          <p:cNvPr id="72707" name="Rectangle 3"/>
          <p:cNvSpPr>
            <a:spLocks noGrp="1" noChangeArrowheads="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Alternating hemiplegia</a:t>
            </a:r>
            <a:r>
              <a:rPr lang="en-US" sz="2000" dirty="0">
                <a:latin typeface="Times New Roman" panose="02020603050405020304" pitchFamily="18" charset="0"/>
                <a:cs typeface="Times New Roman" panose="02020603050405020304" pitchFamily="18" charset="0"/>
                <a:sym typeface="Wingdings" pitchFamily="2" charset="2"/>
              </a:rPr>
              <a:t>:</a:t>
            </a:r>
          </a:p>
          <a:p>
            <a:r>
              <a:rPr lang="en-US" sz="2000" dirty="0" err="1">
                <a:latin typeface="Times New Roman" panose="02020603050405020304" pitchFamily="18" charset="0"/>
                <a:cs typeface="Times New Roman" panose="02020603050405020304" pitchFamily="18" charset="0"/>
              </a:rPr>
              <a:t>Todds</a:t>
            </a:r>
            <a:r>
              <a:rPr lang="en-US" sz="2000" dirty="0">
                <a:latin typeface="Times New Roman" panose="02020603050405020304" pitchFamily="18" charset="0"/>
                <a:cs typeface="Times New Roman" panose="02020603050405020304" pitchFamily="18" charset="0"/>
              </a:rPr>
              <a:t> paralysis</a:t>
            </a:r>
          </a:p>
          <a:p>
            <a:r>
              <a:rPr lang="en-US" sz="2000" dirty="0">
                <a:latin typeface="Times New Roman" panose="02020603050405020304" pitchFamily="18" charset="0"/>
                <a:cs typeface="Times New Roman" panose="02020603050405020304" pitchFamily="18" charset="0"/>
              </a:rPr>
              <a:t>Stroke like episodes: migraine  </a:t>
            </a:r>
          </a:p>
          <a:p>
            <a:r>
              <a:rPr lang="en-US" sz="2000" dirty="0">
                <a:latin typeface="Times New Roman" panose="02020603050405020304" pitchFamily="18" charset="0"/>
                <a:cs typeface="Times New Roman" panose="02020603050405020304" pitchFamily="18" charset="0"/>
              </a:rPr>
              <a:t>Focal post viral encephalitis, ADAM, HIV</a:t>
            </a:r>
          </a:p>
          <a:p>
            <a:r>
              <a:rPr lang="en-US" sz="2000" dirty="0" err="1">
                <a:latin typeface="Times New Roman" panose="02020603050405020304" pitchFamily="18" charset="0"/>
                <a:cs typeface="Times New Roman" panose="02020603050405020304" pitchFamily="18" charset="0"/>
              </a:rPr>
              <a:t>hyperlipidemia</a:t>
            </a:r>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Familial hemiplegic migraine </a:t>
            </a:r>
          </a:p>
          <a:p>
            <a:pPr>
              <a:buNone/>
            </a:pPr>
            <a:endParaRPr lang="en-US" sz="2000" dirty="0">
              <a:latin typeface="Times New Roman" panose="02020603050405020304" pitchFamily="18" charset="0"/>
              <a:cs typeface="Times New Roman" panose="02020603050405020304" pitchFamily="18" charset="0"/>
            </a:endParaRPr>
          </a:p>
          <a:p>
            <a:pPr eaLnBrk="1" hangingPunct="1">
              <a:buFont typeface="Arial" charset="0"/>
              <a:buNone/>
            </a:pPr>
            <a:endParaRPr lang="en-US" sz="2000" dirty="0">
              <a:solidFill>
                <a:srgbClr val="FF0000"/>
              </a:solidFill>
              <a:latin typeface="Times New Roman" panose="02020603050405020304" pitchFamily="18" charset="0"/>
              <a:cs typeface="Times New Roman" panose="02020603050405020304" pitchFamily="18" charset="0"/>
              <a:sym typeface="Wingdings" pitchFamily="2" charset="2"/>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withEffect">
                                  <p:stCondLst>
                                    <p:cond delay="0"/>
                                  </p:stCondLst>
                                  <p:childTnLst>
                                    <p:set>
                                      <p:cBhvr>
                                        <p:cTn id="6" dur="1" fill="hold">
                                          <p:stCondLst>
                                            <p:cond delay="0"/>
                                          </p:stCondLst>
                                        </p:cTn>
                                        <p:tgtEl>
                                          <p:spTgt spid="72706"/>
                                        </p:tgtEl>
                                        <p:attrNameLst>
                                          <p:attrName>style.visibility</p:attrName>
                                        </p:attrNameLst>
                                      </p:cBhvr>
                                      <p:to>
                                        <p:strVal val="visible"/>
                                      </p:to>
                                    </p:set>
                                    <p:animEffect transition="in" filter="fade">
                                      <p:cBhvr>
                                        <p:cTn id="7" dur="1000"/>
                                        <p:tgtEl>
                                          <p:spTgt spid="72706"/>
                                        </p:tgtEl>
                                      </p:cBhvr>
                                    </p:animEffect>
                                    <p:anim calcmode="lin" valueType="num">
                                      <p:cBhvr>
                                        <p:cTn id="8" dur="1000" fill="hold"/>
                                        <p:tgtEl>
                                          <p:spTgt spid="72706"/>
                                        </p:tgtEl>
                                        <p:attrNameLst>
                                          <p:attrName>ppt_x</p:attrName>
                                        </p:attrNameLst>
                                      </p:cBhvr>
                                      <p:tavLst>
                                        <p:tav tm="0">
                                          <p:val>
                                            <p:strVal val="#ppt_x"/>
                                          </p:val>
                                        </p:tav>
                                        <p:tav tm="100000">
                                          <p:val>
                                            <p:strVal val="#ppt_x"/>
                                          </p:val>
                                        </p:tav>
                                      </p:tavLst>
                                    </p:anim>
                                    <p:anim calcmode="lin" valueType="num">
                                      <p:cBhvr>
                                        <p:cTn id="9" dur="898" decel="100000" fill="hold"/>
                                        <p:tgtEl>
                                          <p:spTgt spid="72706"/>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7270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72707">
                                            <p:txEl>
                                              <p:pRg st="0" end="0"/>
                                            </p:txEl>
                                          </p:spTgt>
                                        </p:tgtEl>
                                        <p:attrNameLst>
                                          <p:attrName>style.visibility</p:attrName>
                                        </p:attrNameLst>
                                      </p:cBhvr>
                                      <p:to>
                                        <p:strVal val="visible"/>
                                      </p:to>
                                    </p:set>
                                    <p:animEffect transition="in" filter="fade">
                                      <p:cBhvr>
                                        <p:cTn id="15" dur="1000"/>
                                        <p:tgtEl>
                                          <p:spTgt spid="72707">
                                            <p:txEl>
                                              <p:pRg st="0" end="0"/>
                                            </p:txEl>
                                          </p:spTgt>
                                        </p:tgtEl>
                                      </p:cBhvr>
                                    </p:animEffect>
                                    <p:anim calcmode="lin" valueType="num">
                                      <p:cBhvr>
                                        <p:cTn id="16" dur="10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72707">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72707">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72707">
                                            <p:txEl>
                                              <p:pRg st="1" end="1"/>
                                            </p:txEl>
                                          </p:spTgt>
                                        </p:tgtEl>
                                        <p:attrNameLst>
                                          <p:attrName>style.visibility</p:attrName>
                                        </p:attrNameLst>
                                      </p:cBhvr>
                                      <p:to>
                                        <p:strVal val="visible"/>
                                      </p:to>
                                    </p:set>
                                    <p:animEffect transition="in" filter="fade">
                                      <p:cBhvr>
                                        <p:cTn id="23" dur="1000"/>
                                        <p:tgtEl>
                                          <p:spTgt spid="72707">
                                            <p:txEl>
                                              <p:pRg st="1" end="1"/>
                                            </p:txEl>
                                          </p:spTgt>
                                        </p:tgtEl>
                                      </p:cBhvr>
                                    </p:animEffect>
                                    <p:anim calcmode="lin" valueType="num">
                                      <p:cBhvr>
                                        <p:cTn id="24" dur="1000" fill="hold"/>
                                        <p:tgtEl>
                                          <p:spTgt spid="72707">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72707">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72707">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72707">
                                            <p:txEl>
                                              <p:pRg st="2" end="2"/>
                                            </p:txEl>
                                          </p:spTgt>
                                        </p:tgtEl>
                                        <p:attrNameLst>
                                          <p:attrName>style.visibility</p:attrName>
                                        </p:attrNameLst>
                                      </p:cBhvr>
                                      <p:to>
                                        <p:strVal val="visible"/>
                                      </p:to>
                                    </p:set>
                                    <p:animEffect transition="in" filter="fade">
                                      <p:cBhvr>
                                        <p:cTn id="31" dur="1000"/>
                                        <p:tgtEl>
                                          <p:spTgt spid="72707">
                                            <p:txEl>
                                              <p:pRg st="2" end="2"/>
                                            </p:txEl>
                                          </p:spTgt>
                                        </p:tgtEl>
                                      </p:cBhvr>
                                    </p:animEffect>
                                    <p:anim calcmode="lin" valueType="num">
                                      <p:cBhvr>
                                        <p:cTn id="32" dur="1000" fill="hold"/>
                                        <p:tgtEl>
                                          <p:spTgt spid="72707">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72707">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72707">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72707">
                                            <p:txEl>
                                              <p:pRg st="3" end="3"/>
                                            </p:txEl>
                                          </p:spTgt>
                                        </p:tgtEl>
                                        <p:attrNameLst>
                                          <p:attrName>style.visibility</p:attrName>
                                        </p:attrNameLst>
                                      </p:cBhvr>
                                      <p:to>
                                        <p:strVal val="visible"/>
                                      </p:to>
                                    </p:set>
                                    <p:animEffect transition="in" filter="fade">
                                      <p:cBhvr>
                                        <p:cTn id="39" dur="1000"/>
                                        <p:tgtEl>
                                          <p:spTgt spid="72707">
                                            <p:txEl>
                                              <p:pRg st="3" end="3"/>
                                            </p:txEl>
                                          </p:spTgt>
                                        </p:tgtEl>
                                      </p:cBhvr>
                                    </p:animEffect>
                                    <p:anim calcmode="lin" valueType="num">
                                      <p:cBhvr>
                                        <p:cTn id="40" dur="1000" fill="hold"/>
                                        <p:tgtEl>
                                          <p:spTgt spid="72707">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72707">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72707">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72707">
                                            <p:txEl>
                                              <p:pRg st="4" end="4"/>
                                            </p:txEl>
                                          </p:spTgt>
                                        </p:tgtEl>
                                        <p:attrNameLst>
                                          <p:attrName>style.visibility</p:attrName>
                                        </p:attrNameLst>
                                      </p:cBhvr>
                                      <p:to>
                                        <p:strVal val="visible"/>
                                      </p:to>
                                    </p:set>
                                    <p:animEffect transition="in" filter="fade">
                                      <p:cBhvr>
                                        <p:cTn id="47" dur="1000"/>
                                        <p:tgtEl>
                                          <p:spTgt spid="72707">
                                            <p:txEl>
                                              <p:pRg st="4" end="4"/>
                                            </p:txEl>
                                          </p:spTgt>
                                        </p:tgtEl>
                                      </p:cBhvr>
                                    </p:animEffect>
                                    <p:anim calcmode="lin" valueType="num">
                                      <p:cBhvr>
                                        <p:cTn id="48" dur="1000" fill="hold"/>
                                        <p:tgtEl>
                                          <p:spTgt spid="72707">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72707">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72707">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7" presetClass="entr" presetSubtype="0" fill="hold" grpId="0" nodeType="clickEffect">
                                  <p:stCondLst>
                                    <p:cond delay="0"/>
                                  </p:stCondLst>
                                  <p:childTnLst>
                                    <p:set>
                                      <p:cBhvr>
                                        <p:cTn id="54" dur="1" fill="hold">
                                          <p:stCondLst>
                                            <p:cond delay="0"/>
                                          </p:stCondLst>
                                        </p:cTn>
                                        <p:tgtEl>
                                          <p:spTgt spid="72707">
                                            <p:txEl>
                                              <p:pRg st="5" end="5"/>
                                            </p:txEl>
                                          </p:spTgt>
                                        </p:tgtEl>
                                        <p:attrNameLst>
                                          <p:attrName>style.visibility</p:attrName>
                                        </p:attrNameLst>
                                      </p:cBhvr>
                                      <p:to>
                                        <p:strVal val="visible"/>
                                      </p:to>
                                    </p:set>
                                    <p:animEffect transition="in" filter="fade">
                                      <p:cBhvr>
                                        <p:cTn id="55" dur="1000"/>
                                        <p:tgtEl>
                                          <p:spTgt spid="72707">
                                            <p:txEl>
                                              <p:pRg st="5" end="5"/>
                                            </p:txEl>
                                          </p:spTgt>
                                        </p:tgtEl>
                                      </p:cBhvr>
                                    </p:animEffect>
                                    <p:anim calcmode="lin" valueType="num">
                                      <p:cBhvr>
                                        <p:cTn id="56" dur="1000" fill="hold"/>
                                        <p:tgtEl>
                                          <p:spTgt spid="72707">
                                            <p:txEl>
                                              <p:pRg st="5" end="5"/>
                                            </p:txEl>
                                          </p:spTgt>
                                        </p:tgtEl>
                                        <p:attrNameLst>
                                          <p:attrName>ppt_x</p:attrName>
                                        </p:attrNameLst>
                                      </p:cBhvr>
                                      <p:tavLst>
                                        <p:tav tm="0">
                                          <p:val>
                                            <p:strVal val="#ppt_x"/>
                                          </p:val>
                                        </p:tav>
                                        <p:tav tm="100000">
                                          <p:val>
                                            <p:strVal val="#ppt_x"/>
                                          </p:val>
                                        </p:tav>
                                      </p:tavLst>
                                    </p:anim>
                                    <p:anim calcmode="lin" valueType="num">
                                      <p:cBhvr>
                                        <p:cTn id="57" dur="898" decel="100000" fill="hold"/>
                                        <p:tgtEl>
                                          <p:spTgt spid="72707">
                                            <p:txEl>
                                              <p:pRg st="5" end="5"/>
                                            </p:txEl>
                                          </p:spTgt>
                                        </p:tgtEl>
                                        <p:attrNameLst>
                                          <p:attrName>ppt_y</p:attrName>
                                        </p:attrNameLst>
                                      </p:cBhvr>
                                      <p:tavLst>
                                        <p:tav tm="0">
                                          <p:val>
                                            <p:strVal val="#ppt_y+1"/>
                                          </p:val>
                                        </p:tav>
                                        <p:tav tm="100000">
                                          <p:val>
                                            <p:strVal val="#ppt_y-.03"/>
                                          </p:val>
                                        </p:tav>
                                      </p:tavLst>
                                    </p:anim>
                                    <p:anim calcmode="lin" valueType="num">
                                      <p:cBhvr>
                                        <p:cTn id="58" dur="100" accel="100000" fill="hold">
                                          <p:stCondLst>
                                            <p:cond delay="898"/>
                                          </p:stCondLst>
                                        </p:cTn>
                                        <p:tgtEl>
                                          <p:spTgt spid="72707">
                                            <p:txEl>
                                              <p:pRg st="5" end="5"/>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2707"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3" name="Rectangle 4"/>
          <p:cNvSpPr>
            <a:spLocks noChangeArrowheads="1"/>
          </p:cNvSpPr>
          <p:nvPr/>
        </p:nvSpPr>
        <p:spPr bwMode="auto">
          <a:xfrm>
            <a:off x="4479925" y="2286000"/>
            <a:ext cx="2454275" cy="366713"/>
          </a:xfrm>
          <a:prstGeom prst="rect">
            <a:avLst/>
          </a:prstGeom>
          <a:noFill/>
          <a:ln w="9525">
            <a:noFill/>
            <a:miter lim="800000"/>
            <a:headEnd/>
            <a:tailEnd/>
          </a:ln>
        </p:spPr>
        <p:txBody>
          <a:bodyPr>
            <a:spAutoFit/>
          </a:bodyPr>
          <a:lstStyle/>
          <a:p>
            <a:pPr algn="l" rtl="0" eaLnBrk="0" hangingPunct="0"/>
            <a:endParaRPr lang="en-US">
              <a:latin typeface="Arial" charset="0"/>
            </a:endParaRPr>
          </a:p>
        </p:txBody>
      </p:sp>
      <p:sp>
        <p:nvSpPr>
          <p:cNvPr id="1034" name="_s1031"/>
          <p:cNvSpPr>
            <a:spLocks noGrp="1" noChangeArrowheads="1"/>
          </p:cNvSpPr>
          <p:nvPr>
            <p:ph type="title"/>
          </p:nvPr>
        </p:nvSpPr>
        <p:spPr>
          <a:xfrm>
            <a:off x="3451225" y="492760"/>
            <a:ext cx="2057400" cy="1066800"/>
          </a:xfrm>
          <a:prstGeom prst="roundRect">
            <a:avLst>
              <a:gd name="adj" fmla="val 16667"/>
            </a:avLst>
          </a:prstGeom>
          <a:solidFill>
            <a:srgbClr val="FF0000"/>
          </a:solidFill>
          <a:scene3d>
            <a:camera prst="legacyObliqueTopLeft"/>
            <a:lightRig rig="legacyFlat3" dir="t"/>
          </a:scene3d>
          <a:sp3d extrusionH="430200" prstMaterial="legacyMatte">
            <a:bevelT w="13500" h="13500" prst="angle"/>
            <a:bevelB w="13500" h="13500" prst="angle"/>
            <a:extrusionClr>
              <a:srgbClr val="FF0000"/>
            </a:extrusionClr>
          </a:sp3d>
        </p:spPr>
        <p:txBody>
          <a:bodyPr>
            <a:normAutofit/>
            <a:flatTx/>
          </a:bodyPr>
          <a:lstStyle/>
          <a:p>
            <a:pPr eaLnBrk="1" hangingPunct="1"/>
            <a:r>
              <a:rPr lang="en-US" sz="3200" dirty="0">
                <a:cs typeface="Times New Roman" pitchFamily="18" charset="0"/>
              </a:rPr>
              <a:t>History</a:t>
            </a:r>
          </a:p>
        </p:txBody>
      </p:sp>
      <p:grpSp>
        <p:nvGrpSpPr>
          <p:cNvPr id="2" name="SmartArt Placeholder 1025">
            <a:extLst>
              <a:ext uri="{FF2B5EF4-FFF2-40B4-BE49-F238E27FC236}">
                <a16:creationId xmlns:a16="http://schemas.microsoft.com/office/drawing/2014/main" id="{FBAC32B0-E507-458E-A0C6-9EEA65AE2D3C}"/>
              </a:ext>
            </a:extLst>
          </p:cNvPr>
          <p:cNvGrpSpPr>
            <a:grpSpLocks/>
          </p:cNvGrpSpPr>
          <p:nvPr/>
        </p:nvGrpSpPr>
        <p:grpSpPr bwMode="auto">
          <a:xfrm>
            <a:off x="1524000" y="1968500"/>
            <a:ext cx="5654675" cy="2757858"/>
            <a:chOff x="1152" y="1296"/>
            <a:chExt cx="1781" cy="633"/>
          </a:xfrm>
        </p:grpSpPr>
        <p:cxnSp>
          <p:nvCxnSpPr>
            <p:cNvPr id="7172" name="_s7172">
              <a:extLst>
                <a:ext uri="{FF2B5EF4-FFF2-40B4-BE49-F238E27FC236}">
                  <a16:creationId xmlns:a16="http://schemas.microsoft.com/office/drawing/2014/main" id="{7164087F-3B18-402A-B4F3-E52803454378}"/>
                </a:ext>
              </a:extLst>
            </p:cNvPr>
            <p:cNvCxnSpPr>
              <a:cxnSpLocks noChangeShapeType="1"/>
              <a:stCxn id="5" idx="0"/>
              <a:endCxn id="3" idx="2"/>
            </p:cNvCxnSpPr>
            <p:nvPr/>
          </p:nvCxnSpPr>
          <p:spPr bwMode="auto">
            <a:xfrm rot="16200000" flipV="1">
              <a:off x="2245" y="1427"/>
              <a:ext cx="144" cy="459"/>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7173" name="_s7173">
              <a:extLst>
                <a:ext uri="{FF2B5EF4-FFF2-40B4-BE49-F238E27FC236}">
                  <a16:creationId xmlns:a16="http://schemas.microsoft.com/office/drawing/2014/main" id="{D33521D4-225F-4956-8DC0-1B38F71DD975}"/>
                </a:ext>
              </a:extLst>
            </p:cNvPr>
            <p:cNvCxnSpPr>
              <a:cxnSpLocks noChangeShapeType="1"/>
              <a:stCxn id="4" idx="0"/>
              <a:endCxn id="3" idx="2"/>
            </p:cNvCxnSpPr>
            <p:nvPr/>
          </p:nvCxnSpPr>
          <p:spPr bwMode="auto">
            <a:xfrm rot="5400000" flipH="1" flipV="1">
              <a:off x="1764" y="1404"/>
              <a:ext cx="144" cy="504"/>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 name="_s7174">
              <a:extLst>
                <a:ext uri="{FF2B5EF4-FFF2-40B4-BE49-F238E27FC236}">
                  <a16:creationId xmlns:a16="http://schemas.microsoft.com/office/drawing/2014/main" id="{E69DF0BB-CB65-4903-8C67-5B81BF2DFAF6}"/>
                </a:ext>
              </a:extLst>
            </p:cNvPr>
            <p:cNvSpPr>
              <a:spLocks noChangeArrowheads="1"/>
            </p:cNvSpPr>
            <p:nvPr/>
          </p:nvSpPr>
          <p:spPr bwMode="auto">
            <a:xfrm>
              <a:off x="1656" y="1296"/>
              <a:ext cx="864" cy="288"/>
            </a:xfrm>
            <a:prstGeom prst="roundRect">
              <a:avLst>
                <a:gd name="adj" fmla="val 16667"/>
              </a:avLst>
            </a:prstGeom>
            <a:solidFill>
              <a:srgbClr val="FF0000"/>
            </a:solidFill>
            <a:ln w="9525">
              <a:round/>
              <a:headEnd/>
              <a:tailEnd/>
            </a:ln>
            <a:scene3d>
              <a:camera prst="legacyObliqueTopLeft"/>
              <a:lightRig rig="legacyFlat3" dir="t"/>
            </a:scene3d>
            <a:sp3d extrusionH="430200" prstMaterial="legacyMatte">
              <a:bevelT w="13500" h="13500" prst="angle"/>
              <a:bevelB w="13500" h="13500" prst="angle"/>
              <a:extrusionClr>
                <a:srgbClr val="FF0000"/>
              </a:extrusionClr>
              <a:contourClr>
                <a:srgbClr val="FF0000"/>
              </a:contourClr>
            </a:sp3d>
          </p:spPr>
          <p:txBody>
            <a:bodyPr vert="horz" wrap="none" lIns="0" tIns="0" rIns="0" bIns="0" numCol="1" anchor="ctr"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000" b="1" i="0" u="none" strike="noStrike" cap="none" normalizeH="0" baseline="0" dirty="0">
                  <a:ln>
                    <a:noFill/>
                  </a:ln>
                  <a:solidFill>
                    <a:schemeClr val="tx1"/>
                  </a:solidFill>
                  <a:effectLst/>
                  <a:latin typeface="Arial" panose="020B0604020202020204" pitchFamily="34" charset="0"/>
                </a:rPr>
                <a:t>Physical examination</a:t>
              </a:r>
            </a:p>
          </p:txBody>
        </p:sp>
        <p:sp>
          <p:nvSpPr>
            <p:cNvPr id="4" name="_s7175">
              <a:extLst>
                <a:ext uri="{FF2B5EF4-FFF2-40B4-BE49-F238E27FC236}">
                  <a16:creationId xmlns:a16="http://schemas.microsoft.com/office/drawing/2014/main" id="{E3762681-7DF1-4B95-88F0-BFF20404AE36}"/>
                </a:ext>
              </a:extLst>
            </p:cNvPr>
            <p:cNvSpPr>
              <a:spLocks noChangeArrowheads="1"/>
            </p:cNvSpPr>
            <p:nvPr/>
          </p:nvSpPr>
          <p:spPr bwMode="auto">
            <a:xfrm>
              <a:off x="1152" y="1728"/>
              <a:ext cx="864" cy="201"/>
            </a:xfrm>
            <a:prstGeom prst="roundRect">
              <a:avLst>
                <a:gd name="adj" fmla="val 16667"/>
              </a:avLst>
            </a:prstGeom>
            <a:solidFill>
              <a:srgbClr val="FF0000"/>
            </a:solidFill>
            <a:ln w="9525">
              <a:round/>
              <a:headEnd/>
              <a:tailEnd/>
            </a:ln>
            <a:scene3d>
              <a:camera prst="legacyObliqueTopLeft"/>
              <a:lightRig rig="legacyFlat3" dir="t"/>
            </a:scene3d>
            <a:sp3d extrusionH="430200" prstMaterial="legacyMatte">
              <a:bevelT w="13500" h="13500" prst="angle"/>
              <a:bevelB w="13500" h="13500" prst="angle"/>
              <a:extrusionClr>
                <a:srgbClr val="FF0000"/>
              </a:extrusionClr>
              <a:contourClr>
                <a:srgbClr val="FF0000"/>
              </a:contourClr>
            </a:sp3d>
          </p:spPr>
          <p:txBody>
            <a:bodyPr vert="horz" wrap="none" lIns="0" tIns="0" rIns="0" bIns="0" numCol="1" anchor="ctr"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rPr>
                <a:t>Radiological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b="1" i="0" u="none" strike="noStrike" cap="none" normalizeH="0" baseline="0" dirty="0">
                  <a:ln>
                    <a:noFill/>
                  </a:ln>
                  <a:solidFill>
                    <a:schemeClr val="tx1"/>
                  </a:solidFill>
                  <a:effectLst/>
                  <a:latin typeface="Arial" panose="020B0604020202020204" pitchFamily="34" charset="0"/>
                </a:rPr>
                <a:t>investigation</a:t>
              </a:r>
            </a:p>
          </p:txBody>
        </p:sp>
        <p:sp>
          <p:nvSpPr>
            <p:cNvPr id="5" name="_s7176">
              <a:extLst>
                <a:ext uri="{FF2B5EF4-FFF2-40B4-BE49-F238E27FC236}">
                  <a16:creationId xmlns:a16="http://schemas.microsoft.com/office/drawing/2014/main" id="{65DF29D8-7079-4835-9B80-57239DD7CE9F}"/>
                </a:ext>
              </a:extLst>
            </p:cNvPr>
            <p:cNvSpPr>
              <a:spLocks noChangeArrowheads="1"/>
            </p:cNvSpPr>
            <p:nvPr/>
          </p:nvSpPr>
          <p:spPr bwMode="auto">
            <a:xfrm>
              <a:off x="2160" y="1728"/>
              <a:ext cx="773" cy="201"/>
            </a:xfrm>
            <a:prstGeom prst="roundRect">
              <a:avLst>
                <a:gd name="adj" fmla="val 16667"/>
              </a:avLst>
            </a:prstGeom>
            <a:solidFill>
              <a:srgbClr val="FF0000"/>
            </a:solidFill>
            <a:ln w="9525">
              <a:round/>
              <a:headEnd/>
              <a:tailEnd/>
            </a:ln>
            <a:scene3d>
              <a:camera prst="legacyObliqueTopLeft"/>
              <a:lightRig rig="legacyFlat3" dir="t"/>
            </a:scene3d>
            <a:sp3d extrusionH="430200" prstMaterial="legacyMatte">
              <a:bevelT w="13500" h="13500" prst="angle"/>
              <a:bevelB w="13500" h="13500" prst="angle"/>
              <a:extrusionClr>
                <a:srgbClr val="FF0000"/>
              </a:extrusionClr>
              <a:contourClr>
                <a:srgbClr val="FF0000"/>
              </a:contourClr>
            </a:sp3d>
          </p:spPr>
          <p:txBody>
            <a:bodyPr vert="horz" wrap="none" lIns="0" tIns="0" rIns="0" bIns="0" numCol="1" anchor="ctr" anchorCtr="0" compatLnSpc="1">
              <a:prstTxWarp prst="textNoShape">
                <a:avLst/>
              </a:prstTxWarp>
              <a:flatTx/>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i="0" u="none" strike="noStrike" cap="none" normalizeH="0" baseline="0" dirty="0">
                  <a:ln>
                    <a:noFill/>
                  </a:ln>
                  <a:solidFill>
                    <a:schemeClr val="tx1"/>
                  </a:solidFill>
                  <a:effectLst/>
                  <a:latin typeface="Arial" panose="020B0604020202020204" pitchFamily="34" charset="0"/>
                </a:rPr>
                <a:t>Initial Lab</a:t>
              </a:r>
            </a:p>
          </p:txBody>
        </p:sp>
      </p:grpSp>
      <p:sp>
        <p:nvSpPr>
          <p:cNvPr id="1035" name="Line 17"/>
          <p:cNvSpPr>
            <a:spLocks noChangeShapeType="1"/>
          </p:cNvSpPr>
          <p:nvPr/>
        </p:nvSpPr>
        <p:spPr bwMode="auto">
          <a:xfrm>
            <a:off x="4494212" y="1559559"/>
            <a:ext cx="0" cy="269241"/>
          </a:xfrm>
          <a:prstGeom prst="line">
            <a:avLst/>
          </a:prstGeom>
          <a:noFill/>
          <a:ln w="9525">
            <a:solidFill>
              <a:schemeClr val="tx1"/>
            </a:solidFill>
            <a:round/>
            <a:headEnd/>
            <a:tailEnd/>
          </a:ln>
        </p:spPr>
        <p:txBody>
          <a:bodyPr/>
          <a:lstStyle/>
          <a:p>
            <a:endParaRPr lang="en-US"/>
          </a:p>
        </p:txBody>
      </p:sp>
      <p:sp>
        <p:nvSpPr>
          <p:cNvPr id="1036" name="_s1031"/>
          <p:cNvSpPr>
            <a:spLocks noChangeArrowheads="1"/>
          </p:cNvSpPr>
          <p:nvPr/>
        </p:nvSpPr>
        <p:spPr bwMode="auto">
          <a:xfrm>
            <a:off x="5029200" y="5340658"/>
            <a:ext cx="2454274" cy="875718"/>
          </a:xfrm>
          <a:prstGeom prst="roundRect">
            <a:avLst>
              <a:gd name="adj" fmla="val 16667"/>
            </a:avLst>
          </a:prstGeom>
          <a:solidFill>
            <a:srgbClr val="FF0000"/>
          </a:solidFill>
          <a:ln w="9525">
            <a:round/>
            <a:headEnd/>
            <a:tailEnd/>
          </a:ln>
          <a:scene3d>
            <a:camera prst="legacyObliqueTopLeft"/>
            <a:lightRig rig="legacyFlat3" dir="t"/>
          </a:scene3d>
          <a:sp3d extrusionH="430200" prstMaterial="legacyMatte">
            <a:bevelT w="13500" h="13500" prst="angle"/>
            <a:bevelB w="13500" h="13500" prst="angle"/>
            <a:extrusionClr>
              <a:srgbClr val="FF0000"/>
            </a:extrusionClr>
          </a:sp3d>
        </p:spPr>
        <p:txBody>
          <a:bodyPr wrap="none" lIns="0" tIns="0" rIns="0" bIns="0" anchor="ctr">
            <a:flatTx/>
          </a:bodyPr>
          <a:lstStyle/>
          <a:p>
            <a:pPr algn="ctr" rtl="0" eaLnBrk="0" hangingPunct="0"/>
            <a:r>
              <a:rPr lang="en-US" sz="2100" dirty="0">
                <a:latin typeface="Arial" charset="0"/>
              </a:rPr>
              <a:t>Subsequent </a:t>
            </a:r>
          </a:p>
          <a:p>
            <a:pPr algn="ctr" rtl="0" eaLnBrk="0" hangingPunct="0"/>
            <a:r>
              <a:rPr lang="en-US" sz="2100" dirty="0">
                <a:latin typeface="Arial" charset="0"/>
              </a:rPr>
              <a:t>Lab </a:t>
            </a:r>
          </a:p>
        </p:txBody>
      </p:sp>
      <p:sp>
        <p:nvSpPr>
          <p:cNvPr id="1037" name="Line 20"/>
          <p:cNvSpPr>
            <a:spLocks noChangeShapeType="1"/>
          </p:cNvSpPr>
          <p:nvPr/>
        </p:nvSpPr>
        <p:spPr bwMode="auto">
          <a:xfrm>
            <a:off x="6324600" y="4726358"/>
            <a:ext cx="0" cy="455242"/>
          </a:xfrm>
          <a:prstGeom prst="line">
            <a:avLst/>
          </a:prstGeom>
          <a:noFill/>
          <a:ln w="9525">
            <a:solidFill>
              <a:schemeClr val="tx1"/>
            </a:solidFill>
            <a:round/>
            <a:headEnd/>
            <a:tailEnd/>
          </a:ln>
        </p:spPr>
        <p:txBody>
          <a:bodyPr/>
          <a:lstStyle/>
          <a:p>
            <a:endParaRPr lang="en-US"/>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Content Placeholder 1"/>
          <p:cNvSpPr>
            <a:spLocks noGrp="1"/>
          </p:cNvSpPr>
          <p:nvPr>
            <p:ph idx="1"/>
          </p:nvPr>
        </p:nvSpPr>
        <p:spPr/>
        <p:txBody>
          <a:bodyPr>
            <a:normAutofit/>
          </a:bodyPr>
          <a:lstStyle/>
          <a:p>
            <a:pPr eaLnBrk="1" hangingPunct="1"/>
            <a:r>
              <a:rPr lang="en-US" sz="2000" dirty="0">
                <a:latin typeface="Times New Roman" panose="02020603050405020304" pitchFamily="18" charset="0"/>
                <a:cs typeface="Times New Roman" panose="02020603050405020304" pitchFamily="18" charset="0"/>
              </a:rPr>
              <a:t>FIRST LINE: Performed within first 48 hours of admission </a:t>
            </a:r>
          </a:p>
          <a:p>
            <a:pPr eaLnBrk="1" hangingPunct="1"/>
            <a:r>
              <a:rPr lang="en-US" sz="2000" dirty="0">
                <a:latin typeface="Times New Roman" panose="02020603050405020304" pitchFamily="18" charset="0"/>
                <a:cs typeface="Times New Roman" panose="02020603050405020304" pitchFamily="18" charset="0"/>
              </a:rPr>
              <a:t>SECOND LINE: Performed within first week </a:t>
            </a:r>
          </a:p>
          <a:p>
            <a:pPr eaLnBrk="1" hangingPunct="1"/>
            <a:r>
              <a:rPr lang="en-US" sz="2000" dirty="0">
                <a:latin typeface="Times New Roman" panose="02020603050405020304" pitchFamily="18" charset="0"/>
                <a:cs typeface="Times New Roman" panose="02020603050405020304" pitchFamily="18" charset="0"/>
              </a:rPr>
              <a:t>THRID LINE : Performed as per need</a:t>
            </a:r>
          </a:p>
        </p:txBody>
      </p:sp>
      <p:sp>
        <p:nvSpPr>
          <p:cNvPr id="3" name="Title 2"/>
          <p:cNvSpPr>
            <a:spLocks noGrp="1"/>
          </p:cNvSpPr>
          <p:nvPr>
            <p:ph type="title"/>
          </p:nvPr>
        </p:nvSpPr>
        <p:spPr/>
        <p:txBody>
          <a:bodyPr>
            <a:normAutofit/>
          </a:bodyPr>
          <a:lstStyle/>
          <a:p>
            <a:pPr eaLnBrk="1" fontAlgn="auto" hangingPunct="1">
              <a:spcAft>
                <a:spcPts val="0"/>
              </a:spcAft>
              <a:defRPr/>
            </a:pPr>
            <a:r>
              <a:rPr lang="en-US" sz="4000" b="1" dirty="0">
                <a:latin typeface="Times New Roman" panose="02020603050405020304" pitchFamily="18" charset="0"/>
                <a:cs typeface="Times New Roman" panose="02020603050405020304" pitchFamily="18" charset="0"/>
              </a:rPr>
              <a:t>Diagnostic evaluation </a:t>
            </a:r>
          </a:p>
        </p:txBody>
      </p:sp>
    </p:spTree>
  </p:cSld>
  <p:clrMapOvr>
    <a:masterClrMapping/>
  </p:clrMapOvr>
  <p:transition spd="slow">
    <p:zoom/>
    <p:sndAc>
      <p:stSnd>
        <p:snd r:embed="rId2" name="chimes.wav"/>
      </p:stSnd>
    </p:sndAc>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Content Placeholder 1"/>
          <p:cNvSpPr>
            <a:spLocks noGrp="1"/>
          </p:cNvSpPr>
          <p:nvPr>
            <p:ph idx="1"/>
          </p:nvPr>
        </p:nvSpPr>
        <p:spPr>
          <a:xfrm>
            <a:off x="462379" y="1410980"/>
            <a:ext cx="8229600" cy="5257800"/>
          </a:xfrm>
        </p:spPr>
        <p:txBody>
          <a:bodyPr>
            <a:normAutofit/>
          </a:bodyPr>
          <a:lstStyle/>
          <a:p>
            <a:pPr eaLnBrk="1" hangingPunct="1">
              <a:buFont typeface="Wingdings" pitchFamily="2" charset="2"/>
              <a:buChar char="q"/>
            </a:pPr>
            <a:r>
              <a:rPr lang="en-US" sz="2000" dirty="0">
                <a:latin typeface="Times New Roman" panose="02020603050405020304" pitchFamily="18" charset="0"/>
                <a:cs typeface="Times New Roman" panose="02020603050405020304" pitchFamily="18" charset="0"/>
              </a:rPr>
              <a:t>CBC</a:t>
            </a:r>
          </a:p>
          <a:p>
            <a:pPr eaLnBrk="1" hangingPunct="1">
              <a:buFont typeface="Wingdings" pitchFamily="2" charset="2"/>
              <a:buChar char="q"/>
            </a:pPr>
            <a:r>
              <a:rPr lang="en-US" sz="2000" dirty="0">
                <a:latin typeface="Times New Roman" panose="02020603050405020304" pitchFamily="18" charset="0"/>
                <a:cs typeface="Times New Roman" panose="02020603050405020304" pitchFamily="18" charset="0"/>
              </a:rPr>
              <a:t>ESR</a:t>
            </a:r>
          </a:p>
          <a:p>
            <a:pPr eaLnBrk="1" hangingPunct="1">
              <a:buFont typeface="Wingdings" pitchFamily="2" charset="2"/>
              <a:buChar char="q"/>
            </a:pPr>
            <a:r>
              <a:rPr lang="en-US" sz="2000" dirty="0">
                <a:latin typeface="Times New Roman" panose="02020603050405020304" pitchFamily="18" charset="0"/>
                <a:cs typeface="Times New Roman" panose="02020603050405020304" pitchFamily="18" charset="0"/>
              </a:rPr>
              <a:t>Blood sugar </a:t>
            </a:r>
          </a:p>
          <a:p>
            <a:pPr eaLnBrk="1" hangingPunct="1">
              <a:buFont typeface="Wingdings" pitchFamily="2" charset="2"/>
              <a:buChar char="q"/>
            </a:pPr>
            <a:r>
              <a:rPr lang="en-US" sz="2000" dirty="0">
                <a:latin typeface="Times New Roman" panose="02020603050405020304" pitchFamily="18" charset="0"/>
                <a:cs typeface="Times New Roman" panose="02020603050405020304" pitchFamily="18" charset="0"/>
              </a:rPr>
              <a:t>BUN</a:t>
            </a:r>
          </a:p>
          <a:p>
            <a:pPr eaLnBrk="1" hangingPunct="1">
              <a:buFont typeface="Wingdings" pitchFamily="2" charset="2"/>
              <a:buChar char="q"/>
            </a:pPr>
            <a:r>
              <a:rPr lang="en-US" sz="2000" dirty="0">
                <a:latin typeface="Times New Roman" panose="02020603050405020304" pitchFamily="18" charset="0"/>
                <a:cs typeface="Times New Roman" panose="02020603050405020304" pitchFamily="18" charset="0"/>
              </a:rPr>
              <a:t>PT/APTT</a:t>
            </a:r>
          </a:p>
          <a:p>
            <a:pPr eaLnBrk="1" hangingPunct="1">
              <a:buFont typeface="Wingdings" pitchFamily="2" charset="2"/>
              <a:buChar char="q"/>
            </a:pPr>
            <a:r>
              <a:rPr lang="en-US" sz="2000" dirty="0">
                <a:latin typeface="Times New Roman" panose="02020603050405020304" pitchFamily="18" charset="0"/>
                <a:cs typeface="Times New Roman" panose="02020603050405020304" pitchFamily="18" charset="0"/>
              </a:rPr>
              <a:t>Serum electrolytes ( </a:t>
            </a:r>
            <a:r>
              <a:rPr lang="en-US" sz="2000" dirty="0" err="1">
                <a:latin typeface="Times New Roman" panose="02020603050405020304" pitchFamily="18" charset="0"/>
                <a:cs typeface="Times New Roman" panose="02020603050405020304" pitchFamily="18" charset="0"/>
              </a:rPr>
              <a:t>Na,K,Ca,Mg,Phos</a:t>
            </a:r>
            <a:r>
              <a:rPr lang="en-US" sz="2000" dirty="0">
                <a:latin typeface="Times New Roman" panose="02020603050405020304" pitchFamily="18" charset="0"/>
                <a:cs typeface="Times New Roman" panose="02020603050405020304" pitchFamily="18" charset="0"/>
              </a:rPr>
              <a:t>.)</a:t>
            </a:r>
          </a:p>
          <a:p>
            <a:pPr eaLnBrk="1" hangingPunct="1">
              <a:buFont typeface="Wingdings" pitchFamily="2" charset="2"/>
              <a:buChar char="q"/>
            </a:pPr>
            <a:r>
              <a:rPr lang="en-US" sz="2000" dirty="0">
                <a:latin typeface="Times New Roman" panose="02020603050405020304" pitchFamily="18" charset="0"/>
                <a:cs typeface="Times New Roman" panose="02020603050405020304" pitchFamily="18" charset="0"/>
              </a:rPr>
              <a:t>AST,ALT</a:t>
            </a:r>
          </a:p>
          <a:p>
            <a:pPr eaLnBrk="1" hangingPunct="1">
              <a:buFont typeface="Wingdings" pitchFamily="2" charset="2"/>
              <a:buChar char="q"/>
            </a:pPr>
            <a:r>
              <a:rPr lang="en-US" sz="2000" dirty="0">
                <a:latin typeface="Times New Roman" panose="02020603050405020304" pitchFamily="18" charset="0"/>
                <a:cs typeface="Times New Roman" panose="02020603050405020304" pitchFamily="18" charset="0"/>
              </a:rPr>
              <a:t>S / lipid profile</a:t>
            </a:r>
          </a:p>
          <a:p>
            <a:pPr eaLnBrk="1" hangingPunct="1">
              <a:buFont typeface="Wingdings" pitchFamily="2" charset="2"/>
              <a:buChar char="q"/>
            </a:pPr>
            <a:r>
              <a:rPr lang="en-US" sz="2000" dirty="0">
                <a:latin typeface="Times New Roman" panose="02020603050405020304" pitchFamily="18" charset="0"/>
                <a:cs typeface="Times New Roman" panose="02020603050405020304" pitchFamily="18" charset="0"/>
              </a:rPr>
              <a:t>Plain x ray chest</a:t>
            </a:r>
          </a:p>
          <a:p>
            <a:pPr>
              <a:buFont typeface="Wingdings" pitchFamily="2" charset="2"/>
              <a:buChar char="q"/>
            </a:pPr>
            <a:r>
              <a:rPr lang="en-US" sz="2000" dirty="0"/>
              <a:t>CT brain</a:t>
            </a:r>
          </a:p>
          <a:p>
            <a:pPr>
              <a:buFont typeface="Wingdings" pitchFamily="2" charset="2"/>
              <a:buChar char="q"/>
            </a:pPr>
            <a:r>
              <a:rPr lang="en-US" sz="2000" dirty="0"/>
              <a:t>MRI brain &amp; MR angiography</a:t>
            </a:r>
          </a:p>
          <a:p>
            <a:pPr>
              <a:buFont typeface="Wingdings" pitchFamily="2" charset="2"/>
              <a:buChar char="q"/>
            </a:pPr>
            <a:r>
              <a:rPr lang="en-US" sz="2000" dirty="0"/>
              <a:t>Ultrasonography </a:t>
            </a:r>
          </a:p>
          <a:p>
            <a:pPr>
              <a:buFont typeface="Wingdings" pitchFamily="2" charset="2"/>
              <a:buChar char="q"/>
            </a:pPr>
            <a:r>
              <a:rPr lang="en-US" sz="2000" dirty="0"/>
              <a:t> ANA</a:t>
            </a:r>
          </a:p>
          <a:p>
            <a:pPr>
              <a:buFont typeface="Wingdings" pitchFamily="2" charset="2"/>
              <a:buChar char="q"/>
            </a:pPr>
            <a:r>
              <a:rPr lang="en-US" sz="2000" dirty="0"/>
              <a:t>ECG</a:t>
            </a:r>
          </a:p>
          <a:p>
            <a:pPr eaLnBrk="1" hangingPunct="1">
              <a:buFont typeface="Wingdings" pitchFamily="2" charset="2"/>
              <a:buChar char="q"/>
            </a:pPr>
            <a:endParaRPr lang="en-US" sz="20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pPr eaLnBrk="1" fontAlgn="auto" hangingPunct="1">
              <a:spcAft>
                <a:spcPts val="0"/>
              </a:spcAft>
              <a:defRPr/>
            </a:pPr>
            <a:r>
              <a:rPr lang="en-US" sz="4000" b="1" dirty="0">
                <a:latin typeface="Times New Roman" panose="02020603050405020304" pitchFamily="18" charset="0"/>
                <a:cs typeface="Times New Roman" panose="02020603050405020304" pitchFamily="18" charset="0"/>
              </a:rPr>
              <a:t>FIRST LINE</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Children are not little adults……</a:t>
            </a:r>
          </a:p>
        </p:txBody>
      </p:sp>
      <p:sp>
        <p:nvSpPr>
          <p:cNvPr id="10243" name="Content Placeholder 2"/>
          <p:cNvSpPr>
            <a:spLocks noGrp="1"/>
          </p:cNvSpPr>
          <p:nvPr>
            <p:ph idx="1"/>
          </p:nvPr>
        </p:nvSpPr>
        <p:spPr/>
        <p:txBody>
          <a:bodyPr>
            <a:normAutofit/>
          </a:bodyPr>
          <a:lstStyle/>
          <a:p>
            <a:r>
              <a:rPr lang="en-US" sz="2000" dirty="0">
                <a:latin typeface="Times New Roman" panose="02020603050405020304" pitchFamily="18" charset="0"/>
                <a:cs typeface="Times New Roman" panose="02020603050405020304" pitchFamily="18" charset="0"/>
              </a:rPr>
              <a:t>In adult: chronic risk factors </a:t>
            </a:r>
          </a:p>
          <a:p>
            <a:r>
              <a:rPr lang="en-US" sz="2000" dirty="0">
                <a:latin typeface="Times New Roman" panose="02020603050405020304" pitchFamily="18" charset="0"/>
                <a:cs typeface="Times New Roman" panose="02020603050405020304" pitchFamily="18" charset="0"/>
              </a:rPr>
              <a:t>In children: </a:t>
            </a:r>
          </a:p>
          <a:p>
            <a:pPr>
              <a:buFont typeface="Arial" charset="0"/>
              <a:buNone/>
            </a:pPr>
            <a:r>
              <a:rPr lang="en-US" sz="2000" dirty="0">
                <a:latin typeface="Times New Roman" panose="02020603050405020304" pitchFamily="18" charset="0"/>
                <a:cs typeface="Times New Roman" panose="02020603050405020304" pitchFamily="18" charset="0"/>
              </a:rPr>
              <a:t>     1- congenital and developmental risk factors</a:t>
            </a:r>
          </a:p>
          <a:p>
            <a:pPr>
              <a:buFont typeface="Arial" charset="0"/>
              <a:buNone/>
            </a:pPr>
            <a:r>
              <a:rPr lang="en-US" sz="2000" dirty="0">
                <a:latin typeface="Times New Roman" panose="02020603050405020304" pitchFamily="18" charset="0"/>
                <a:cs typeface="Times New Roman" panose="02020603050405020304" pitchFamily="18" charset="0"/>
              </a:rPr>
              <a:t>     2- rare</a:t>
            </a:r>
          </a:p>
          <a:p>
            <a:pPr>
              <a:buFont typeface="Arial" charset="0"/>
              <a:buNone/>
            </a:pPr>
            <a:r>
              <a:rPr lang="en-US" sz="2000" dirty="0">
                <a:latin typeface="Times New Roman" panose="02020603050405020304" pitchFamily="18" charset="0"/>
                <a:cs typeface="Times New Roman" panose="02020603050405020304" pitchFamily="18" charset="0"/>
              </a:rPr>
              <a:t>     3-subtle presentation*</a:t>
            </a:r>
          </a:p>
          <a:p>
            <a:pPr>
              <a:buFont typeface="Arial" charset="0"/>
              <a:buNone/>
            </a:pPr>
            <a:r>
              <a:rPr lang="en-US" sz="2000" dirty="0">
                <a:latin typeface="Times New Roman" panose="02020603050405020304" pitchFamily="18" charset="0"/>
                <a:cs typeface="Times New Roman" panose="02020603050405020304" pitchFamily="18" charset="0"/>
              </a:rPr>
              <a:t>     4- wide DD</a:t>
            </a:r>
          </a:p>
          <a:p>
            <a:pPr>
              <a:buFont typeface="Arial" charset="0"/>
              <a:buNone/>
            </a:pPr>
            <a:r>
              <a:rPr lang="en-US" sz="2000" dirty="0">
                <a:latin typeface="Times New Roman" panose="02020603050405020304" pitchFamily="18" charset="0"/>
                <a:cs typeface="Times New Roman" panose="02020603050405020304" pitchFamily="18" charset="0"/>
              </a:rPr>
              <a:t>     5- no established </a:t>
            </a:r>
            <a:r>
              <a:rPr lang="en-US" sz="2000" dirty="0" err="1">
                <a:latin typeface="Times New Roman" panose="02020603050405020304" pitchFamily="18" charset="0"/>
                <a:cs typeface="Times New Roman" panose="02020603050405020304" pitchFamily="18" charset="0"/>
              </a:rPr>
              <a:t>tt</a:t>
            </a:r>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10244" name="Rectangle 5"/>
          <p:cNvSpPr>
            <a:spLocks noChangeArrowheads="1"/>
          </p:cNvSpPr>
          <p:nvPr/>
        </p:nvSpPr>
        <p:spPr bwMode="auto">
          <a:xfrm>
            <a:off x="1828800" y="5181600"/>
            <a:ext cx="5715000" cy="641350"/>
          </a:xfrm>
          <a:prstGeom prst="rect">
            <a:avLst/>
          </a:prstGeom>
          <a:solidFill>
            <a:schemeClr val="bg2"/>
          </a:solidFill>
          <a:ln w="9525">
            <a:noFill/>
            <a:miter lim="800000"/>
            <a:headEnd/>
            <a:tailEnd/>
          </a:ln>
        </p:spPr>
        <p:txBody>
          <a:bodyPr wrap="none" anchor="ctr">
            <a:spAutoFit/>
          </a:bodyPr>
          <a:lstStyle/>
          <a:p>
            <a:pPr algn="l" rtl="0"/>
            <a:r>
              <a:rPr lang="en-US"/>
              <a:t>*Among neonates, signs of hemiparesis are generally </a:t>
            </a:r>
          </a:p>
          <a:p>
            <a:pPr algn="l" rtl="0"/>
            <a:r>
              <a:rPr lang="en-US"/>
              <a:t>not seen before the first six months to one year of life </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0159" y="1371600"/>
            <a:ext cx="8229600" cy="4525963"/>
          </a:xfrm>
        </p:spPr>
        <p:txBody>
          <a:bodyPr>
            <a:noAutofit/>
          </a:bodyPr>
          <a:lstStyle/>
          <a:p>
            <a:pPr marL="365760" indent="-256032" eaLnBrk="1" fontAlgn="auto" hangingPunct="1">
              <a:spcAft>
                <a:spcPts val="0"/>
              </a:spcAft>
              <a:buFont typeface="Wingdings" pitchFamily="2" charset="2"/>
              <a:buChar char="q"/>
              <a:defRPr/>
            </a:pPr>
            <a:r>
              <a:rPr lang="en-US" sz="2000" dirty="0">
                <a:latin typeface="Times New Roman" panose="02020603050405020304" pitchFamily="18" charset="0"/>
                <a:cs typeface="Times New Roman" panose="02020603050405020304" pitchFamily="18" charset="0"/>
              </a:rPr>
              <a:t>Echocardiogram (transthoracic) with saline contrast </a:t>
            </a:r>
          </a:p>
          <a:p>
            <a:pPr marL="365760" indent="-256032" eaLnBrk="1" fontAlgn="auto" hangingPunct="1">
              <a:spcAft>
                <a:spcPts val="0"/>
              </a:spcAft>
              <a:buFont typeface="Wingdings" pitchFamily="2" charset="2"/>
              <a:buChar char="q"/>
              <a:defRPr/>
            </a:pPr>
            <a:r>
              <a:rPr lang="en-US" sz="2000" dirty="0">
                <a:latin typeface="Times New Roman" panose="02020603050405020304" pitchFamily="18" charset="0"/>
                <a:cs typeface="Times New Roman" panose="02020603050405020304" pitchFamily="18" charset="0"/>
              </a:rPr>
              <a:t>Transcranial and/or carotid dopplers </a:t>
            </a:r>
          </a:p>
          <a:p>
            <a:pPr marL="365760" indent="-256032" eaLnBrk="1" fontAlgn="auto" hangingPunct="1">
              <a:spcAft>
                <a:spcPts val="0"/>
              </a:spcAft>
              <a:buFont typeface="Wingdings" pitchFamily="2" charset="2"/>
              <a:buChar char="q"/>
              <a:defRPr/>
            </a:pPr>
            <a:r>
              <a:rPr lang="en-US" sz="2000" dirty="0">
                <a:latin typeface="Times New Roman" panose="02020603050405020304" pitchFamily="18" charset="0"/>
                <a:cs typeface="Times New Roman" panose="02020603050405020304" pitchFamily="18" charset="0"/>
              </a:rPr>
              <a:t>MR angiogram </a:t>
            </a:r>
          </a:p>
          <a:p>
            <a:pPr marL="365760" indent="-256032" eaLnBrk="1" fontAlgn="auto" hangingPunct="1">
              <a:spcAft>
                <a:spcPts val="0"/>
              </a:spcAft>
              <a:buFont typeface="Wingdings" pitchFamily="2" charset="2"/>
              <a:buChar char="q"/>
              <a:defRPr/>
            </a:pPr>
            <a:r>
              <a:rPr lang="en-US" sz="2000" dirty="0">
                <a:latin typeface="Times New Roman" panose="02020603050405020304" pitchFamily="18" charset="0"/>
                <a:cs typeface="Times New Roman" panose="02020603050405020304" pitchFamily="18" charset="0"/>
              </a:rPr>
              <a:t>EEG </a:t>
            </a:r>
          </a:p>
          <a:p>
            <a:pPr marL="365760" indent="-256032" eaLnBrk="1" fontAlgn="auto" hangingPunct="1">
              <a:spcAft>
                <a:spcPts val="0"/>
              </a:spcAft>
              <a:buFont typeface="Wingdings" pitchFamily="2" charset="2"/>
              <a:buChar char="q"/>
              <a:defRPr/>
            </a:pPr>
            <a:r>
              <a:rPr lang="en-US" sz="2000" dirty="0">
                <a:latin typeface="Times New Roman" panose="02020603050405020304" pitchFamily="18" charset="0"/>
                <a:cs typeface="Times New Roman" panose="02020603050405020304" pitchFamily="18" charset="0"/>
              </a:rPr>
              <a:t>Rheumatoid factor </a:t>
            </a:r>
          </a:p>
          <a:p>
            <a:pPr marL="365760" indent="-256032" eaLnBrk="1" fontAlgn="auto" hangingPunct="1">
              <a:spcAft>
                <a:spcPts val="0"/>
              </a:spcAft>
              <a:buFont typeface="Wingdings" pitchFamily="2" charset="2"/>
              <a:buChar char="q"/>
              <a:defRPr/>
            </a:pPr>
            <a:r>
              <a:rPr lang="en-US" sz="2000" dirty="0">
                <a:latin typeface="Times New Roman" panose="02020603050405020304" pitchFamily="18" charset="0"/>
                <a:cs typeface="Times New Roman" panose="02020603050405020304" pitchFamily="18" charset="0"/>
              </a:rPr>
              <a:t>Serum amino acids </a:t>
            </a:r>
          </a:p>
          <a:p>
            <a:pPr marL="365760" indent="-256032" eaLnBrk="1" fontAlgn="auto" hangingPunct="1">
              <a:spcAft>
                <a:spcPts val="0"/>
              </a:spcAft>
              <a:buFont typeface="Wingdings" pitchFamily="2" charset="2"/>
              <a:buChar char="q"/>
              <a:defRPr/>
            </a:pPr>
            <a:r>
              <a:rPr lang="en-US" sz="2000" dirty="0">
                <a:latin typeface="Times New Roman" panose="02020603050405020304" pitchFamily="18" charset="0"/>
                <a:cs typeface="Times New Roman" panose="02020603050405020304" pitchFamily="18" charset="0"/>
              </a:rPr>
              <a:t>Urine for organic acids</a:t>
            </a:r>
          </a:p>
          <a:p>
            <a:pPr marL="365760" indent="-256032" eaLnBrk="1" fontAlgn="auto" hangingPunct="1">
              <a:spcAft>
                <a:spcPts val="0"/>
              </a:spcAft>
              <a:buFont typeface="Wingdings" pitchFamily="2" charset="2"/>
              <a:buChar char="q"/>
              <a:defRPr/>
            </a:pPr>
            <a:r>
              <a:rPr lang="en-US" sz="2000" dirty="0">
                <a:latin typeface="Times New Roman" panose="02020603050405020304" pitchFamily="18" charset="0"/>
                <a:cs typeface="Times New Roman" panose="02020603050405020304" pitchFamily="18" charset="0"/>
              </a:rPr>
              <a:t>Blood culture </a:t>
            </a:r>
          </a:p>
          <a:p>
            <a:pPr marL="365760" indent="-256032" eaLnBrk="1" fontAlgn="auto" hangingPunct="1">
              <a:spcAft>
                <a:spcPts val="0"/>
              </a:spcAft>
              <a:buFont typeface="Wingdings" pitchFamily="2" charset="2"/>
              <a:buChar char="q"/>
              <a:defRPr/>
            </a:pPr>
            <a:r>
              <a:rPr lang="en-US" sz="2000" dirty="0">
                <a:latin typeface="Times New Roman" panose="02020603050405020304" pitchFamily="18" charset="0"/>
                <a:cs typeface="Times New Roman" panose="02020603050405020304" pitchFamily="18" charset="0"/>
              </a:rPr>
              <a:t>Hemoglobin electrophoresis </a:t>
            </a:r>
          </a:p>
          <a:p>
            <a:pPr marL="365760" indent="-256032" eaLnBrk="1" fontAlgn="auto" hangingPunct="1">
              <a:spcAft>
                <a:spcPts val="0"/>
              </a:spcAft>
              <a:buFont typeface="Wingdings" pitchFamily="2" charset="2"/>
              <a:buChar char="q"/>
              <a:defRPr/>
            </a:pPr>
            <a:r>
              <a:rPr lang="en-US" sz="2000" dirty="0">
                <a:latin typeface="Times New Roman" panose="02020603050405020304" pitchFamily="18" charset="0"/>
                <a:cs typeface="Times New Roman" panose="02020603050405020304" pitchFamily="18" charset="0"/>
              </a:rPr>
              <a:t>Complement profile VDRL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Lactate/pyruvate </a:t>
            </a:r>
          </a:p>
          <a:p>
            <a:pPr marL="365760" indent="-256032" eaLnBrk="1" fontAlgn="auto" hangingPunct="1">
              <a:spcAft>
                <a:spcPts val="0"/>
              </a:spcAft>
              <a:buFont typeface="Wingdings" pitchFamily="2" charset="2"/>
              <a:buChar char="q"/>
              <a:defRPr/>
            </a:pPr>
            <a:r>
              <a:rPr lang="en-US" sz="2000" dirty="0">
                <a:latin typeface="Times New Roman" panose="02020603050405020304" pitchFamily="18" charset="0"/>
                <a:cs typeface="Times New Roman" panose="02020603050405020304" pitchFamily="18" charset="0"/>
              </a:rPr>
              <a:t>Ammonia </a:t>
            </a:r>
          </a:p>
          <a:p>
            <a:pPr marL="365760" indent="-256032" eaLnBrk="1" fontAlgn="auto" hangingPunct="1">
              <a:spcAft>
                <a:spcPts val="0"/>
              </a:spcAft>
              <a:buFont typeface="Wingdings" pitchFamily="2" charset="2"/>
              <a:buChar char="q"/>
              <a:defRPr/>
            </a:pPr>
            <a:r>
              <a:rPr lang="en-US" sz="2000" dirty="0">
                <a:latin typeface="Times New Roman" panose="02020603050405020304" pitchFamily="18" charset="0"/>
                <a:cs typeface="Times New Roman" panose="02020603050405020304" pitchFamily="18" charset="0"/>
              </a:rPr>
              <a:t>CSF: cell count, protein, glucose, lactate </a:t>
            </a:r>
          </a:p>
          <a:p>
            <a:pPr marL="365760" indent="-256032" eaLnBrk="1" fontAlgn="auto" hangingPunct="1">
              <a:spcAft>
                <a:spcPts val="0"/>
              </a:spcAft>
              <a:buFont typeface="Wingdings" pitchFamily="2" charset="2"/>
              <a:buChar char="q"/>
              <a:defRPr/>
            </a:pPr>
            <a:r>
              <a:rPr lang="en-US" sz="2000" dirty="0">
                <a:latin typeface="Times New Roman" panose="02020603050405020304" pitchFamily="18" charset="0"/>
                <a:cs typeface="Times New Roman" panose="02020603050405020304" pitchFamily="18" charset="0"/>
              </a:rPr>
              <a:t>Lipid profile </a:t>
            </a:r>
          </a:p>
          <a:p>
            <a:pPr marL="365760" indent="-256032" eaLnBrk="1" fontAlgn="auto" hangingPunct="1">
              <a:spcAft>
                <a:spcPts val="0"/>
              </a:spcAft>
              <a:buFont typeface="Wingdings 3"/>
              <a:buNone/>
              <a:defRPr/>
            </a:pPr>
            <a:br>
              <a:rPr lang="en-US" sz="2000" dirty="0">
                <a:latin typeface="Times New Roman" panose="02020603050405020304" pitchFamily="18" charset="0"/>
                <a:cs typeface="Times New Roman" panose="02020603050405020304" pitchFamily="18" charset="0"/>
              </a:rPr>
            </a:br>
            <a:endParaRPr lang="en-US" sz="20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a:xfrm>
            <a:off x="460159" y="208625"/>
            <a:ext cx="8229600" cy="1143000"/>
          </a:xfrm>
        </p:spPr>
        <p:txBody>
          <a:bodyPr>
            <a:normAutofit/>
          </a:bodyPr>
          <a:lstStyle/>
          <a:p>
            <a:pPr eaLnBrk="1" fontAlgn="auto" hangingPunct="1">
              <a:spcAft>
                <a:spcPts val="0"/>
              </a:spcAft>
              <a:defRPr/>
            </a:pPr>
            <a:r>
              <a:rPr lang="en-US" sz="4000" b="1" dirty="0">
                <a:latin typeface="Times New Roman" panose="02020603050405020304" pitchFamily="18" charset="0"/>
                <a:cs typeface="Times New Roman" panose="02020603050405020304" pitchFamily="18" charset="0"/>
              </a:rPr>
              <a:t>SECOND LINE</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1"/>
          <p:cNvSpPr>
            <a:spLocks noGrp="1"/>
          </p:cNvSpPr>
          <p:nvPr>
            <p:ph idx="1"/>
          </p:nvPr>
        </p:nvSpPr>
        <p:spPr/>
        <p:txBody>
          <a:bodyPr>
            <a:normAutofit/>
          </a:bodyPr>
          <a:lstStyle/>
          <a:p>
            <a:pPr eaLnBrk="1" hangingPunct="1">
              <a:buSzPct val="60000"/>
              <a:buFont typeface="Wingdings" pitchFamily="2" charset="2"/>
              <a:buChar char="q"/>
            </a:pPr>
            <a:r>
              <a:rPr lang="en-US" sz="2000" dirty="0">
                <a:latin typeface="Times New Roman" panose="02020603050405020304" pitchFamily="18" charset="0"/>
                <a:cs typeface="Times New Roman" panose="02020603050405020304" pitchFamily="18" charset="0"/>
              </a:rPr>
              <a:t>Antithrombin III </a:t>
            </a:r>
          </a:p>
          <a:p>
            <a:pPr eaLnBrk="1" hangingPunct="1">
              <a:buSzPct val="60000"/>
              <a:buFont typeface="Wingdings" pitchFamily="2" charset="2"/>
              <a:buChar char="q"/>
            </a:pPr>
            <a:r>
              <a:rPr lang="en-US" sz="2000" dirty="0">
                <a:latin typeface="Times New Roman" panose="02020603050405020304" pitchFamily="18" charset="0"/>
                <a:cs typeface="Times New Roman" panose="02020603050405020304" pitchFamily="18" charset="0"/>
              </a:rPr>
              <a:t>Protein C (activity and antigen) </a:t>
            </a:r>
          </a:p>
          <a:p>
            <a:pPr eaLnBrk="1" hangingPunct="1">
              <a:buSzPct val="60000"/>
              <a:buFont typeface="Wingdings" pitchFamily="2" charset="2"/>
              <a:buChar char="q"/>
            </a:pPr>
            <a:r>
              <a:rPr lang="en-US" sz="2000" dirty="0">
                <a:latin typeface="Times New Roman" panose="02020603050405020304" pitchFamily="18" charset="0"/>
                <a:cs typeface="Times New Roman" panose="02020603050405020304" pitchFamily="18" charset="0"/>
              </a:rPr>
              <a:t>Factor V (</a:t>
            </a:r>
            <a:r>
              <a:rPr lang="en-US" sz="2000" dirty="0" err="1">
                <a:latin typeface="Times New Roman" panose="02020603050405020304" pitchFamily="18" charset="0"/>
                <a:cs typeface="Times New Roman" panose="02020603050405020304" pitchFamily="18" charset="0"/>
              </a:rPr>
              <a:t>leiden</a:t>
            </a:r>
            <a:r>
              <a:rPr lang="en-US" sz="2000" dirty="0">
                <a:latin typeface="Times New Roman" panose="02020603050405020304" pitchFamily="18" charset="0"/>
                <a:cs typeface="Times New Roman" panose="02020603050405020304" pitchFamily="18" charset="0"/>
              </a:rPr>
              <a:t>) mutation </a:t>
            </a:r>
          </a:p>
          <a:p>
            <a:pPr eaLnBrk="1" hangingPunct="1">
              <a:buSzPct val="60000"/>
              <a:buFont typeface="Wingdings" pitchFamily="2" charset="2"/>
              <a:buChar char="q"/>
            </a:pPr>
            <a:r>
              <a:rPr lang="en-US" sz="2000" dirty="0">
                <a:latin typeface="Times New Roman" panose="02020603050405020304" pitchFamily="18" charset="0"/>
                <a:cs typeface="Times New Roman" panose="02020603050405020304" pitchFamily="18" charset="0"/>
              </a:rPr>
              <a:t>Antiphospholipid antibody </a:t>
            </a:r>
          </a:p>
          <a:p>
            <a:pPr eaLnBrk="1" hangingPunct="1">
              <a:buSzPct val="60000"/>
              <a:buFont typeface="Wingdings" pitchFamily="2" charset="2"/>
              <a:buChar char="q"/>
            </a:pPr>
            <a:r>
              <a:rPr lang="en-US" sz="2000" dirty="0">
                <a:latin typeface="Times New Roman" panose="02020603050405020304" pitchFamily="18" charset="0"/>
                <a:cs typeface="Times New Roman" panose="02020603050405020304" pitchFamily="18" charset="0"/>
              </a:rPr>
              <a:t>Anticardiolipin </a:t>
            </a:r>
          </a:p>
          <a:p>
            <a:pPr eaLnBrk="1" hangingPunct="1">
              <a:buSzPct val="60000"/>
              <a:buFont typeface="Wingdings" pitchFamily="2" charset="2"/>
              <a:buChar char="q"/>
            </a:pPr>
            <a:r>
              <a:rPr lang="en-US" sz="2000" dirty="0">
                <a:latin typeface="Times New Roman" panose="02020603050405020304" pitchFamily="18" charset="0"/>
                <a:cs typeface="Times New Roman" panose="02020603050405020304" pitchFamily="18" charset="0"/>
              </a:rPr>
              <a:t>Lupus-anticoagulant </a:t>
            </a:r>
          </a:p>
          <a:p>
            <a:pPr eaLnBrk="1" hangingPunct="1">
              <a:buSzPct val="60000"/>
              <a:buFont typeface="Wingdings" pitchFamily="2" charset="2"/>
              <a:buChar char="q"/>
            </a:pPr>
            <a:endParaRPr lang="en-US" sz="20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US" b="1" dirty="0">
                <a:latin typeface="Times New Roman" panose="02020603050405020304" pitchFamily="18" charset="0"/>
                <a:cs typeface="Times New Roman" panose="02020603050405020304" pitchFamily="18" charset="0"/>
              </a:rPr>
              <a:t>Hypercoaguable evaluation (Hematology consultation)</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1"/>
          <p:cNvSpPr>
            <a:spLocks noGrp="1"/>
          </p:cNvSpPr>
          <p:nvPr>
            <p:ph idx="1"/>
          </p:nvPr>
        </p:nvSpPr>
        <p:spPr/>
        <p:txBody>
          <a:bodyPr>
            <a:normAutofit/>
          </a:bodyPr>
          <a:lstStyle/>
          <a:p>
            <a:pPr lvl="1" eaLnBrk="1" hangingPunct="1">
              <a:buSzPct val="60000"/>
              <a:buFont typeface="Wingdings" pitchFamily="2" charset="2"/>
              <a:buChar char="q"/>
            </a:pPr>
            <a:r>
              <a:rPr lang="en-US" sz="2000" dirty="0">
                <a:latin typeface="Times New Roman" panose="02020603050405020304" pitchFamily="18" charset="0"/>
                <a:cs typeface="Times New Roman" panose="02020603050405020304" pitchFamily="18" charset="0"/>
              </a:rPr>
              <a:t>HIV </a:t>
            </a:r>
          </a:p>
          <a:p>
            <a:pPr lvl="1" eaLnBrk="1" hangingPunct="1">
              <a:buSzPct val="60000"/>
              <a:buFont typeface="Wingdings" pitchFamily="2" charset="2"/>
              <a:buChar char="q"/>
            </a:pPr>
            <a:r>
              <a:rPr lang="en-US" sz="2000" dirty="0">
                <a:latin typeface="Times New Roman" panose="02020603050405020304" pitchFamily="18" charset="0"/>
                <a:cs typeface="Times New Roman" panose="02020603050405020304" pitchFamily="18" charset="0"/>
              </a:rPr>
              <a:t>Lyme titers </a:t>
            </a:r>
          </a:p>
          <a:p>
            <a:pPr lvl="1" eaLnBrk="1" hangingPunct="1">
              <a:buSzPct val="60000"/>
              <a:buFont typeface="Wingdings" pitchFamily="2" charset="2"/>
              <a:buChar char="q"/>
            </a:pPr>
            <a:r>
              <a:rPr lang="en-US" sz="2000" dirty="0">
                <a:latin typeface="Times New Roman" panose="02020603050405020304" pitchFamily="18" charset="0"/>
                <a:cs typeface="Times New Roman" panose="02020603050405020304" pitchFamily="18" charset="0"/>
              </a:rPr>
              <a:t>Mycoplasma titers </a:t>
            </a:r>
          </a:p>
          <a:p>
            <a:pPr lvl="1" eaLnBrk="1" hangingPunct="1">
              <a:buSzPct val="60000"/>
              <a:buFont typeface="Wingdings" pitchFamily="2" charset="2"/>
              <a:buChar char="q"/>
            </a:pPr>
            <a:r>
              <a:rPr lang="en-US" sz="2000" dirty="0">
                <a:latin typeface="Times New Roman" panose="02020603050405020304" pitchFamily="18" charset="0"/>
                <a:cs typeface="Times New Roman" panose="02020603050405020304" pitchFamily="18" charset="0"/>
              </a:rPr>
              <a:t>Cat-scratch titers </a:t>
            </a:r>
          </a:p>
          <a:p>
            <a:pPr lvl="1" eaLnBrk="1" hangingPunct="1">
              <a:buSzPct val="60000"/>
              <a:buFont typeface="Wingdings" pitchFamily="2" charset="2"/>
              <a:buChar char="q"/>
            </a:pPr>
            <a:r>
              <a:rPr lang="en-US" sz="2000" dirty="0">
                <a:latin typeface="Times New Roman" panose="02020603050405020304" pitchFamily="18" charset="0"/>
                <a:cs typeface="Times New Roman" panose="02020603050405020304" pitchFamily="18" charset="0"/>
              </a:rPr>
              <a:t>Cardiac MRI </a:t>
            </a:r>
          </a:p>
          <a:p>
            <a:pPr lvl="1" eaLnBrk="1" hangingPunct="1">
              <a:buSzPct val="60000"/>
              <a:buFont typeface="Wingdings" pitchFamily="2" charset="2"/>
              <a:buChar char="q"/>
            </a:pPr>
            <a:r>
              <a:rPr lang="en-US" sz="2000" dirty="0">
                <a:latin typeface="Times New Roman" panose="02020603050405020304" pitchFamily="18" charset="0"/>
                <a:cs typeface="Times New Roman" panose="02020603050405020304" pitchFamily="18" charset="0"/>
              </a:rPr>
              <a:t>Echocardiogram (transesophageal) </a:t>
            </a:r>
          </a:p>
          <a:p>
            <a:pPr lvl="1" eaLnBrk="1" hangingPunct="1">
              <a:buSzPct val="60000"/>
              <a:buFont typeface="Wingdings" pitchFamily="2" charset="2"/>
              <a:buChar char="q"/>
            </a:pPr>
            <a:r>
              <a:rPr lang="en-US" sz="2000" dirty="0">
                <a:latin typeface="Times New Roman" panose="02020603050405020304" pitchFamily="18" charset="0"/>
                <a:cs typeface="Times New Roman" panose="02020603050405020304" pitchFamily="18" charset="0"/>
              </a:rPr>
              <a:t>Muscle Biopsy </a:t>
            </a:r>
          </a:p>
          <a:p>
            <a:pPr lvl="1" eaLnBrk="1" hangingPunct="1">
              <a:buSzPct val="60000"/>
              <a:buFont typeface="Wingdings" pitchFamily="2" charset="2"/>
              <a:buChar char="q"/>
            </a:pPr>
            <a:r>
              <a:rPr lang="en-US" sz="2000" dirty="0">
                <a:latin typeface="Times New Roman" panose="02020603050405020304" pitchFamily="18" charset="0"/>
                <a:cs typeface="Times New Roman" panose="02020603050405020304" pitchFamily="18" charset="0"/>
              </a:rPr>
              <a:t>DNA testing for MELAS </a:t>
            </a:r>
          </a:p>
          <a:p>
            <a:pPr lvl="1" eaLnBrk="1" hangingPunct="1">
              <a:buSzPct val="60000"/>
              <a:buFont typeface="Wingdings" pitchFamily="2" charset="2"/>
              <a:buChar char="q"/>
            </a:pPr>
            <a:r>
              <a:rPr lang="en-US" sz="2000" dirty="0">
                <a:latin typeface="Times New Roman" panose="02020603050405020304" pitchFamily="18" charset="0"/>
                <a:cs typeface="Times New Roman" panose="02020603050405020304" pitchFamily="18" charset="0"/>
              </a:rPr>
              <a:t>Cerebral angiogram (transfemoral) </a:t>
            </a:r>
          </a:p>
          <a:p>
            <a:pPr lvl="1" eaLnBrk="1" hangingPunct="1">
              <a:buSzPct val="60000"/>
              <a:buFont typeface="Wingdings" pitchFamily="2" charset="2"/>
              <a:buChar char="q"/>
            </a:pPr>
            <a:r>
              <a:rPr lang="en-US" sz="2000" dirty="0">
                <a:latin typeface="Times New Roman" panose="02020603050405020304" pitchFamily="18" charset="0"/>
                <a:cs typeface="Times New Roman" panose="02020603050405020304" pitchFamily="18" charset="0"/>
              </a:rPr>
              <a:t>Leptomeningeal biopsy</a:t>
            </a:r>
          </a:p>
          <a:p>
            <a:pPr lvl="1" eaLnBrk="1" hangingPunct="1">
              <a:buSzPct val="60000"/>
              <a:buFont typeface="Wingdings" pitchFamily="2" charset="2"/>
              <a:buChar char="q"/>
            </a:pPr>
            <a:r>
              <a:rPr lang="en-US" sz="2000" dirty="0">
                <a:latin typeface="Times New Roman" panose="02020603050405020304" pitchFamily="18" charset="0"/>
                <a:cs typeface="Times New Roman" panose="02020603050405020304" pitchFamily="18" charset="0"/>
              </a:rPr>
              <a:t> Serum </a:t>
            </a:r>
            <a:r>
              <a:rPr lang="en-US" sz="2000" dirty="0" err="1">
                <a:latin typeface="Times New Roman" panose="02020603050405020304" pitchFamily="18" charset="0"/>
                <a:cs typeface="Times New Roman" panose="02020603050405020304" pitchFamily="18" charset="0"/>
              </a:rPr>
              <a:t>homocystine</a:t>
            </a:r>
            <a:r>
              <a:rPr lang="en-US" sz="2000" dirty="0">
                <a:latin typeface="Times New Roman" panose="02020603050405020304" pitchFamily="18" charset="0"/>
                <a:cs typeface="Times New Roman" panose="02020603050405020304" pitchFamily="18" charset="0"/>
              </a:rPr>
              <a:t> after methionine load</a:t>
            </a:r>
          </a:p>
          <a:p>
            <a:pPr lvl="1" eaLnBrk="1" hangingPunct="1">
              <a:buSzPct val="60000"/>
              <a:buFont typeface="Wingdings" pitchFamily="2" charset="2"/>
              <a:buChar char="q"/>
            </a:pPr>
            <a:endParaRPr lang="en-US" sz="20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a:bodyPr>
          <a:lstStyle/>
          <a:p>
            <a:pPr eaLnBrk="1" fontAlgn="auto" hangingPunct="1">
              <a:spcAft>
                <a:spcPts val="0"/>
              </a:spcAft>
              <a:defRPr/>
            </a:pPr>
            <a:r>
              <a:rPr lang="en-US" sz="4000" b="1" dirty="0">
                <a:latin typeface="Times New Roman" panose="02020603050405020304" pitchFamily="18" charset="0"/>
                <a:cs typeface="Times New Roman" panose="02020603050405020304" pitchFamily="18" charset="0"/>
              </a:rPr>
              <a:t>THIRD LINE</a:t>
            </a:r>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1"/>
          <p:cNvSpPr>
            <a:spLocks noGrp="1"/>
          </p:cNvSpPr>
          <p:nvPr>
            <p:ph idx="1"/>
          </p:nvPr>
        </p:nvSpPr>
        <p:spPr/>
        <p:txBody>
          <a:bodyPr>
            <a:normAutofit/>
          </a:bodyPr>
          <a:lstStyle/>
          <a:p>
            <a:pPr algn="just" eaLnBrk="1" hangingPunct="1"/>
            <a:r>
              <a:rPr lang="en-US" sz="2000" dirty="0">
                <a:latin typeface="Times New Roman" panose="02020603050405020304" pitchFamily="18" charset="0"/>
                <a:cs typeface="Times New Roman" panose="02020603050405020304" pitchFamily="18" charset="0"/>
              </a:rPr>
              <a:t>1</a:t>
            </a:r>
            <a:r>
              <a:rPr lang="en-US" sz="2000" baseline="30000" dirty="0">
                <a:latin typeface="Times New Roman" panose="02020603050405020304" pitchFamily="18" charset="0"/>
                <a:cs typeface="Times New Roman" panose="02020603050405020304" pitchFamily="18" charset="0"/>
              </a:rPr>
              <a:t>st</a:t>
            </a:r>
            <a:r>
              <a:rPr lang="en-US" sz="2000" dirty="0">
                <a:latin typeface="Times New Roman" panose="02020603050405020304" pitchFamily="18" charset="0"/>
                <a:cs typeface="Times New Roman" panose="02020603050405020304" pitchFamily="18" charset="0"/>
              </a:rPr>
              <a:t> step is to differentiate  ischemic  &amp; hemorrhagic stroke.</a:t>
            </a:r>
          </a:p>
          <a:p>
            <a:pPr algn="just" eaLnBrk="1" hangingPunct="1"/>
            <a:r>
              <a:rPr lang="en-US" sz="2000" dirty="0">
                <a:latin typeface="Times New Roman" panose="02020603050405020304" pitchFamily="18" charset="0"/>
                <a:cs typeface="Times New Roman" panose="02020603050405020304" pitchFamily="18" charset="0"/>
              </a:rPr>
              <a:t>Anticoagulant therapy is contraindicated in hemorrhagic strokes.</a:t>
            </a:r>
          </a:p>
          <a:p>
            <a:pPr algn="just" eaLnBrk="1" hangingPunct="1"/>
            <a:r>
              <a:rPr lang="en-US" sz="2000" dirty="0">
                <a:latin typeface="Times New Roman" panose="02020603050405020304" pitchFamily="18" charset="0"/>
                <a:cs typeface="Times New Roman" panose="02020603050405020304" pitchFamily="18" charset="0"/>
              </a:rPr>
              <a:t>Hyperglycemia &amp; hypertension worsen the stroke.</a:t>
            </a:r>
          </a:p>
          <a:p>
            <a:pPr algn="just" eaLnBrk="1" hangingPunct="1"/>
            <a:endParaRPr lang="en-US" sz="2000" dirty="0">
              <a:latin typeface="Times New Roman" panose="02020603050405020304" pitchFamily="18" charset="0"/>
              <a:cs typeface="Times New Roman" panose="02020603050405020304" pitchFamily="18" charset="0"/>
            </a:endParaRPr>
          </a:p>
        </p:txBody>
      </p:sp>
      <p:sp>
        <p:nvSpPr>
          <p:cNvPr id="3" name="Title 2"/>
          <p:cNvSpPr>
            <a:spLocks noGrp="1"/>
          </p:cNvSpPr>
          <p:nvPr>
            <p:ph type="title"/>
          </p:nvPr>
        </p:nvSpPr>
        <p:spPr/>
        <p:txBody>
          <a:bodyPr>
            <a:normAutofit fontScale="90000"/>
          </a:bodyPr>
          <a:lstStyle/>
          <a:p>
            <a:pPr eaLnBrk="1" fontAlgn="auto" hangingPunct="1">
              <a:spcAft>
                <a:spcPts val="0"/>
              </a:spcAft>
              <a:defRPr/>
            </a:pPr>
            <a:r>
              <a:rPr lang="en-US" b="1" dirty="0">
                <a:latin typeface="Times New Roman" panose="02020603050405020304" pitchFamily="18" charset="0"/>
                <a:cs typeface="Times New Roman" panose="02020603050405020304" pitchFamily="18" charset="0"/>
              </a:rPr>
              <a:t>General consideration before starting the treatment </a:t>
            </a:r>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a:xfrm>
            <a:off x="457200" y="76200"/>
            <a:ext cx="8229600" cy="1384300"/>
          </a:xfrm>
          <a:effectLst>
            <a:outerShdw dist="107763" dir="2700000" algn="ctr" rotWithShape="0">
              <a:schemeClr val="bg2">
                <a:alpha val="50000"/>
              </a:schemeClr>
            </a:outerShdw>
          </a:effectLst>
        </p:spPr>
        <p:txBody>
          <a:bodyPr rtlCol="1">
            <a:normAutofit/>
          </a:bodyPr>
          <a:lstStyle/>
          <a:p>
            <a:pPr eaLnBrk="1" fontAlgn="auto" hangingPunct="1">
              <a:spcAft>
                <a:spcPts val="0"/>
              </a:spcAft>
              <a:defRPr/>
            </a:pPr>
            <a:r>
              <a:rPr lang="en-US" b="1" dirty="0">
                <a:latin typeface="Times New Roman" panose="02020603050405020304" pitchFamily="18" charset="0"/>
                <a:cs typeface="Times New Roman" panose="02020603050405020304" pitchFamily="18" charset="0"/>
              </a:rPr>
              <a:t>Acute care</a:t>
            </a:r>
          </a:p>
        </p:txBody>
      </p:sp>
      <p:sp>
        <p:nvSpPr>
          <p:cNvPr id="117763" name="Rectangle 3"/>
          <p:cNvSpPr>
            <a:spLocks noGrp="1" noChangeArrowheads="1"/>
          </p:cNvSpPr>
          <p:nvPr>
            <p:ph idx="1"/>
          </p:nvPr>
        </p:nvSpPr>
        <p:spPr>
          <a:xfrm>
            <a:off x="533400" y="1493961"/>
            <a:ext cx="8229600" cy="4525962"/>
          </a:xfrm>
          <a:solidFill>
            <a:schemeClr val="bg2"/>
          </a:solidFill>
          <a:effectLst>
            <a:outerShdw dist="107763" dir="13500000" algn="ctr" rotWithShape="0">
              <a:schemeClr val="bg2">
                <a:alpha val="50000"/>
              </a:schemeClr>
            </a:outerShdw>
          </a:effectLst>
        </p:spPr>
        <p:txBody>
          <a:bodyPr rtlCol="1">
            <a:normAutofit/>
          </a:bodyPr>
          <a:lstStyle/>
          <a:p>
            <a:pPr eaLnBrk="1" fontAlgn="auto" hangingPunct="1">
              <a:lnSpc>
                <a:spcPct val="90000"/>
              </a:lnSpc>
              <a:spcAft>
                <a:spcPts val="0"/>
              </a:spcAft>
              <a:buFont typeface="Arial" pitchFamily="34" charset="0"/>
              <a:buChar char="•"/>
              <a:defRPr/>
            </a:pPr>
            <a:r>
              <a:rPr lang="en-US" sz="2000" dirty="0">
                <a:latin typeface="Times New Roman" panose="02020603050405020304" pitchFamily="18" charset="0"/>
                <a:cs typeface="Times New Roman" panose="02020603050405020304" pitchFamily="18" charset="0"/>
              </a:rPr>
              <a:t>General measures</a:t>
            </a:r>
          </a:p>
          <a:p>
            <a:pPr eaLnBrk="1" fontAlgn="auto" hangingPunct="1">
              <a:lnSpc>
                <a:spcPct val="90000"/>
              </a:lnSpc>
              <a:spcAft>
                <a:spcPts val="0"/>
              </a:spcAft>
              <a:buFont typeface="Arial" pitchFamily="34" charset="0"/>
              <a:buChar char="•"/>
              <a:defRPr/>
            </a:pPr>
            <a:r>
              <a:rPr lang="en-US" sz="2000" dirty="0">
                <a:latin typeface="Times New Roman" panose="02020603050405020304" pitchFamily="18" charset="0"/>
                <a:cs typeface="Times New Roman" panose="02020603050405020304" pitchFamily="18" charset="0"/>
              </a:rPr>
              <a:t>Specific measures</a:t>
            </a:r>
          </a:p>
          <a:p>
            <a:pPr eaLnBrk="1" fontAlgn="auto" hangingPunct="1">
              <a:lnSpc>
                <a:spcPct val="90000"/>
              </a:lnSpc>
              <a:spcAft>
                <a:spcPts val="0"/>
              </a:spcAft>
              <a:buFont typeface="Arial" pitchFamily="34" charset="0"/>
              <a:buChar char="•"/>
              <a:defRPr/>
            </a:pPr>
            <a:r>
              <a:rPr lang="en-US" sz="2000" dirty="0">
                <a:latin typeface="Times New Roman" panose="02020603050405020304" pitchFamily="18" charset="0"/>
                <a:cs typeface="Times New Roman" panose="02020603050405020304" pitchFamily="18" charset="0"/>
              </a:rPr>
              <a:t>Prevention/prophylaxis</a:t>
            </a:r>
          </a:p>
          <a:p>
            <a:pPr eaLnBrk="1" fontAlgn="auto" hangingPunct="1">
              <a:lnSpc>
                <a:spcPct val="90000"/>
              </a:lnSpc>
              <a:spcAft>
                <a:spcPts val="0"/>
              </a:spcAft>
              <a:buFontTx/>
              <a:buNone/>
              <a:defRPr/>
            </a:pPr>
            <a:endParaRPr lang="en-US" sz="2000" dirty="0">
              <a:latin typeface="Times New Roman" panose="02020603050405020304" pitchFamily="18" charset="0"/>
              <a:cs typeface="Times New Roman" panose="02020603050405020304" pitchFamily="18" charset="0"/>
            </a:endParaRPr>
          </a:p>
          <a:p>
            <a:pPr eaLnBrk="1" fontAlgn="auto" hangingPunct="1">
              <a:lnSpc>
                <a:spcPct val="90000"/>
              </a:lnSpc>
              <a:spcAft>
                <a:spcPts val="0"/>
              </a:spcAft>
              <a:buFontTx/>
              <a:buNone/>
              <a:defRPr/>
            </a:pPr>
            <a:endParaRPr lang="en-US" sz="2000" dirty="0">
              <a:latin typeface="Times New Roman" panose="02020603050405020304" pitchFamily="18" charset="0"/>
              <a:cs typeface="Times New Roman" panose="02020603050405020304" pitchFamily="18" charset="0"/>
            </a:endParaRPr>
          </a:p>
          <a:p>
            <a:pPr eaLnBrk="1" fontAlgn="auto" hangingPunct="1">
              <a:lnSpc>
                <a:spcPct val="90000"/>
              </a:lnSpc>
              <a:spcAft>
                <a:spcPts val="0"/>
              </a:spcAft>
              <a:buFontTx/>
              <a:buNone/>
              <a:defRPr/>
            </a:pPr>
            <a:endParaRPr lang="en-US" sz="2000" dirty="0">
              <a:latin typeface="Times New Roman" panose="02020603050405020304" pitchFamily="18" charset="0"/>
              <a:cs typeface="Times New Roman" panose="02020603050405020304" pitchFamily="18" charset="0"/>
            </a:endParaRPr>
          </a:p>
          <a:p>
            <a:pPr eaLnBrk="1" fontAlgn="auto" hangingPunct="1">
              <a:lnSpc>
                <a:spcPct val="90000"/>
              </a:lnSpc>
              <a:spcAft>
                <a:spcPts val="0"/>
              </a:spcAft>
              <a:buFontTx/>
              <a:buNone/>
              <a:defRPr/>
            </a:pPr>
            <a:r>
              <a:rPr lang="en-US" sz="2000" dirty="0">
                <a:latin typeface="Times New Roman" panose="02020603050405020304" pitchFamily="18" charset="0"/>
                <a:cs typeface="Times New Roman" panose="02020603050405020304" pitchFamily="18" charset="0"/>
              </a:rPr>
              <a:t>   Recovery after stroke depends on the severity of the stroke and the speed of treatment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noFill/>
          <a:ln>
            <a:noFill/>
          </a:ln>
        </p:spPr>
        <p:style>
          <a:lnRef idx="1">
            <a:schemeClr val="accent1"/>
          </a:lnRef>
          <a:fillRef idx="2">
            <a:schemeClr val="accent1"/>
          </a:fillRef>
          <a:effectRef idx="1">
            <a:schemeClr val="accent1"/>
          </a:effectRef>
          <a:fontRef idx="minor">
            <a:schemeClr val="dk1"/>
          </a:fontRef>
        </p:style>
        <p:txBody>
          <a:bodyPr rtlCol="1">
            <a:normAutofit/>
          </a:bodyPr>
          <a:lstStyle/>
          <a:p>
            <a:pPr fontAlgn="auto">
              <a:spcAft>
                <a:spcPts val="0"/>
              </a:spcAft>
              <a:defRPr/>
            </a:pPr>
            <a:r>
              <a:rPr lang="ar-SA" sz="4000" b="1" dirty="0">
                <a:latin typeface="Times New Roman" panose="02020603050405020304" pitchFamily="18" charset="0"/>
                <a:cs typeface="Times New Roman" panose="02020603050405020304" pitchFamily="18" charset="0"/>
              </a:rPr>
              <a:t>MANAGMENT</a:t>
            </a:r>
            <a:endParaRPr lang="en-IE" sz="4000" b="1" dirty="0">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p:txBody>
          <a:bodyPr rtlCol="1">
            <a:normAutofit/>
          </a:bodyPr>
          <a:lstStyle/>
          <a:p>
            <a:pPr algn="l" rtl="0" fontAlgn="auto">
              <a:spcAft>
                <a:spcPts val="0"/>
              </a:spcAft>
              <a:buFont typeface="Arial" pitchFamily="34" charset="0"/>
              <a:buChar char="•"/>
              <a:defRPr/>
            </a:pPr>
            <a:r>
              <a:rPr lang="ar-SA" sz="2000" u="sng" dirty="0">
                <a:latin typeface="Times New Roman" panose="02020603050405020304" pitchFamily="18" charset="0"/>
                <a:cs typeface="Times New Roman" panose="02020603050405020304" pitchFamily="18" charset="0"/>
              </a:rPr>
              <a:t>SUPPORTIVE</a:t>
            </a:r>
            <a:r>
              <a:rPr lang="ar-SA" sz="2000" dirty="0">
                <a:latin typeface="Times New Roman" panose="02020603050405020304" pitchFamily="18" charset="0"/>
                <a:cs typeface="Times New Roman" panose="02020603050405020304" pitchFamily="18" charset="0"/>
              </a:rPr>
              <a:t>:</a:t>
            </a:r>
          </a:p>
          <a:p>
            <a:pPr algn="l" rtl="0" fontAlgn="auto">
              <a:spcAft>
                <a:spcPts val="0"/>
              </a:spcAft>
              <a:buFont typeface="Arial" pitchFamily="34" charset="0"/>
              <a:buChar char="•"/>
              <a:defRPr/>
            </a:pPr>
            <a:r>
              <a:rPr lang="ar-SA" sz="2000" dirty="0">
                <a:latin typeface="Times New Roman" panose="02020603050405020304" pitchFamily="18" charset="0"/>
                <a:cs typeface="Times New Roman" panose="02020603050405020304" pitchFamily="18" charset="0"/>
              </a:rPr>
              <a:t>Airway an</a:t>
            </a:r>
            <a:r>
              <a:rPr lang="en-US" sz="2000" dirty="0">
                <a:latin typeface="Times New Roman" panose="02020603050405020304" pitchFamily="18" charset="0"/>
                <a:cs typeface="Times New Roman" panose="02020603050405020304" pitchFamily="18" charset="0"/>
              </a:rPr>
              <a:t>d</a:t>
            </a:r>
            <a:r>
              <a:rPr lang="ar-SA" sz="2000" dirty="0">
                <a:latin typeface="Times New Roman" panose="02020603050405020304" pitchFamily="18" charset="0"/>
                <a:cs typeface="Times New Roman" panose="02020603050405020304" pitchFamily="18" charset="0"/>
              </a:rPr>
              <a:t> respiration managment.</a:t>
            </a:r>
          </a:p>
          <a:p>
            <a:pPr algn="l" rtl="0" fontAlgn="auto">
              <a:spcAft>
                <a:spcPts val="0"/>
              </a:spcAft>
              <a:buFont typeface="Arial" pitchFamily="34" charset="0"/>
              <a:buChar char="•"/>
              <a:defRPr/>
            </a:pPr>
            <a:r>
              <a:rPr lang="en-IE" sz="2000" dirty="0">
                <a:latin typeface="Times New Roman" panose="02020603050405020304" pitchFamily="18" charset="0"/>
                <a:cs typeface="Times New Roman" panose="02020603050405020304" pitchFamily="18" charset="0"/>
              </a:rPr>
              <a:t>C</a:t>
            </a:r>
            <a:r>
              <a:rPr lang="ar-SA" sz="2000" dirty="0">
                <a:latin typeface="Times New Roman" panose="02020603050405020304" pitchFamily="18" charset="0"/>
                <a:cs typeface="Times New Roman" panose="02020603050405020304" pitchFamily="18" charset="0"/>
              </a:rPr>
              <a:t>irculation   and </a:t>
            </a:r>
            <a:r>
              <a:rPr lang="en-US" sz="2000" dirty="0">
                <a:latin typeface="Times New Roman" panose="02020603050405020304" pitchFamily="18" charset="0"/>
                <a:cs typeface="Times New Roman" panose="02020603050405020304" pitchFamily="18" charset="0"/>
              </a:rPr>
              <a:t>BP</a:t>
            </a:r>
            <a:r>
              <a:rPr lang="ar-SA" sz="2000" dirty="0">
                <a:latin typeface="Times New Roman" panose="02020603050405020304" pitchFamily="18" charset="0"/>
                <a:cs typeface="Times New Roman" panose="02020603050405020304" pitchFamily="18" charset="0"/>
              </a:rPr>
              <a:t> managment.</a:t>
            </a:r>
            <a:endParaRPr lang="en-US" sz="2000" dirty="0">
              <a:latin typeface="Times New Roman" panose="02020603050405020304" pitchFamily="18" charset="0"/>
              <a:cs typeface="Times New Roman" panose="02020603050405020304" pitchFamily="18" charset="0"/>
            </a:endParaRPr>
          </a:p>
          <a:p>
            <a:pPr algn="l" rtl="0" fontAlgn="auto">
              <a:spcAft>
                <a:spcPts val="0"/>
              </a:spcAft>
              <a:buFont typeface="Arial" pitchFamily="34" charset="0"/>
              <a:buChar char="•"/>
              <a:defRPr/>
            </a:pPr>
            <a:r>
              <a:rPr lang="en-US" sz="2000" dirty="0">
                <a:latin typeface="Times New Roman" panose="02020603050405020304" pitchFamily="18" charset="0"/>
                <a:cs typeface="Times New Roman" panose="02020603050405020304" pitchFamily="18" charset="0"/>
              </a:rPr>
              <a:t>Management of raised ICT</a:t>
            </a:r>
          </a:p>
          <a:p>
            <a:pPr algn="l" rtl="0" fontAlgn="auto">
              <a:spcAft>
                <a:spcPts val="0"/>
              </a:spcAft>
              <a:buFont typeface="Arial" pitchFamily="34" charset="0"/>
              <a:buChar char="•"/>
              <a:defRPr/>
            </a:pPr>
            <a:r>
              <a:rPr lang="en-IE" sz="2000" dirty="0">
                <a:latin typeface="Times New Roman" panose="02020603050405020304" pitchFamily="18" charset="0"/>
                <a:cs typeface="Times New Roman" panose="02020603050405020304" pitchFamily="18" charset="0"/>
              </a:rPr>
              <a:t>C</a:t>
            </a:r>
            <a:r>
              <a:rPr lang="ar-SA" sz="2000" dirty="0">
                <a:latin typeface="Times New Roman" panose="02020603050405020304" pitchFamily="18" charset="0"/>
                <a:cs typeface="Times New Roman" panose="02020603050405020304" pitchFamily="18" charset="0"/>
              </a:rPr>
              <a:t>are of the skin</a:t>
            </a:r>
          </a:p>
          <a:p>
            <a:pPr algn="l" rtl="0" fontAlgn="auto">
              <a:spcAft>
                <a:spcPts val="0"/>
              </a:spcAft>
              <a:buFont typeface="Arial" pitchFamily="34" charset="0"/>
              <a:buChar char="•"/>
              <a:defRPr/>
            </a:pPr>
            <a:r>
              <a:rPr lang="en-IE" sz="2000" dirty="0">
                <a:latin typeface="Times New Roman" panose="02020603050405020304" pitchFamily="18" charset="0"/>
                <a:cs typeface="Times New Roman" panose="02020603050405020304" pitchFamily="18" charset="0"/>
              </a:rPr>
              <a:t>C</a:t>
            </a:r>
            <a:r>
              <a:rPr lang="ar-SA" sz="2000" dirty="0">
                <a:latin typeface="Times New Roman" panose="02020603050405020304" pitchFamily="18" charset="0"/>
                <a:cs typeface="Times New Roman" panose="02020603050405020304" pitchFamily="18" charset="0"/>
              </a:rPr>
              <a:t>are of nutrition</a:t>
            </a:r>
          </a:p>
          <a:p>
            <a:pPr algn="l" rtl="0" fontAlgn="auto">
              <a:spcAft>
                <a:spcPts val="0"/>
              </a:spcAft>
              <a:buFont typeface="Arial" pitchFamily="34" charset="0"/>
              <a:buChar char="•"/>
              <a:defRPr/>
            </a:pPr>
            <a:r>
              <a:rPr lang="en-IE" sz="2000" dirty="0">
                <a:latin typeface="Times New Roman" panose="02020603050405020304" pitchFamily="18" charset="0"/>
                <a:cs typeface="Times New Roman" panose="02020603050405020304" pitchFamily="18" charset="0"/>
              </a:rPr>
              <a:t>C</a:t>
            </a:r>
            <a:r>
              <a:rPr lang="ar-SA" sz="2000" dirty="0">
                <a:latin typeface="Times New Roman" panose="02020603050405020304" pitchFamily="18" charset="0"/>
                <a:cs typeface="Times New Roman" panose="02020603050405020304" pitchFamily="18" charset="0"/>
              </a:rPr>
              <a:t>are of the bladder</a:t>
            </a:r>
            <a:r>
              <a:rPr lang="en-US" sz="2000" dirty="0">
                <a:latin typeface="Times New Roman" panose="02020603050405020304" pitchFamily="18" charset="0"/>
                <a:cs typeface="Times New Roman" panose="02020603050405020304" pitchFamily="18" charset="0"/>
              </a:rPr>
              <a:t>&amp; bowel</a:t>
            </a:r>
            <a:r>
              <a:rPr lang="ar-SA" sz="2000" dirty="0">
                <a:latin typeface="Times New Roman" panose="02020603050405020304" pitchFamily="18" charset="0"/>
                <a:cs typeface="Times New Roman" panose="02020603050405020304" pitchFamily="18" charset="0"/>
              </a:rPr>
              <a:t> </a:t>
            </a:r>
          </a:p>
          <a:p>
            <a:pPr algn="l" rtl="0" fontAlgn="auto">
              <a:spcAft>
                <a:spcPts val="0"/>
              </a:spcAft>
              <a:buFont typeface="Arial" pitchFamily="34" charset="0"/>
              <a:buChar char="•"/>
              <a:defRPr/>
            </a:pPr>
            <a:r>
              <a:rPr lang="en-IE" sz="2000" dirty="0">
                <a:latin typeface="Times New Roman" panose="02020603050405020304" pitchFamily="18" charset="0"/>
                <a:cs typeface="Times New Roman" panose="02020603050405020304" pitchFamily="18" charset="0"/>
              </a:rPr>
              <a:t>P</a:t>
            </a:r>
            <a:r>
              <a:rPr lang="ar-SA" sz="2000" dirty="0">
                <a:latin typeface="Times New Roman" panose="02020603050405020304" pitchFamily="18" charset="0"/>
                <a:cs typeface="Times New Roman" panose="02020603050405020304" pitchFamily="18" charset="0"/>
              </a:rPr>
              <a:t>hysiotherapy</a:t>
            </a:r>
          </a:p>
          <a:p>
            <a:pPr algn="l" rtl="0" fontAlgn="auto">
              <a:spcAft>
                <a:spcPts val="0"/>
              </a:spcAft>
              <a:buFont typeface="Arial" pitchFamily="34" charset="0"/>
              <a:buNone/>
              <a:defRPr/>
            </a:pPr>
            <a:endParaRPr lang="en-IE"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normAutofit/>
          </a:bodyPr>
          <a:lstStyle/>
          <a:p>
            <a:pPr eaLnBrk="1" hangingPunct="1">
              <a:defRPr/>
            </a:pPr>
            <a:r>
              <a:rPr lang="en-US" sz="4000" b="1" dirty="0">
                <a:latin typeface="Times New Roman" panose="02020603050405020304" pitchFamily="18" charset="0"/>
                <a:cs typeface="Times New Roman" panose="02020603050405020304" pitchFamily="18" charset="0"/>
              </a:rPr>
              <a:t>Therapy</a:t>
            </a:r>
          </a:p>
        </p:txBody>
      </p:sp>
      <p:sp>
        <p:nvSpPr>
          <p:cNvPr id="64515" name="Rectangle 3"/>
          <p:cNvSpPr>
            <a:spLocks noGrp="1" noChangeArrowheads="1"/>
          </p:cNvSpPr>
          <p:nvPr>
            <p:ph type="body" idx="1"/>
          </p:nvPr>
        </p:nvSpPr>
        <p:spPr/>
        <p:txBody>
          <a:bodyPr>
            <a:normAutofit/>
          </a:bodyPr>
          <a:lstStyle/>
          <a:p>
            <a:pPr eaLnBrk="1" hangingPunct="1">
              <a:buSzPct val="60000"/>
              <a:buFont typeface="Wingdings" panose="05000000000000000000" pitchFamily="2" charset="2"/>
              <a:buChar char="q"/>
              <a:defRPr/>
            </a:pPr>
            <a:r>
              <a:rPr lang="en-US" sz="2400" dirty="0">
                <a:latin typeface="Times New Roman" panose="02020603050405020304" pitchFamily="18" charset="0"/>
                <a:cs typeface="Times New Roman" panose="02020603050405020304" pitchFamily="18" charset="0"/>
              </a:rPr>
              <a:t>Absence of RCT</a:t>
            </a:r>
          </a:p>
          <a:p>
            <a:pPr eaLnBrk="1" hangingPunct="1">
              <a:buSzPct val="60000"/>
              <a:buFont typeface="Wingdings" panose="05000000000000000000" pitchFamily="2" charset="2"/>
              <a:buChar char="q"/>
              <a:defRPr/>
            </a:pPr>
            <a:r>
              <a:rPr lang="en-US" sz="2400" dirty="0">
                <a:latin typeface="Times New Roman" panose="02020603050405020304" pitchFamily="18" charset="0"/>
                <a:cs typeface="Times New Roman" panose="02020603050405020304" pitchFamily="18" charset="0"/>
              </a:rPr>
              <a:t>Adapted from adults</a:t>
            </a:r>
          </a:p>
          <a:p>
            <a:pPr eaLnBrk="1" hangingPunct="1">
              <a:buSzPct val="60000"/>
              <a:buFont typeface="Wingdings" panose="05000000000000000000" pitchFamily="2" charset="2"/>
              <a:buChar char="q"/>
              <a:defRPr/>
            </a:pPr>
            <a:r>
              <a:rPr lang="en-US" sz="2400" dirty="0">
                <a:latin typeface="Times New Roman" panose="02020603050405020304" pitchFamily="18" charset="0"/>
                <a:cs typeface="Times New Roman" panose="02020603050405020304" pitchFamily="18" charset="0"/>
              </a:rPr>
              <a:t>Treat underlying risk factor</a:t>
            </a:r>
          </a:p>
          <a:p>
            <a:pPr eaLnBrk="1" hangingPunct="1">
              <a:buSzPct val="60000"/>
              <a:buFont typeface="Wingdings" panose="05000000000000000000" pitchFamily="2" charset="2"/>
              <a:buChar char="q"/>
              <a:defRPr/>
            </a:pPr>
            <a:r>
              <a:rPr lang="en-US" sz="2400" dirty="0">
                <a:latin typeface="Times New Roman" panose="02020603050405020304" pitchFamily="18" charset="0"/>
                <a:cs typeface="Times New Roman" panose="02020603050405020304" pitchFamily="18" charset="0"/>
              </a:rPr>
              <a:t>Prevent recurrence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Grp="1" noChangeArrowheads="1"/>
          </p:cNvSpPr>
          <p:nvPr>
            <p:ph type="title"/>
          </p:nvPr>
        </p:nvSpPr>
        <p:spPr>
          <a:noFill/>
          <a:effectLst>
            <a:outerShdw dist="107763" dir="8100000" algn="ctr" rotWithShape="0">
              <a:schemeClr val="bg2">
                <a:alpha val="50000"/>
              </a:schemeClr>
            </a:outerShdw>
          </a:effectLst>
        </p:spPr>
        <p:txBody>
          <a:bodyPr rtlCol="1">
            <a:normAutofit fontScale="90000"/>
          </a:bodyPr>
          <a:lstStyle/>
          <a:p>
            <a:pPr eaLnBrk="1" fontAlgn="auto" hangingPunct="1">
              <a:spcAft>
                <a:spcPts val="0"/>
              </a:spcAft>
              <a:defRPr/>
            </a:pPr>
            <a:r>
              <a:rPr lang="en-US" sz="4000" b="1" dirty="0">
                <a:latin typeface="Times New Roman" panose="02020603050405020304" pitchFamily="18" charset="0"/>
                <a:cs typeface="Times New Roman" panose="02020603050405020304" pitchFamily="18" charset="0"/>
              </a:rPr>
              <a:t>Acute care </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specific medical treatments</a:t>
            </a:r>
          </a:p>
        </p:txBody>
      </p:sp>
      <p:sp>
        <p:nvSpPr>
          <p:cNvPr id="118787" name="Rectangle 3"/>
          <p:cNvSpPr>
            <a:spLocks noGrp="1" noChangeArrowheads="1"/>
          </p:cNvSpPr>
          <p:nvPr>
            <p:ph idx="1"/>
          </p:nvPr>
        </p:nvSpPr>
        <p:spPr>
          <a:effectLst>
            <a:outerShdw dist="107763" dir="18900000" algn="ctr" rotWithShape="0">
              <a:schemeClr val="bg2">
                <a:alpha val="50000"/>
              </a:schemeClr>
            </a:outerShdw>
          </a:effectLst>
        </p:spPr>
        <p:txBody>
          <a:bodyPr rtlCol="1">
            <a:normAutofit/>
          </a:bodyPr>
          <a:lstStyle/>
          <a:p>
            <a:pPr eaLnBrk="1" fontAlgn="auto" hangingPunct="1">
              <a:lnSpc>
                <a:spcPct val="90000"/>
              </a:lnSpc>
              <a:spcAft>
                <a:spcPts val="0"/>
              </a:spcAft>
              <a:buFont typeface="Arial" pitchFamily="34" charset="0"/>
              <a:buChar char="•"/>
              <a:defRPr/>
            </a:pPr>
            <a:r>
              <a:rPr lang="en-US" sz="2000" dirty="0">
                <a:solidFill>
                  <a:srgbClr val="FF0000"/>
                </a:solidFill>
                <a:latin typeface="Times New Roman" panose="02020603050405020304" pitchFamily="18" charset="0"/>
                <a:cs typeface="Times New Roman" panose="02020603050405020304" pitchFamily="18" charset="0"/>
              </a:rPr>
              <a:t>Aspirin (5 mg/kg/day)* </a:t>
            </a:r>
            <a:r>
              <a:rPr lang="en-US" sz="2000" dirty="0">
                <a:latin typeface="Times New Roman" panose="02020603050405020304" pitchFamily="18" charset="0"/>
                <a:cs typeface="Times New Roman" panose="02020603050405020304" pitchFamily="18" charset="0"/>
              </a:rPr>
              <a:t>should be given once there is radiological confirmation of arterial </a:t>
            </a:r>
            <a:r>
              <a:rPr lang="en-US" sz="2000" dirty="0" err="1">
                <a:latin typeface="Times New Roman" panose="02020603050405020304" pitchFamily="18" charset="0"/>
                <a:cs typeface="Times New Roman" panose="02020603050405020304" pitchFamily="18" charset="0"/>
              </a:rPr>
              <a:t>ischaemic</a:t>
            </a:r>
            <a:r>
              <a:rPr lang="en-US" sz="2000" dirty="0">
                <a:latin typeface="Times New Roman" panose="02020603050405020304" pitchFamily="18" charset="0"/>
                <a:cs typeface="Times New Roman" panose="02020603050405020304" pitchFamily="18" charset="0"/>
              </a:rPr>
              <a:t> stroke, except in patients with evidence of intracranial </a:t>
            </a:r>
            <a:r>
              <a:rPr lang="en-US" sz="2000" dirty="0" err="1">
                <a:latin typeface="Times New Roman" panose="02020603050405020304" pitchFamily="18" charset="0"/>
                <a:cs typeface="Times New Roman" panose="02020603050405020304" pitchFamily="18" charset="0"/>
              </a:rPr>
              <a:t>haemorrhage</a:t>
            </a:r>
            <a:r>
              <a:rPr lang="en-US" sz="2000" dirty="0">
                <a:latin typeface="Times New Roman" panose="02020603050405020304" pitchFamily="18" charset="0"/>
                <a:cs typeface="Times New Roman" panose="02020603050405020304" pitchFamily="18" charset="0"/>
              </a:rPr>
              <a:t> on imaging and those with sickle cell disease</a:t>
            </a:r>
          </a:p>
          <a:p>
            <a:pPr eaLnBrk="1" fontAlgn="auto" hangingPunct="1">
              <a:lnSpc>
                <a:spcPct val="90000"/>
              </a:lnSpc>
              <a:spcAft>
                <a:spcPts val="0"/>
              </a:spcAft>
              <a:buFontTx/>
              <a:buNone/>
              <a:defRPr/>
            </a:pPr>
            <a:r>
              <a:rPr lang="en-US" sz="2000" dirty="0">
                <a:latin typeface="Times New Roman" panose="02020603050405020304" pitchFamily="18" charset="0"/>
                <a:cs typeface="Times New Roman" panose="02020603050405020304" pitchFamily="18" charset="0"/>
              </a:rPr>
              <a:t> - LMWH (1 week)</a:t>
            </a:r>
          </a:p>
          <a:p>
            <a:pPr eaLnBrk="1" fontAlgn="auto" hangingPunct="1">
              <a:lnSpc>
                <a:spcPct val="90000"/>
              </a:lnSpc>
              <a:spcAft>
                <a:spcPts val="0"/>
              </a:spcAft>
              <a:buFontTx/>
              <a:buNone/>
              <a:defRPr/>
            </a:pPr>
            <a:r>
              <a:rPr lang="en-US" sz="2000" dirty="0">
                <a:latin typeface="Times New Roman" panose="02020603050405020304" pitchFamily="18" charset="0"/>
                <a:cs typeface="Times New Roman" panose="02020603050405020304" pitchFamily="18" charset="0"/>
              </a:rPr>
              <a:t> - Warfarin ( for 6 months)</a:t>
            </a:r>
          </a:p>
          <a:p>
            <a:pPr eaLnBrk="1" fontAlgn="auto" hangingPunct="1">
              <a:lnSpc>
                <a:spcPct val="90000"/>
              </a:lnSpc>
              <a:spcAft>
                <a:spcPts val="0"/>
              </a:spcAft>
              <a:buFontTx/>
              <a:buNone/>
              <a:defRPr/>
            </a:pPr>
            <a:endParaRPr lang="en-US" sz="2000" dirty="0">
              <a:latin typeface="Times New Roman" panose="02020603050405020304" pitchFamily="18" charset="0"/>
              <a:cs typeface="Times New Roman" panose="02020603050405020304" pitchFamily="18" charset="0"/>
            </a:endParaRPr>
          </a:p>
          <a:p>
            <a:pPr eaLnBrk="1" fontAlgn="auto" hangingPunct="1">
              <a:lnSpc>
                <a:spcPct val="90000"/>
              </a:lnSpc>
              <a:spcAft>
                <a:spcPts val="0"/>
              </a:spcAft>
              <a:buFontTx/>
              <a:buNone/>
              <a:defRPr/>
            </a:pPr>
            <a:endParaRPr lang="en-US" sz="2000" dirty="0">
              <a:latin typeface="Times New Roman" panose="02020603050405020304" pitchFamily="18" charset="0"/>
              <a:cs typeface="Times New Roman" panose="02020603050405020304" pitchFamily="18" charset="0"/>
            </a:endParaRPr>
          </a:p>
          <a:p>
            <a:pPr eaLnBrk="1" fontAlgn="auto" hangingPunct="1">
              <a:lnSpc>
                <a:spcPct val="90000"/>
              </a:lnSpc>
              <a:spcAft>
                <a:spcPts val="0"/>
              </a:spcAft>
              <a:buFontTx/>
              <a:buNone/>
              <a:defRPr/>
            </a:pPr>
            <a:r>
              <a:rPr lang="en-US" sz="2000" b="1" dirty="0">
                <a:latin typeface="Times New Roman" panose="02020603050405020304" pitchFamily="18" charset="0"/>
                <a:cs typeface="Times New Roman" panose="02020603050405020304" pitchFamily="18" charset="0"/>
              </a:rPr>
              <a:t>*max 300 mg</a:t>
            </a:r>
          </a:p>
        </p:txBody>
      </p:sp>
      <p:pic>
        <p:nvPicPr>
          <p:cNvPr id="91140" name="Picture 4"/>
          <p:cNvPicPr>
            <a:picLocks noChangeAspect="1" noChangeArrowheads="1"/>
          </p:cNvPicPr>
          <p:nvPr/>
        </p:nvPicPr>
        <p:blipFill>
          <a:blip r:embed="rId3" cstate="print"/>
          <a:srcRect/>
          <a:stretch>
            <a:fillRect/>
          </a:stretch>
        </p:blipFill>
        <p:spPr bwMode="auto">
          <a:xfrm>
            <a:off x="296863" y="1905000"/>
            <a:ext cx="541337" cy="581025"/>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normAutofit/>
          </a:bodyPr>
          <a:lstStyle/>
          <a:p>
            <a:pPr eaLnBrk="1" hangingPunct="1">
              <a:defRPr/>
            </a:pPr>
            <a:r>
              <a:rPr lang="en-US" sz="4000" b="1" dirty="0">
                <a:latin typeface="Times New Roman" panose="02020603050405020304" pitchFamily="18" charset="0"/>
                <a:cs typeface="Times New Roman" panose="02020603050405020304" pitchFamily="18" charset="0"/>
              </a:rPr>
              <a:t>Consensus on……</a:t>
            </a:r>
          </a:p>
        </p:txBody>
      </p:sp>
      <p:sp>
        <p:nvSpPr>
          <p:cNvPr id="65539" name="Rectangle 3"/>
          <p:cNvSpPr>
            <a:spLocks noGrp="1" noChangeArrowheads="1"/>
          </p:cNvSpPr>
          <p:nvPr>
            <p:ph type="body" idx="1"/>
          </p:nvPr>
        </p:nvSpPr>
        <p:spPr/>
        <p:txBody>
          <a:bodyPr>
            <a:normAutofit/>
          </a:bodyPr>
          <a:lstStyle/>
          <a:p>
            <a:pPr eaLnBrk="1" hangingPunct="1">
              <a:buSzPct val="60000"/>
              <a:buFont typeface="Wingdings" panose="05000000000000000000" pitchFamily="2" charset="2"/>
              <a:buChar char="q"/>
              <a:defRPr/>
            </a:pPr>
            <a:r>
              <a:rPr lang="en-US" sz="2000" dirty="0">
                <a:latin typeface="Times New Roman" panose="02020603050405020304" pitchFamily="18" charset="0"/>
                <a:cs typeface="Times New Roman" panose="02020603050405020304" pitchFamily="18" charset="0"/>
              </a:rPr>
              <a:t>Sickle cell disease</a:t>
            </a:r>
          </a:p>
          <a:p>
            <a:pPr eaLnBrk="1" hangingPunct="1">
              <a:buSzPct val="60000"/>
              <a:buFont typeface="Wingdings" panose="05000000000000000000" pitchFamily="2" charset="2"/>
              <a:buChar char="q"/>
              <a:defRPr/>
            </a:pPr>
            <a:r>
              <a:rPr lang="en-US" sz="2000" dirty="0">
                <a:latin typeface="Times New Roman" panose="02020603050405020304" pitchFamily="18" charset="0"/>
                <a:cs typeface="Times New Roman" panose="02020603050405020304" pitchFamily="18" charset="0"/>
              </a:rPr>
              <a:t>Acute therapy</a:t>
            </a:r>
          </a:p>
          <a:p>
            <a:pPr lvl="1" eaLnBrk="1" hangingPunct="1">
              <a:buSzPct val="60000"/>
              <a:buFont typeface="Wingdings" panose="05000000000000000000" pitchFamily="2" charset="2"/>
              <a:buChar char="q"/>
              <a:defRPr/>
            </a:pPr>
            <a:r>
              <a:rPr lang="en-US" sz="2000" dirty="0">
                <a:latin typeface="Times New Roman" panose="02020603050405020304" pitchFamily="18" charset="0"/>
                <a:cs typeface="Times New Roman" panose="02020603050405020304" pitchFamily="18" charset="0"/>
              </a:rPr>
              <a:t>Exchange transfusion</a:t>
            </a:r>
          </a:p>
          <a:p>
            <a:pPr eaLnBrk="1" hangingPunct="1">
              <a:buSzPct val="60000"/>
              <a:buFont typeface="Wingdings" panose="05000000000000000000" pitchFamily="2" charset="2"/>
              <a:buChar char="q"/>
              <a:defRPr/>
            </a:pPr>
            <a:r>
              <a:rPr lang="en-US" sz="2000" dirty="0">
                <a:latin typeface="Times New Roman" panose="02020603050405020304" pitchFamily="18" charset="0"/>
                <a:cs typeface="Times New Roman" panose="02020603050405020304" pitchFamily="18" charset="0"/>
              </a:rPr>
              <a:t>Preventive therapy</a:t>
            </a:r>
          </a:p>
          <a:p>
            <a:pPr lvl="1" eaLnBrk="1" hangingPunct="1">
              <a:buSzPct val="60000"/>
              <a:buFont typeface="Wingdings" panose="05000000000000000000" pitchFamily="2" charset="2"/>
              <a:buChar char="q"/>
              <a:defRPr/>
            </a:pPr>
            <a:r>
              <a:rPr lang="en-US" sz="2000" dirty="0">
                <a:latin typeface="Times New Roman" panose="02020603050405020304" pitchFamily="18" charset="0"/>
                <a:cs typeface="Times New Roman" panose="02020603050405020304" pitchFamily="18" charset="0"/>
              </a:rPr>
              <a:t>Blood transfusion every 3-6 weeks to maintain </a:t>
            </a:r>
            <a:r>
              <a:rPr lang="en-US" sz="2000" dirty="0" err="1">
                <a:latin typeface="Times New Roman" panose="02020603050405020304" pitchFamily="18" charset="0"/>
                <a:cs typeface="Times New Roman" panose="02020603050405020304" pitchFamily="18" charset="0"/>
              </a:rPr>
              <a:t>HbS</a:t>
            </a:r>
            <a:r>
              <a:rPr lang="en-US" sz="2000" dirty="0">
                <a:latin typeface="Times New Roman" panose="02020603050405020304" pitchFamily="18" charset="0"/>
                <a:cs typeface="Times New Roman" panose="02020603050405020304" pitchFamily="18" charset="0"/>
              </a:rPr>
              <a:t>&lt;30%</a:t>
            </a:r>
          </a:p>
          <a:p>
            <a:pPr lvl="1" eaLnBrk="1" hangingPunct="1">
              <a:buSzPct val="60000"/>
              <a:buFont typeface="Wingdings" panose="05000000000000000000" pitchFamily="2" charset="2"/>
              <a:buChar char="q"/>
              <a:defRPr/>
            </a:pPr>
            <a:r>
              <a:rPr lang="en-US" sz="2000" dirty="0">
                <a:latin typeface="Times New Roman" panose="02020603050405020304" pitchFamily="18" charset="0"/>
                <a:cs typeface="Times New Roman" panose="02020603050405020304" pitchFamily="18" charset="0"/>
              </a:rPr>
              <a:t> stem cell transplant</a:t>
            </a:r>
          </a:p>
          <a:p>
            <a:pPr lvl="1" eaLnBrk="1" hangingPunct="1">
              <a:buSzPct val="60000"/>
              <a:buFont typeface="Wingdings" panose="05000000000000000000" pitchFamily="2" charset="2"/>
              <a:buChar char="q"/>
              <a:defRPr/>
            </a:pPr>
            <a:r>
              <a:rPr lang="en-US" sz="2000" dirty="0" err="1">
                <a:latin typeface="Times New Roman" panose="02020603050405020304" pitchFamily="18" charset="0"/>
                <a:cs typeface="Times New Roman" panose="02020603050405020304" pitchFamily="18" charset="0"/>
              </a:rPr>
              <a:t>Transcranial</a:t>
            </a:r>
            <a:r>
              <a:rPr lang="en-US" sz="2000" dirty="0">
                <a:latin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cs typeface="Times New Roman" panose="02020603050405020304" pitchFamily="18" charset="0"/>
              </a:rPr>
              <a:t>dopplers</a:t>
            </a:r>
            <a:endParaRPr lang="en-US"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pPr eaLnBrk="1" hangingPunct="1">
              <a:defRPr/>
            </a:pPr>
            <a:r>
              <a:rPr lang="en-US" dirty="0"/>
              <a:t>Current recommendations……</a:t>
            </a:r>
          </a:p>
        </p:txBody>
      </p:sp>
      <p:sp>
        <p:nvSpPr>
          <p:cNvPr id="66563" name="Rectangle 3"/>
          <p:cNvSpPr>
            <a:spLocks noGrp="1" noChangeArrowheads="1"/>
          </p:cNvSpPr>
          <p:nvPr>
            <p:ph type="body" idx="1"/>
          </p:nvPr>
        </p:nvSpPr>
        <p:spPr/>
        <p:txBody>
          <a:bodyPr>
            <a:normAutofit/>
          </a:bodyPr>
          <a:lstStyle/>
          <a:p>
            <a:pPr eaLnBrk="1" hangingPunct="1">
              <a:lnSpc>
                <a:spcPct val="90000"/>
              </a:lnSpc>
              <a:buSzPct val="60000"/>
              <a:buFont typeface="Wingdings" panose="05000000000000000000" pitchFamily="2" charset="2"/>
              <a:buChar char="q"/>
              <a:defRPr/>
            </a:pPr>
            <a:r>
              <a:rPr lang="en-US" sz="2000" dirty="0">
                <a:latin typeface="Times New Roman" panose="02020603050405020304" pitchFamily="18" charset="0"/>
                <a:cs typeface="Times New Roman" panose="02020603050405020304" pitchFamily="18" charset="0"/>
              </a:rPr>
              <a:t>Neonatal AIS – no therapy</a:t>
            </a:r>
          </a:p>
          <a:p>
            <a:pPr eaLnBrk="1" hangingPunct="1">
              <a:lnSpc>
                <a:spcPct val="90000"/>
              </a:lnSpc>
              <a:buSzPct val="60000"/>
              <a:buFont typeface="Wingdings" panose="05000000000000000000" pitchFamily="2" charset="2"/>
              <a:buChar char="q"/>
              <a:defRPr/>
            </a:pPr>
            <a:r>
              <a:rPr lang="en-US" sz="2000" dirty="0">
                <a:latin typeface="Times New Roman" panose="02020603050405020304" pitchFamily="18" charset="0"/>
                <a:cs typeface="Times New Roman" panose="02020603050405020304" pitchFamily="18" charset="0"/>
              </a:rPr>
              <a:t>Dissecting </a:t>
            </a:r>
            <a:r>
              <a:rPr lang="en-US" sz="2000" dirty="0" err="1">
                <a:latin typeface="Times New Roman" panose="02020603050405020304" pitchFamily="18" charset="0"/>
                <a:cs typeface="Times New Roman" panose="02020603050405020304" pitchFamily="18" charset="0"/>
              </a:rPr>
              <a:t>vasculopathy</a:t>
            </a:r>
            <a:r>
              <a:rPr lang="en-US" sz="2000" dirty="0">
                <a:latin typeface="Times New Roman" panose="02020603050405020304" pitchFamily="18" charset="0"/>
                <a:cs typeface="Times New Roman" panose="02020603050405020304" pitchFamily="18" charset="0"/>
              </a:rPr>
              <a:t> – anticoagulation 3-6 months ( no aspirin )</a:t>
            </a:r>
          </a:p>
          <a:p>
            <a:pPr eaLnBrk="1" hangingPunct="1">
              <a:lnSpc>
                <a:spcPct val="90000"/>
              </a:lnSpc>
              <a:buSzPct val="60000"/>
              <a:buFont typeface="Wingdings" panose="05000000000000000000" pitchFamily="2" charset="2"/>
              <a:buChar char="q"/>
              <a:defRPr/>
            </a:pPr>
            <a:r>
              <a:rPr lang="en-US" sz="2000" dirty="0" err="1">
                <a:latin typeface="Times New Roman" panose="02020603050405020304" pitchFamily="18" charset="0"/>
                <a:cs typeface="Times New Roman" panose="02020603050405020304" pitchFamily="18" charset="0"/>
              </a:rPr>
              <a:t>Cardiogenic</a:t>
            </a:r>
            <a:r>
              <a:rPr lang="en-US" sz="2000" dirty="0">
                <a:latin typeface="Times New Roman" panose="02020603050405020304" pitchFamily="18" charset="0"/>
                <a:cs typeface="Times New Roman" panose="02020603050405020304" pitchFamily="18" charset="0"/>
              </a:rPr>
              <a:t> embolism – anticoagulation but no consensus on length of time( no aspirin)</a:t>
            </a:r>
          </a:p>
          <a:p>
            <a:pPr eaLnBrk="1" hangingPunct="1">
              <a:lnSpc>
                <a:spcPct val="90000"/>
              </a:lnSpc>
              <a:buSzPct val="60000"/>
              <a:buFont typeface="Wingdings" panose="05000000000000000000" pitchFamily="2" charset="2"/>
              <a:buChar char="q"/>
              <a:defRPr/>
            </a:pPr>
            <a:r>
              <a:rPr lang="en-US" sz="2000" dirty="0" err="1">
                <a:latin typeface="Times New Roman" panose="02020603050405020304" pitchFamily="18" charset="0"/>
                <a:cs typeface="Times New Roman" panose="02020603050405020304" pitchFamily="18" charset="0"/>
              </a:rPr>
              <a:t>Vasculopathy</a:t>
            </a:r>
            <a:r>
              <a:rPr lang="en-US" sz="2000" dirty="0">
                <a:latin typeface="Times New Roman" panose="02020603050405020304" pitchFamily="18" charset="0"/>
                <a:cs typeface="Times New Roman" panose="02020603050405020304" pitchFamily="18" charset="0"/>
              </a:rPr>
              <a:t> – ASA (no consensus on dose 1-3mg/kg/day)</a:t>
            </a:r>
          </a:p>
          <a:p>
            <a:pPr eaLnBrk="1" hangingPunct="1">
              <a:lnSpc>
                <a:spcPct val="90000"/>
              </a:lnSpc>
              <a:buSzPct val="60000"/>
              <a:buFont typeface="Wingdings" panose="05000000000000000000" pitchFamily="2" charset="2"/>
              <a:buChar char="q"/>
              <a:defRPr/>
            </a:pPr>
            <a:r>
              <a:rPr lang="en-US" sz="2000" dirty="0">
                <a:latin typeface="Times New Roman" panose="02020603050405020304" pitchFamily="18" charset="0"/>
                <a:cs typeface="Times New Roman" panose="02020603050405020304" pitchFamily="18" charset="0"/>
              </a:rPr>
              <a:t>Recurrent stroke – consider anticoagulation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a:cs typeface="Times New Roman" pitchFamily="18" charset="0"/>
              </a:rPr>
              <a:t>incidence</a:t>
            </a:r>
          </a:p>
        </p:txBody>
      </p:sp>
      <p:sp>
        <p:nvSpPr>
          <p:cNvPr id="11267" name="Rectangle 3"/>
          <p:cNvSpPr>
            <a:spLocks noGrp="1" noChangeArrowheads="1"/>
          </p:cNvSpPr>
          <p:nvPr>
            <p:ph idx="1"/>
          </p:nvPr>
        </p:nvSpPr>
        <p:spPr>
          <a:xfrm>
            <a:off x="152400" y="1600200"/>
            <a:ext cx="8991600" cy="4525963"/>
          </a:xfrm>
        </p:spPr>
        <p:txBody>
          <a:bodyPr>
            <a:normAutofit fontScale="77500" lnSpcReduction="20000"/>
          </a:bodyPr>
          <a:lstStyle/>
          <a:p>
            <a:r>
              <a:rPr lang="en-US" dirty="0">
                <a:cs typeface="Arial" charset="0"/>
              </a:rPr>
              <a:t>-</a:t>
            </a:r>
            <a:r>
              <a:rPr lang="en-US" sz="3800" dirty="0">
                <a:cs typeface="Arial" charset="0"/>
              </a:rPr>
              <a:t>2.5 – 3.0 children out of 100,000 affected every year. </a:t>
            </a:r>
          </a:p>
          <a:p>
            <a:r>
              <a:rPr lang="en-US" sz="3800" dirty="0">
                <a:cs typeface="Arial" charset="0"/>
              </a:rPr>
              <a:t>-Newborn babies can develop a stroke 28/100,000</a:t>
            </a:r>
          </a:p>
          <a:p>
            <a:pPr eaLnBrk="1" hangingPunct="1">
              <a:buFontTx/>
              <a:buChar char="-"/>
            </a:pPr>
            <a:r>
              <a:rPr lang="en-US" sz="3800" dirty="0">
                <a:cs typeface="Arial" charset="0"/>
              </a:rPr>
              <a:t>More in boys</a:t>
            </a:r>
          </a:p>
          <a:p>
            <a:pPr eaLnBrk="1" hangingPunct="1">
              <a:buFontTx/>
              <a:buChar char="-"/>
            </a:pPr>
            <a:r>
              <a:rPr lang="en-US" sz="3800" dirty="0">
                <a:latin typeface="Arial" charset="0"/>
                <a:cs typeface="Arial" charset="0"/>
              </a:rPr>
              <a:t>Nearly half are </a:t>
            </a:r>
            <a:r>
              <a:rPr lang="en-US" sz="3800" dirty="0" err="1">
                <a:latin typeface="Arial" charset="0"/>
                <a:cs typeface="Arial" charset="0"/>
              </a:rPr>
              <a:t>hgic</a:t>
            </a:r>
            <a:r>
              <a:rPr lang="en-US" sz="3800" dirty="0">
                <a:latin typeface="Arial" charset="0"/>
                <a:cs typeface="Arial" charset="0"/>
              </a:rPr>
              <a:t> stroke </a:t>
            </a:r>
          </a:p>
          <a:p>
            <a:pPr>
              <a:defRPr/>
            </a:pPr>
            <a:r>
              <a:rPr lang="en-US" sz="3800" dirty="0"/>
              <a:t>Neurologic deficits in 2/3</a:t>
            </a:r>
          </a:p>
          <a:p>
            <a:pPr>
              <a:defRPr/>
            </a:pPr>
            <a:r>
              <a:rPr lang="en-US" sz="3800" dirty="0"/>
              <a:t>20-30% recurrence risk</a:t>
            </a:r>
          </a:p>
          <a:p>
            <a:pPr eaLnBrk="1" hangingPunct="1">
              <a:buFontTx/>
              <a:buChar char="-"/>
            </a:pPr>
            <a:endParaRPr lang="en-US" sz="3800" dirty="0">
              <a:latin typeface="Arial" charset="0"/>
              <a:cs typeface="Arial" charset="0"/>
            </a:endParaRPr>
          </a:p>
          <a:p>
            <a:r>
              <a:rPr lang="en-US" sz="3800" dirty="0">
                <a:cs typeface="Arial" charset="0"/>
              </a:rPr>
              <a:t>One of the </a:t>
            </a:r>
            <a:r>
              <a:rPr lang="en-US" sz="3800" u="sng" dirty="0">
                <a:solidFill>
                  <a:srgbClr val="FF0000"/>
                </a:solidFill>
                <a:latin typeface="French Script MT" pitchFamily="66" charset="0"/>
                <a:cs typeface="Arial" charset="0"/>
              </a:rPr>
              <a:t>top ten causes</a:t>
            </a:r>
            <a:r>
              <a:rPr lang="en-US" sz="3800" u="sng" dirty="0">
                <a:solidFill>
                  <a:srgbClr val="FF0000"/>
                </a:solidFill>
                <a:cs typeface="Arial" charset="0"/>
              </a:rPr>
              <a:t> </a:t>
            </a:r>
            <a:r>
              <a:rPr lang="en-US" sz="3800" dirty="0">
                <a:cs typeface="Arial" charset="0"/>
              </a:rPr>
              <a:t>of childhood deaths world wide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noFill/>
          <a:ln>
            <a:noFill/>
          </a:ln>
        </p:spPr>
        <p:style>
          <a:lnRef idx="1">
            <a:schemeClr val="accent1"/>
          </a:lnRef>
          <a:fillRef idx="2">
            <a:schemeClr val="accent1"/>
          </a:fillRef>
          <a:effectRef idx="1">
            <a:schemeClr val="accent1"/>
          </a:effectRef>
          <a:fontRef idx="minor">
            <a:schemeClr val="dk1"/>
          </a:fontRef>
        </p:style>
        <p:txBody>
          <a:bodyPr rtlCol="1">
            <a:normAutofit/>
          </a:bodyPr>
          <a:lstStyle/>
          <a:p>
            <a:pPr fontAlgn="auto">
              <a:spcAft>
                <a:spcPts val="0"/>
              </a:spcAft>
              <a:defRPr/>
            </a:pPr>
            <a:r>
              <a:rPr lang="en-IE" sz="4000" b="1" dirty="0">
                <a:latin typeface="Times New Roman" panose="02020603050405020304" pitchFamily="18" charset="0"/>
                <a:cs typeface="Times New Roman" panose="02020603050405020304" pitchFamily="18" charset="0"/>
              </a:rPr>
              <a:t>Initial antithrombotic </a:t>
            </a:r>
          </a:p>
        </p:txBody>
      </p:sp>
      <p:sp>
        <p:nvSpPr>
          <p:cNvPr id="3" name="عنصر نائب للمحتوى 2"/>
          <p:cNvSpPr>
            <a:spLocks noGrp="1"/>
          </p:cNvSpPr>
          <p:nvPr>
            <p:ph idx="1"/>
          </p:nvPr>
        </p:nvSpPr>
        <p:spPr/>
        <p:txBody>
          <a:bodyPr rtlCol="1">
            <a:normAutofit/>
          </a:bodyPr>
          <a:lstStyle/>
          <a:p>
            <a:pPr algn="l" rtl="0" fontAlgn="auto">
              <a:spcAft>
                <a:spcPts val="0"/>
              </a:spcAft>
              <a:buNone/>
              <a:defRPr/>
            </a:pPr>
            <a:endParaRPr lang="ar-SA" sz="2000" dirty="0">
              <a:latin typeface="Times New Roman" panose="02020603050405020304" pitchFamily="18" charset="0"/>
              <a:cs typeface="Times New Roman" panose="02020603050405020304" pitchFamily="18" charset="0"/>
            </a:endParaRPr>
          </a:p>
          <a:p>
            <a:pPr algn="l" rtl="0" fontAlgn="auto">
              <a:spcAft>
                <a:spcPts val="0"/>
              </a:spcAft>
              <a:buFont typeface="Arial" pitchFamily="34" charset="0"/>
              <a:buChar char="•"/>
              <a:defRPr/>
            </a:pPr>
            <a:r>
              <a:rPr lang="en-IE" sz="2000" dirty="0">
                <a:latin typeface="Times New Roman" panose="02020603050405020304" pitchFamily="18" charset="0"/>
                <a:cs typeface="Times New Roman" panose="02020603050405020304" pitchFamily="18" charset="0"/>
              </a:rPr>
              <a:t>The American Academy of Chest Physicians (ACCP) recommends either </a:t>
            </a:r>
            <a:r>
              <a:rPr lang="en-IE" sz="2000" dirty="0" err="1">
                <a:latin typeface="Times New Roman" panose="02020603050405020304" pitchFamily="18" charset="0"/>
                <a:cs typeface="Times New Roman" panose="02020603050405020304" pitchFamily="18" charset="0"/>
              </a:rPr>
              <a:t>unfractionated</a:t>
            </a:r>
            <a:r>
              <a:rPr lang="en-IE" sz="2000" dirty="0">
                <a:latin typeface="Times New Roman" panose="02020603050405020304" pitchFamily="18" charset="0"/>
                <a:cs typeface="Times New Roman" panose="02020603050405020304" pitchFamily="18" charset="0"/>
              </a:rPr>
              <a:t> heparin or low molecular weight heparin (LMWH) or aspirin as initial therapy</a:t>
            </a:r>
          </a:p>
          <a:p>
            <a:pPr>
              <a:defRPr/>
            </a:pPr>
            <a:r>
              <a:rPr lang="ar-SA" sz="2000" u="sng" dirty="0">
                <a:latin typeface="Times New Roman" panose="02020603050405020304" pitchFamily="18" charset="0"/>
                <a:cs typeface="Times New Roman" panose="02020603050405020304" pitchFamily="18" charset="0"/>
              </a:rPr>
              <a:t>UPTODATE RECOMENDATION:</a:t>
            </a:r>
          </a:p>
          <a:p>
            <a:pPr>
              <a:defRPr/>
            </a:pPr>
            <a:r>
              <a:rPr lang="en-IE" sz="2000" dirty="0">
                <a:latin typeface="Times New Roman" panose="02020603050405020304" pitchFamily="18" charset="0"/>
                <a:cs typeface="Times New Roman" panose="02020603050405020304" pitchFamily="18" charset="0"/>
              </a:rPr>
              <a:t>suggest </a:t>
            </a:r>
            <a:r>
              <a:rPr lang="en-IE" sz="2000" b="1" dirty="0">
                <a:latin typeface="Times New Roman" panose="02020603050405020304" pitchFamily="18" charset="0"/>
                <a:cs typeface="Times New Roman" panose="02020603050405020304" pitchFamily="18" charset="0"/>
              </a:rPr>
              <a:t>aspirin</a:t>
            </a:r>
            <a:r>
              <a:rPr lang="en-IE" sz="2000" dirty="0">
                <a:latin typeface="Times New Roman" panose="02020603050405020304" pitchFamily="18" charset="0"/>
                <a:cs typeface="Times New Roman" panose="02020603050405020304" pitchFamily="18" charset="0"/>
              </a:rPr>
              <a:t> 3 to 5 mg/kg per day rather than anticoagulation as initial therapy for most children with acute arterial ischemic stroke of unknown </a:t>
            </a:r>
            <a:r>
              <a:rPr lang="en-IE" sz="2000" dirty="0" err="1">
                <a:latin typeface="Times New Roman" panose="02020603050405020304" pitchFamily="18" charset="0"/>
                <a:cs typeface="Times New Roman" panose="02020603050405020304" pitchFamily="18" charset="0"/>
              </a:rPr>
              <a:t>etiology</a:t>
            </a:r>
            <a:endParaRPr lang="en-IE" sz="2000" dirty="0">
              <a:latin typeface="Times New Roman" panose="02020603050405020304" pitchFamily="18" charset="0"/>
              <a:cs typeface="Times New Roman" panose="02020603050405020304" pitchFamily="18" charset="0"/>
            </a:endParaRPr>
          </a:p>
          <a:p>
            <a:pPr algn="l" rtl="0" fontAlgn="auto">
              <a:spcAft>
                <a:spcPts val="0"/>
              </a:spcAft>
              <a:buFont typeface="Arial" pitchFamily="34" charset="0"/>
              <a:buChar char="•"/>
              <a:defRPr/>
            </a:pPr>
            <a:endParaRPr lang="en-IE" sz="20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328"/>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a:bodyPr>
          <a:lstStyle/>
          <a:p>
            <a:pPr eaLnBrk="1" fontAlgn="auto" hangingPunct="1">
              <a:spcAft>
                <a:spcPts val="0"/>
              </a:spcAft>
              <a:defRPr/>
            </a:pPr>
            <a:r>
              <a:rPr lang="en-US" sz="4000" b="1" dirty="0">
                <a:latin typeface="Times New Roman" panose="02020603050405020304" pitchFamily="18" charset="0"/>
                <a:cs typeface="Times New Roman" panose="02020603050405020304" pitchFamily="18" charset="0"/>
              </a:rPr>
              <a:t>Rehabilitation therapy</a:t>
            </a:r>
          </a:p>
        </p:txBody>
      </p:sp>
    </p:spTree>
  </p:cSld>
  <p:clrMapOvr>
    <a:masterClrMapping/>
  </p:clrMapOvr>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1481328"/>
          <a:ext cx="8229600" cy="491947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itle 2"/>
          <p:cNvSpPr>
            <a:spLocks noGrp="1"/>
          </p:cNvSpPr>
          <p:nvPr>
            <p:ph type="title"/>
          </p:nvPr>
        </p:nvSpPr>
        <p:spPr/>
        <p:txBody>
          <a:bodyPr>
            <a:normAutofit/>
          </a:bodyPr>
          <a:lstStyle/>
          <a:p>
            <a:pPr eaLnBrk="1" fontAlgn="auto" hangingPunct="1">
              <a:spcAft>
                <a:spcPts val="0"/>
              </a:spcAft>
              <a:defRPr/>
            </a:pPr>
            <a:r>
              <a:rPr lang="en-US" sz="4000" b="1" dirty="0">
                <a:latin typeface="Times New Roman" panose="02020603050405020304" pitchFamily="18" charset="0"/>
                <a:cs typeface="Times New Roman" panose="02020603050405020304" pitchFamily="18" charset="0"/>
              </a:rPr>
              <a:t>Specific Treatment </a:t>
            </a:r>
          </a:p>
        </p:txBody>
      </p:sp>
    </p:spTree>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noFill/>
          <a:ln>
            <a:noFill/>
          </a:ln>
        </p:spPr>
        <p:style>
          <a:lnRef idx="1">
            <a:schemeClr val="accent1"/>
          </a:lnRef>
          <a:fillRef idx="2">
            <a:schemeClr val="accent1"/>
          </a:fillRef>
          <a:effectRef idx="1">
            <a:schemeClr val="accent1"/>
          </a:effectRef>
          <a:fontRef idx="minor">
            <a:schemeClr val="dk1"/>
          </a:fontRef>
        </p:style>
        <p:txBody>
          <a:bodyPr rtlCol="1">
            <a:normAutofit/>
          </a:bodyPr>
          <a:lstStyle/>
          <a:p>
            <a:pPr fontAlgn="auto">
              <a:spcAft>
                <a:spcPts val="0"/>
              </a:spcAft>
              <a:defRPr/>
            </a:pPr>
            <a:r>
              <a:rPr lang="ar-SA" sz="4000" b="1" dirty="0">
                <a:latin typeface="Times New Roman" panose="02020603050405020304" pitchFamily="18" charset="0"/>
                <a:cs typeface="Times New Roman" panose="02020603050405020304" pitchFamily="18" charset="0"/>
              </a:rPr>
              <a:t>DISABILITY</a:t>
            </a:r>
            <a:endParaRPr lang="en-IE" sz="4000" b="1" dirty="0">
              <a:latin typeface="Times New Roman" panose="02020603050405020304" pitchFamily="18" charset="0"/>
              <a:cs typeface="Times New Roman" panose="02020603050405020304" pitchFamily="18" charset="0"/>
            </a:endParaRPr>
          </a:p>
        </p:txBody>
      </p:sp>
      <p:sp>
        <p:nvSpPr>
          <p:cNvPr id="44035" name="عنصر نائب للمحتوى 2"/>
          <p:cNvSpPr>
            <a:spLocks noGrp="1"/>
          </p:cNvSpPr>
          <p:nvPr>
            <p:ph idx="1"/>
          </p:nvPr>
        </p:nvSpPr>
        <p:spPr/>
        <p:txBody>
          <a:bodyPr>
            <a:normAutofit/>
          </a:bodyPr>
          <a:lstStyle/>
          <a:p>
            <a:pPr algn="l" rtl="0"/>
            <a:r>
              <a:rPr lang="en-IE" sz="2000" dirty="0">
                <a:cs typeface="Arial" charset="0"/>
              </a:rPr>
              <a:t>Despite the neural plasticity present in children, the majority of children with stroke have persistent disability</a:t>
            </a:r>
            <a:endParaRPr lang="ar-SA" sz="2000" dirty="0"/>
          </a:p>
          <a:p>
            <a:pPr algn="l" rtl="0"/>
            <a:endParaRPr lang="ar-SA" sz="2000" dirty="0"/>
          </a:p>
          <a:p>
            <a:pPr algn="ctr" rtl="0">
              <a:buFont typeface="Arial" charset="0"/>
              <a:buNone/>
            </a:pPr>
            <a:r>
              <a:rPr lang="ar-SA" sz="2000" b="1" dirty="0"/>
              <a:t>RECURRENCY</a:t>
            </a:r>
          </a:p>
          <a:p>
            <a:pPr algn="l" rtl="0"/>
            <a:r>
              <a:rPr lang="en-IE" sz="2000" dirty="0">
                <a:cs typeface="Arial" charset="0"/>
              </a:rPr>
              <a:t> Recurrent cerebral ischemia, including stroke and TIA, is common </a:t>
            </a:r>
            <a:r>
              <a:rPr lang="en-IE" sz="2000" b="1" dirty="0">
                <a:cs typeface="Arial" charset="0"/>
              </a:rPr>
              <a:t>ranging from 6.6 to 20 percent</a:t>
            </a:r>
            <a:endParaRPr lang="ar-SA" sz="2000" b="1" dirty="0"/>
          </a:p>
          <a:p>
            <a:pPr algn="l" rtl="0"/>
            <a:endParaRPr lang="en-IE" sz="2000" dirty="0">
              <a:cs typeface="Arial"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noFill/>
          <a:ln>
            <a:noFill/>
          </a:ln>
        </p:spPr>
        <p:style>
          <a:lnRef idx="1">
            <a:schemeClr val="accent1"/>
          </a:lnRef>
          <a:fillRef idx="2">
            <a:schemeClr val="accent1"/>
          </a:fillRef>
          <a:effectRef idx="1">
            <a:schemeClr val="accent1"/>
          </a:effectRef>
          <a:fontRef idx="minor">
            <a:schemeClr val="dk1"/>
          </a:fontRef>
        </p:style>
        <p:txBody>
          <a:bodyPr rtlCol="1">
            <a:normAutofit/>
          </a:bodyPr>
          <a:lstStyle/>
          <a:p>
            <a:pPr fontAlgn="auto">
              <a:spcAft>
                <a:spcPts val="0"/>
              </a:spcAft>
              <a:defRPr/>
            </a:pPr>
            <a:r>
              <a:rPr lang="ar-SA" sz="4000" b="1" dirty="0">
                <a:latin typeface="Times New Roman" panose="02020603050405020304" pitchFamily="18" charset="0"/>
                <a:cs typeface="Times New Roman" panose="02020603050405020304" pitchFamily="18" charset="0"/>
              </a:rPr>
              <a:t>PREVENTION</a:t>
            </a:r>
            <a:endParaRPr lang="en-IE" sz="4000" b="1" dirty="0">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p:txBody>
          <a:bodyPr rtlCol="1">
            <a:normAutofit/>
          </a:bodyPr>
          <a:lstStyle/>
          <a:p>
            <a:pPr algn="l" rtl="0" fontAlgn="auto">
              <a:spcAft>
                <a:spcPts val="0"/>
              </a:spcAft>
              <a:buFont typeface="Arial" pitchFamily="34" charset="0"/>
              <a:buChar char="•"/>
              <a:defRPr/>
            </a:pPr>
            <a:r>
              <a:rPr lang="en-IE" sz="2000" dirty="0"/>
              <a:t> the American College of Chest Physician (ACCP) guideline for antithrombotic therapy in children recommends </a:t>
            </a:r>
            <a:r>
              <a:rPr lang="en-IE" sz="2000" b="1" dirty="0"/>
              <a:t>daily aspirin (1 to 5 mg/kg daily) for a minimum of two years</a:t>
            </a:r>
            <a:endParaRPr lang="ar-SA" sz="2000" b="1" dirty="0"/>
          </a:p>
          <a:p>
            <a:pPr algn="l" rtl="0" fontAlgn="auto">
              <a:spcAft>
                <a:spcPts val="0"/>
              </a:spcAft>
              <a:buFont typeface="Arial" pitchFamily="34" charset="0"/>
              <a:buChar char="•"/>
              <a:defRPr/>
            </a:pPr>
            <a:endParaRPr lang="ar-SA" sz="2000" dirty="0"/>
          </a:p>
          <a:p>
            <a:pPr algn="l" rtl="0" fontAlgn="auto">
              <a:spcAft>
                <a:spcPts val="0"/>
              </a:spcAft>
              <a:buFont typeface="Arial" pitchFamily="34" charset="0"/>
              <a:buChar char="•"/>
              <a:defRPr/>
            </a:pPr>
            <a:r>
              <a:rPr lang="ar-SA" sz="2000" dirty="0"/>
              <a:t>NO GUIDELINE   supprt use of adding  with asprin clopedogril.</a:t>
            </a:r>
          </a:p>
          <a:p>
            <a:pPr algn="l" rtl="0" fontAlgn="auto">
              <a:spcAft>
                <a:spcPts val="0"/>
              </a:spcAft>
              <a:buFont typeface="Arial" pitchFamily="34" charset="0"/>
              <a:buChar char="•"/>
              <a:defRPr/>
            </a:pPr>
            <a:endParaRPr lang="ar-SA" sz="2000" dirty="0"/>
          </a:p>
          <a:p>
            <a:pPr algn="l" rtl="0" fontAlgn="auto">
              <a:spcAft>
                <a:spcPts val="0"/>
              </a:spcAft>
              <a:buNone/>
              <a:defRPr/>
            </a:pPr>
            <a:endParaRPr lang="en-IE" sz="2000"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266700" y="260349"/>
            <a:ext cx="8610600" cy="1157288"/>
          </a:xfrm>
          <a:noFill/>
          <a:effectLst>
            <a:outerShdw dist="107763" dir="18900000" algn="ctr" rotWithShape="0">
              <a:schemeClr val="bg2">
                <a:alpha val="50000"/>
              </a:schemeClr>
            </a:outerShdw>
          </a:effectLst>
        </p:spPr>
        <p:txBody>
          <a:bodyPr rtlCol="1">
            <a:normAutofit fontScale="90000"/>
          </a:bodyPr>
          <a:lstStyle/>
          <a:p>
            <a:pPr eaLnBrk="1" fontAlgn="auto" hangingPunct="1">
              <a:spcAft>
                <a:spcPts val="0"/>
              </a:spcAft>
              <a:defRPr/>
            </a:pPr>
            <a:r>
              <a:rPr lang="en-US" sz="4000" b="1" dirty="0">
                <a:latin typeface="Times New Roman" panose="02020603050405020304" pitchFamily="18" charset="0"/>
                <a:cs typeface="Times New Roman" panose="02020603050405020304" pitchFamily="18" charset="0"/>
              </a:rPr>
              <a:t>Stroke recurrence Stroke Guidelines  </a:t>
            </a:r>
            <a:br>
              <a:rPr lang="en-US" sz="4000" b="1" dirty="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1- Aspirin </a:t>
            </a:r>
          </a:p>
        </p:txBody>
      </p:sp>
      <p:sp>
        <p:nvSpPr>
          <p:cNvPr id="97283" name="Rectangle 3"/>
          <p:cNvSpPr>
            <a:spLocks noGrp="1" noChangeArrowheads="1"/>
          </p:cNvSpPr>
          <p:nvPr>
            <p:ph idx="1"/>
          </p:nvPr>
        </p:nvSpPr>
        <p:spPr>
          <a:xfrm>
            <a:off x="457200" y="1694155"/>
            <a:ext cx="8229600" cy="4114800"/>
          </a:xfrm>
        </p:spPr>
        <p:txBody>
          <a:bodyPr>
            <a:normAutofit/>
          </a:bodyPr>
          <a:lstStyle/>
          <a:p>
            <a:pPr eaLnBrk="1" hangingPunct="1"/>
            <a:r>
              <a:rPr lang="en-US" sz="2000" dirty="0">
                <a:latin typeface="Times New Roman" panose="02020603050405020304" pitchFamily="18" charset="0"/>
                <a:cs typeface="Times New Roman" panose="02020603050405020304" pitchFamily="18" charset="0"/>
              </a:rPr>
              <a:t>Patients with cerebral </a:t>
            </a:r>
            <a:r>
              <a:rPr lang="en-US" sz="2000" dirty="0" err="1">
                <a:latin typeface="Times New Roman" panose="02020603050405020304" pitchFamily="18" charset="0"/>
                <a:cs typeface="Times New Roman" panose="02020603050405020304" pitchFamily="18" charset="0"/>
              </a:rPr>
              <a:t>arteriopathy</a:t>
            </a:r>
            <a:r>
              <a:rPr lang="en-US" sz="2000" dirty="0">
                <a:latin typeface="Times New Roman" panose="02020603050405020304" pitchFamily="18" charset="0"/>
                <a:cs typeface="Times New Roman" panose="02020603050405020304" pitchFamily="18" charset="0"/>
              </a:rPr>
              <a:t> other than arterial dissection or </a:t>
            </a:r>
            <a:r>
              <a:rPr lang="en-US" sz="2000" dirty="0" err="1">
                <a:latin typeface="Times New Roman" panose="02020603050405020304" pitchFamily="18" charset="0"/>
                <a:cs typeface="Times New Roman" panose="02020603050405020304" pitchFamily="18" charset="0"/>
              </a:rPr>
              <a:t>moyamoya</a:t>
            </a:r>
            <a:r>
              <a:rPr lang="en-US" sz="2000" dirty="0">
                <a:latin typeface="Times New Roman" panose="02020603050405020304" pitchFamily="18" charset="0"/>
                <a:cs typeface="Times New Roman" panose="02020603050405020304" pitchFamily="18" charset="0"/>
              </a:rPr>
              <a:t> syndrome or those with sickle cell disease should be treated with </a:t>
            </a:r>
            <a:r>
              <a:rPr lang="en-US" sz="2000" dirty="0">
                <a:solidFill>
                  <a:srgbClr val="FF0000"/>
                </a:solidFill>
                <a:latin typeface="Times New Roman" panose="02020603050405020304" pitchFamily="18" charset="0"/>
                <a:cs typeface="Times New Roman" panose="02020603050405020304" pitchFamily="18" charset="0"/>
              </a:rPr>
              <a:t>aspirin (1–3 mg/kg/day)</a:t>
            </a:r>
          </a:p>
          <a:p>
            <a:pPr eaLnBrk="1" hangingPunct="1">
              <a:buFontTx/>
              <a:buNone/>
            </a:pPr>
            <a:r>
              <a:rPr lang="en-US" sz="2000" dirty="0">
                <a:latin typeface="Times New Roman" panose="02020603050405020304" pitchFamily="18" charset="0"/>
                <a:cs typeface="Times New Roman" panose="02020603050405020304" pitchFamily="18" charset="0"/>
              </a:rPr>
              <a:t>   </a:t>
            </a:r>
          </a:p>
        </p:txBody>
      </p:sp>
      <p:pic>
        <p:nvPicPr>
          <p:cNvPr id="97284" name="Picture 5"/>
          <p:cNvPicPr>
            <a:picLocks noChangeAspect="1" noChangeArrowheads="1"/>
          </p:cNvPicPr>
          <p:nvPr/>
        </p:nvPicPr>
        <p:blipFill>
          <a:blip r:embed="rId3" cstate="print"/>
          <a:srcRect/>
          <a:stretch>
            <a:fillRect/>
          </a:stretch>
        </p:blipFill>
        <p:spPr bwMode="auto">
          <a:xfrm>
            <a:off x="2819401" y="939271"/>
            <a:ext cx="381000" cy="408933"/>
          </a:xfrm>
          <a:prstGeom prst="rect">
            <a:avLst/>
          </a:prstGeom>
          <a:noFill/>
          <a:ln w="9525">
            <a:noFill/>
            <a:miter lim="800000"/>
            <a:headEnd/>
            <a:tailEnd/>
          </a:ln>
        </p:spPr>
      </p:pic>
      <p:sp>
        <p:nvSpPr>
          <p:cNvPr id="5" name="Rectangle 2">
            <a:extLst>
              <a:ext uri="{FF2B5EF4-FFF2-40B4-BE49-F238E27FC236}">
                <a16:creationId xmlns:a16="http://schemas.microsoft.com/office/drawing/2014/main" id="{25077D1C-77E0-4312-8504-9FD598927C11}"/>
              </a:ext>
            </a:extLst>
          </p:cNvPr>
          <p:cNvSpPr txBox="1">
            <a:spLocks noChangeArrowheads="1"/>
          </p:cNvSpPr>
          <p:nvPr/>
        </p:nvSpPr>
        <p:spPr>
          <a:xfrm>
            <a:off x="152400" y="2951995"/>
            <a:ext cx="8763000" cy="581487"/>
          </a:xfrm>
          <a:prstGeom prst="rect">
            <a:avLst/>
          </a:prstGeom>
          <a:noFill/>
          <a:effectLst>
            <a:outerShdw dist="107763" dir="13500000" algn="ctr" rotWithShape="0">
              <a:schemeClr val="bg2">
                <a:alpha val="50000"/>
              </a:schemeClr>
            </a:outerShdw>
          </a:effectLst>
        </p:spPr>
        <p:txBody>
          <a:bodyPr vert="horz" lIns="91440" tIns="45720" rIns="91440" bIns="45720" rtlCol="1"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a:latin typeface="Times New Roman" panose="02020603050405020304" pitchFamily="18" charset="0"/>
                <a:cs typeface="Times New Roman" panose="02020603050405020304" pitchFamily="18" charset="0"/>
              </a:rPr>
              <a:t>Stroke recurrence prevention  2- Anticoagulation</a:t>
            </a:r>
          </a:p>
        </p:txBody>
      </p:sp>
      <p:sp>
        <p:nvSpPr>
          <p:cNvPr id="6" name="Rectangle 3">
            <a:extLst>
              <a:ext uri="{FF2B5EF4-FFF2-40B4-BE49-F238E27FC236}">
                <a16:creationId xmlns:a16="http://schemas.microsoft.com/office/drawing/2014/main" id="{7E9C392E-9921-484B-9F32-26E7F2BFD3A5}"/>
              </a:ext>
            </a:extLst>
          </p:cNvPr>
          <p:cNvSpPr txBox="1">
            <a:spLocks noChangeArrowheads="1"/>
          </p:cNvSpPr>
          <p:nvPr/>
        </p:nvSpPr>
        <p:spPr>
          <a:xfrm>
            <a:off x="381000" y="3639845"/>
            <a:ext cx="7924800" cy="30480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sz="2000" dirty="0">
                <a:latin typeface="Times New Roman" panose="02020603050405020304" pitchFamily="18" charset="0"/>
                <a:cs typeface="Times New Roman" panose="02020603050405020304" pitchFamily="18" charset="0"/>
              </a:rPr>
              <a:t>should be considered:</a:t>
            </a:r>
          </a:p>
          <a:p>
            <a:pPr>
              <a:buFontTx/>
              <a:buNone/>
            </a:pPr>
            <a:r>
              <a:rPr lang="en-US" sz="2000" dirty="0">
                <a:latin typeface="Times New Roman" panose="02020603050405020304" pitchFamily="18" charset="0"/>
                <a:cs typeface="Times New Roman" panose="02020603050405020304" pitchFamily="18" charset="0"/>
              </a:rPr>
              <a:t>1- until there is evidence of vessel healing, or for a maximum of six months, in patients with </a:t>
            </a:r>
            <a:r>
              <a:rPr lang="en-US" sz="2000" dirty="0">
                <a:solidFill>
                  <a:srgbClr val="FF0000"/>
                </a:solidFill>
                <a:latin typeface="Times New Roman" panose="02020603050405020304" pitchFamily="18" charset="0"/>
                <a:cs typeface="Times New Roman" panose="02020603050405020304" pitchFamily="18" charset="0"/>
              </a:rPr>
              <a:t>arterial dissection </a:t>
            </a:r>
          </a:p>
          <a:p>
            <a:pPr>
              <a:buFontTx/>
              <a:buNone/>
            </a:pPr>
            <a:r>
              <a:rPr lang="en-US" sz="2000" dirty="0">
                <a:latin typeface="Times New Roman" panose="02020603050405020304" pitchFamily="18" charset="0"/>
                <a:cs typeface="Times New Roman" panose="02020603050405020304" pitchFamily="18" charset="0"/>
              </a:rPr>
              <a:t>2- if there is recurrence of arterial </a:t>
            </a:r>
            <a:r>
              <a:rPr lang="en-US" sz="2000" dirty="0" err="1">
                <a:latin typeface="Times New Roman" panose="02020603050405020304" pitchFamily="18" charset="0"/>
                <a:cs typeface="Times New Roman" panose="02020603050405020304" pitchFamily="18" charset="0"/>
              </a:rPr>
              <a:t>ischaemic</a:t>
            </a:r>
            <a:r>
              <a:rPr lang="en-US" sz="2000" dirty="0">
                <a:latin typeface="Times New Roman" panose="02020603050405020304" pitchFamily="18" charset="0"/>
                <a:cs typeface="Times New Roman" panose="02020603050405020304" pitchFamily="18" charset="0"/>
              </a:rPr>
              <a:t> stroke </a:t>
            </a:r>
            <a:r>
              <a:rPr lang="en-US" sz="2000" dirty="0">
                <a:solidFill>
                  <a:srgbClr val="FF0000"/>
                </a:solidFill>
                <a:latin typeface="Times New Roman" panose="02020603050405020304" pitchFamily="18" charset="0"/>
                <a:cs typeface="Times New Roman" panose="02020603050405020304" pitchFamily="18" charset="0"/>
              </a:rPr>
              <a:t>despite treatment with aspirin</a:t>
            </a:r>
          </a:p>
          <a:p>
            <a:pPr>
              <a:buFontTx/>
              <a:buNone/>
            </a:pPr>
            <a:r>
              <a:rPr lang="en-US" sz="2000" dirty="0">
                <a:latin typeface="Times New Roman" panose="02020603050405020304" pitchFamily="18" charset="0"/>
                <a:cs typeface="Times New Roman" panose="02020603050405020304" pitchFamily="18" charset="0"/>
              </a:rPr>
              <a:t>3- in children with </a:t>
            </a:r>
            <a:r>
              <a:rPr lang="en-US" sz="2000" dirty="0">
                <a:solidFill>
                  <a:srgbClr val="FF0000"/>
                </a:solidFill>
                <a:latin typeface="Times New Roman" panose="02020603050405020304" pitchFamily="18" charset="0"/>
                <a:cs typeface="Times New Roman" panose="02020603050405020304" pitchFamily="18" charset="0"/>
              </a:rPr>
              <a:t>cardiac sources of embolism</a:t>
            </a:r>
            <a:r>
              <a:rPr lang="en-US" sz="2000" dirty="0">
                <a:latin typeface="Times New Roman" panose="02020603050405020304" pitchFamily="18" charset="0"/>
                <a:cs typeface="Times New Roman" panose="02020603050405020304" pitchFamily="18" charset="0"/>
              </a:rPr>
              <a:t>, following discussion with the cardiologist managing the patient</a:t>
            </a:r>
          </a:p>
          <a:p>
            <a:pPr>
              <a:buFontTx/>
              <a:buNone/>
            </a:pPr>
            <a:r>
              <a:rPr lang="en-US" sz="2000" dirty="0">
                <a:latin typeface="Times New Roman" panose="02020603050405020304" pitchFamily="18" charset="0"/>
                <a:cs typeface="Times New Roman" panose="02020603050405020304" pitchFamily="18" charset="0"/>
              </a:rPr>
              <a:t>4- until there is evidence of </a:t>
            </a:r>
            <a:r>
              <a:rPr lang="en-US" sz="2000" dirty="0" err="1">
                <a:latin typeface="Times New Roman" panose="02020603050405020304" pitchFamily="18" charset="0"/>
                <a:cs typeface="Times New Roman" panose="02020603050405020304" pitchFamily="18" charset="0"/>
              </a:rPr>
              <a:t>recanalisation</a:t>
            </a:r>
            <a:r>
              <a:rPr lang="en-US" sz="2000" dirty="0">
                <a:latin typeface="Times New Roman" panose="02020603050405020304" pitchFamily="18" charset="0"/>
                <a:cs typeface="Times New Roman" panose="02020603050405020304" pitchFamily="18" charset="0"/>
              </a:rPr>
              <a:t> or for a maximum of six months </a:t>
            </a:r>
            <a:r>
              <a:rPr lang="en-US" sz="2000" dirty="0">
                <a:solidFill>
                  <a:srgbClr val="FF0000"/>
                </a:solidFill>
                <a:latin typeface="Times New Roman" panose="02020603050405020304" pitchFamily="18" charset="0"/>
                <a:cs typeface="Times New Roman" panose="02020603050405020304" pitchFamily="18" charset="0"/>
              </a:rPr>
              <a:t>after cerebral venous sinus thrombosis  </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noFill/>
          <a:ln/>
        </p:spPr>
        <p:style>
          <a:lnRef idx="0">
            <a:schemeClr val="accent1"/>
          </a:lnRef>
          <a:fillRef idx="3">
            <a:schemeClr val="accent1"/>
          </a:fillRef>
          <a:effectRef idx="3">
            <a:schemeClr val="accent1"/>
          </a:effectRef>
          <a:fontRef idx="minor">
            <a:schemeClr val="lt1"/>
          </a:fontRef>
        </p:style>
        <p:txBody>
          <a:bodyPr rtlCol="1">
            <a:normAutofit/>
          </a:bodyPr>
          <a:lstStyle/>
          <a:p>
            <a:pPr fontAlgn="auto">
              <a:spcAft>
                <a:spcPts val="0"/>
              </a:spcAft>
              <a:defRPr/>
            </a:pPr>
            <a:r>
              <a:rPr lang="ar-SA" sz="4000" b="1" dirty="0">
                <a:solidFill>
                  <a:schemeClr val="tx1"/>
                </a:solidFill>
                <a:latin typeface="Times New Roman" panose="02020603050405020304" pitchFamily="18" charset="0"/>
                <a:cs typeface="Times New Roman" panose="02020603050405020304" pitchFamily="18" charset="0"/>
              </a:rPr>
              <a:t>STROK IN NEONATES</a:t>
            </a:r>
            <a:endParaRPr lang="en-IE" sz="4000" b="1" dirty="0">
              <a:solidFill>
                <a:schemeClr val="tx1"/>
              </a:solidFill>
              <a:latin typeface="Times New Roman" panose="02020603050405020304" pitchFamily="18" charset="0"/>
              <a:cs typeface="Times New Roman" panose="02020603050405020304" pitchFamily="18" charset="0"/>
            </a:endParaRPr>
          </a:p>
        </p:txBody>
      </p:sp>
      <p:sp>
        <p:nvSpPr>
          <p:cNvPr id="49157" name="عنصر نائب للمحتوى 2"/>
          <p:cNvSpPr>
            <a:spLocks noGrp="1"/>
          </p:cNvSpPr>
          <p:nvPr>
            <p:ph idx="1"/>
          </p:nvPr>
        </p:nvSpPr>
        <p:spPr>
          <a:xfrm>
            <a:off x="457200" y="1600200"/>
            <a:ext cx="8229600" cy="2543175"/>
          </a:xfrm>
        </p:spPr>
        <p:txBody>
          <a:bodyPr>
            <a:normAutofit/>
          </a:bodyPr>
          <a:lstStyle/>
          <a:p>
            <a:pPr algn="l">
              <a:buFont typeface="Arial" charset="0"/>
              <a:buNone/>
            </a:pPr>
            <a:r>
              <a:rPr lang="en-US" sz="2000" dirty="0">
                <a:latin typeface="Times New Roman" panose="02020603050405020304" pitchFamily="18" charset="0"/>
                <a:cs typeface="Times New Roman" panose="02020603050405020304" pitchFamily="18" charset="0"/>
              </a:rPr>
              <a:t>Stroke is more common in the newborn period than at any other time in childhood and carries the risk of significant long-term neurodevelopmental morbidity.</a:t>
            </a:r>
            <a:endParaRPr lang="ar-SA" sz="2000" dirty="0">
              <a:latin typeface="Times New Roman" panose="02020603050405020304" pitchFamily="18" charset="0"/>
              <a:cs typeface="Times New Roman" panose="02020603050405020304" pitchFamily="18" charset="0"/>
            </a:endParaRPr>
          </a:p>
          <a:p>
            <a:pPr algn="l">
              <a:buFont typeface="Arial" charset="0"/>
              <a:buNone/>
            </a:pPr>
            <a:endParaRPr lang="ar-SA" sz="2000" dirty="0">
              <a:latin typeface="Times New Roman" panose="02020603050405020304" pitchFamily="18" charset="0"/>
              <a:cs typeface="Times New Roman" panose="02020603050405020304" pitchFamily="18" charset="0"/>
            </a:endParaRPr>
          </a:p>
          <a:p>
            <a:pPr algn="l">
              <a:buFont typeface="Arial" charset="0"/>
              <a:buNone/>
            </a:pPr>
            <a:endParaRPr lang="ar-SA" sz="2000" dirty="0">
              <a:latin typeface="Times New Roman" panose="02020603050405020304" pitchFamily="18" charset="0"/>
              <a:cs typeface="Times New Roman" panose="02020603050405020304" pitchFamily="18" charset="0"/>
            </a:endParaRPr>
          </a:p>
          <a:p>
            <a:pPr algn="l">
              <a:buFont typeface="Arial" charset="0"/>
              <a:buNone/>
            </a:pPr>
            <a:endParaRPr lang="ar-SA" sz="2000" dirty="0">
              <a:latin typeface="Times New Roman" panose="02020603050405020304" pitchFamily="18" charset="0"/>
              <a:cs typeface="Times New Roman" panose="02020603050405020304" pitchFamily="18" charset="0"/>
            </a:endParaRPr>
          </a:p>
        </p:txBody>
      </p:sp>
      <p:sp>
        <p:nvSpPr>
          <p:cNvPr id="5" name="مستطيل 4"/>
          <p:cNvSpPr/>
          <p:nvPr/>
        </p:nvSpPr>
        <p:spPr>
          <a:xfrm>
            <a:off x="2971800" y="3059112"/>
            <a:ext cx="3003550" cy="369888"/>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r" rtl="1" fontAlgn="auto">
              <a:spcBef>
                <a:spcPts val="0"/>
              </a:spcBef>
              <a:spcAft>
                <a:spcPts val="0"/>
              </a:spcAft>
              <a:defRPr/>
            </a:pPr>
            <a:r>
              <a:rPr lang="en-US" dirty="0">
                <a:latin typeface="Times New Roman" panose="02020603050405020304" pitchFamily="18" charset="0"/>
                <a:cs typeface="Times New Roman" panose="02020603050405020304" pitchFamily="18" charset="0"/>
              </a:rPr>
              <a:t>acutely in the neonatal period</a:t>
            </a:r>
            <a:endParaRPr lang="en-IE" dirty="0">
              <a:latin typeface="Times New Roman" panose="02020603050405020304" pitchFamily="18" charset="0"/>
              <a:cs typeface="Times New Roman" panose="02020603050405020304" pitchFamily="18" charset="0"/>
            </a:endParaRPr>
          </a:p>
        </p:txBody>
      </p:sp>
      <p:sp>
        <p:nvSpPr>
          <p:cNvPr id="6" name="مستطيل 5"/>
          <p:cNvSpPr/>
          <p:nvPr/>
        </p:nvSpPr>
        <p:spPr>
          <a:xfrm>
            <a:off x="2187575" y="3820318"/>
            <a:ext cx="4572000" cy="646113"/>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algn="ctr" rtl="1" fontAlgn="auto">
              <a:spcBef>
                <a:spcPts val="0"/>
              </a:spcBef>
              <a:spcAft>
                <a:spcPts val="0"/>
              </a:spcAft>
              <a:defRPr/>
            </a:pPr>
            <a:r>
              <a:rPr lang="en-US" dirty="0">
                <a:latin typeface="Times New Roman" panose="02020603050405020304" pitchFamily="18" charset="0"/>
                <a:cs typeface="Times New Roman" panose="02020603050405020304" pitchFamily="18" charset="0"/>
              </a:rPr>
              <a:t>later when the child develops a </a:t>
            </a:r>
            <a:r>
              <a:rPr lang="en-US" dirty="0" err="1">
                <a:latin typeface="Times New Roman" panose="02020603050405020304" pitchFamily="18" charset="0"/>
                <a:cs typeface="Times New Roman" panose="02020603050405020304" pitchFamily="18" charset="0"/>
              </a:rPr>
              <a:t>hemiparesis</a:t>
            </a:r>
            <a:r>
              <a:rPr lang="en-US" dirty="0">
                <a:latin typeface="Times New Roman" panose="02020603050405020304" pitchFamily="18" charset="0"/>
                <a:cs typeface="Times New Roman" panose="02020603050405020304" pitchFamily="18" charset="0"/>
              </a:rPr>
              <a:t> or symptomatic epilepsy syndrome</a:t>
            </a:r>
            <a:endParaRPr lang="en-IE"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noFill/>
          <a:ln>
            <a:noFill/>
          </a:ln>
        </p:spPr>
        <p:style>
          <a:lnRef idx="1">
            <a:schemeClr val="accent1"/>
          </a:lnRef>
          <a:fillRef idx="2">
            <a:schemeClr val="accent1"/>
          </a:fillRef>
          <a:effectRef idx="1">
            <a:schemeClr val="accent1"/>
          </a:effectRef>
          <a:fontRef idx="minor">
            <a:schemeClr val="dk1"/>
          </a:fontRef>
        </p:style>
        <p:txBody>
          <a:bodyPr rtlCol="1">
            <a:normAutofit/>
          </a:bodyPr>
          <a:lstStyle/>
          <a:p>
            <a:pPr fontAlgn="auto">
              <a:spcAft>
                <a:spcPts val="0"/>
              </a:spcAft>
              <a:defRPr/>
            </a:pPr>
            <a:r>
              <a:rPr lang="ar-SA" sz="4000" b="1" dirty="0">
                <a:latin typeface="Times New Roman" panose="02020603050405020304" pitchFamily="18" charset="0"/>
                <a:cs typeface="Times New Roman" panose="02020603050405020304" pitchFamily="18" charset="0"/>
              </a:rPr>
              <a:t>CAUSES</a:t>
            </a:r>
            <a:endParaRPr lang="en-IE" sz="4000" b="1" dirty="0">
              <a:latin typeface="Times New Roman" panose="02020603050405020304" pitchFamily="18" charset="0"/>
              <a:cs typeface="Times New Roman" panose="02020603050405020304" pitchFamily="18" charset="0"/>
            </a:endParaRPr>
          </a:p>
        </p:txBody>
      </p:sp>
      <p:sp>
        <p:nvSpPr>
          <p:cNvPr id="3" name="عنصر نائب للمحتوى 2"/>
          <p:cNvSpPr>
            <a:spLocks noGrp="1"/>
          </p:cNvSpPr>
          <p:nvPr>
            <p:ph idx="1"/>
          </p:nvPr>
        </p:nvSpPr>
        <p:spPr>
          <a:xfrm>
            <a:off x="457200" y="1600200"/>
            <a:ext cx="8229600" cy="4972050"/>
          </a:xfrm>
        </p:spPr>
        <p:txBody>
          <a:bodyPr rtlCol="1">
            <a:normAutofit/>
          </a:bodyPr>
          <a:lstStyle/>
          <a:p>
            <a:pPr algn="l" rtl="0" fontAlgn="auto">
              <a:spcAft>
                <a:spcPts val="0"/>
              </a:spcAft>
              <a:buFont typeface="Arial" pitchFamily="34" charset="0"/>
              <a:buChar char="•"/>
              <a:defRPr/>
            </a:pPr>
            <a:r>
              <a:rPr lang="en-US" sz="2000" dirty="0">
                <a:latin typeface="Times New Roman" panose="02020603050405020304" pitchFamily="18" charset="0"/>
                <a:cs typeface="Times New Roman" panose="02020603050405020304" pitchFamily="18" charset="0"/>
              </a:rPr>
              <a:t>congenital heart disease</a:t>
            </a:r>
            <a:endParaRPr lang="ar-SA" sz="2000" dirty="0">
              <a:latin typeface="Times New Roman" panose="02020603050405020304" pitchFamily="18" charset="0"/>
              <a:cs typeface="Times New Roman" panose="02020603050405020304" pitchFamily="18" charset="0"/>
            </a:endParaRPr>
          </a:p>
          <a:p>
            <a:pPr algn="l" rtl="0" fontAlgn="auto">
              <a:spcAft>
                <a:spcPts val="0"/>
              </a:spcAft>
              <a:buFont typeface="Arial" pitchFamily="34" charset="0"/>
              <a:buChar char="•"/>
              <a:defRPr/>
            </a:pPr>
            <a:r>
              <a:rPr lang="en-US" sz="2000" dirty="0">
                <a:latin typeface="Times New Roman" panose="02020603050405020304" pitchFamily="18" charset="0"/>
                <a:cs typeface="Times New Roman" panose="02020603050405020304" pitchFamily="18" charset="0"/>
              </a:rPr>
              <a:t>placental pathology</a:t>
            </a:r>
            <a:r>
              <a:rPr lang="ar-SA" sz="2000" dirty="0">
                <a:latin typeface="Times New Roman" panose="02020603050405020304" pitchFamily="18" charset="0"/>
                <a:cs typeface="Times New Roman" panose="02020603050405020304" pitchFamily="18" charset="0"/>
              </a:rPr>
              <a:t> </a:t>
            </a:r>
          </a:p>
          <a:p>
            <a:pPr algn="l" rtl="0" fontAlgn="auto">
              <a:spcAft>
                <a:spcPts val="0"/>
              </a:spcAft>
              <a:buFont typeface="Arial" pitchFamily="34" charset="0"/>
              <a:buChar char="•"/>
              <a:defRPr/>
            </a:pPr>
            <a:r>
              <a:rPr lang="en-US" sz="2000" dirty="0">
                <a:latin typeface="Times New Roman" panose="02020603050405020304" pitchFamily="18" charset="0"/>
                <a:cs typeface="Times New Roman" panose="02020603050405020304" pitchFamily="18" charset="0"/>
              </a:rPr>
              <a:t>Thrombophilia</a:t>
            </a:r>
            <a:endParaRPr lang="ar-SA" sz="2000" dirty="0">
              <a:latin typeface="Times New Roman" panose="02020603050405020304" pitchFamily="18" charset="0"/>
              <a:cs typeface="Times New Roman" panose="02020603050405020304" pitchFamily="18" charset="0"/>
            </a:endParaRPr>
          </a:p>
          <a:p>
            <a:pPr algn="l" rtl="0" fontAlgn="auto">
              <a:spcAft>
                <a:spcPts val="0"/>
              </a:spcAft>
              <a:buFont typeface="Arial" pitchFamily="34" charset="0"/>
              <a:buChar char="•"/>
              <a:defRPr/>
            </a:pPr>
            <a:endParaRPr lang="ar-SA" sz="2000" dirty="0">
              <a:latin typeface="Times New Roman" panose="02020603050405020304" pitchFamily="18" charset="0"/>
              <a:cs typeface="Times New Roman" panose="02020603050405020304" pitchFamily="18" charset="0"/>
            </a:endParaRPr>
          </a:p>
          <a:p>
            <a:pPr algn="l" rtl="0" fontAlgn="auto">
              <a:spcAft>
                <a:spcPts val="0"/>
              </a:spcAft>
              <a:buFont typeface="Arial" pitchFamily="34" charset="0"/>
              <a:buNone/>
              <a:defRPr/>
            </a:pPr>
            <a:r>
              <a:rPr lang="ar-SA" sz="2000" dirty="0">
                <a:latin typeface="Times New Roman" panose="02020603050405020304" pitchFamily="18" charset="0"/>
                <a:cs typeface="Times New Roman" panose="02020603050405020304" pitchFamily="18" charset="0"/>
              </a:rPr>
              <a:t>INVESTIGATION OF CHOICE </a:t>
            </a:r>
          </a:p>
          <a:p>
            <a:pPr algn="l" rtl="0" fontAlgn="auto">
              <a:spcAft>
                <a:spcPts val="0"/>
              </a:spcAft>
              <a:buFont typeface="Arial" pitchFamily="34" charset="0"/>
              <a:buNone/>
              <a:defRPr/>
            </a:pPr>
            <a:r>
              <a:rPr lang="ar-SA" sz="2000" dirty="0">
                <a:latin typeface="Times New Roman" panose="02020603050405020304" pitchFamily="18" charset="0"/>
                <a:cs typeface="Times New Roman" panose="02020603050405020304" pitchFamily="18" charset="0"/>
              </a:rPr>
              <a:t>MRI</a:t>
            </a:r>
          </a:p>
          <a:p>
            <a:pPr algn="l" rtl="0" fontAlgn="auto">
              <a:spcAft>
                <a:spcPts val="0"/>
              </a:spcAft>
              <a:buFont typeface="Arial" pitchFamily="34" charset="0"/>
              <a:buNone/>
              <a:defRPr/>
            </a:pPr>
            <a:endParaRPr lang="ar-SA" dirty="0">
              <a:latin typeface="Times New Roman" panose="02020603050405020304" pitchFamily="18" charset="0"/>
              <a:cs typeface="Times New Roman" panose="02020603050405020304" pitchFamily="18" charset="0"/>
            </a:endParaRPr>
          </a:p>
          <a:p>
            <a:pPr algn="l" rtl="0" fontAlgn="auto">
              <a:spcAft>
                <a:spcPts val="0"/>
              </a:spcAft>
              <a:buFont typeface="Arial" pitchFamily="34" charset="0"/>
              <a:buNone/>
              <a:defRPr/>
            </a:pPr>
            <a:endParaRPr lang="ar-SA" dirty="0">
              <a:latin typeface="Times New Roman" panose="02020603050405020304" pitchFamily="18" charset="0"/>
              <a:cs typeface="Times New Roman" panose="02020603050405020304" pitchFamily="18" charset="0"/>
            </a:endParaRPr>
          </a:p>
          <a:p>
            <a:pPr algn="l" rtl="0" fontAlgn="auto">
              <a:spcAft>
                <a:spcPts val="0"/>
              </a:spcAft>
              <a:buFont typeface="Arial" pitchFamily="34" charset="0"/>
              <a:buNone/>
              <a:defRPr/>
            </a:pPr>
            <a:r>
              <a:rPr lang="en-US" sz="1700" dirty="0">
                <a:latin typeface="Times New Roman" panose="02020603050405020304" pitchFamily="18" charset="0"/>
                <a:cs typeface="Times New Roman" panose="02020603050405020304" pitchFamily="18" charset="0"/>
              </a:rPr>
              <a:t>Wayne State University, School of Medicine, Detroit, MI, USA</a:t>
            </a:r>
            <a:endParaRPr lang="en-IE" sz="17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normAutofit/>
          </a:bodyPr>
          <a:lstStyle/>
          <a:p>
            <a:pPr eaLnBrk="1" hangingPunct="1">
              <a:defRPr/>
            </a:pPr>
            <a:r>
              <a:rPr lang="en-US" sz="4000" b="1" dirty="0">
                <a:latin typeface="Times New Roman" panose="02020603050405020304" pitchFamily="18" charset="0"/>
                <a:cs typeface="Times New Roman" panose="02020603050405020304" pitchFamily="18" charset="0"/>
              </a:rPr>
              <a:t>Outcomes of Childhood Stroke</a:t>
            </a:r>
          </a:p>
        </p:txBody>
      </p:sp>
      <p:sp>
        <p:nvSpPr>
          <p:cNvPr id="61443" name="Rectangle 3"/>
          <p:cNvSpPr>
            <a:spLocks noGrp="1" noChangeArrowheads="1"/>
          </p:cNvSpPr>
          <p:nvPr>
            <p:ph type="body" idx="1"/>
          </p:nvPr>
        </p:nvSpPr>
        <p:spPr/>
        <p:txBody>
          <a:bodyPr>
            <a:normAutofit/>
          </a:bodyPr>
          <a:lstStyle/>
          <a:p>
            <a:pPr eaLnBrk="1" hangingPunct="1">
              <a:buSzPct val="60000"/>
              <a:buFont typeface="Wingdings" panose="05000000000000000000" pitchFamily="2" charset="2"/>
              <a:buChar char="q"/>
              <a:defRPr/>
            </a:pPr>
            <a:r>
              <a:rPr lang="en-US" sz="2000" dirty="0" err="1">
                <a:latin typeface="Times New Roman" panose="02020603050405020304" pitchFamily="18" charset="0"/>
                <a:cs typeface="Times New Roman" panose="02020603050405020304" pitchFamily="18" charset="0"/>
              </a:rPr>
              <a:t>Hemiparesis</a:t>
            </a:r>
            <a:r>
              <a:rPr lang="en-US" sz="2000" dirty="0">
                <a:latin typeface="Times New Roman" panose="02020603050405020304" pitchFamily="18" charset="0"/>
                <a:cs typeface="Times New Roman" panose="02020603050405020304" pitchFamily="18" charset="0"/>
              </a:rPr>
              <a:t>, speech, learning and behavior </a:t>
            </a:r>
          </a:p>
          <a:p>
            <a:pPr eaLnBrk="1" hangingPunct="1">
              <a:buSzPct val="60000"/>
              <a:buFont typeface="Wingdings" panose="05000000000000000000" pitchFamily="2" charset="2"/>
              <a:buChar char="q"/>
              <a:defRPr/>
            </a:pPr>
            <a:r>
              <a:rPr lang="en-US" sz="2000" dirty="0">
                <a:latin typeface="Times New Roman" panose="02020603050405020304" pitchFamily="18" charset="0"/>
                <a:cs typeface="Times New Roman" panose="02020603050405020304" pitchFamily="18" charset="0"/>
              </a:rPr>
              <a:t>WORSE IF…..</a:t>
            </a:r>
          </a:p>
          <a:p>
            <a:pPr lvl="1" eaLnBrk="1" hangingPunct="1">
              <a:defRPr/>
            </a:pPr>
            <a:r>
              <a:rPr lang="en-US" sz="2000" dirty="0">
                <a:latin typeface="Times New Roman" panose="02020603050405020304" pitchFamily="18" charset="0"/>
                <a:cs typeface="Times New Roman" panose="02020603050405020304" pitchFamily="18" charset="0"/>
              </a:rPr>
              <a:t>Multiple risk factors</a:t>
            </a:r>
          </a:p>
          <a:p>
            <a:pPr lvl="1" eaLnBrk="1" hangingPunct="1">
              <a:defRPr/>
            </a:pPr>
            <a:r>
              <a:rPr lang="en-US" sz="2000" dirty="0">
                <a:latin typeface="Times New Roman" panose="02020603050405020304" pitchFamily="18" charset="0"/>
                <a:cs typeface="Times New Roman" panose="02020603050405020304" pitchFamily="18" charset="0"/>
              </a:rPr>
              <a:t>CHD/progressive </a:t>
            </a:r>
            <a:r>
              <a:rPr lang="en-US" sz="2000" dirty="0" err="1">
                <a:latin typeface="Times New Roman" panose="02020603050405020304" pitchFamily="18" charset="0"/>
                <a:cs typeface="Times New Roman" panose="02020603050405020304" pitchFamily="18" charset="0"/>
              </a:rPr>
              <a:t>vasculopathy</a:t>
            </a:r>
            <a:endParaRPr lang="en-US" sz="2000" dirty="0">
              <a:latin typeface="Times New Roman" panose="02020603050405020304" pitchFamily="18" charset="0"/>
              <a:cs typeface="Times New Roman" panose="02020603050405020304" pitchFamily="18" charset="0"/>
            </a:endParaRPr>
          </a:p>
          <a:p>
            <a:pPr lvl="1" eaLnBrk="1" hangingPunct="1">
              <a:defRPr/>
            </a:pPr>
            <a:r>
              <a:rPr lang="en-US" sz="2000" dirty="0">
                <a:latin typeface="Times New Roman" panose="02020603050405020304" pitchFamily="18" charset="0"/>
                <a:cs typeface="Times New Roman" panose="02020603050405020304" pitchFamily="18" charset="0"/>
              </a:rPr>
              <a:t>Larger infarct</a:t>
            </a:r>
          </a:p>
          <a:p>
            <a:pPr lvl="1" eaLnBrk="1" hangingPunct="1">
              <a:defRPr/>
            </a:pPr>
            <a:r>
              <a:rPr lang="en-US" sz="2000" dirty="0">
                <a:latin typeface="Times New Roman" panose="02020603050405020304" pitchFamily="18" charset="0"/>
                <a:cs typeface="Times New Roman" panose="02020603050405020304" pitchFamily="18" charset="0"/>
              </a:rPr>
              <a:t>Stroke after neonatal period</a:t>
            </a:r>
          </a:p>
          <a:p>
            <a:pPr lvl="1" eaLnBrk="1" hangingPunct="1">
              <a:defRPr/>
            </a:pPr>
            <a:r>
              <a:rPr lang="en-US" sz="2000" dirty="0">
                <a:latin typeface="Times New Roman" panose="02020603050405020304" pitchFamily="18" charset="0"/>
                <a:cs typeface="Times New Roman" panose="02020603050405020304" pitchFamily="18" charset="0"/>
              </a:rPr>
              <a:t>Seizures with stroke</a:t>
            </a:r>
          </a:p>
          <a:p>
            <a:pPr lvl="1" eaLnBrk="1" hangingPunct="1">
              <a:defRPr/>
            </a:pPr>
            <a:r>
              <a:rPr lang="en-US" sz="2000" dirty="0">
                <a:latin typeface="Times New Roman" panose="02020603050405020304" pitchFamily="18" charset="0"/>
                <a:cs typeface="Times New Roman" panose="02020603050405020304" pitchFamily="18" charset="0"/>
              </a:rPr>
              <a:t> neurological deficit persists  more than 1 month</a:t>
            </a:r>
          </a:p>
          <a:p>
            <a:pPr lvl="1" eaLnBrk="1" hangingPunct="1">
              <a:defRPr/>
            </a:pPr>
            <a:r>
              <a:rPr lang="en-US" sz="2000" dirty="0">
                <a:latin typeface="Times New Roman" panose="02020603050405020304" pitchFamily="18" charset="0"/>
                <a:cs typeface="Times New Roman" panose="02020603050405020304" pitchFamily="18" charset="0"/>
              </a:rPr>
              <a:t>Hemorrhagic stroke </a:t>
            </a:r>
          </a:p>
          <a:p>
            <a:pPr lvl="1" eaLnBrk="1" hangingPunct="1">
              <a:defRPr/>
            </a:pPr>
            <a:r>
              <a:rPr lang="en-US" sz="2000" dirty="0">
                <a:latin typeface="Times New Roman" panose="02020603050405020304" pitchFamily="18" charset="0"/>
                <a:cs typeface="Times New Roman" panose="02020603050405020304" pitchFamily="18" charset="0"/>
              </a:rPr>
              <a:t>Cortical involvement </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4FF57-E8E5-456B-B5F9-EDD2053ED8CA}"/>
              </a:ext>
            </a:extLst>
          </p:cNvPr>
          <p:cNvSpPr>
            <a:spLocks noGrp="1"/>
          </p:cNvSpPr>
          <p:nvPr>
            <p:ph type="title"/>
          </p:nvPr>
        </p:nvSpPr>
        <p:spPr>
          <a:xfrm>
            <a:off x="457200" y="2743200"/>
            <a:ext cx="8229600" cy="1143000"/>
          </a:xfrm>
        </p:spPr>
        <p:txBody>
          <a:bodyPr/>
          <a:lstStyle/>
          <a:p>
            <a:r>
              <a:rPr lang="en-IN" b="1" dirty="0">
                <a:latin typeface="Times New Roman" panose="02020603050405020304" pitchFamily="18" charset="0"/>
                <a:cs typeface="Times New Roman" panose="02020603050405020304" pitchFamily="18" charset="0"/>
              </a:rPr>
              <a:t>Thank You</a:t>
            </a:r>
          </a:p>
        </p:txBody>
      </p:sp>
    </p:spTree>
    <p:extLst>
      <p:ext uri="{BB962C8B-B14F-4D97-AF65-F5344CB8AC3E}">
        <p14:creationId xmlns:p14="http://schemas.microsoft.com/office/powerpoint/2010/main" val="8972022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2" name="Rectangle 4"/>
          <p:cNvSpPr>
            <a:spLocks noGrp="1" noChangeArrowheads="1"/>
          </p:cNvSpPr>
          <p:nvPr>
            <p:ph type="title"/>
          </p:nvPr>
        </p:nvSpPr>
        <p:spPr/>
        <p:txBody>
          <a:bodyPr>
            <a:normAutofit/>
          </a:bodyPr>
          <a:lstStyle/>
          <a:p>
            <a:pPr eaLnBrk="1" hangingPunct="1">
              <a:defRPr/>
            </a:pPr>
            <a:r>
              <a:rPr lang="en-US" b="1" dirty="0">
                <a:latin typeface="Times New Roman" panose="02020603050405020304" pitchFamily="18" charset="0"/>
                <a:cs typeface="Times New Roman" panose="02020603050405020304" pitchFamily="18" charset="0"/>
              </a:rPr>
              <a:t>Type of Stroke</a:t>
            </a:r>
          </a:p>
        </p:txBody>
      </p:sp>
      <p:grpSp>
        <p:nvGrpSpPr>
          <p:cNvPr id="2" name="Organization Chart 7">
            <a:extLst>
              <a:ext uri="{FF2B5EF4-FFF2-40B4-BE49-F238E27FC236}">
                <a16:creationId xmlns:a16="http://schemas.microsoft.com/office/drawing/2014/main" id="{6488201A-CACA-4858-BDCB-04D2AB593AA9}"/>
              </a:ext>
            </a:extLst>
          </p:cNvPr>
          <p:cNvGrpSpPr>
            <a:grpSpLocks noChangeAspect="1"/>
          </p:cNvGrpSpPr>
          <p:nvPr/>
        </p:nvGrpSpPr>
        <p:grpSpPr bwMode="auto">
          <a:xfrm>
            <a:off x="490491" y="914400"/>
            <a:ext cx="8256588" cy="4495800"/>
            <a:chOff x="288" y="1017"/>
            <a:chExt cx="3946" cy="2832"/>
          </a:xfrm>
        </p:grpSpPr>
        <p:cxnSp>
          <p:nvCxnSpPr>
            <p:cNvPr id="1028" name="_s1028">
              <a:extLst>
                <a:ext uri="{FF2B5EF4-FFF2-40B4-BE49-F238E27FC236}">
                  <a16:creationId xmlns:a16="http://schemas.microsoft.com/office/drawing/2014/main" id="{2E48E8F6-0BE5-4F3C-803A-1A326A3D2E04}"/>
                </a:ext>
              </a:extLst>
            </p:cNvPr>
            <p:cNvCxnSpPr>
              <a:cxnSpLocks noChangeShapeType="1"/>
              <a:stCxn id="12" idx="1"/>
              <a:endCxn id="11" idx="2"/>
            </p:cNvCxnSpPr>
            <p:nvPr/>
          </p:nvCxnSpPr>
          <p:spPr bwMode="auto">
            <a:xfrm rot="10800000" flipH="1">
              <a:off x="1635" y="3225"/>
              <a:ext cx="608" cy="288"/>
            </a:xfrm>
            <a:prstGeom prst="bentConnector4">
              <a:avLst>
                <a:gd name="adj1" fmla="val -8977"/>
                <a:gd name="adj2" fmla="val 75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29" name="_s1029">
              <a:extLst>
                <a:ext uri="{FF2B5EF4-FFF2-40B4-BE49-F238E27FC236}">
                  <a16:creationId xmlns:a16="http://schemas.microsoft.com/office/drawing/2014/main" id="{D35EC788-7451-4C38-97CE-8A9227CCF5C7}"/>
                </a:ext>
              </a:extLst>
            </p:cNvPr>
            <p:cNvCxnSpPr>
              <a:cxnSpLocks noChangeShapeType="1"/>
              <a:stCxn id="11" idx="1"/>
              <a:endCxn id="10" idx="2"/>
            </p:cNvCxnSpPr>
            <p:nvPr/>
          </p:nvCxnSpPr>
          <p:spPr bwMode="auto">
            <a:xfrm rot="10800000" flipH="1">
              <a:off x="1635" y="2809"/>
              <a:ext cx="608" cy="272"/>
            </a:xfrm>
            <a:prstGeom prst="bentConnector4">
              <a:avLst>
                <a:gd name="adj1" fmla="val -8991"/>
                <a:gd name="adj2" fmla="val 7647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0" name="_s1030">
              <a:extLst>
                <a:ext uri="{FF2B5EF4-FFF2-40B4-BE49-F238E27FC236}">
                  <a16:creationId xmlns:a16="http://schemas.microsoft.com/office/drawing/2014/main" id="{B6445343-84AD-435A-B79B-F2C35954FE05}"/>
                </a:ext>
              </a:extLst>
            </p:cNvPr>
            <p:cNvCxnSpPr>
              <a:cxnSpLocks noChangeShapeType="1"/>
              <a:stCxn id="10" idx="0"/>
              <a:endCxn id="5" idx="2"/>
            </p:cNvCxnSpPr>
            <p:nvPr/>
          </p:nvCxnSpPr>
          <p:spPr bwMode="auto">
            <a:xfrm rot="16200000">
              <a:off x="2172" y="2448"/>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031" name="_s1031">
              <a:extLst>
                <a:ext uri="{FF2B5EF4-FFF2-40B4-BE49-F238E27FC236}">
                  <a16:creationId xmlns:a16="http://schemas.microsoft.com/office/drawing/2014/main" id="{55F01BFE-70A3-49E4-949D-2E4EF7A41A21}"/>
                </a:ext>
              </a:extLst>
            </p:cNvPr>
            <p:cNvCxnSpPr>
              <a:cxnSpLocks noChangeShapeType="1"/>
              <a:stCxn id="9" idx="1"/>
              <a:endCxn id="8" idx="2"/>
            </p:cNvCxnSpPr>
            <p:nvPr/>
          </p:nvCxnSpPr>
          <p:spPr bwMode="auto">
            <a:xfrm rot="10800000" flipH="1">
              <a:off x="3019" y="3225"/>
              <a:ext cx="608" cy="288"/>
            </a:xfrm>
            <a:prstGeom prst="bentConnector4">
              <a:avLst>
                <a:gd name="adj1" fmla="val -8991"/>
                <a:gd name="adj2" fmla="val 75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2" name="_s1032">
              <a:extLst>
                <a:ext uri="{FF2B5EF4-FFF2-40B4-BE49-F238E27FC236}">
                  <a16:creationId xmlns:a16="http://schemas.microsoft.com/office/drawing/2014/main" id="{F1B3E100-FFAA-40BD-8ADA-D9BC2B10240A}"/>
                </a:ext>
              </a:extLst>
            </p:cNvPr>
            <p:cNvCxnSpPr>
              <a:cxnSpLocks noChangeShapeType="1"/>
              <a:stCxn id="8" idx="1"/>
              <a:endCxn id="7" idx="2"/>
            </p:cNvCxnSpPr>
            <p:nvPr/>
          </p:nvCxnSpPr>
          <p:spPr bwMode="auto">
            <a:xfrm rot="10800000" flipH="1">
              <a:off x="3019" y="2793"/>
              <a:ext cx="608" cy="288"/>
            </a:xfrm>
            <a:prstGeom prst="bentConnector4">
              <a:avLst>
                <a:gd name="adj1" fmla="val -8991"/>
                <a:gd name="adj2" fmla="val 75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3" name="_s1033">
              <a:extLst>
                <a:ext uri="{FF2B5EF4-FFF2-40B4-BE49-F238E27FC236}">
                  <a16:creationId xmlns:a16="http://schemas.microsoft.com/office/drawing/2014/main" id="{2B285F5F-D730-43A9-93D7-D0D89AE12E77}"/>
                </a:ext>
              </a:extLst>
            </p:cNvPr>
            <p:cNvCxnSpPr>
              <a:cxnSpLocks noChangeShapeType="1"/>
              <a:stCxn id="7" idx="0"/>
              <a:endCxn id="6" idx="2"/>
            </p:cNvCxnSpPr>
            <p:nvPr/>
          </p:nvCxnSpPr>
          <p:spPr bwMode="auto">
            <a:xfrm rot="16200000">
              <a:off x="3564" y="2440"/>
              <a:ext cx="128"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1034" name="_s1034">
              <a:extLst>
                <a:ext uri="{FF2B5EF4-FFF2-40B4-BE49-F238E27FC236}">
                  <a16:creationId xmlns:a16="http://schemas.microsoft.com/office/drawing/2014/main" id="{9D9BA3CD-C26F-4291-BD9C-A1FA141AB1FE}"/>
                </a:ext>
              </a:extLst>
            </p:cNvPr>
            <p:cNvCxnSpPr>
              <a:cxnSpLocks noChangeShapeType="1"/>
              <a:stCxn id="6" idx="0"/>
              <a:endCxn id="3" idx="2"/>
            </p:cNvCxnSpPr>
            <p:nvPr/>
          </p:nvCxnSpPr>
          <p:spPr bwMode="auto">
            <a:xfrm rot="5400000" flipH="1">
              <a:off x="2865" y="1167"/>
              <a:ext cx="152" cy="1372"/>
            </a:xfrm>
            <a:prstGeom prst="bentConnector3">
              <a:avLst>
                <a:gd name="adj1" fmla="val 4737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5" name="_s1035">
              <a:extLst>
                <a:ext uri="{FF2B5EF4-FFF2-40B4-BE49-F238E27FC236}">
                  <a16:creationId xmlns:a16="http://schemas.microsoft.com/office/drawing/2014/main" id="{8F5A567A-2C73-4C02-BA2E-DA5214809F7B}"/>
                </a:ext>
              </a:extLst>
            </p:cNvPr>
            <p:cNvCxnSpPr>
              <a:cxnSpLocks noChangeShapeType="1"/>
              <a:stCxn id="5" idx="0"/>
              <a:endCxn id="3" idx="2"/>
            </p:cNvCxnSpPr>
            <p:nvPr/>
          </p:nvCxnSpPr>
          <p:spPr bwMode="auto">
            <a:xfrm rot="16200000">
              <a:off x="2173" y="1847"/>
              <a:ext cx="152" cy="12"/>
            </a:xfrm>
            <a:prstGeom prst="bentConnector3">
              <a:avLst>
                <a:gd name="adj1" fmla="val 4737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1036" name="_s1036">
              <a:extLst>
                <a:ext uri="{FF2B5EF4-FFF2-40B4-BE49-F238E27FC236}">
                  <a16:creationId xmlns:a16="http://schemas.microsoft.com/office/drawing/2014/main" id="{6E87B8CE-DD04-4823-A3CC-712254482EA2}"/>
                </a:ext>
              </a:extLst>
            </p:cNvPr>
            <p:cNvCxnSpPr>
              <a:cxnSpLocks noChangeShapeType="1"/>
              <a:stCxn id="4" idx="0"/>
              <a:endCxn id="3" idx="2"/>
            </p:cNvCxnSpPr>
            <p:nvPr/>
          </p:nvCxnSpPr>
          <p:spPr bwMode="auto">
            <a:xfrm rot="16200000">
              <a:off x="1504" y="1169"/>
              <a:ext cx="144" cy="1359"/>
            </a:xfrm>
            <a:prstGeom prst="bentConnector3">
              <a:avLst>
                <a:gd name="adj1" fmla="val 50000"/>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 name="_s1037">
              <a:extLst>
                <a:ext uri="{FF2B5EF4-FFF2-40B4-BE49-F238E27FC236}">
                  <a16:creationId xmlns:a16="http://schemas.microsoft.com/office/drawing/2014/main" id="{128C89FE-15AD-43F8-93F8-22AFD21E6A14}"/>
                </a:ext>
              </a:extLst>
            </p:cNvPr>
            <p:cNvSpPr>
              <a:spLocks noChangeArrowheads="1"/>
            </p:cNvSpPr>
            <p:nvPr/>
          </p:nvSpPr>
          <p:spPr bwMode="auto">
            <a:xfrm>
              <a:off x="1822" y="1489"/>
              <a:ext cx="864" cy="288"/>
            </a:xfrm>
            <a:prstGeom prst="roundRect">
              <a:avLst>
                <a:gd name="adj" fmla="val 16667"/>
              </a:avLst>
            </a:prstGeom>
            <a:solidFill>
              <a:schemeClr val="accent1"/>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STROKE</a:t>
              </a:r>
            </a:p>
          </p:txBody>
        </p:sp>
        <p:sp>
          <p:nvSpPr>
            <p:cNvPr id="4" name="_s1038">
              <a:extLst>
                <a:ext uri="{FF2B5EF4-FFF2-40B4-BE49-F238E27FC236}">
                  <a16:creationId xmlns:a16="http://schemas.microsoft.com/office/drawing/2014/main" id="{3A7A0976-29FD-4EBF-9D74-1541BDE94322}"/>
                </a:ext>
              </a:extLst>
            </p:cNvPr>
            <p:cNvSpPr>
              <a:spLocks noChangeArrowheads="1"/>
            </p:cNvSpPr>
            <p:nvPr/>
          </p:nvSpPr>
          <p:spPr bwMode="auto">
            <a:xfrm>
              <a:off x="288" y="1921"/>
              <a:ext cx="1215" cy="448"/>
            </a:xfrm>
            <a:prstGeom prst="roundRect">
              <a:avLst>
                <a:gd name="adj" fmla="val 16667"/>
              </a:avLst>
            </a:prstGeom>
            <a:solidFill>
              <a:schemeClr val="accent1"/>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Acute Ischemic Stroke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(AIS)</a:t>
              </a:r>
            </a:p>
          </p:txBody>
        </p:sp>
        <p:sp>
          <p:nvSpPr>
            <p:cNvPr id="5" name="_s1039">
              <a:extLst>
                <a:ext uri="{FF2B5EF4-FFF2-40B4-BE49-F238E27FC236}">
                  <a16:creationId xmlns:a16="http://schemas.microsoft.com/office/drawing/2014/main" id="{5B14A4A8-9220-4116-8117-90A36C043EFA}"/>
                </a:ext>
              </a:extLst>
            </p:cNvPr>
            <p:cNvSpPr>
              <a:spLocks noChangeArrowheads="1"/>
            </p:cNvSpPr>
            <p:nvPr/>
          </p:nvSpPr>
          <p:spPr bwMode="auto">
            <a:xfrm>
              <a:off x="1635" y="1929"/>
              <a:ext cx="1216" cy="448"/>
            </a:xfrm>
            <a:prstGeom prst="roundRect">
              <a:avLst>
                <a:gd name="adj" fmla="val 16667"/>
              </a:avLst>
            </a:prstGeom>
            <a:solidFill>
              <a:schemeClr val="accent1"/>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Hemorrhagic Stroke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(HS)</a:t>
              </a:r>
            </a:p>
          </p:txBody>
        </p:sp>
        <p:sp>
          <p:nvSpPr>
            <p:cNvPr id="6" name="_s1040">
              <a:extLst>
                <a:ext uri="{FF2B5EF4-FFF2-40B4-BE49-F238E27FC236}">
                  <a16:creationId xmlns:a16="http://schemas.microsoft.com/office/drawing/2014/main" id="{AF8C25A2-89F5-4C83-9800-49DB91D47CE2}"/>
                </a:ext>
              </a:extLst>
            </p:cNvPr>
            <p:cNvSpPr>
              <a:spLocks noChangeArrowheads="1"/>
            </p:cNvSpPr>
            <p:nvPr/>
          </p:nvSpPr>
          <p:spPr bwMode="auto">
            <a:xfrm>
              <a:off x="3019" y="1929"/>
              <a:ext cx="1215" cy="448"/>
            </a:xfrm>
            <a:prstGeom prst="roundRect">
              <a:avLst>
                <a:gd name="adj" fmla="val 16667"/>
              </a:avLst>
            </a:prstGeom>
            <a:solidFill>
              <a:schemeClr val="accent1"/>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Cerebral Venous</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 Thrombosis (CVT)</a:t>
              </a:r>
            </a:p>
          </p:txBody>
        </p:sp>
        <p:sp>
          <p:nvSpPr>
            <p:cNvPr id="7" name="_s1041">
              <a:extLst>
                <a:ext uri="{FF2B5EF4-FFF2-40B4-BE49-F238E27FC236}">
                  <a16:creationId xmlns:a16="http://schemas.microsoft.com/office/drawing/2014/main" id="{4E05833A-5E9C-4012-81F6-DDC111FF740A}"/>
                </a:ext>
              </a:extLst>
            </p:cNvPr>
            <p:cNvSpPr>
              <a:spLocks noChangeArrowheads="1"/>
            </p:cNvSpPr>
            <p:nvPr/>
          </p:nvSpPr>
          <p:spPr bwMode="auto">
            <a:xfrm>
              <a:off x="3019" y="2505"/>
              <a:ext cx="1215" cy="288"/>
            </a:xfrm>
            <a:prstGeom prst="roundRect">
              <a:avLst>
                <a:gd name="adj" fmla="val 16667"/>
              </a:avLst>
            </a:prstGeom>
            <a:solidFill>
              <a:schemeClr val="accent1"/>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Infection</a:t>
              </a:r>
            </a:p>
          </p:txBody>
        </p:sp>
        <p:sp>
          <p:nvSpPr>
            <p:cNvPr id="8" name="_s1042">
              <a:extLst>
                <a:ext uri="{FF2B5EF4-FFF2-40B4-BE49-F238E27FC236}">
                  <a16:creationId xmlns:a16="http://schemas.microsoft.com/office/drawing/2014/main" id="{9FE4B5F4-6DDB-46A8-81C1-D1830AEA0CF3}"/>
                </a:ext>
              </a:extLst>
            </p:cNvPr>
            <p:cNvSpPr>
              <a:spLocks noChangeArrowheads="1"/>
            </p:cNvSpPr>
            <p:nvPr/>
          </p:nvSpPr>
          <p:spPr bwMode="auto">
            <a:xfrm>
              <a:off x="3019" y="2937"/>
              <a:ext cx="1215" cy="288"/>
            </a:xfrm>
            <a:prstGeom prst="roundRect">
              <a:avLst>
                <a:gd name="adj" fmla="val 16667"/>
              </a:avLst>
            </a:prstGeom>
            <a:solidFill>
              <a:schemeClr val="accent1"/>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Dehydration</a:t>
              </a:r>
            </a:p>
          </p:txBody>
        </p:sp>
        <p:sp>
          <p:nvSpPr>
            <p:cNvPr id="9" name="_s1043">
              <a:extLst>
                <a:ext uri="{FF2B5EF4-FFF2-40B4-BE49-F238E27FC236}">
                  <a16:creationId xmlns:a16="http://schemas.microsoft.com/office/drawing/2014/main" id="{B20DA9D6-E6FB-424B-9ABC-69718FFD0EA9}"/>
                </a:ext>
              </a:extLst>
            </p:cNvPr>
            <p:cNvSpPr>
              <a:spLocks noChangeArrowheads="1"/>
            </p:cNvSpPr>
            <p:nvPr/>
          </p:nvSpPr>
          <p:spPr bwMode="auto">
            <a:xfrm>
              <a:off x="3019" y="3369"/>
              <a:ext cx="1215" cy="288"/>
            </a:xfrm>
            <a:prstGeom prst="roundRect">
              <a:avLst>
                <a:gd name="adj" fmla="val 16667"/>
              </a:avLst>
            </a:prstGeom>
            <a:solidFill>
              <a:schemeClr val="accent1"/>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Prothrombotic states</a:t>
              </a:r>
            </a:p>
          </p:txBody>
        </p:sp>
        <p:sp>
          <p:nvSpPr>
            <p:cNvPr id="10" name="_s1044">
              <a:extLst>
                <a:ext uri="{FF2B5EF4-FFF2-40B4-BE49-F238E27FC236}">
                  <a16:creationId xmlns:a16="http://schemas.microsoft.com/office/drawing/2014/main" id="{C31AAC8B-4224-4314-9918-187042136579}"/>
                </a:ext>
              </a:extLst>
            </p:cNvPr>
            <p:cNvSpPr>
              <a:spLocks noChangeArrowheads="1"/>
            </p:cNvSpPr>
            <p:nvPr/>
          </p:nvSpPr>
          <p:spPr bwMode="auto">
            <a:xfrm>
              <a:off x="1635" y="2521"/>
              <a:ext cx="1216" cy="288"/>
            </a:xfrm>
            <a:prstGeom prst="roundRect">
              <a:avLst>
                <a:gd name="adj" fmla="val 16667"/>
              </a:avLst>
            </a:prstGeom>
            <a:solidFill>
              <a:schemeClr val="accent1"/>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Vascular malformations</a:t>
              </a:r>
            </a:p>
          </p:txBody>
        </p:sp>
        <p:sp>
          <p:nvSpPr>
            <p:cNvPr id="11" name="_s1045">
              <a:extLst>
                <a:ext uri="{FF2B5EF4-FFF2-40B4-BE49-F238E27FC236}">
                  <a16:creationId xmlns:a16="http://schemas.microsoft.com/office/drawing/2014/main" id="{7CDE1465-501B-492F-BE10-A9A2C7D1C5B3}"/>
                </a:ext>
              </a:extLst>
            </p:cNvPr>
            <p:cNvSpPr>
              <a:spLocks noChangeArrowheads="1"/>
            </p:cNvSpPr>
            <p:nvPr/>
          </p:nvSpPr>
          <p:spPr bwMode="auto">
            <a:xfrm>
              <a:off x="1635" y="2937"/>
              <a:ext cx="1217" cy="288"/>
            </a:xfrm>
            <a:prstGeom prst="roundRect">
              <a:avLst>
                <a:gd name="adj" fmla="val 16667"/>
              </a:avLst>
            </a:prstGeom>
            <a:solidFill>
              <a:schemeClr val="accent1"/>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ITP/Hemophilia</a:t>
              </a:r>
            </a:p>
          </p:txBody>
        </p:sp>
        <p:sp>
          <p:nvSpPr>
            <p:cNvPr id="12" name="_s1046">
              <a:extLst>
                <a:ext uri="{FF2B5EF4-FFF2-40B4-BE49-F238E27FC236}">
                  <a16:creationId xmlns:a16="http://schemas.microsoft.com/office/drawing/2014/main" id="{F9A5CD74-EED9-44C8-BFB5-434CE5E8A3B2}"/>
                </a:ext>
              </a:extLst>
            </p:cNvPr>
            <p:cNvSpPr>
              <a:spLocks noChangeArrowheads="1"/>
            </p:cNvSpPr>
            <p:nvPr/>
          </p:nvSpPr>
          <p:spPr bwMode="auto">
            <a:xfrm>
              <a:off x="1635" y="3369"/>
              <a:ext cx="1217" cy="288"/>
            </a:xfrm>
            <a:prstGeom prst="roundRect">
              <a:avLst>
                <a:gd name="adj" fmla="val 16667"/>
              </a:avLst>
            </a:prstGeom>
            <a:solidFill>
              <a:schemeClr val="accent1"/>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Brain tumors</a:t>
              </a: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p:spPr>
        <p:txBody>
          <a:bodyPr/>
          <a:lstStyle/>
          <a:p>
            <a:pPr eaLnBrk="1" hangingPunct="1"/>
            <a:r>
              <a:rPr lang="en-US" b="1" dirty="0">
                <a:cs typeface="Times New Roman" pitchFamily="18" charset="0"/>
              </a:rPr>
              <a:t>Types of stroke   (2)</a:t>
            </a:r>
          </a:p>
        </p:txBody>
      </p:sp>
      <p:sp>
        <p:nvSpPr>
          <p:cNvPr id="25603" name="Rectangle 3"/>
          <p:cNvSpPr>
            <a:spLocks noGrp="1" noChangeArrowheads="1"/>
          </p:cNvSpPr>
          <p:nvPr>
            <p:ph idx="1"/>
          </p:nvPr>
        </p:nvSpPr>
        <p:spPr/>
        <p:txBody>
          <a:bodyPr>
            <a:normAutofit/>
          </a:bodyPr>
          <a:lstStyle/>
          <a:p>
            <a:pPr eaLnBrk="1" hangingPunct="1">
              <a:buFont typeface="Wingdings" pitchFamily="2" charset="2"/>
              <a:buNone/>
            </a:pPr>
            <a:r>
              <a:rPr lang="en-US" sz="2400" dirty="0">
                <a:latin typeface="Times New Roman" panose="02020603050405020304" pitchFamily="18" charset="0"/>
                <a:cs typeface="Times New Roman" panose="02020603050405020304" pitchFamily="18" charset="0"/>
              </a:rPr>
              <a:t> According to time of onset :</a:t>
            </a:r>
            <a:endParaRPr lang="en-US" sz="2400" dirty="0">
              <a:solidFill>
                <a:srgbClr val="FFFF00"/>
              </a:solidFill>
              <a:latin typeface="Times New Roman" panose="02020603050405020304" pitchFamily="18" charset="0"/>
              <a:cs typeface="Times New Roman" panose="02020603050405020304" pitchFamily="18" charset="0"/>
            </a:endParaRPr>
          </a:p>
          <a:p>
            <a:pPr eaLnBrk="1" hangingPunct="1">
              <a:buFont typeface="Wingdings" pitchFamily="2" charset="2"/>
              <a:buNone/>
            </a:pPr>
            <a:r>
              <a:rPr lang="en-US" sz="2400" dirty="0">
                <a:latin typeface="Times New Roman" panose="02020603050405020304" pitchFamily="18" charset="0"/>
                <a:cs typeface="Times New Roman" panose="02020603050405020304" pitchFamily="18" charset="0"/>
              </a:rPr>
              <a:t>1- prenatal </a:t>
            </a:r>
          </a:p>
          <a:p>
            <a:pPr eaLnBrk="1" hangingPunct="1">
              <a:buFont typeface="Wingdings" pitchFamily="2" charset="2"/>
              <a:buNone/>
            </a:pPr>
            <a:r>
              <a:rPr lang="en-US" sz="2400" dirty="0">
                <a:latin typeface="Times New Roman" panose="02020603050405020304" pitchFamily="18" charset="0"/>
                <a:cs typeface="Times New Roman" panose="02020603050405020304" pitchFamily="18" charset="0"/>
              </a:rPr>
              <a:t>2- perinatal</a:t>
            </a:r>
          </a:p>
          <a:p>
            <a:pPr eaLnBrk="1" hangingPunct="1">
              <a:buFont typeface="Wingdings" pitchFamily="2" charset="2"/>
              <a:buNone/>
            </a:pPr>
            <a:r>
              <a:rPr lang="en-US" sz="2400" dirty="0">
                <a:latin typeface="Times New Roman" panose="02020603050405020304" pitchFamily="18" charset="0"/>
                <a:cs typeface="Times New Roman" panose="02020603050405020304" pitchFamily="18" charset="0"/>
              </a:rPr>
              <a:t>2- pediatric</a:t>
            </a:r>
          </a:p>
          <a:p>
            <a:pPr eaLnBrk="1" hangingPunct="1"/>
            <a:endParaRPr lang="en-US" sz="2400" dirty="0">
              <a:latin typeface="Times New Roman" panose="02020603050405020304" pitchFamily="18" charset="0"/>
              <a:cs typeface="Times New Roman" panose="02020603050405020304" pitchFamily="18" charset="0"/>
            </a:endParaRPr>
          </a:p>
          <a:p>
            <a:pPr eaLnBrk="1" hangingPunct="1">
              <a:buFont typeface="Wingdings" pitchFamily="2" charset="2"/>
              <a:buNone/>
            </a:pPr>
            <a:endParaRPr lang="en-US" sz="24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rtlCol="1">
            <a:noAutofit/>
          </a:bodyPr>
          <a:lstStyle/>
          <a:p>
            <a:pPr eaLnBrk="1" fontAlgn="auto" hangingPunct="1">
              <a:spcAft>
                <a:spcPts val="0"/>
              </a:spcAft>
              <a:defRPr/>
            </a:pPr>
            <a:r>
              <a:rPr lang="en-US" sz="4000" b="1" dirty="0"/>
              <a:t>Risk Factors for Perinatal &amp; Prenatal Arterial Stroke</a:t>
            </a:r>
            <a:r>
              <a:rPr lang="ar-SA" sz="4000" b="1" dirty="0"/>
              <a:t> </a:t>
            </a:r>
            <a:endParaRPr lang="en-US" sz="4000" b="1" dirty="0"/>
          </a:p>
        </p:txBody>
      </p:sp>
      <p:sp>
        <p:nvSpPr>
          <p:cNvPr id="28675" name="Rectangle 3"/>
          <p:cNvSpPr>
            <a:spLocks noGrp="1" noChangeArrowheads="1"/>
          </p:cNvSpPr>
          <p:nvPr>
            <p:ph idx="1"/>
          </p:nvPr>
        </p:nvSpPr>
        <p:spPr/>
        <p:txBody>
          <a:bodyPr>
            <a:normAutofit/>
          </a:bodyPr>
          <a:lstStyle/>
          <a:p>
            <a:pPr eaLnBrk="1" hangingPunct="1"/>
            <a:r>
              <a:rPr lang="en-US" sz="2400" dirty="0">
                <a:latin typeface="Times New Roman" panose="02020603050405020304" pitchFamily="18" charset="0"/>
                <a:cs typeface="Times New Roman" panose="02020603050405020304" pitchFamily="18" charset="0"/>
              </a:rPr>
              <a:t>Infants : </a:t>
            </a:r>
            <a:r>
              <a:rPr lang="en-US" sz="2400" dirty="0" err="1">
                <a:latin typeface="Times New Roman" panose="02020603050405020304" pitchFamily="18" charset="0"/>
                <a:cs typeface="Times New Roman" panose="02020603050405020304" pitchFamily="18" charset="0"/>
              </a:rPr>
              <a:t>Antiprothrombin</a:t>
            </a:r>
            <a:r>
              <a:rPr lang="en-US" sz="2400" dirty="0">
                <a:latin typeface="Times New Roman" panose="02020603050405020304" pitchFamily="18" charset="0"/>
                <a:cs typeface="Times New Roman" panose="02020603050405020304" pitchFamily="18" charset="0"/>
              </a:rPr>
              <a:t> factors</a:t>
            </a:r>
          </a:p>
          <a:p>
            <a:pPr eaLnBrk="1" hangingPunct="1"/>
            <a:r>
              <a:rPr lang="en-US" sz="2400" dirty="0">
                <a:latin typeface="Times New Roman" panose="02020603050405020304" pitchFamily="18" charset="0"/>
                <a:cs typeface="Times New Roman" panose="02020603050405020304" pitchFamily="18" charset="0"/>
              </a:rPr>
              <a:t>in the mothers, antiphospholipid antibodies : anticardiolipin (</a:t>
            </a:r>
            <a:r>
              <a:rPr lang="en-US" sz="2400" dirty="0" err="1">
                <a:latin typeface="Times New Roman" panose="02020603050405020304" pitchFamily="18" charset="0"/>
                <a:cs typeface="Times New Roman" panose="02020603050405020304" pitchFamily="18" charset="0"/>
              </a:rPr>
              <a:t>aCL</a:t>
            </a:r>
            <a:r>
              <a:rPr lang="en-US" sz="2400" dirty="0">
                <a:latin typeface="Times New Roman" panose="02020603050405020304" pitchFamily="18" charset="0"/>
                <a:cs typeface="Times New Roman" panose="02020603050405020304" pitchFamily="18" charset="0"/>
              </a:rPr>
              <a:t>) antibodies and lupus anticoagulant (LA).,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title"/>
          </p:nvPr>
        </p:nvSpPr>
        <p:spPr/>
        <p:txBody>
          <a:bodyPr>
            <a:normAutofit/>
          </a:bodyPr>
          <a:lstStyle/>
          <a:p>
            <a:pPr eaLnBrk="1" hangingPunct="1">
              <a:defRPr/>
            </a:pPr>
            <a:r>
              <a:rPr lang="en-US" sz="4000" b="1" dirty="0">
                <a:latin typeface="Times New Roman" panose="02020603050405020304" pitchFamily="18" charset="0"/>
                <a:cs typeface="Times New Roman" panose="02020603050405020304" pitchFamily="18" charset="0"/>
              </a:rPr>
              <a:t>Risk Factors for AIS</a:t>
            </a:r>
          </a:p>
        </p:txBody>
      </p:sp>
      <p:grpSp>
        <p:nvGrpSpPr>
          <p:cNvPr id="2" name="Diagram 7">
            <a:extLst>
              <a:ext uri="{FF2B5EF4-FFF2-40B4-BE49-F238E27FC236}">
                <a16:creationId xmlns:a16="http://schemas.microsoft.com/office/drawing/2014/main" id="{7E5CF0B2-6745-437F-B5E9-7C06A0B46A35}"/>
              </a:ext>
            </a:extLst>
          </p:cNvPr>
          <p:cNvGrpSpPr>
            <a:grpSpLocks noChangeAspect="1"/>
          </p:cNvGrpSpPr>
          <p:nvPr/>
        </p:nvGrpSpPr>
        <p:grpSpPr bwMode="auto">
          <a:xfrm>
            <a:off x="457200" y="1614488"/>
            <a:ext cx="8229600" cy="4500562"/>
            <a:chOff x="288" y="1017"/>
            <a:chExt cx="5184" cy="2832"/>
          </a:xfrm>
        </p:grpSpPr>
        <p:sp>
          <p:nvSpPr>
            <p:cNvPr id="3" name="_s5124">
              <a:extLst>
                <a:ext uri="{FF2B5EF4-FFF2-40B4-BE49-F238E27FC236}">
                  <a16:creationId xmlns:a16="http://schemas.microsoft.com/office/drawing/2014/main" id="{4A7429A4-AC04-4910-9C69-A1A9300D07C5}"/>
                </a:ext>
              </a:extLst>
            </p:cNvPr>
            <p:cNvSpPr>
              <a:spLocks noChangeShapeType="1"/>
            </p:cNvSpPr>
            <p:nvPr/>
          </p:nvSpPr>
          <p:spPr bwMode="auto">
            <a:xfrm flipH="1">
              <a:off x="2298" y="2600"/>
              <a:ext cx="291" cy="169"/>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IN"/>
            </a:p>
          </p:txBody>
        </p:sp>
        <p:sp>
          <p:nvSpPr>
            <p:cNvPr id="4" name="_s5125">
              <a:extLst>
                <a:ext uri="{FF2B5EF4-FFF2-40B4-BE49-F238E27FC236}">
                  <a16:creationId xmlns:a16="http://schemas.microsoft.com/office/drawing/2014/main" id="{0F41159F-9DD1-479D-A9B1-372612A34B29}"/>
                </a:ext>
              </a:extLst>
            </p:cNvPr>
            <p:cNvSpPr>
              <a:spLocks noChangeArrowheads="1"/>
            </p:cNvSpPr>
            <p:nvPr/>
          </p:nvSpPr>
          <p:spPr bwMode="auto">
            <a:xfrm>
              <a:off x="1671" y="2601"/>
              <a:ext cx="672" cy="672"/>
            </a:xfrm>
            <a:prstGeom prst="ellipse">
              <a:avLst/>
            </a:prstGeom>
            <a:solidFill>
              <a:schemeClr val="accent1"/>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Embolic</a:t>
              </a:r>
            </a:p>
          </p:txBody>
        </p:sp>
        <p:sp>
          <p:nvSpPr>
            <p:cNvPr id="5" name="_s5126">
              <a:extLst>
                <a:ext uri="{FF2B5EF4-FFF2-40B4-BE49-F238E27FC236}">
                  <a16:creationId xmlns:a16="http://schemas.microsoft.com/office/drawing/2014/main" id="{66969D24-02C8-4227-A63C-45FECA4D3596}"/>
                </a:ext>
              </a:extLst>
            </p:cNvPr>
            <p:cNvSpPr>
              <a:spLocks noChangeShapeType="1"/>
            </p:cNvSpPr>
            <p:nvPr/>
          </p:nvSpPr>
          <p:spPr bwMode="auto">
            <a:xfrm>
              <a:off x="3170" y="2601"/>
              <a:ext cx="292" cy="16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IN"/>
            </a:p>
          </p:txBody>
        </p:sp>
        <p:sp>
          <p:nvSpPr>
            <p:cNvPr id="6" name="_s5127">
              <a:extLst>
                <a:ext uri="{FF2B5EF4-FFF2-40B4-BE49-F238E27FC236}">
                  <a16:creationId xmlns:a16="http://schemas.microsoft.com/office/drawing/2014/main" id="{0964FC19-4408-4260-BD98-518020B10216}"/>
                </a:ext>
              </a:extLst>
            </p:cNvPr>
            <p:cNvSpPr>
              <a:spLocks noChangeArrowheads="1"/>
            </p:cNvSpPr>
            <p:nvPr/>
          </p:nvSpPr>
          <p:spPr bwMode="auto">
            <a:xfrm>
              <a:off x="3417" y="2601"/>
              <a:ext cx="672" cy="672"/>
            </a:xfrm>
            <a:prstGeom prst="ellipse">
              <a:avLst/>
            </a:prstGeom>
            <a:solidFill>
              <a:schemeClr val="accent1"/>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Intra-vascular</a:t>
              </a:r>
            </a:p>
          </p:txBody>
        </p:sp>
        <p:sp>
          <p:nvSpPr>
            <p:cNvPr id="7" name="_s5128">
              <a:extLst>
                <a:ext uri="{FF2B5EF4-FFF2-40B4-BE49-F238E27FC236}">
                  <a16:creationId xmlns:a16="http://schemas.microsoft.com/office/drawing/2014/main" id="{936FB0BA-3BBC-4747-BDD2-C8FA75BD90A8}"/>
                </a:ext>
              </a:extLst>
            </p:cNvPr>
            <p:cNvSpPr>
              <a:spLocks noChangeShapeType="1"/>
            </p:cNvSpPr>
            <p:nvPr/>
          </p:nvSpPr>
          <p:spPr bwMode="auto">
            <a:xfrm flipV="1">
              <a:off x="2880" y="1760"/>
              <a:ext cx="0" cy="33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ctr" anchorCtr="0" compatLnSpc="1">
              <a:prstTxWarp prst="textNoShape">
                <a:avLst/>
              </a:prstTxWarp>
            </a:bodyPr>
            <a:lstStyle/>
            <a:p>
              <a:endParaRPr lang="en-IN"/>
            </a:p>
          </p:txBody>
        </p:sp>
        <p:sp>
          <p:nvSpPr>
            <p:cNvPr id="8" name="_s5129">
              <a:extLst>
                <a:ext uri="{FF2B5EF4-FFF2-40B4-BE49-F238E27FC236}">
                  <a16:creationId xmlns:a16="http://schemas.microsoft.com/office/drawing/2014/main" id="{7AB7D335-3FB6-4103-90C8-D9AF4A3572B2}"/>
                </a:ext>
              </a:extLst>
            </p:cNvPr>
            <p:cNvSpPr>
              <a:spLocks noChangeArrowheads="1"/>
            </p:cNvSpPr>
            <p:nvPr/>
          </p:nvSpPr>
          <p:spPr bwMode="auto">
            <a:xfrm>
              <a:off x="2544" y="1088"/>
              <a:ext cx="672" cy="672"/>
            </a:xfrm>
            <a:prstGeom prst="ellipse">
              <a:avLst/>
            </a:prstGeom>
            <a:solidFill>
              <a:schemeClr val="accent1"/>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Vascular</a:t>
              </a:r>
            </a:p>
          </p:txBody>
        </p:sp>
        <p:sp>
          <p:nvSpPr>
            <p:cNvPr id="9" name="_s5130">
              <a:extLst>
                <a:ext uri="{FF2B5EF4-FFF2-40B4-BE49-F238E27FC236}">
                  <a16:creationId xmlns:a16="http://schemas.microsoft.com/office/drawing/2014/main" id="{2C893C0D-B707-4EFE-AB1B-0DBA15CF3240}"/>
                </a:ext>
              </a:extLst>
            </p:cNvPr>
            <p:cNvSpPr>
              <a:spLocks noChangeArrowheads="1"/>
            </p:cNvSpPr>
            <p:nvPr/>
          </p:nvSpPr>
          <p:spPr bwMode="auto">
            <a:xfrm>
              <a:off x="2544" y="2097"/>
              <a:ext cx="672" cy="672"/>
            </a:xfrm>
            <a:prstGeom prst="ellipse">
              <a:avLst/>
            </a:prstGeom>
            <a:solidFill>
              <a:schemeClr val="accent1"/>
            </a:solidFill>
            <a:ln w="9525">
              <a:solidFill>
                <a:schemeClr val="tx1"/>
              </a:solidFill>
              <a:round/>
              <a:headEnd/>
              <a:tailEnd/>
            </a:ln>
          </p:spPr>
          <p:txBody>
            <a:bodyPr vert="horz" wrap="non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AIS</a:t>
              </a: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4"/>
          <p:cNvSpPr>
            <a:spLocks noGrp="1" noChangeArrowheads="1"/>
          </p:cNvSpPr>
          <p:nvPr>
            <p:ph type="title"/>
          </p:nvPr>
        </p:nvSpPr>
        <p:spPr/>
        <p:txBody>
          <a:bodyPr>
            <a:normAutofit/>
          </a:bodyPr>
          <a:lstStyle/>
          <a:p>
            <a:pPr eaLnBrk="1" hangingPunct="1">
              <a:defRPr/>
            </a:pPr>
            <a:r>
              <a:rPr lang="en-US" sz="4000" b="1" dirty="0">
                <a:latin typeface="Times New Roman" panose="02020603050405020304" pitchFamily="18" charset="0"/>
                <a:cs typeface="Times New Roman" panose="02020603050405020304" pitchFamily="18" charset="0"/>
              </a:rPr>
              <a:t>Vascular Risk Factors</a:t>
            </a:r>
          </a:p>
        </p:txBody>
      </p:sp>
      <p:grpSp>
        <p:nvGrpSpPr>
          <p:cNvPr id="2" name="Organization Chart 7">
            <a:extLst>
              <a:ext uri="{FF2B5EF4-FFF2-40B4-BE49-F238E27FC236}">
                <a16:creationId xmlns:a16="http://schemas.microsoft.com/office/drawing/2014/main" id="{8C77448E-D425-42AC-BA89-E78FA4B1543C}"/>
              </a:ext>
            </a:extLst>
          </p:cNvPr>
          <p:cNvGrpSpPr>
            <a:grpSpLocks noChangeAspect="1"/>
          </p:cNvGrpSpPr>
          <p:nvPr/>
        </p:nvGrpSpPr>
        <p:grpSpPr bwMode="auto">
          <a:xfrm>
            <a:off x="457200" y="1614488"/>
            <a:ext cx="8551863" cy="4495800"/>
            <a:chOff x="288" y="1017"/>
            <a:chExt cx="4693" cy="2078"/>
          </a:xfrm>
        </p:grpSpPr>
        <p:cxnSp>
          <p:nvCxnSpPr>
            <p:cNvPr id="2052" name="_s2052">
              <a:extLst>
                <a:ext uri="{FF2B5EF4-FFF2-40B4-BE49-F238E27FC236}">
                  <a16:creationId xmlns:a16="http://schemas.microsoft.com/office/drawing/2014/main" id="{0B3A4CFB-5E53-43D2-B1CB-7B6E6F3FBE2E}"/>
                </a:ext>
              </a:extLst>
            </p:cNvPr>
            <p:cNvCxnSpPr>
              <a:cxnSpLocks noChangeShapeType="1"/>
              <a:stCxn id="12" idx="1"/>
              <a:endCxn id="11" idx="2"/>
            </p:cNvCxnSpPr>
            <p:nvPr/>
          </p:nvCxnSpPr>
          <p:spPr bwMode="auto">
            <a:xfrm rot="10800000">
              <a:off x="3974" y="2663"/>
              <a:ext cx="144"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053" name="_s2053">
              <a:extLst>
                <a:ext uri="{FF2B5EF4-FFF2-40B4-BE49-F238E27FC236}">
                  <a16:creationId xmlns:a16="http://schemas.microsoft.com/office/drawing/2014/main" id="{89CD9CA0-2B50-4D10-B0F1-4A828ECCC6E9}"/>
                </a:ext>
              </a:extLst>
            </p:cNvPr>
            <p:cNvCxnSpPr>
              <a:cxnSpLocks noChangeShapeType="1"/>
              <a:stCxn id="11" idx="1"/>
              <a:endCxn id="10" idx="2"/>
            </p:cNvCxnSpPr>
            <p:nvPr/>
          </p:nvCxnSpPr>
          <p:spPr bwMode="auto">
            <a:xfrm rot="10800000">
              <a:off x="3129" y="2231"/>
              <a:ext cx="143"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054" name="_s2054">
              <a:extLst>
                <a:ext uri="{FF2B5EF4-FFF2-40B4-BE49-F238E27FC236}">
                  <a16:creationId xmlns:a16="http://schemas.microsoft.com/office/drawing/2014/main" id="{206089CE-0FB1-4ADD-B517-4AC881E695AC}"/>
                </a:ext>
              </a:extLst>
            </p:cNvPr>
            <p:cNvCxnSpPr>
              <a:cxnSpLocks noChangeShapeType="1"/>
              <a:stCxn id="10" idx="0"/>
              <a:endCxn id="6" idx="2"/>
            </p:cNvCxnSpPr>
            <p:nvPr/>
          </p:nvCxnSpPr>
          <p:spPr bwMode="auto">
            <a:xfrm rot="16200000">
              <a:off x="3058" y="1870"/>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2055" name="_s2055">
              <a:extLst>
                <a:ext uri="{FF2B5EF4-FFF2-40B4-BE49-F238E27FC236}">
                  <a16:creationId xmlns:a16="http://schemas.microsoft.com/office/drawing/2014/main" id="{B7A50047-FF09-4327-BA5D-A53181D6F906}"/>
                </a:ext>
              </a:extLst>
            </p:cNvPr>
            <p:cNvCxnSpPr>
              <a:cxnSpLocks noChangeShapeType="1"/>
              <a:stCxn id="9" idx="1"/>
              <a:endCxn id="8" idx="2"/>
            </p:cNvCxnSpPr>
            <p:nvPr/>
          </p:nvCxnSpPr>
          <p:spPr bwMode="auto">
            <a:xfrm rot="10800000">
              <a:off x="799" y="2231"/>
              <a:ext cx="143" cy="288"/>
            </a:xfrm>
            <a:prstGeom prst="bentConnector2">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056" name="_s2056">
              <a:extLst>
                <a:ext uri="{FF2B5EF4-FFF2-40B4-BE49-F238E27FC236}">
                  <a16:creationId xmlns:a16="http://schemas.microsoft.com/office/drawing/2014/main" id="{2700C6DF-9800-4C7A-9D0F-376132CFEB96}"/>
                </a:ext>
              </a:extLst>
            </p:cNvPr>
            <p:cNvCxnSpPr>
              <a:cxnSpLocks noChangeShapeType="1"/>
              <a:stCxn id="8" idx="0"/>
              <a:endCxn id="4" idx="2"/>
            </p:cNvCxnSpPr>
            <p:nvPr/>
          </p:nvCxnSpPr>
          <p:spPr bwMode="auto">
            <a:xfrm rot="16200000">
              <a:off x="728" y="1870"/>
              <a:ext cx="144" cy="1"/>
            </a:xfrm>
            <a:prstGeom prst="straightConnector1">
              <a:avLst/>
            </a:prstGeom>
            <a:noFill/>
            <a:ln w="28575">
              <a:solidFill>
                <a:schemeClr val="tx1"/>
              </a:solidFill>
              <a:round/>
              <a:headEnd/>
              <a:tailEnd/>
            </a:ln>
            <a:extLst>
              <a:ext uri="{909E8E84-426E-40DD-AFC4-6F175D3DCCD1}">
                <a14:hiddenFill xmlns:a14="http://schemas.microsoft.com/office/drawing/2010/main">
                  <a:noFill/>
                </a14:hiddenFill>
              </a:ext>
            </a:extLst>
          </p:spPr>
        </p:cxnSp>
        <p:cxnSp>
          <p:nvCxnSpPr>
            <p:cNvPr id="2057" name="_s2057">
              <a:extLst>
                <a:ext uri="{FF2B5EF4-FFF2-40B4-BE49-F238E27FC236}">
                  <a16:creationId xmlns:a16="http://schemas.microsoft.com/office/drawing/2014/main" id="{969431FE-F3B8-460B-835D-9746F1514BFA}"/>
                </a:ext>
              </a:extLst>
            </p:cNvPr>
            <p:cNvCxnSpPr>
              <a:cxnSpLocks noChangeShapeType="1"/>
              <a:stCxn id="7" idx="0"/>
              <a:endCxn id="3" idx="2"/>
            </p:cNvCxnSpPr>
            <p:nvPr/>
          </p:nvCxnSpPr>
          <p:spPr bwMode="auto">
            <a:xfrm rot="5400000" flipH="1">
              <a:off x="3348" y="503"/>
              <a:ext cx="144" cy="1748"/>
            </a:xfrm>
            <a:prstGeom prst="bentConnector3">
              <a:avLst>
                <a:gd name="adj1" fmla="val 36736"/>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058" name="_s2058">
              <a:extLst>
                <a:ext uri="{FF2B5EF4-FFF2-40B4-BE49-F238E27FC236}">
                  <a16:creationId xmlns:a16="http://schemas.microsoft.com/office/drawing/2014/main" id="{BE84E7D6-5C5C-469F-B78B-18729160EA4D}"/>
                </a:ext>
              </a:extLst>
            </p:cNvPr>
            <p:cNvCxnSpPr>
              <a:cxnSpLocks noChangeShapeType="1"/>
              <a:stCxn id="6" idx="0"/>
              <a:endCxn id="3" idx="2"/>
            </p:cNvCxnSpPr>
            <p:nvPr/>
          </p:nvCxnSpPr>
          <p:spPr bwMode="auto">
            <a:xfrm rot="5400000" flipH="1">
              <a:off x="2766" y="1085"/>
              <a:ext cx="144" cy="583"/>
            </a:xfrm>
            <a:prstGeom prst="bentConnector3">
              <a:avLst>
                <a:gd name="adj1" fmla="val 36736"/>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059" name="_s2059">
              <a:extLst>
                <a:ext uri="{FF2B5EF4-FFF2-40B4-BE49-F238E27FC236}">
                  <a16:creationId xmlns:a16="http://schemas.microsoft.com/office/drawing/2014/main" id="{0DE72A6A-B3AE-4ACD-A162-E31108AFBC26}"/>
                </a:ext>
              </a:extLst>
            </p:cNvPr>
            <p:cNvCxnSpPr>
              <a:cxnSpLocks noChangeShapeType="1"/>
              <a:stCxn id="5" idx="0"/>
              <a:endCxn id="3" idx="2"/>
            </p:cNvCxnSpPr>
            <p:nvPr/>
          </p:nvCxnSpPr>
          <p:spPr bwMode="auto">
            <a:xfrm rot="16200000">
              <a:off x="2183" y="1085"/>
              <a:ext cx="144" cy="583"/>
            </a:xfrm>
            <a:prstGeom prst="bentConnector3">
              <a:avLst>
                <a:gd name="adj1" fmla="val 36736"/>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cxnSp>
          <p:nvCxnSpPr>
            <p:cNvPr id="2060" name="_s2060">
              <a:extLst>
                <a:ext uri="{FF2B5EF4-FFF2-40B4-BE49-F238E27FC236}">
                  <a16:creationId xmlns:a16="http://schemas.microsoft.com/office/drawing/2014/main" id="{F52B6327-A057-42EC-86FE-599FC006D9B9}"/>
                </a:ext>
              </a:extLst>
            </p:cNvPr>
            <p:cNvCxnSpPr>
              <a:cxnSpLocks noChangeShapeType="1"/>
              <a:stCxn id="4" idx="0"/>
              <a:endCxn id="3" idx="2"/>
            </p:cNvCxnSpPr>
            <p:nvPr/>
          </p:nvCxnSpPr>
          <p:spPr bwMode="auto">
            <a:xfrm rot="16200000">
              <a:off x="1601" y="503"/>
              <a:ext cx="144" cy="1747"/>
            </a:xfrm>
            <a:prstGeom prst="bentConnector3">
              <a:avLst>
                <a:gd name="adj1" fmla="val 36736"/>
              </a:avLst>
            </a:prstGeom>
            <a:noFill/>
            <a:ln w="28575">
              <a:solidFill>
                <a:schemeClr val="tx1"/>
              </a:solidFill>
              <a:miter lim="800000"/>
              <a:headEnd/>
              <a:tailEnd/>
            </a:ln>
            <a:extLst>
              <a:ext uri="{909E8E84-426E-40DD-AFC4-6F175D3DCCD1}">
                <a14:hiddenFill xmlns:a14="http://schemas.microsoft.com/office/drawing/2010/main">
                  <a:noFill/>
                </a14:hiddenFill>
              </a:ext>
            </a:extLst>
          </p:spPr>
        </p:cxnSp>
        <p:sp>
          <p:nvSpPr>
            <p:cNvPr id="3" name="_s2061">
              <a:extLst>
                <a:ext uri="{FF2B5EF4-FFF2-40B4-BE49-F238E27FC236}">
                  <a16:creationId xmlns:a16="http://schemas.microsoft.com/office/drawing/2014/main" id="{D7B480AE-4461-4A10-B508-EDAA90EDE25F}"/>
                </a:ext>
              </a:extLst>
            </p:cNvPr>
            <p:cNvSpPr>
              <a:spLocks noChangeArrowheads="1"/>
            </p:cNvSpPr>
            <p:nvPr/>
          </p:nvSpPr>
          <p:spPr bwMode="auto">
            <a:xfrm>
              <a:off x="2114" y="1017"/>
              <a:ext cx="864" cy="288"/>
            </a:xfrm>
            <a:prstGeom prst="roundRect">
              <a:avLst>
                <a:gd name="adj" fmla="val 16667"/>
              </a:avLst>
            </a:prstGeom>
            <a:solidFill>
              <a:schemeClr val="accent1"/>
            </a:solidFill>
            <a:ln w="9525">
              <a:solidFill>
                <a:schemeClr val="tx1"/>
              </a:solidFill>
              <a:round/>
              <a:headEnd/>
              <a:tailEnd/>
            </a:ln>
          </p:spPr>
          <p:txBody>
            <a:bodyPr vert="horz" wrap="none" lIns="67351" tIns="33677" rIns="67351" bIns="33677"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a:ln>
                    <a:noFill/>
                  </a:ln>
                  <a:solidFill>
                    <a:schemeClr val="tx1"/>
                  </a:solidFill>
                  <a:effectLst/>
                  <a:latin typeface="Arial" panose="020B0604020202020204" pitchFamily="34" charset="0"/>
                </a:rPr>
                <a:t>Vascular</a:t>
              </a:r>
            </a:p>
          </p:txBody>
        </p:sp>
        <p:sp>
          <p:nvSpPr>
            <p:cNvPr id="4" name="_s2062">
              <a:extLst>
                <a:ext uri="{FF2B5EF4-FFF2-40B4-BE49-F238E27FC236}">
                  <a16:creationId xmlns:a16="http://schemas.microsoft.com/office/drawing/2014/main" id="{A2D07C45-6830-4CC9-BE56-8D84DFA4DA45}"/>
                </a:ext>
              </a:extLst>
            </p:cNvPr>
            <p:cNvSpPr>
              <a:spLocks noChangeArrowheads="1"/>
            </p:cNvSpPr>
            <p:nvPr/>
          </p:nvSpPr>
          <p:spPr bwMode="auto">
            <a:xfrm>
              <a:off x="288" y="1449"/>
              <a:ext cx="1021" cy="350"/>
            </a:xfrm>
            <a:prstGeom prst="roundRect">
              <a:avLst>
                <a:gd name="adj" fmla="val 16667"/>
              </a:avLst>
            </a:prstGeom>
            <a:solidFill>
              <a:schemeClr val="accent1"/>
            </a:solidFill>
            <a:ln w="9525">
              <a:solidFill>
                <a:schemeClr val="tx1"/>
              </a:solidFill>
              <a:round/>
              <a:headEnd/>
              <a:tailEnd/>
            </a:ln>
          </p:spPr>
          <p:txBody>
            <a:bodyPr vert="horz" wrap="none" lIns="67351" tIns="33677" rIns="67351" bIns="33677"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a:ln>
                    <a:noFill/>
                  </a:ln>
                  <a:solidFill>
                    <a:schemeClr val="tx1"/>
                  </a:solidFill>
                  <a:effectLst/>
                  <a:latin typeface="Arial" panose="020B0604020202020204" pitchFamily="34" charset="0"/>
                </a:rPr>
                <a:t>Arteriopathies</a:t>
              </a:r>
            </a:p>
          </p:txBody>
        </p:sp>
        <p:sp>
          <p:nvSpPr>
            <p:cNvPr id="5" name="_s2063">
              <a:extLst>
                <a:ext uri="{FF2B5EF4-FFF2-40B4-BE49-F238E27FC236}">
                  <a16:creationId xmlns:a16="http://schemas.microsoft.com/office/drawing/2014/main" id="{C6CF7FA3-0023-4D43-8603-7958E4E77FC5}"/>
                </a:ext>
              </a:extLst>
            </p:cNvPr>
            <p:cNvSpPr>
              <a:spLocks noChangeArrowheads="1"/>
            </p:cNvSpPr>
            <p:nvPr/>
          </p:nvSpPr>
          <p:spPr bwMode="auto">
            <a:xfrm>
              <a:off x="1453" y="1449"/>
              <a:ext cx="1021" cy="350"/>
            </a:xfrm>
            <a:prstGeom prst="roundRect">
              <a:avLst>
                <a:gd name="adj" fmla="val 16667"/>
              </a:avLst>
            </a:prstGeom>
            <a:solidFill>
              <a:schemeClr val="accent1"/>
            </a:solidFill>
            <a:ln w="9525">
              <a:solidFill>
                <a:schemeClr val="tx1"/>
              </a:solidFill>
              <a:round/>
              <a:headEnd/>
              <a:tailEnd/>
            </a:ln>
          </p:spPr>
          <p:txBody>
            <a:bodyPr vert="horz" wrap="none" lIns="67351" tIns="33677" rIns="67351" bIns="33677"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a:ln>
                    <a:noFill/>
                  </a:ln>
                  <a:solidFill>
                    <a:schemeClr val="tx1"/>
                  </a:solidFill>
                  <a:effectLst/>
                  <a:latin typeface="Arial" panose="020B0604020202020204" pitchFamily="34" charset="0"/>
                </a:rPr>
                <a:t>Vasospastic</a:t>
              </a:r>
            </a:p>
          </p:txBody>
        </p:sp>
        <p:sp>
          <p:nvSpPr>
            <p:cNvPr id="6" name="_s2064">
              <a:extLst>
                <a:ext uri="{FF2B5EF4-FFF2-40B4-BE49-F238E27FC236}">
                  <a16:creationId xmlns:a16="http://schemas.microsoft.com/office/drawing/2014/main" id="{9E9BD814-7853-4479-ADB0-2D7BAB6525F3}"/>
                </a:ext>
              </a:extLst>
            </p:cNvPr>
            <p:cNvSpPr>
              <a:spLocks noChangeArrowheads="1"/>
            </p:cNvSpPr>
            <p:nvPr/>
          </p:nvSpPr>
          <p:spPr bwMode="auto">
            <a:xfrm>
              <a:off x="2618" y="1449"/>
              <a:ext cx="1021" cy="350"/>
            </a:xfrm>
            <a:prstGeom prst="roundRect">
              <a:avLst>
                <a:gd name="adj" fmla="val 16667"/>
              </a:avLst>
            </a:prstGeom>
            <a:solidFill>
              <a:schemeClr val="accent1"/>
            </a:solidFill>
            <a:ln w="9525">
              <a:solidFill>
                <a:schemeClr val="tx1"/>
              </a:solidFill>
              <a:round/>
              <a:headEnd/>
              <a:tailEnd/>
            </a:ln>
          </p:spPr>
          <p:txBody>
            <a:bodyPr vert="horz" wrap="none" lIns="67351" tIns="33677" rIns="67351" bIns="33677"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a:ln>
                    <a:noFill/>
                  </a:ln>
                  <a:solidFill>
                    <a:schemeClr val="tx1"/>
                  </a:solidFill>
                  <a:effectLst/>
                  <a:latin typeface="Arial" panose="020B0604020202020204" pitchFamily="34" charset="0"/>
                </a:rPr>
                <a:t>Vasculitis</a:t>
              </a:r>
            </a:p>
          </p:txBody>
        </p:sp>
        <p:sp>
          <p:nvSpPr>
            <p:cNvPr id="7" name="_s2065">
              <a:extLst>
                <a:ext uri="{FF2B5EF4-FFF2-40B4-BE49-F238E27FC236}">
                  <a16:creationId xmlns:a16="http://schemas.microsoft.com/office/drawing/2014/main" id="{5D19A49C-27ED-4889-9982-4AC7F1352686}"/>
                </a:ext>
              </a:extLst>
            </p:cNvPr>
            <p:cNvSpPr>
              <a:spLocks noChangeArrowheads="1"/>
            </p:cNvSpPr>
            <p:nvPr/>
          </p:nvSpPr>
          <p:spPr bwMode="auto">
            <a:xfrm>
              <a:off x="3783" y="1449"/>
              <a:ext cx="1021" cy="350"/>
            </a:xfrm>
            <a:prstGeom prst="roundRect">
              <a:avLst>
                <a:gd name="adj" fmla="val 16667"/>
              </a:avLst>
            </a:prstGeom>
            <a:solidFill>
              <a:schemeClr val="accent1"/>
            </a:solidFill>
            <a:ln w="9525">
              <a:solidFill>
                <a:schemeClr val="tx1"/>
              </a:solidFill>
              <a:round/>
              <a:headEnd/>
              <a:tailEnd/>
            </a:ln>
          </p:spPr>
          <p:txBody>
            <a:bodyPr vert="horz" wrap="none" lIns="67351" tIns="33677" rIns="67351" bIns="33677"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a:ln>
                    <a:noFill/>
                  </a:ln>
                  <a:solidFill>
                    <a:schemeClr val="tx1"/>
                  </a:solidFill>
                  <a:effectLst/>
                  <a:latin typeface="Arial" panose="020B0604020202020204" pitchFamily="34" charset="0"/>
                </a:rPr>
                <a:t>Systemic vascular </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a:ln>
                    <a:noFill/>
                  </a:ln>
                  <a:solidFill>
                    <a:schemeClr val="tx1"/>
                  </a:solidFill>
                  <a:effectLst/>
                  <a:latin typeface="Arial" panose="020B0604020202020204" pitchFamily="34" charset="0"/>
                </a:rPr>
                <a:t>disease</a:t>
              </a:r>
            </a:p>
          </p:txBody>
        </p:sp>
        <p:sp>
          <p:nvSpPr>
            <p:cNvPr id="8" name="_s2066">
              <a:extLst>
                <a:ext uri="{FF2B5EF4-FFF2-40B4-BE49-F238E27FC236}">
                  <a16:creationId xmlns:a16="http://schemas.microsoft.com/office/drawing/2014/main" id="{46C97EB0-F051-4BB3-BA6C-B6A4C6AB1B7D}"/>
                </a:ext>
              </a:extLst>
            </p:cNvPr>
            <p:cNvSpPr>
              <a:spLocks noChangeArrowheads="1"/>
            </p:cNvSpPr>
            <p:nvPr/>
          </p:nvSpPr>
          <p:spPr bwMode="auto">
            <a:xfrm>
              <a:off x="367" y="1943"/>
              <a:ext cx="863" cy="288"/>
            </a:xfrm>
            <a:prstGeom prst="roundRect">
              <a:avLst>
                <a:gd name="adj" fmla="val 16667"/>
              </a:avLst>
            </a:prstGeom>
            <a:solidFill>
              <a:schemeClr val="accent1"/>
            </a:solidFill>
            <a:ln w="9525">
              <a:solidFill>
                <a:schemeClr val="tx1"/>
              </a:solidFill>
              <a:round/>
              <a:headEnd/>
              <a:tailEnd/>
            </a:ln>
          </p:spPr>
          <p:txBody>
            <a:bodyPr vert="horz" wrap="none" lIns="67351" tIns="33677" rIns="67351" bIns="33677"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a:ln>
                    <a:noFill/>
                  </a:ln>
                  <a:solidFill>
                    <a:schemeClr val="tx1"/>
                  </a:solidFill>
                  <a:effectLst/>
                  <a:latin typeface="Arial" panose="020B0604020202020204" pitchFamily="34" charset="0"/>
                </a:rPr>
                <a:t>Transient</a:t>
              </a:r>
            </a:p>
          </p:txBody>
        </p:sp>
        <p:sp>
          <p:nvSpPr>
            <p:cNvPr id="9" name="_s2067">
              <a:extLst>
                <a:ext uri="{FF2B5EF4-FFF2-40B4-BE49-F238E27FC236}">
                  <a16:creationId xmlns:a16="http://schemas.microsoft.com/office/drawing/2014/main" id="{EA143B4F-138F-475A-AFA2-4F926D15BDDD}"/>
                </a:ext>
              </a:extLst>
            </p:cNvPr>
            <p:cNvSpPr>
              <a:spLocks noChangeArrowheads="1"/>
            </p:cNvSpPr>
            <p:nvPr/>
          </p:nvSpPr>
          <p:spPr bwMode="auto">
            <a:xfrm>
              <a:off x="942" y="2375"/>
              <a:ext cx="1404" cy="288"/>
            </a:xfrm>
            <a:prstGeom prst="roundRect">
              <a:avLst>
                <a:gd name="adj" fmla="val 16667"/>
              </a:avLst>
            </a:prstGeom>
            <a:solidFill>
              <a:schemeClr val="accent1"/>
            </a:solidFill>
            <a:ln w="9525">
              <a:solidFill>
                <a:schemeClr val="tx1"/>
              </a:solidFill>
              <a:round/>
              <a:headEnd/>
              <a:tailEnd/>
            </a:ln>
          </p:spPr>
          <p:txBody>
            <a:bodyPr vert="horz" wrap="none" lIns="67351" tIns="33677" rIns="67351" bIns="33677"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a:ln>
                    <a:noFill/>
                  </a:ln>
                  <a:solidFill>
                    <a:schemeClr val="tx1"/>
                  </a:solidFill>
                  <a:effectLst/>
                  <a:latin typeface="Arial" panose="020B0604020202020204" pitchFamily="34" charset="0"/>
                </a:rPr>
                <a:t>Progressive</a:t>
              </a:r>
            </a:p>
          </p:txBody>
        </p:sp>
        <p:sp>
          <p:nvSpPr>
            <p:cNvPr id="10" name="_s2068">
              <a:extLst>
                <a:ext uri="{FF2B5EF4-FFF2-40B4-BE49-F238E27FC236}">
                  <a16:creationId xmlns:a16="http://schemas.microsoft.com/office/drawing/2014/main" id="{1CEE329E-B543-4E68-9204-8C8B2E5BD737}"/>
                </a:ext>
              </a:extLst>
            </p:cNvPr>
            <p:cNvSpPr>
              <a:spLocks noChangeArrowheads="1"/>
            </p:cNvSpPr>
            <p:nvPr/>
          </p:nvSpPr>
          <p:spPr bwMode="auto">
            <a:xfrm>
              <a:off x="2697" y="1943"/>
              <a:ext cx="863" cy="288"/>
            </a:xfrm>
            <a:prstGeom prst="roundRect">
              <a:avLst>
                <a:gd name="adj" fmla="val 16667"/>
              </a:avLst>
            </a:prstGeom>
            <a:solidFill>
              <a:schemeClr val="accent1"/>
            </a:solidFill>
            <a:ln w="9525">
              <a:solidFill>
                <a:schemeClr val="tx1"/>
              </a:solidFill>
              <a:round/>
              <a:headEnd/>
              <a:tailEnd/>
            </a:ln>
          </p:spPr>
          <p:txBody>
            <a:bodyPr vert="horz" wrap="none" lIns="76535" tIns="38268" rIns="76535" bIns="3826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a:ln>
                    <a:noFill/>
                  </a:ln>
                  <a:solidFill>
                    <a:schemeClr val="tx1"/>
                  </a:solidFill>
                  <a:effectLst/>
                  <a:latin typeface="Arial" panose="020B0604020202020204" pitchFamily="34" charset="0"/>
                </a:rPr>
                <a:t>Infectious</a:t>
              </a:r>
            </a:p>
          </p:txBody>
        </p:sp>
        <p:sp>
          <p:nvSpPr>
            <p:cNvPr id="11" name="_s2069">
              <a:extLst>
                <a:ext uri="{FF2B5EF4-FFF2-40B4-BE49-F238E27FC236}">
                  <a16:creationId xmlns:a16="http://schemas.microsoft.com/office/drawing/2014/main" id="{A36DD298-B038-4914-991A-9376F56A5BCB}"/>
                </a:ext>
              </a:extLst>
            </p:cNvPr>
            <p:cNvSpPr>
              <a:spLocks noChangeArrowheads="1"/>
            </p:cNvSpPr>
            <p:nvPr/>
          </p:nvSpPr>
          <p:spPr bwMode="auto">
            <a:xfrm>
              <a:off x="3272" y="2375"/>
              <a:ext cx="1404" cy="288"/>
            </a:xfrm>
            <a:prstGeom prst="roundRect">
              <a:avLst>
                <a:gd name="adj" fmla="val 16667"/>
              </a:avLst>
            </a:prstGeom>
            <a:solidFill>
              <a:schemeClr val="accent1"/>
            </a:solidFill>
            <a:ln w="9525">
              <a:solidFill>
                <a:schemeClr val="tx1"/>
              </a:solidFill>
              <a:round/>
              <a:headEnd/>
              <a:tailEnd/>
            </a:ln>
          </p:spPr>
          <p:txBody>
            <a:bodyPr vert="horz" wrap="none" lIns="76535" tIns="38268" rIns="76535" bIns="3826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a:ln>
                    <a:noFill/>
                  </a:ln>
                  <a:solidFill>
                    <a:schemeClr val="tx1"/>
                  </a:solidFill>
                  <a:effectLst/>
                  <a:latin typeface="Arial" panose="020B0604020202020204" pitchFamily="34" charset="0"/>
                </a:rPr>
                <a:t>Connective tissue disease</a:t>
              </a:r>
            </a:p>
          </p:txBody>
        </p:sp>
        <p:sp>
          <p:nvSpPr>
            <p:cNvPr id="12" name="_s2070">
              <a:extLst>
                <a:ext uri="{FF2B5EF4-FFF2-40B4-BE49-F238E27FC236}">
                  <a16:creationId xmlns:a16="http://schemas.microsoft.com/office/drawing/2014/main" id="{3B76EB60-14A5-4E67-BB81-C9D58D52D3BB}"/>
                </a:ext>
              </a:extLst>
            </p:cNvPr>
            <p:cNvSpPr>
              <a:spLocks noChangeArrowheads="1"/>
            </p:cNvSpPr>
            <p:nvPr/>
          </p:nvSpPr>
          <p:spPr bwMode="auto">
            <a:xfrm>
              <a:off x="4118" y="2807"/>
              <a:ext cx="863" cy="288"/>
            </a:xfrm>
            <a:prstGeom prst="roundRect">
              <a:avLst>
                <a:gd name="adj" fmla="val 16667"/>
              </a:avLst>
            </a:prstGeom>
            <a:solidFill>
              <a:schemeClr val="accent1"/>
            </a:solidFill>
            <a:ln w="9525">
              <a:solidFill>
                <a:schemeClr val="tx1"/>
              </a:solidFill>
              <a:round/>
              <a:headEnd/>
              <a:tailEnd/>
            </a:ln>
          </p:spPr>
          <p:txBody>
            <a:bodyPr vert="horz" wrap="none" lIns="76535" tIns="38268" rIns="76535" bIns="38268"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300" b="0" i="0" u="none" strike="noStrike" cap="none" normalizeH="0" baseline="0">
                  <a:ln>
                    <a:noFill/>
                  </a:ln>
                  <a:solidFill>
                    <a:schemeClr val="tx1"/>
                  </a:solidFill>
                  <a:effectLst/>
                  <a:latin typeface="Arial" panose="020B0604020202020204" pitchFamily="34" charset="0"/>
                </a:rPr>
                <a:t>Drugs</a:t>
              </a:r>
            </a:p>
          </p:txBody>
        </p:sp>
      </p:gr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2098</Words>
  <Application>Microsoft Office PowerPoint</Application>
  <PresentationFormat>On-screen Show (4:3)</PresentationFormat>
  <Paragraphs>394</Paragraphs>
  <Slides>49</Slides>
  <Notes>8</Notes>
  <HiddenSlides>0</HiddenSlides>
  <MMClips>0</MMClips>
  <ScaleCrop>false</ScaleCrop>
  <HeadingPairs>
    <vt:vector size="4" baseType="variant">
      <vt:variant>
        <vt:lpstr>Theme</vt:lpstr>
      </vt:variant>
      <vt:variant>
        <vt:i4>1</vt:i4>
      </vt:variant>
      <vt:variant>
        <vt:lpstr>Slide Titles</vt:lpstr>
      </vt:variant>
      <vt:variant>
        <vt:i4>49</vt:i4>
      </vt:variant>
    </vt:vector>
  </HeadingPairs>
  <TitlesOfParts>
    <vt:vector size="50" baseType="lpstr">
      <vt:lpstr>Office Theme</vt:lpstr>
      <vt:lpstr>Stroke In Children BY MBBSPPT.COM</vt:lpstr>
      <vt:lpstr>WHO DEFINITION OF STROCK 2004</vt:lpstr>
      <vt:lpstr>Children are not little adults……</vt:lpstr>
      <vt:lpstr>incidence</vt:lpstr>
      <vt:lpstr>Type of Stroke</vt:lpstr>
      <vt:lpstr>Types of stroke   (2)</vt:lpstr>
      <vt:lpstr>Risk Factors for Perinatal &amp; Prenatal Arterial Stroke </vt:lpstr>
      <vt:lpstr>Risk Factors for AIS</vt:lpstr>
      <vt:lpstr>Vascular Risk Factors</vt:lpstr>
      <vt:lpstr>Embolic Risk Factors</vt:lpstr>
      <vt:lpstr>Intravascular Risk Factors (The Hematologist’s Domain)</vt:lpstr>
      <vt:lpstr>Pathophysiology of Hemorrhage</vt:lpstr>
      <vt:lpstr>COMMONCAUSES OF ACUTE STROKE SYNDROME  IN CHILDREN</vt:lpstr>
      <vt:lpstr>Causes of recurrent hemiplegia</vt:lpstr>
      <vt:lpstr>Newborns and infants </vt:lpstr>
      <vt:lpstr>Children and teenagers</vt:lpstr>
      <vt:lpstr>Localization of lesion in case of hemiplagia</vt:lpstr>
      <vt:lpstr> Cranial N palsy on same side as that of hemiplegia </vt:lpstr>
      <vt:lpstr>Cortical lession</vt:lpstr>
      <vt:lpstr>Frontal lobe involvement</vt:lpstr>
      <vt:lpstr>Parietal lobe involvement</vt:lpstr>
      <vt:lpstr>Subcortical lesion( corona radiata)</vt:lpstr>
      <vt:lpstr>Cranial N palsy on opposite to that of hemiplegia</vt:lpstr>
      <vt:lpstr>Pons lesion  </vt:lpstr>
      <vt:lpstr>Potential signs</vt:lpstr>
      <vt:lpstr>DD of stroke like events</vt:lpstr>
      <vt:lpstr>History</vt:lpstr>
      <vt:lpstr>Diagnostic evaluation </vt:lpstr>
      <vt:lpstr>FIRST LINE</vt:lpstr>
      <vt:lpstr>SECOND LINE</vt:lpstr>
      <vt:lpstr>Hypercoaguable evaluation (Hematology consultation)</vt:lpstr>
      <vt:lpstr>THIRD LINE</vt:lpstr>
      <vt:lpstr>General consideration before starting the treatment </vt:lpstr>
      <vt:lpstr>Acute care</vt:lpstr>
      <vt:lpstr>MANAGMENT</vt:lpstr>
      <vt:lpstr>Therapy</vt:lpstr>
      <vt:lpstr>Acute care  specific medical treatments</vt:lpstr>
      <vt:lpstr>Consensus on……</vt:lpstr>
      <vt:lpstr>Current recommendations……</vt:lpstr>
      <vt:lpstr>Initial antithrombotic </vt:lpstr>
      <vt:lpstr>Rehabilitation therapy</vt:lpstr>
      <vt:lpstr>Specific Treatment </vt:lpstr>
      <vt:lpstr>DISABILITY</vt:lpstr>
      <vt:lpstr>PREVENTION</vt:lpstr>
      <vt:lpstr>Stroke recurrence Stroke Guidelines   1- Aspirin </vt:lpstr>
      <vt:lpstr>STROK IN NEONATES</vt:lpstr>
      <vt:lpstr>CAUSES</vt:lpstr>
      <vt:lpstr>Outcomes of Childhood Stroke</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Stroke in children</dc:title>
  <dc:creator>Dell</dc:creator>
  <cp:lastModifiedBy>Yogesh Kumar Singh</cp:lastModifiedBy>
  <cp:revision>40</cp:revision>
  <dcterms:created xsi:type="dcterms:W3CDTF">2006-08-16T00:00:00Z</dcterms:created>
  <dcterms:modified xsi:type="dcterms:W3CDTF">2018-02-05T11:37:00Z</dcterms:modified>
</cp:coreProperties>
</file>