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57" r:id="rId3"/>
    <p:sldId id="261" r:id="rId4"/>
    <p:sldId id="260" r:id="rId5"/>
    <p:sldId id="262" r:id="rId6"/>
    <p:sldId id="263" r:id="rId7"/>
    <p:sldId id="264" r:id="rId8"/>
    <p:sldId id="269" r:id="rId9"/>
    <p:sldId id="265" r:id="rId10"/>
    <p:sldId id="266" r:id="rId11"/>
    <p:sldId id="267" r:id="rId12"/>
    <p:sldId id="268"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A0E9C-E26C-4C1D-A672-FEC62FEDD17A}" type="datetimeFigureOut">
              <a:rPr lang="en-US" smtClean="0"/>
              <a:t>6/9/2024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5FE538-90FD-43AC-8556-47107357C3C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A4C4DAE-90FA-40DA-A723-9FCEEFF61CB6}" type="datetime1">
              <a:rPr lang="en-US" smtClean="0"/>
              <a:t>6/9/2024</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a:t>MBBSPPT.COM</a:t>
            </a:r>
          </a:p>
        </p:txBody>
      </p:sp>
      <p:sp>
        <p:nvSpPr>
          <p:cNvPr id="6" name="Slide Number Placeholder 5"/>
          <p:cNvSpPr>
            <a:spLocks noGrp="1"/>
          </p:cNvSpPr>
          <p:nvPr>
            <p:ph type="sldNum" sz="quarter" idx="12"/>
          </p:nvPr>
        </p:nvSpPr>
        <p:spPr>
          <a:xfrm>
            <a:off x="6817317" y="5054602"/>
            <a:ext cx="413483" cy="279400"/>
          </a:xfrm>
        </p:spPr>
        <p:txBody>
          <a:bodyPr/>
          <a:lstStyle/>
          <a:p>
            <a:fld id="{6052011A-1797-4541-9261-8282BB1DA3B7}"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1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1BA0A8-B6CA-4576-BE9A-4FF30D0A2E96}" type="datetime1">
              <a:rPr lang="en-US" smtClean="0"/>
              <a:t>6/9/2024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052011A-1797-4541-9261-8282BB1DA3B7}" type="slidenum">
              <a:rPr lang="en-US" smtClean="0"/>
              <a:t>‹#›</a:t>
            </a:fld>
            <a:endParaRPr lang="en-US"/>
          </a:p>
        </p:txBody>
      </p:sp>
    </p:spTree>
    <p:extLst>
      <p:ext uri="{BB962C8B-B14F-4D97-AF65-F5344CB8AC3E}">
        <p14:creationId xmlns:p14="http://schemas.microsoft.com/office/powerpoint/2010/main" val="317413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7A2A1E-6319-458A-8810-4F15EE8E29D2}"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52011A-1797-4541-9261-8282BB1DA3B7}"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45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9B6A9-999A-41B7-B576-35CC2D735B54}"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52011A-1797-4541-9261-8282BB1DA3B7}"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401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97C9AF-7216-4D4C-AE73-3660C9B18352}"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52011A-1797-4541-9261-8282BB1DA3B7}" type="slidenum">
              <a:rPr lang="en-US" smtClean="0"/>
              <a:t>‹#›</a:t>
            </a:fld>
            <a:endParaRPr lang="en-US"/>
          </a:p>
        </p:txBody>
      </p:sp>
    </p:spTree>
    <p:extLst>
      <p:ext uri="{BB962C8B-B14F-4D97-AF65-F5344CB8AC3E}">
        <p14:creationId xmlns:p14="http://schemas.microsoft.com/office/powerpoint/2010/main" val="326190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A91EE-FB59-4247-B7FC-BE467E95A373}"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52011A-1797-4541-9261-8282BB1DA3B7}"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3145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002028-A71D-46C8-BED0-0AF50E42E1B9}"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52011A-1797-4541-9261-8282BB1DA3B7}"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447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F609BD-F9E5-425C-BBCF-889128659EE7}"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52011A-1797-4541-9261-8282BB1DA3B7}"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7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DD011-6D53-44CF-B636-1F732472583D}"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52011A-1797-4541-9261-8282BB1DA3B7}"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128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A6FE0E-29D1-40EE-9F8E-DB3C5D80FE3A}"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52011A-1797-4541-9261-8282BB1DA3B7}" type="slidenum">
              <a:rPr lang="en-US" smtClean="0"/>
              <a:t>‹#›</a:t>
            </a:fld>
            <a:endParaRPr lang="en-US"/>
          </a:p>
        </p:txBody>
      </p:sp>
    </p:spTree>
    <p:extLst>
      <p:ext uri="{BB962C8B-B14F-4D97-AF65-F5344CB8AC3E}">
        <p14:creationId xmlns:p14="http://schemas.microsoft.com/office/powerpoint/2010/main" val="378630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D5E75F-521F-45AF-A4AB-7D68032AA370}" type="datetime1">
              <a:rPr lang="en-US" smtClean="0"/>
              <a:t>6/9/2024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6052011A-1797-4541-9261-8282BB1DA3B7}"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12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DEA289-F21A-40A4-95D9-2F6E6FED58B9}" type="datetime1">
              <a:rPr lang="en-US" smtClean="0"/>
              <a:t>6/9/2024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052011A-1797-4541-9261-8282BB1DA3B7}" type="slidenum">
              <a:rPr lang="en-US" smtClean="0"/>
              <a:t>‹#›</a:t>
            </a:fld>
            <a:endParaRPr lang="en-US"/>
          </a:p>
        </p:txBody>
      </p:sp>
    </p:spTree>
    <p:extLst>
      <p:ext uri="{BB962C8B-B14F-4D97-AF65-F5344CB8AC3E}">
        <p14:creationId xmlns:p14="http://schemas.microsoft.com/office/powerpoint/2010/main" val="30129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44FCFD-0424-4E68-B362-748CAD7A7418}" type="datetime1">
              <a:rPr lang="en-US" smtClean="0"/>
              <a:t>6/9/2024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6052011A-1797-4541-9261-8282BB1DA3B7}"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68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BCFB59-6AA1-497F-BA8A-3F356B8DD170}" type="datetime1">
              <a:rPr lang="en-US" smtClean="0"/>
              <a:t>6/9/2024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6052011A-1797-4541-9261-8282BB1DA3B7}"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564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1509A-983C-480E-86ED-422889C3EDA0}" type="datetime1">
              <a:rPr lang="en-US" smtClean="0"/>
              <a:t>6/9/2024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6052011A-1797-4541-9261-8282BB1DA3B7}" type="slidenum">
              <a:rPr lang="en-US" smtClean="0"/>
              <a:t>‹#›</a:t>
            </a:fld>
            <a:endParaRPr lang="en-US"/>
          </a:p>
        </p:txBody>
      </p:sp>
    </p:spTree>
    <p:extLst>
      <p:ext uri="{BB962C8B-B14F-4D97-AF65-F5344CB8AC3E}">
        <p14:creationId xmlns:p14="http://schemas.microsoft.com/office/powerpoint/2010/main" val="287989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43ACBD-D9E0-41BE-93DF-58D9AD8196E2}" type="datetime1">
              <a:rPr lang="en-US" smtClean="0"/>
              <a:t>6/9/2024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052011A-1797-4541-9261-8282BB1DA3B7}"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77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EBF3A5-DA6A-4544-95A2-972BF04A73E9}" type="datetime1">
              <a:rPr lang="en-US" smtClean="0"/>
              <a:t>6/9/2024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6052011A-1797-4541-9261-8282BB1DA3B7}" type="slidenum">
              <a:rPr lang="en-US" smtClean="0"/>
              <a:t>‹#›</a:t>
            </a:fld>
            <a:endParaRPr lang="en-US"/>
          </a:p>
        </p:txBody>
      </p:sp>
    </p:spTree>
    <p:extLst>
      <p:ext uri="{BB962C8B-B14F-4D97-AF65-F5344CB8AC3E}">
        <p14:creationId xmlns:p14="http://schemas.microsoft.com/office/powerpoint/2010/main" val="5608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A5C4E5-2352-4640-8999-908F673E6F99}" type="datetime1">
              <a:rPr lang="en-US" smtClean="0"/>
              <a:t>6/9/2024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MBBSPPT.COM</a:t>
            </a: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52011A-1797-4541-9261-8282BB1DA3B7}" type="slidenum">
              <a:rPr lang="en-US" smtClean="0"/>
              <a:t>‹#›</a:t>
            </a:fld>
            <a:endParaRPr lang="en-US"/>
          </a:p>
        </p:txBody>
      </p:sp>
    </p:spTree>
    <p:extLst>
      <p:ext uri="{BB962C8B-B14F-4D97-AF65-F5344CB8AC3E}">
        <p14:creationId xmlns:p14="http://schemas.microsoft.com/office/powerpoint/2010/main" val="3339136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811863"/>
            <a:ext cx="5308866" cy="1515533"/>
          </a:xfrm>
        </p:spPr>
        <p:txBody>
          <a:bodyPr>
            <a:normAutofit/>
          </a:bodyPr>
          <a:lstStyle/>
          <a:p>
            <a:r>
              <a:rPr lang="en-US" dirty="0"/>
              <a:t>SUBTALAR JOINT</a:t>
            </a:r>
          </a:p>
        </p:txBody>
      </p:sp>
      <p:sp>
        <p:nvSpPr>
          <p:cNvPr id="3" name="Subtitle 2"/>
          <p:cNvSpPr>
            <a:spLocks noGrp="1"/>
          </p:cNvSpPr>
          <p:nvPr>
            <p:ph type="subTitle" idx="1"/>
          </p:nvPr>
        </p:nvSpPr>
        <p:spPr>
          <a:xfrm>
            <a:off x="1921934" y="3598327"/>
            <a:ext cx="5308866" cy="1377651"/>
          </a:xfrm>
          <a:effectLst>
            <a:outerShdw blurRad="50800" dist="38100" dir="8100000" algn="tr" rotWithShape="0">
              <a:prstClr val="black">
                <a:alpha val="40000"/>
              </a:prstClr>
            </a:outerShdw>
          </a:effectLst>
        </p:spPr>
        <p:txBody>
          <a:bodyPr>
            <a:normAutofit/>
          </a:bodyPr>
          <a:lstStyle/>
          <a:p>
            <a:r>
              <a:rPr lang="en-US" sz="1400" dirty="0"/>
              <a:t>BY MBBSPPT.COM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Neurovascular Supply</a:t>
            </a:r>
          </a:p>
        </p:txBody>
      </p:sp>
      <p:sp>
        <p:nvSpPr>
          <p:cNvPr id="3" name="Content Placeholder 2"/>
          <p:cNvSpPr>
            <a:spLocks noGrp="1"/>
          </p:cNvSpPr>
          <p:nvPr>
            <p:ph idx="1"/>
          </p:nvPr>
        </p:nvSpPr>
        <p:spPr>
          <a:xfrm>
            <a:off x="1176865" y="2490135"/>
            <a:ext cx="6798736" cy="3444997"/>
          </a:xfrm>
        </p:spPr>
        <p:txBody>
          <a:bodyPr/>
          <a:lstStyle/>
          <a:p>
            <a:r>
              <a:rPr lang="en-US" dirty="0"/>
              <a:t>The subtalar joint receives supply from two arteries and two nerves. Arterial supply comes from the posterior tibial and peroneal arteries.</a:t>
            </a:r>
          </a:p>
          <a:p>
            <a:r>
              <a:rPr lang="en-US" dirty="0"/>
              <a:t>Innervation to the plantar aspect of the joint is supplied by the medial or lateral plantar nerve, whereas the dorsal aspect of the joint is supplied by the deep peroneal nerve.</a:t>
            </a:r>
          </a:p>
        </p:txBody>
      </p:sp>
      <p:sp>
        <p:nvSpPr>
          <p:cNvPr id="6" name="Footer Placeholder 5">
            <a:extLst>
              <a:ext uri="{FF2B5EF4-FFF2-40B4-BE49-F238E27FC236}">
                <a16:creationId xmlns:a16="http://schemas.microsoft.com/office/drawing/2014/main" id="{99A4EB7A-1561-F76A-9540-908D192270C2}"/>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74BDA004-2FAA-5D62-927A-49B19B33ADD2}"/>
              </a:ext>
            </a:extLst>
          </p:cNvPr>
          <p:cNvSpPr>
            <a:spLocks noGrp="1"/>
          </p:cNvSpPr>
          <p:nvPr>
            <p:ph type="sldNum" sz="quarter" idx="12"/>
          </p:nvPr>
        </p:nvSpPr>
        <p:spPr/>
        <p:txBody>
          <a:bodyPr/>
          <a:lstStyle/>
          <a:p>
            <a:fld id="{6052011A-1797-4541-9261-8282BB1DA3B7}"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Calcaneal Fracture</a:t>
            </a:r>
          </a:p>
        </p:txBody>
      </p:sp>
      <p:sp>
        <p:nvSpPr>
          <p:cNvPr id="3" name="Content Placeholder 2"/>
          <p:cNvSpPr>
            <a:spLocks noGrp="1"/>
          </p:cNvSpPr>
          <p:nvPr>
            <p:ph idx="1"/>
          </p:nvPr>
        </p:nvSpPr>
        <p:spPr>
          <a:xfrm>
            <a:off x="1176865" y="2490135"/>
            <a:ext cx="6798736" cy="3444997"/>
          </a:xfrm>
        </p:spPr>
        <p:txBody>
          <a:bodyPr>
            <a:normAutofit fontScale="92500" lnSpcReduction="20000"/>
          </a:bodyPr>
          <a:lstStyle/>
          <a:p>
            <a:r>
              <a:rPr lang="en-US" dirty="0"/>
              <a:t>The calcaneus is often fractured in a ‘crush‘ type injury. The most common mechanism of damage is falling onto the heel from a height – the talus is driven into the calcaneus. The bone can break into several pieces, known as a comminuted fracture. Upon x-ray imaging, the calcaneus will appear shorter and wider.</a:t>
            </a:r>
          </a:p>
          <a:p>
            <a:r>
              <a:rPr lang="en-US" dirty="0"/>
              <a:t>A calcaneal fracture can cause chronic problems, even after treatment. The subtalar joint is usually disrupted, causing the joint to become arthritic. The patient will experience pain upon inversion and eversion – which can make walking on uneven ground particularly painful</a:t>
            </a:r>
          </a:p>
        </p:txBody>
      </p:sp>
      <p:sp>
        <p:nvSpPr>
          <p:cNvPr id="6" name="Footer Placeholder 5">
            <a:extLst>
              <a:ext uri="{FF2B5EF4-FFF2-40B4-BE49-F238E27FC236}">
                <a16:creationId xmlns:a16="http://schemas.microsoft.com/office/drawing/2014/main" id="{1AB86774-147B-7567-3C01-BC8584902A66}"/>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6D87D4CA-7850-707C-1A8C-306EF8B075CE}"/>
              </a:ext>
            </a:extLst>
          </p:cNvPr>
          <p:cNvSpPr>
            <a:spLocks noGrp="1"/>
          </p:cNvSpPr>
          <p:nvPr>
            <p:ph type="sldNum" sz="quarter" idx="12"/>
          </p:nvPr>
        </p:nvSpPr>
        <p:spPr/>
        <p:txBody>
          <a:bodyPr/>
          <a:lstStyle/>
          <a:p>
            <a:fld id="{6052011A-1797-4541-9261-8282BB1DA3B7}"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664" y="341138"/>
            <a:ext cx="9098672" cy="6175724"/>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F76DFDD2-44CE-F165-DB8E-06F60FF17A95}"/>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C9DC3CBB-60FB-7C2E-748B-ECCBD2C74602}"/>
              </a:ext>
            </a:extLst>
          </p:cNvPr>
          <p:cNvSpPr>
            <a:spLocks noGrp="1"/>
          </p:cNvSpPr>
          <p:nvPr>
            <p:ph type="sldNum" sz="quarter" idx="12"/>
          </p:nvPr>
        </p:nvSpPr>
        <p:spPr/>
        <p:txBody>
          <a:bodyPr/>
          <a:lstStyle/>
          <a:p>
            <a:fld id="{6052011A-1797-4541-9261-8282BB1DA3B7}"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373D20-8A55-C4A8-B7C9-B80CDCFB3D28}"/>
              </a:ext>
            </a:extLst>
          </p:cNvPr>
          <p:cNvSpPr txBox="1"/>
          <p:nvPr/>
        </p:nvSpPr>
        <p:spPr>
          <a:xfrm>
            <a:off x="2286000" y="2921168"/>
            <a:ext cx="4572000" cy="1015663"/>
          </a:xfrm>
          <a:prstGeom prst="rect">
            <a:avLst/>
          </a:prstGeom>
          <a:noFill/>
        </p:spPr>
        <p:txBody>
          <a:bodyPr wrap="square" rtlCol="0">
            <a:spAutoFit/>
          </a:bodyPr>
          <a:lstStyle/>
          <a:p>
            <a:pPr algn="ctr"/>
            <a:r>
              <a:rPr lang="en-US" sz="6000" dirty="0"/>
              <a:t>THANKS!</a:t>
            </a:r>
            <a:endParaRPr lang="en-IN" sz="6000" dirty="0"/>
          </a:p>
        </p:txBody>
      </p:sp>
    </p:spTree>
    <p:extLst>
      <p:ext uri="{BB962C8B-B14F-4D97-AF65-F5344CB8AC3E}">
        <p14:creationId xmlns:p14="http://schemas.microsoft.com/office/powerpoint/2010/main" val="106703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The Subtalar Joint</a:t>
            </a:r>
          </a:p>
        </p:txBody>
      </p:sp>
      <p:sp>
        <p:nvSpPr>
          <p:cNvPr id="3" name="Content Placeholder 2"/>
          <p:cNvSpPr>
            <a:spLocks noGrp="1"/>
          </p:cNvSpPr>
          <p:nvPr>
            <p:ph idx="1"/>
          </p:nvPr>
        </p:nvSpPr>
        <p:spPr>
          <a:xfrm>
            <a:off x="1176865" y="2490135"/>
            <a:ext cx="6798736" cy="3444997"/>
          </a:xfrm>
        </p:spPr>
        <p:txBody>
          <a:bodyPr>
            <a:noAutofit/>
          </a:bodyPr>
          <a:lstStyle/>
          <a:p>
            <a:r>
              <a:rPr lang="en-US" dirty="0"/>
              <a:t>There are just two joints between the talus and calcanean: </a:t>
            </a:r>
          </a:p>
          <a:p>
            <a:pPr lvl="1"/>
            <a:r>
              <a:rPr lang="en-US" dirty="0"/>
              <a:t>Posterior Talocalcaneal Joint</a:t>
            </a:r>
          </a:p>
          <a:p>
            <a:pPr lvl="1"/>
            <a:r>
              <a:rPr lang="en-US" dirty="0"/>
              <a:t>Anterior Talocalcaneonavicular Joint. </a:t>
            </a:r>
          </a:p>
          <a:p>
            <a:r>
              <a:rPr lang="en-US" dirty="0"/>
              <a:t>The posterior talocalcaneal joint is frequently designated as subtalar joint.</a:t>
            </a:r>
          </a:p>
        </p:txBody>
      </p:sp>
      <p:sp>
        <p:nvSpPr>
          <p:cNvPr id="6" name="Footer Placeholder 5">
            <a:extLst>
              <a:ext uri="{FF2B5EF4-FFF2-40B4-BE49-F238E27FC236}">
                <a16:creationId xmlns:a16="http://schemas.microsoft.com/office/drawing/2014/main" id="{BAD27C8F-70E3-710B-CD09-BE09255B541C}"/>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41BEFEEB-2FDA-235F-C997-0B816165F6A8}"/>
              </a:ext>
            </a:extLst>
          </p:cNvPr>
          <p:cNvSpPr>
            <a:spLocks noGrp="1"/>
          </p:cNvSpPr>
          <p:nvPr>
            <p:ph type="sldNum" sz="quarter" idx="12"/>
          </p:nvPr>
        </p:nvSpPr>
        <p:spPr/>
        <p:txBody>
          <a:bodyPr/>
          <a:lstStyle/>
          <a:p>
            <a:fld id="{6052011A-1797-4541-9261-8282BB1DA3B7}"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The Subtalar Joint</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 subtalar joint is an articulation between two of the tarsal bones in the foot – the talus and calcaneus. </a:t>
            </a:r>
          </a:p>
          <a:p>
            <a:r>
              <a:rPr lang="en-US" dirty="0"/>
              <a:t>The joint is classed structurally as a synovial joint, and functionally as a plane synovial joint.</a:t>
            </a:r>
          </a:p>
        </p:txBody>
      </p:sp>
      <p:sp>
        <p:nvSpPr>
          <p:cNvPr id="6" name="Footer Placeholder 5">
            <a:extLst>
              <a:ext uri="{FF2B5EF4-FFF2-40B4-BE49-F238E27FC236}">
                <a16:creationId xmlns:a16="http://schemas.microsoft.com/office/drawing/2014/main" id="{8ED2FF8E-6679-335B-5409-74783C000E04}"/>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EAEBED79-7D13-EC3D-AC47-F458098C7AA7}"/>
              </a:ext>
            </a:extLst>
          </p:cNvPr>
          <p:cNvSpPr>
            <a:spLocks noGrp="1"/>
          </p:cNvSpPr>
          <p:nvPr>
            <p:ph type="sldNum" sz="quarter" idx="12"/>
          </p:nvPr>
        </p:nvSpPr>
        <p:spPr/>
        <p:txBody>
          <a:bodyPr/>
          <a:lstStyle/>
          <a:p>
            <a:fld id="{6052011A-1797-4541-9261-8282BB1DA3B7}"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39865" y="1745456"/>
            <a:ext cx="7664270" cy="3367088"/>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0439FF82-4C8A-4C1C-83BB-783DD6D1A8F5}"/>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48664CA3-EB7D-DF2D-E135-DA233B94D7E7}"/>
              </a:ext>
            </a:extLst>
          </p:cNvPr>
          <p:cNvSpPr>
            <a:spLocks noGrp="1"/>
          </p:cNvSpPr>
          <p:nvPr>
            <p:ph type="sldNum" sz="quarter" idx="12"/>
          </p:nvPr>
        </p:nvSpPr>
        <p:spPr/>
        <p:txBody>
          <a:bodyPr/>
          <a:lstStyle/>
          <a:p>
            <a:fld id="{6052011A-1797-4541-9261-8282BB1DA3B7}"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Articulating Surfaces</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The </a:t>
            </a:r>
            <a:r>
              <a:rPr lang="en-US" dirty="0" err="1"/>
              <a:t>subtalar</a:t>
            </a:r>
            <a:r>
              <a:rPr lang="en-US" dirty="0"/>
              <a:t> joint is formed between two of the tarsal bones:</a:t>
            </a:r>
          </a:p>
          <a:p>
            <a:r>
              <a:rPr lang="en-US" dirty="0"/>
              <a:t>Inferior surface of the body of the talus – The posterior talar articular surface.</a:t>
            </a:r>
          </a:p>
          <a:p>
            <a:r>
              <a:rPr lang="en-US" dirty="0"/>
              <a:t>Superior surface of the calcaneus – The posterior calcaneal articular facet.</a:t>
            </a:r>
          </a:p>
          <a:p>
            <a:r>
              <a:rPr lang="en-US" dirty="0"/>
              <a:t>As is typical for a synovial joint, these surfaces are covered by articular cartilage.</a:t>
            </a:r>
          </a:p>
          <a:p>
            <a:endParaRPr lang="en-US" dirty="0"/>
          </a:p>
        </p:txBody>
      </p:sp>
      <p:sp>
        <p:nvSpPr>
          <p:cNvPr id="6" name="Footer Placeholder 5">
            <a:extLst>
              <a:ext uri="{FF2B5EF4-FFF2-40B4-BE49-F238E27FC236}">
                <a16:creationId xmlns:a16="http://schemas.microsoft.com/office/drawing/2014/main" id="{5A1C53DD-A321-43E8-4AE6-52D404C7C288}"/>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0E99FE53-278A-3EF4-DBDA-AB873BE5DB65}"/>
              </a:ext>
            </a:extLst>
          </p:cNvPr>
          <p:cNvSpPr>
            <a:spLocks noGrp="1"/>
          </p:cNvSpPr>
          <p:nvPr>
            <p:ph type="sldNum" sz="quarter" idx="12"/>
          </p:nvPr>
        </p:nvSpPr>
        <p:spPr/>
        <p:txBody>
          <a:bodyPr/>
          <a:lstStyle/>
          <a:p>
            <a:fld id="{6052011A-1797-4541-9261-8282BB1DA3B7}"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688" y="0"/>
            <a:ext cx="9116623"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Stability</a:t>
            </a:r>
            <a:br>
              <a:rPr lang="en-US" dirty="0"/>
            </a:br>
            <a:endParaRPr lang="en-US" dirty="0"/>
          </a:p>
        </p:txBody>
      </p:sp>
      <p:sp>
        <p:nvSpPr>
          <p:cNvPr id="3" name="Content Placeholder 2"/>
          <p:cNvSpPr>
            <a:spLocks noGrp="1"/>
          </p:cNvSpPr>
          <p:nvPr>
            <p:ph idx="1"/>
          </p:nvPr>
        </p:nvSpPr>
        <p:spPr>
          <a:xfrm>
            <a:off x="1176865" y="2490135"/>
            <a:ext cx="6798736" cy="3444997"/>
          </a:xfrm>
        </p:spPr>
        <p:txBody>
          <a:bodyPr>
            <a:normAutofit/>
          </a:bodyPr>
          <a:lstStyle/>
          <a:p>
            <a:r>
              <a:rPr lang="en-US" dirty="0"/>
              <a:t>The subtalar joint is enclosed by a joint capsule, which is lined internally by synovial membrane and strengthened externally by a fibrous layer. </a:t>
            </a:r>
          </a:p>
          <a:p>
            <a:r>
              <a:rPr lang="en-US" dirty="0"/>
              <a:t>The capsule is also supported by three ligaments:</a:t>
            </a:r>
          </a:p>
          <a:p>
            <a:pPr lvl="1"/>
            <a:r>
              <a:rPr lang="en-US" dirty="0"/>
              <a:t>Posterior talocalcaneal ligament</a:t>
            </a:r>
          </a:p>
          <a:p>
            <a:pPr lvl="1"/>
            <a:r>
              <a:rPr lang="en-US" dirty="0"/>
              <a:t>Medial talocalcaneal ligament</a:t>
            </a:r>
          </a:p>
          <a:p>
            <a:pPr lvl="1"/>
            <a:r>
              <a:rPr lang="en-US" dirty="0"/>
              <a:t>Lateral talocalcaneal ligament</a:t>
            </a:r>
          </a:p>
          <a:p>
            <a:pPr lvl="2"/>
            <a:endParaRPr lang="en-US" dirty="0"/>
          </a:p>
          <a:p>
            <a:endParaRPr lang="en-US" dirty="0"/>
          </a:p>
        </p:txBody>
      </p:sp>
      <p:sp>
        <p:nvSpPr>
          <p:cNvPr id="6" name="Footer Placeholder 5">
            <a:extLst>
              <a:ext uri="{FF2B5EF4-FFF2-40B4-BE49-F238E27FC236}">
                <a16:creationId xmlns:a16="http://schemas.microsoft.com/office/drawing/2014/main" id="{063F7AE5-E823-65B4-3912-853A3B613746}"/>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EB6B5CDE-17EB-3952-61DB-A22499E884E4}"/>
              </a:ext>
            </a:extLst>
          </p:cNvPr>
          <p:cNvSpPr>
            <a:spLocks noGrp="1"/>
          </p:cNvSpPr>
          <p:nvPr>
            <p:ph type="sldNum" sz="quarter" idx="12"/>
          </p:nvPr>
        </p:nvSpPr>
        <p:spPr/>
        <p:txBody>
          <a:bodyPr/>
          <a:lstStyle/>
          <a:p>
            <a:fld id="{6052011A-1797-4541-9261-8282BB1DA3B7}"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Additional Ligaments</a:t>
            </a:r>
          </a:p>
        </p:txBody>
      </p:sp>
      <p:sp>
        <p:nvSpPr>
          <p:cNvPr id="3" name="Content Placeholder 2"/>
          <p:cNvSpPr>
            <a:spLocks noGrp="1"/>
          </p:cNvSpPr>
          <p:nvPr>
            <p:ph idx="1"/>
          </p:nvPr>
        </p:nvSpPr>
        <p:spPr>
          <a:xfrm>
            <a:off x="1176865" y="2490135"/>
            <a:ext cx="6798736" cy="3444997"/>
          </a:xfrm>
        </p:spPr>
        <p:txBody>
          <a:bodyPr>
            <a:normAutofit fontScale="92500"/>
          </a:bodyPr>
          <a:lstStyle/>
          <a:p>
            <a:r>
              <a:rPr lang="en-US" dirty="0"/>
              <a:t>An additional ligament – the </a:t>
            </a:r>
            <a:r>
              <a:rPr lang="en-US" dirty="0" err="1"/>
              <a:t>interosseous</a:t>
            </a:r>
            <a:r>
              <a:rPr lang="en-US" dirty="0"/>
              <a:t> </a:t>
            </a:r>
            <a:r>
              <a:rPr lang="en-US" dirty="0" err="1"/>
              <a:t>talocalcaneal</a:t>
            </a:r>
            <a:r>
              <a:rPr lang="en-US" dirty="0"/>
              <a:t> ligament – acts to bind the talus and </a:t>
            </a:r>
            <a:r>
              <a:rPr lang="en-US" dirty="0" err="1"/>
              <a:t>calcaneus</a:t>
            </a:r>
            <a:r>
              <a:rPr lang="en-US" dirty="0"/>
              <a:t> together. </a:t>
            </a:r>
          </a:p>
          <a:p>
            <a:pPr lvl="1"/>
            <a:r>
              <a:rPr lang="en-US" dirty="0"/>
              <a:t>It lies within the sinus tarsi (a small cavity between the talus and </a:t>
            </a:r>
            <a:r>
              <a:rPr lang="en-US" dirty="0" err="1"/>
              <a:t>calcaneus</a:t>
            </a:r>
            <a:r>
              <a:rPr lang="en-US" dirty="0"/>
              <a:t>), and is particularly strong; providing the majority of the </a:t>
            </a:r>
            <a:r>
              <a:rPr lang="en-US" dirty="0" err="1"/>
              <a:t>ligamentous</a:t>
            </a:r>
            <a:r>
              <a:rPr lang="en-US" dirty="0"/>
              <a:t> stability to the joint.</a:t>
            </a:r>
          </a:p>
          <a:p>
            <a:r>
              <a:rPr lang="en-US" dirty="0"/>
              <a:t>The cervical ligament is lateral to sinus tarsi. It goes upward and medially from upper surface of the </a:t>
            </a:r>
            <a:r>
              <a:rPr lang="en-US" dirty="0" err="1"/>
              <a:t>calcaneum</a:t>
            </a:r>
            <a:r>
              <a:rPr lang="en-US" dirty="0"/>
              <a:t> to the tubercle on the </a:t>
            </a:r>
            <a:r>
              <a:rPr lang="en-US" dirty="0" err="1"/>
              <a:t>inferolateral</a:t>
            </a:r>
            <a:r>
              <a:rPr lang="en-US" dirty="0"/>
              <a:t> aspect of the neck of talus. It becomes tight in inversion.</a:t>
            </a:r>
          </a:p>
          <a:p>
            <a:endParaRPr lang="en-US" dirty="0"/>
          </a:p>
        </p:txBody>
      </p:sp>
      <p:sp>
        <p:nvSpPr>
          <p:cNvPr id="6" name="Footer Placeholder 5">
            <a:extLst>
              <a:ext uri="{FF2B5EF4-FFF2-40B4-BE49-F238E27FC236}">
                <a16:creationId xmlns:a16="http://schemas.microsoft.com/office/drawing/2014/main" id="{DD6AA4E2-2E83-1878-58C2-34C9513AA4D7}"/>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1A4E11C7-16D8-A66F-4FFE-1CDDBBFAB196}"/>
              </a:ext>
            </a:extLst>
          </p:cNvPr>
          <p:cNvSpPr>
            <a:spLocks noGrp="1"/>
          </p:cNvSpPr>
          <p:nvPr>
            <p:ph type="sldNum" sz="quarter" idx="12"/>
          </p:nvPr>
        </p:nvSpPr>
        <p:spPr/>
        <p:txBody>
          <a:bodyPr/>
          <a:lstStyle/>
          <a:p>
            <a:fld id="{6052011A-1797-4541-9261-8282BB1DA3B7}"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Movements</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The subtalar joint is formed on an oblique axis and is therefore the chief site within the foot for generation of eversion and inversion movements. This movement is produced by the muscles of the lateral compartment of the leg. and tibialis anterior muscle respectively.</a:t>
            </a:r>
          </a:p>
          <a:p>
            <a:r>
              <a:rPr lang="en-US" dirty="0"/>
              <a:t>The nature of the articulating surface means that the subtalar joint has no role in plantar or dorsiflexion of the foot.</a:t>
            </a:r>
          </a:p>
          <a:p>
            <a:endParaRPr lang="en-US" dirty="0"/>
          </a:p>
        </p:txBody>
      </p:sp>
      <p:sp>
        <p:nvSpPr>
          <p:cNvPr id="6" name="Footer Placeholder 5">
            <a:extLst>
              <a:ext uri="{FF2B5EF4-FFF2-40B4-BE49-F238E27FC236}">
                <a16:creationId xmlns:a16="http://schemas.microsoft.com/office/drawing/2014/main" id="{ECDE5D74-0659-F8FE-0DC3-3B1EF889DB7F}"/>
              </a:ext>
            </a:extLst>
          </p:cNvPr>
          <p:cNvSpPr>
            <a:spLocks noGrp="1"/>
          </p:cNvSpPr>
          <p:nvPr>
            <p:ph type="ftr" sz="quarter" idx="11"/>
          </p:nvPr>
        </p:nvSpPr>
        <p:spPr/>
        <p:txBody>
          <a:bodyPr/>
          <a:lstStyle/>
          <a:p>
            <a:r>
              <a:rPr lang="en-US"/>
              <a:t>MBBSPPT.COM</a:t>
            </a:r>
          </a:p>
        </p:txBody>
      </p:sp>
      <p:sp>
        <p:nvSpPr>
          <p:cNvPr id="7" name="Slide Number Placeholder 6">
            <a:extLst>
              <a:ext uri="{FF2B5EF4-FFF2-40B4-BE49-F238E27FC236}">
                <a16:creationId xmlns:a16="http://schemas.microsoft.com/office/drawing/2014/main" id="{93634D37-0EDF-E59B-4D3E-3EB2AC86FF53}"/>
              </a:ext>
            </a:extLst>
          </p:cNvPr>
          <p:cNvSpPr>
            <a:spLocks noGrp="1"/>
          </p:cNvSpPr>
          <p:nvPr>
            <p:ph type="sldNum" sz="quarter" idx="12"/>
          </p:nvPr>
        </p:nvSpPr>
        <p:spPr/>
        <p:txBody>
          <a:bodyPr/>
          <a:lstStyle/>
          <a:p>
            <a:fld id="{6052011A-1797-4541-9261-8282BB1DA3B7}" type="slidenum">
              <a:rPr lang="en-US" smtClean="0"/>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86</TotalTime>
  <Words>552</Words>
  <Application>Microsoft Office PowerPoint</Application>
  <PresentationFormat>On-screen Show (4:3)</PresentationFormat>
  <Paragraphs>55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Garamond</vt:lpstr>
      <vt:lpstr>Organic</vt:lpstr>
      <vt:lpstr>SUBTALAR JOINT</vt:lpstr>
      <vt:lpstr>The Subtalar Joint</vt:lpstr>
      <vt:lpstr>The Subtalar Joint</vt:lpstr>
      <vt:lpstr>PowerPoint Presentation</vt:lpstr>
      <vt:lpstr>Articulating Surfaces</vt:lpstr>
      <vt:lpstr>PowerPoint Presentation</vt:lpstr>
      <vt:lpstr>Stability </vt:lpstr>
      <vt:lpstr>Additional Ligaments</vt:lpstr>
      <vt:lpstr>Movements</vt:lpstr>
      <vt:lpstr>Neurovascular Supply</vt:lpstr>
      <vt:lpstr>Calcaneal Fracture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SUBTALAR JOINT</dc:title>
  <dc:creator>Zone</dc:creator>
  <cp:lastModifiedBy>Rajesh Patel</cp:lastModifiedBy>
  <cp:revision>10</cp:revision>
  <dcterms:created xsi:type="dcterms:W3CDTF">2018-05-08T15:35:49Z</dcterms:created>
  <dcterms:modified xsi:type="dcterms:W3CDTF">2024-06-08T20:04:17Z</dcterms:modified>
</cp:coreProperties>
</file>