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57" r:id="rId3"/>
    <p:sldId id="268" r:id="rId4"/>
    <p:sldId id="258" r:id="rId5"/>
    <p:sldId id="269" r:id="rId6"/>
    <p:sldId id="266" r:id="rId7"/>
    <p:sldId id="259" r:id="rId8"/>
    <p:sldId id="272" r:id="rId9"/>
    <p:sldId id="271" r:id="rId10"/>
    <p:sldId id="267" r:id="rId11"/>
    <p:sldId id="265" r:id="rId12"/>
    <p:sldId id="262" r:id="rId13"/>
    <p:sldId id="263" r:id="rId14"/>
    <p:sldId id="264" r:id="rId15"/>
    <p:sldId id="270"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C6058-E3AD-4D35-8F25-8756B68D9060}" type="datetimeFigureOut">
              <a:rPr lang="en-IN" smtClean="0"/>
              <a:t>02-07-2024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4F53-5EBE-4FCA-8C21-D92520B0F978}" type="slidenum">
              <a:rPr lang="en-IN" smtClean="0"/>
              <a:t>‹#›</a:t>
            </a:fld>
            <a:endParaRPr lang="en-IN"/>
          </a:p>
        </p:txBody>
      </p:sp>
    </p:spTree>
    <p:extLst>
      <p:ext uri="{BB962C8B-B14F-4D97-AF65-F5344CB8AC3E}">
        <p14:creationId xmlns:p14="http://schemas.microsoft.com/office/powerpoint/2010/main" val="20276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4F41C47-CDDB-4100-96BC-7E27110FD5FA}" type="datetime1">
              <a:rPr lang="en-US" smtClean="0"/>
              <a:t>7/2/2024</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fld id="{E67DBC71-AEED-487C-A792-41900A4038A3}"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65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54C91-FDD0-4257-9522-986883980FC1}" type="datetime1">
              <a:rPr lang="en-US" smtClean="0"/>
              <a:t>7/2/2024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E67DBC71-AEED-487C-A792-41900A4038A3}" type="slidenum">
              <a:rPr lang="en-US" smtClean="0"/>
              <a:pPr/>
              <a:t>‹#›</a:t>
            </a:fld>
            <a:endParaRPr lang="en-US"/>
          </a:p>
        </p:txBody>
      </p:sp>
    </p:spTree>
    <p:extLst>
      <p:ext uri="{BB962C8B-B14F-4D97-AF65-F5344CB8AC3E}">
        <p14:creationId xmlns:p14="http://schemas.microsoft.com/office/powerpoint/2010/main" val="346347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401BB-2C00-483D-AEFA-7543732BAED7}" type="datetime1">
              <a:rPr lang="en-US" smtClean="0"/>
              <a:t>7/2/2024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E67DBC71-AEED-487C-A792-41900A4038A3}"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18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217FA-3BE9-411C-B123-C4BEC3488E64}" type="datetime1">
              <a:rPr lang="en-US" smtClean="0"/>
              <a:t>7/2/2024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E67DBC71-AEED-487C-A792-41900A4038A3}"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22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CE074-3EAE-47FD-9F3F-0B44FF011E63}" type="datetime1">
              <a:rPr lang="en-US" smtClean="0"/>
              <a:t>7/2/2024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E67DBC71-AEED-487C-A792-41900A4038A3}" type="slidenum">
              <a:rPr lang="en-US" smtClean="0"/>
              <a:pPr/>
              <a:t>‹#›</a:t>
            </a:fld>
            <a:endParaRPr lang="en-US"/>
          </a:p>
        </p:txBody>
      </p:sp>
    </p:spTree>
    <p:extLst>
      <p:ext uri="{BB962C8B-B14F-4D97-AF65-F5344CB8AC3E}">
        <p14:creationId xmlns:p14="http://schemas.microsoft.com/office/powerpoint/2010/main" val="295924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F33A-641E-4B10-BAF2-A5CA8DB24340}" type="datetime1">
              <a:rPr lang="en-US" smtClean="0"/>
              <a:t>7/2/2024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E67DBC71-AEED-487C-A792-41900A4038A3}"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05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53810-9A8B-4779-AC40-EC9149BA1284}" type="datetime1">
              <a:rPr lang="en-US" smtClean="0"/>
              <a:t>7/2/2024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E67DBC71-AEED-487C-A792-41900A4038A3}"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75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28DDA-0B41-4FD4-8B4D-66C41CD30C35}" type="datetime1">
              <a:rPr lang="en-US" smtClean="0"/>
              <a:t>7/2/2024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E67DBC71-AEED-487C-A792-41900A4038A3}"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91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379A9-F2D4-4F35-A03F-80AB1E421A9C}" type="datetime1">
              <a:rPr lang="en-US" smtClean="0"/>
              <a:t>7/2/2024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E67DBC71-AEED-487C-A792-41900A4038A3}"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06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877FB5-4E5F-4CE5-B374-EA7BA17ABF08}" type="datetime1">
              <a:rPr lang="en-US" smtClean="0"/>
              <a:t>7/2/2024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E67DBC71-AEED-487C-A792-41900A4038A3}" type="slidenum">
              <a:rPr lang="en-US" smtClean="0"/>
              <a:pPr/>
              <a:t>‹#›</a:t>
            </a:fld>
            <a:endParaRPr lang="en-US"/>
          </a:p>
        </p:txBody>
      </p:sp>
    </p:spTree>
    <p:extLst>
      <p:ext uri="{BB962C8B-B14F-4D97-AF65-F5344CB8AC3E}">
        <p14:creationId xmlns:p14="http://schemas.microsoft.com/office/powerpoint/2010/main" val="426037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C4896-6423-4CB7-884E-DCA46747D13E}" type="datetime1">
              <a:rPr lang="en-US" smtClean="0"/>
              <a:t>7/2/2024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E67DBC71-AEED-487C-A792-41900A4038A3}"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18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97A290-1A2B-4D2A-BA1A-BE3B3158050A}" type="datetime1">
              <a:rPr lang="en-US" smtClean="0"/>
              <a:t>7/2/2024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E67DBC71-AEED-487C-A792-41900A4038A3}" type="slidenum">
              <a:rPr lang="en-US" smtClean="0"/>
              <a:pPr/>
              <a:t>‹#›</a:t>
            </a:fld>
            <a:endParaRPr lang="en-US"/>
          </a:p>
        </p:txBody>
      </p:sp>
    </p:spTree>
    <p:extLst>
      <p:ext uri="{BB962C8B-B14F-4D97-AF65-F5344CB8AC3E}">
        <p14:creationId xmlns:p14="http://schemas.microsoft.com/office/powerpoint/2010/main" val="225405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EB63E9-0B94-4BC1-BFF0-698E6126FDDC}" type="datetime1">
              <a:rPr lang="en-US" smtClean="0"/>
              <a:t>7/2/2024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E67DBC71-AEED-487C-A792-41900A4038A3}"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73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E8C522-7D6E-4892-9CFD-A1C0793AC7DF}" type="datetime1">
              <a:rPr lang="en-US" smtClean="0"/>
              <a:t>7/2/2024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E67DBC71-AEED-487C-A792-41900A4038A3}"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77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8B08D-5E27-471E-8171-747AADBA9DA3}" type="datetime1">
              <a:rPr lang="en-US" smtClean="0"/>
              <a:t>7/2/2024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E67DBC71-AEED-487C-A792-41900A4038A3}" type="slidenum">
              <a:rPr lang="en-US" smtClean="0"/>
              <a:pPr/>
              <a:t>‹#›</a:t>
            </a:fld>
            <a:endParaRPr lang="en-US"/>
          </a:p>
        </p:txBody>
      </p:sp>
    </p:spTree>
    <p:extLst>
      <p:ext uri="{BB962C8B-B14F-4D97-AF65-F5344CB8AC3E}">
        <p14:creationId xmlns:p14="http://schemas.microsoft.com/office/powerpoint/2010/main" val="421529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9975FF-0E4C-4A4C-AAF0-E3179480FE56}" type="datetime1">
              <a:rPr lang="en-US" smtClean="0"/>
              <a:t>7/2/2024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E67DBC71-AEED-487C-A792-41900A4038A3}"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71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B9609-4531-416D-9243-309D8C6E3FD6}" type="datetime1">
              <a:rPr lang="en-US" smtClean="0"/>
              <a:t>7/2/2024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E67DBC71-AEED-487C-A792-41900A4038A3}" type="slidenum">
              <a:rPr lang="en-US" smtClean="0"/>
              <a:pPr/>
              <a:t>‹#›</a:t>
            </a:fld>
            <a:endParaRPr lang="en-US"/>
          </a:p>
        </p:txBody>
      </p:sp>
    </p:spTree>
    <p:extLst>
      <p:ext uri="{BB962C8B-B14F-4D97-AF65-F5344CB8AC3E}">
        <p14:creationId xmlns:p14="http://schemas.microsoft.com/office/powerpoint/2010/main" val="69932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0BFA6B-8B13-4879-A1EA-46F68BF9B08B}" type="datetime1">
              <a:rPr lang="en-US" smtClean="0"/>
              <a:t>7/2/2024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7DBC71-AEED-487C-A792-41900A4038A3}" type="slidenum">
              <a:rPr lang="en-US" smtClean="0"/>
              <a:pPr/>
              <a:t>‹#›</a:t>
            </a:fld>
            <a:endParaRPr lang="en-US"/>
          </a:p>
        </p:txBody>
      </p:sp>
    </p:spTree>
    <p:extLst>
      <p:ext uri="{BB962C8B-B14F-4D97-AF65-F5344CB8AC3E}">
        <p14:creationId xmlns:p14="http://schemas.microsoft.com/office/powerpoint/2010/main" val="1849593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normAutofit/>
          </a:bodyPr>
          <a:lstStyle/>
          <a:p>
            <a:r>
              <a:rPr lang="en-US" dirty="0"/>
              <a:t>Superior Vena Cava</a:t>
            </a:r>
          </a:p>
        </p:txBody>
      </p:sp>
      <p:sp>
        <p:nvSpPr>
          <p:cNvPr id="3" name="Subtitle 2"/>
          <p:cNvSpPr>
            <a:spLocks noGrp="1"/>
          </p:cNvSpPr>
          <p:nvPr>
            <p:ph type="subTitle" idx="1"/>
          </p:nvPr>
        </p:nvSpPr>
        <p:spPr>
          <a:xfrm>
            <a:off x="1921934" y="3598327"/>
            <a:ext cx="5308866" cy="1377651"/>
          </a:xfrm>
          <a:effectLst>
            <a:outerShdw blurRad="50800" dist="38100" dir="2700000" algn="tl" rotWithShape="0">
              <a:prstClr val="black">
                <a:alpha val="40000"/>
              </a:prstClr>
            </a:outerShdw>
          </a:effectLst>
        </p:spPr>
        <p:txBody>
          <a:bodyPr>
            <a:normAutofit/>
          </a:bodyPr>
          <a:lstStyle/>
          <a:p>
            <a:r>
              <a:rPr lang="en-US" sz="1400"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sz="2400" dirty="0"/>
              <a:t>Important levels to remember in relation to Superior Vena Cava</a:t>
            </a:r>
            <a:br>
              <a:rPr lang="en-US" sz="2400" dirty="0"/>
            </a:br>
            <a:r>
              <a:rPr lang="en-US" sz="2400" dirty="0"/>
              <a:t>(1,2,3 Costal Cartilages)</a:t>
            </a:r>
          </a:p>
        </p:txBody>
      </p:sp>
      <p:sp>
        <p:nvSpPr>
          <p:cNvPr id="3" name="Content Placeholder 2"/>
          <p:cNvSpPr>
            <a:spLocks noGrp="1"/>
          </p:cNvSpPr>
          <p:nvPr>
            <p:ph idx="1"/>
          </p:nvPr>
        </p:nvSpPr>
        <p:spPr>
          <a:xfrm>
            <a:off x="1176865" y="2490135"/>
            <a:ext cx="6798736" cy="3444997"/>
          </a:xfrm>
        </p:spPr>
        <p:txBody>
          <a:bodyPr/>
          <a:lstStyle/>
          <a:p>
            <a:r>
              <a:rPr lang="en-US" dirty="0"/>
              <a:t>The Superior Vena Cava:</a:t>
            </a:r>
          </a:p>
          <a:p>
            <a:pPr lvl="1"/>
            <a:r>
              <a:rPr lang="en-US" dirty="0"/>
              <a:t>Begins opposite the lower border of 1st costal cartilage.</a:t>
            </a:r>
          </a:p>
          <a:p>
            <a:pPr lvl="1"/>
            <a:r>
              <a:rPr lang="en-US" dirty="0"/>
              <a:t>It receives the azygos vein opposite the sternal end of the 2nd costal cartilage.</a:t>
            </a:r>
          </a:p>
          <a:p>
            <a:pPr lvl="1"/>
            <a:r>
              <a:rPr lang="en-US" dirty="0"/>
              <a:t>It ends opposite the 3rd costal cartilage to enter right atrium</a:t>
            </a:r>
          </a:p>
        </p:txBody>
      </p:sp>
      <p:sp>
        <p:nvSpPr>
          <p:cNvPr id="6" name="Footer Placeholder 5">
            <a:extLst>
              <a:ext uri="{FF2B5EF4-FFF2-40B4-BE49-F238E27FC236}">
                <a16:creationId xmlns:a16="http://schemas.microsoft.com/office/drawing/2014/main" id="{946CE1E7-E96D-8576-FDF2-B766D56FD427}"/>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7BE27AED-E58A-0507-780D-AEF572AB38BD}"/>
              </a:ext>
            </a:extLst>
          </p:cNvPr>
          <p:cNvSpPr>
            <a:spLocks noGrp="1"/>
          </p:cNvSpPr>
          <p:nvPr>
            <p:ph type="sldNum" sz="quarter" idx="12"/>
          </p:nvPr>
        </p:nvSpPr>
        <p:spPr/>
        <p:txBody>
          <a:bodyPr/>
          <a:lstStyle/>
          <a:p>
            <a:fld id="{E67DBC71-AEED-487C-A792-41900A4038A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Superior Vena Cava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5924326"/>
              </p:ext>
            </p:extLst>
          </p:nvPr>
        </p:nvGraphicFramePr>
        <p:xfrm>
          <a:off x="1295400" y="2490788"/>
          <a:ext cx="6553200" cy="3605213"/>
        </p:xfrm>
        <a:graphic>
          <a:graphicData uri="http://schemas.openxmlformats.org/drawingml/2006/table">
            <a:tbl>
              <a:tblPr firstRow="1" bandRow="1">
                <a:tableStyleId>{5C22544A-7EE6-4342-B048-85BDC9FD1C3A}</a:tableStyleId>
              </a:tblPr>
              <a:tblGrid>
                <a:gridCol w="1516944">
                  <a:extLst>
                    <a:ext uri="{9D8B030D-6E8A-4147-A177-3AD203B41FA5}">
                      <a16:colId xmlns:a16="http://schemas.microsoft.com/office/drawing/2014/main" val="20000"/>
                    </a:ext>
                  </a:extLst>
                </a:gridCol>
                <a:gridCol w="5036256">
                  <a:extLst>
                    <a:ext uri="{9D8B030D-6E8A-4147-A177-3AD203B41FA5}">
                      <a16:colId xmlns:a16="http://schemas.microsoft.com/office/drawing/2014/main" val="20001"/>
                    </a:ext>
                  </a:extLst>
                </a:gridCol>
              </a:tblGrid>
              <a:tr h="956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dirty="0"/>
                        <a:t>ANTERIOR:</a:t>
                      </a:r>
                    </a:p>
                    <a:p>
                      <a:endParaRPr lang="en-US" sz="1400" dirty="0"/>
                    </a:p>
                  </a:txBody>
                  <a:tcPr marL="75547" marR="75547">
                    <a:solidFill>
                      <a:schemeClr val="tx2">
                        <a:lumMod val="40000"/>
                        <a:lumOff val="60000"/>
                      </a:schemeClr>
                    </a:solidFill>
                  </a:tcPr>
                </a:tc>
                <a:tc>
                  <a:txBody>
                    <a:bodyPr/>
                    <a:lstStyle/>
                    <a:p>
                      <a:r>
                        <a:rPr lang="en-US" sz="1800" dirty="0"/>
                        <a:t>A. Right internal thoracic vessels.</a:t>
                      </a:r>
                    </a:p>
                    <a:p>
                      <a:r>
                        <a:rPr lang="en-US" sz="1800" dirty="0"/>
                        <a:t>B. Margin of right lung and </a:t>
                      </a:r>
                      <a:r>
                        <a:rPr lang="en-US" sz="1800" b="1" dirty="0"/>
                        <a:t>pleura</a:t>
                      </a:r>
                      <a:r>
                        <a:rPr lang="en-US" sz="1800" dirty="0"/>
                        <a:t>.</a:t>
                      </a:r>
                    </a:p>
                    <a:p>
                      <a:r>
                        <a:rPr lang="en-US" sz="1800" dirty="0"/>
                        <a:t>C. Chest wall.</a:t>
                      </a:r>
                    </a:p>
                  </a:txBody>
                  <a:tcPr marL="75547" marR="75547">
                    <a:solidFill>
                      <a:schemeClr val="tx2">
                        <a:lumMod val="40000"/>
                        <a:lumOff val="60000"/>
                      </a:schemeClr>
                    </a:solidFill>
                  </a:tcPr>
                </a:tc>
                <a:extLst>
                  <a:ext uri="{0D108BD9-81ED-4DB2-BD59-A6C34878D82A}">
                    <a16:rowId xmlns:a16="http://schemas.microsoft.com/office/drawing/2014/main" val="10000"/>
                  </a:ext>
                </a:extLst>
              </a:tr>
              <a:tr h="956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dirty="0"/>
                        <a:t>POSTERIOR:</a:t>
                      </a:r>
                    </a:p>
                    <a:p>
                      <a:endParaRPr lang="en-US" sz="1400" dirty="0"/>
                    </a:p>
                  </a:txBody>
                  <a:tcPr marL="75547" marR="75547"/>
                </a:tc>
                <a:tc>
                  <a:txBody>
                    <a:bodyPr/>
                    <a:lstStyle/>
                    <a:p>
                      <a:r>
                        <a:rPr lang="en-US" sz="1800" b="1" dirty="0"/>
                        <a:t>A. Trachea (posteromedial).</a:t>
                      </a:r>
                    </a:p>
                    <a:p>
                      <a:r>
                        <a:rPr lang="en-US" sz="1800" b="1" dirty="0"/>
                        <a:t>B. Right pulmonary artery and right bronchus.</a:t>
                      </a:r>
                    </a:p>
                  </a:txBody>
                  <a:tcPr marL="75547" marR="75547"/>
                </a:tc>
                <a:extLst>
                  <a:ext uri="{0D108BD9-81ED-4DB2-BD59-A6C34878D82A}">
                    <a16:rowId xmlns:a16="http://schemas.microsoft.com/office/drawing/2014/main" val="10001"/>
                  </a:ext>
                </a:extLst>
              </a:tr>
              <a:tr h="735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dirty="0"/>
                        <a:t>TO THE LEFT:</a:t>
                      </a:r>
                    </a:p>
                    <a:p>
                      <a:endParaRPr lang="en-US" sz="1400" dirty="0"/>
                    </a:p>
                  </a:txBody>
                  <a:tcPr marL="75547" marR="75547"/>
                </a:tc>
                <a:tc>
                  <a:txBody>
                    <a:bodyPr/>
                    <a:lstStyle/>
                    <a:p>
                      <a:r>
                        <a:rPr lang="en-US" sz="1800" b="1" dirty="0"/>
                        <a:t>A. Ascending aorta (anteromedial).</a:t>
                      </a:r>
                    </a:p>
                    <a:p>
                      <a:r>
                        <a:rPr lang="en-US" sz="1800" b="1" dirty="0"/>
                        <a:t>B. Brachiocephalic artery.</a:t>
                      </a:r>
                    </a:p>
                  </a:txBody>
                  <a:tcPr marL="75547" marR="75547"/>
                </a:tc>
                <a:extLst>
                  <a:ext uri="{0D108BD9-81ED-4DB2-BD59-A6C34878D82A}">
                    <a16:rowId xmlns:a16="http://schemas.microsoft.com/office/drawing/2014/main" val="10002"/>
                  </a:ext>
                </a:extLst>
              </a:tr>
              <a:tr h="956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dirty="0"/>
                        <a:t>TO THE RIGHT:</a:t>
                      </a:r>
                    </a:p>
                    <a:p>
                      <a:endParaRPr lang="en-US" sz="1400" dirty="0"/>
                    </a:p>
                  </a:txBody>
                  <a:tcPr marL="75547" marR="75547"/>
                </a:tc>
                <a:tc>
                  <a:txBody>
                    <a:bodyPr/>
                    <a:lstStyle/>
                    <a:p>
                      <a:r>
                        <a:rPr lang="en-US" sz="1800" b="1" dirty="0"/>
                        <a:t>A. Right phrenic nerve and pericardiophrenic vessels.</a:t>
                      </a:r>
                    </a:p>
                    <a:p>
                      <a:r>
                        <a:rPr lang="en-US" sz="1800" b="1" dirty="0"/>
                        <a:t>B. Right lung and pleura.</a:t>
                      </a:r>
                    </a:p>
                  </a:txBody>
                  <a:tcPr marL="75547" marR="75547"/>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Superior Vena Cava</a:t>
            </a:r>
          </a:p>
        </p:txBody>
      </p:sp>
      <p:sp>
        <p:nvSpPr>
          <p:cNvPr id="3" name="Content Placeholder 2"/>
          <p:cNvSpPr>
            <a:spLocks noGrp="1"/>
          </p:cNvSpPr>
          <p:nvPr>
            <p:ph idx="1"/>
          </p:nvPr>
        </p:nvSpPr>
        <p:spPr>
          <a:xfrm>
            <a:off x="1176865" y="2490135"/>
            <a:ext cx="6798736" cy="3444997"/>
          </a:xfrm>
        </p:spPr>
        <p:txBody>
          <a:bodyPr/>
          <a:lstStyle/>
          <a:p>
            <a:r>
              <a:rPr lang="en-US" dirty="0"/>
              <a:t>SUBDIVISIONS</a:t>
            </a:r>
          </a:p>
          <a:p>
            <a:pPr lvl="1"/>
            <a:r>
              <a:rPr lang="en-US" dirty="0"/>
              <a:t>The superior vena cava is subdivided into the following 2 parts:</a:t>
            </a:r>
          </a:p>
          <a:p>
            <a:pPr lvl="2"/>
            <a:r>
              <a:rPr lang="en-US" dirty="0"/>
              <a:t>1. Extra Pericardial part (in superior mediastinum).</a:t>
            </a:r>
          </a:p>
          <a:p>
            <a:pPr lvl="2"/>
            <a:r>
              <a:rPr lang="en-US" dirty="0"/>
              <a:t>2. Intrapericardial part (in middle mediastinum).</a:t>
            </a:r>
          </a:p>
        </p:txBody>
      </p:sp>
      <p:sp>
        <p:nvSpPr>
          <p:cNvPr id="6" name="Footer Placeholder 5">
            <a:extLst>
              <a:ext uri="{FF2B5EF4-FFF2-40B4-BE49-F238E27FC236}">
                <a16:creationId xmlns:a16="http://schemas.microsoft.com/office/drawing/2014/main" id="{E7D6EB82-73FC-6CF3-4806-33E9B391B07D}"/>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55F1579-0A07-0FF3-571B-773D0E9B2FCE}"/>
              </a:ext>
            </a:extLst>
          </p:cNvPr>
          <p:cNvSpPr>
            <a:spLocks noGrp="1"/>
          </p:cNvSpPr>
          <p:nvPr>
            <p:ph type="sldNum" sz="quarter" idx="12"/>
          </p:nvPr>
        </p:nvSpPr>
        <p:spPr/>
        <p:txBody>
          <a:bodyPr/>
          <a:lstStyle/>
          <a:p>
            <a:fld id="{E67DBC71-AEED-487C-A792-41900A4038A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Superior Vena Cava</a:t>
            </a:r>
          </a:p>
        </p:txBody>
      </p:sp>
      <p:sp>
        <p:nvSpPr>
          <p:cNvPr id="3" name="Content Placeholder 2"/>
          <p:cNvSpPr>
            <a:spLocks noGrp="1"/>
          </p:cNvSpPr>
          <p:nvPr>
            <p:ph idx="1"/>
          </p:nvPr>
        </p:nvSpPr>
        <p:spPr>
          <a:xfrm>
            <a:off x="1176865" y="2490135"/>
            <a:ext cx="6798736" cy="3444997"/>
          </a:xfrm>
        </p:spPr>
        <p:txBody>
          <a:bodyPr/>
          <a:lstStyle/>
          <a:p>
            <a:r>
              <a:rPr lang="en-US" dirty="0"/>
              <a:t>TRIBUTARIES</a:t>
            </a:r>
          </a:p>
          <a:p>
            <a:pPr lvl="1"/>
            <a:r>
              <a:rPr lang="en-US" dirty="0"/>
              <a:t>A. Left and right brachiocephalic veins.</a:t>
            </a:r>
          </a:p>
          <a:p>
            <a:pPr lvl="1"/>
            <a:r>
              <a:rPr lang="en-US" dirty="0"/>
              <a:t>B. Azygos vein, which arches over the root of the right lung and opens into SVC just before it pierces fibrous pericardium.</a:t>
            </a:r>
          </a:p>
          <a:p>
            <a:pPr lvl="1"/>
            <a:r>
              <a:rPr lang="en-US" dirty="0"/>
              <a:t>C. Mediastinal and pericardial veins.</a:t>
            </a:r>
          </a:p>
          <a:p>
            <a:endParaRPr lang="en-US" dirty="0"/>
          </a:p>
        </p:txBody>
      </p:sp>
      <p:sp>
        <p:nvSpPr>
          <p:cNvPr id="6" name="Footer Placeholder 5">
            <a:extLst>
              <a:ext uri="{FF2B5EF4-FFF2-40B4-BE49-F238E27FC236}">
                <a16:creationId xmlns:a16="http://schemas.microsoft.com/office/drawing/2014/main" id="{DE674AF1-1FB7-0930-05D9-2DA4C80B8756}"/>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102B9CF-0CF6-5DFA-CA2D-12E108126540}"/>
              </a:ext>
            </a:extLst>
          </p:cNvPr>
          <p:cNvSpPr>
            <a:spLocks noGrp="1"/>
          </p:cNvSpPr>
          <p:nvPr>
            <p:ph type="sldNum" sz="quarter" idx="12"/>
          </p:nvPr>
        </p:nvSpPr>
        <p:spPr/>
        <p:txBody>
          <a:bodyPr/>
          <a:lstStyle/>
          <a:p>
            <a:fld id="{E67DBC71-AEED-487C-A792-41900A4038A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Superior Vena Cava</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OBSTRUCTION OF SVC AND DEVELOPMENT OF COLLATERAL PATHWAYS</a:t>
            </a:r>
          </a:p>
          <a:p>
            <a:r>
              <a:rPr lang="en-US" dirty="0"/>
              <a:t>The SVC could be obstructed (compressed) at 2 sites: </a:t>
            </a:r>
          </a:p>
          <a:p>
            <a:pPr lvl="1"/>
            <a:r>
              <a:rPr lang="en-US" dirty="0"/>
              <a:t>(a) above the opening of azygos vein (i.e., in superior mediastinum), </a:t>
            </a:r>
          </a:p>
          <a:p>
            <a:pPr lvl="1"/>
            <a:r>
              <a:rPr lang="en-US" dirty="0"/>
              <a:t>(b) below the opening of azygos vein (i.e., in the middle mediastinum).</a:t>
            </a:r>
          </a:p>
          <a:p>
            <a:r>
              <a:rPr lang="en-US" dirty="0"/>
              <a:t>If SVC is obstructed above the opening of azygos vein, the venous blood from the upper half of the body is shunted to right atrium via azygos vein. </a:t>
            </a:r>
          </a:p>
          <a:p>
            <a:r>
              <a:rPr lang="en-US" dirty="0"/>
              <a:t>If SVC is obstructed below the opening of the azygos vein, the venous blood from the upper half of the body is returned to the right atrium via inferior vena cava via the collateral pathways, created between the tributaries of superior and inferior vena </a:t>
            </a:r>
            <a:r>
              <a:rPr lang="en-US" dirty="0" err="1"/>
              <a:t>cavae</a:t>
            </a:r>
            <a:r>
              <a:rPr lang="en-US" dirty="0"/>
              <a:t> (</a:t>
            </a:r>
            <a:r>
              <a:rPr lang="en-US" dirty="0" err="1"/>
              <a:t>caval</a:t>
            </a:r>
            <a:r>
              <a:rPr lang="en-US" dirty="0"/>
              <a:t>- </a:t>
            </a:r>
            <a:r>
              <a:rPr lang="en-US" dirty="0" err="1"/>
              <a:t>caval</a:t>
            </a:r>
            <a:r>
              <a:rPr lang="en-US" dirty="0"/>
              <a:t> shunt). </a:t>
            </a:r>
          </a:p>
          <a:p>
            <a:endParaRPr lang="en-US" dirty="0"/>
          </a:p>
        </p:txBody>
      </p:sp>
      <p:sp>
        <p:nvSpPr>
          <p:cNvPr id="6" name="Footer Placeholder 5">
            <a:extLst>
              <a:ext uri="{FF2B5EF4-FFF2-40B4-BE49-F238E27FC236}">
                <a16:creationId xmlns:a16="http://schemas.microsoft.com/office/drawing/2014/main" id="{B67F8E53-0955-1FB7-4EE5-B819F5AC578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10240105-731A-999B-4F2D-144C49E4B39F}"/>
              </a:ext>
            </a:extLst>
          </p:cNvPr>
          <p:cNvSpPr>
            <a:spLocks noGrp="1"/>
          </p:cNvSpPr>
          <p:nvPr>
            <p:ph type="sldNum" sz="quarter" idx="12"/>
          </p:nvPr>
        </p:nvSpPr>
        <p:spPr/>
        <p:txBody>
          <a:bodyPr/>
          <a:lstStyle/>
          <a:p>
            <a:fld id="{E67DBC71-AEED-487C-A792-41900A4038A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62000" y="685800"/>
            <a:ext cx="7620000" cy="5486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806527-C1FC-B38F-F660-32D58D7BFB63}"/>
              </a:ext>
            </a:extLst>
          </p:cNvPr>
          <p:cNvSpPr txBox="1"/>
          <p:nvPr/>
        </p:nvSpPr>
        <p:spPr>
          <a:xfrm>
            <a:off x="1104900" y="3044279"/>
            <a:ext cx="6934200" cy="769441"/>
          </a:xfrm>
          <a:prstGeom prst="rect">
            <a:avLst/>
          </a:prstGeom>
          <a:noFill/>
        </p:spPr>
        <p:txBody>
          <a:bodyPr wrap="square" rtlCol="0">
            <a:spAutoFit/>
          </a:bodyPr>
          <a:lstStyle/>
          <a:p>
            <a:pPr algn="ctr"/>
            <a:r>
              <a:rPr lang="en-US" sz="4400" dirty="0"/>
              <a:t>THANK YOU!</a:t>
            </a:r>
            <a:endParaRPr lang="en-IN" sz="4400" dirty="0"/>
          </a:p>
        </p:txBody>
      </p:sp>
    </p:spTree>
    <p:extLst>
      <p:ext uri="{BB962C8B-B14F-4D97-AF65-F5344CB8AC3E}">
        <p14:creationId xmlns:p14="http://schemas.microsoft.com/office/powerpoint/2010/main" val="103572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Superior Vena Cava</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The superior vena cava receives deoxygenated blood from the upper body (superior to the diaphragm, excluding the lungs and heart), delivering it to the right atrium.</a:t>
            </a:r>
          </a:p>
          <a:p>
            <a:r>
              <a:rPr lang="en-US" dirty="0"/>
              <a:t>It is formed by merging of the brachiocephalic veins, travelling inferiorly through the thoracic region until draining into the superior portion of the right atrium at the level of the 3rd rib.</a:t>
            </a:r>
          </a:p>
          <a:p>
            <a:r>
              <a:rPr lang="en-US" dirty="0"/>
              <a:t>As the superior vena cava makes its descent it is located in the right side of the superior mediastinum, before entering the middle mediastinum to lie beside the ascending aorta.</a:t>
            </a:r>
          </a:p>
          <a:p>
            <a:endParaRPr lang="en-US" dirty="0"/>
          </a:p>
        </p:txBody>
      </p:sp>
      <p:sp>
        <p:nvSpPr>
          <p:cNvPr id="6" name="Footer Placeholder 5">
            <a:extLst>
              <a:ext uri="{FF2B5EF4-FFF2-40B4-BE49-F238E27FC236}">
                <a16:creationId xmlns:a16="http://schemas.microsoft.com/office/drawing/2014/main" id="{C3935C09-7596-C476-632A-4A6A3ED83C83}"/>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124D73C3-2441-F689-6096-E7898B60F8EC}"/>
              </a:ext>
            </a:extLst>
          </p:cNvPr>
          <p:cNvSpPr>
            <a:spLocks noGrp="1"/>
          </p:cNvSpPr>
          <p:nvPr>
            <p:ph type="sldNum" sz="quarter" idx="12"/>
          </p:nvPr>
        </p:nvSpPr>
        <p:spPr/>
        <p:txBody>
          <a:bodyPr/>
          <a:lstStyle/>
          <a:p>
            <a:fld id="{E67DBC71-AEED-487C-A792-41900A4038A3}"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61125" y="685800"/>
            <a:ext cx="5221749" cy="54864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4B4DDC04-9DFA-221B-0CEA-79A76C893EBE}"/>
              </a:ext>
            </a:extLst>
          </p:cNvPr>
          <p:cNvSpPr>
            <a:spLocks noGrp="1"/>
          </p:cNvSpPr>
          <p:nvPr>
            <p:ph type="sldNum" sz="quarter" idx="12"/>
          </p:nvPr>
        </p:nvSpPr>
        <p:spPr/>
        <p:txBody>
          <a:bodyPr/>
          <a:lstStyle/>
          <a:p>
            <a:fld id="{E67DBC71-AEED-487C-A792-41900A4038A3}"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Superior Vena Cava</a:t>
            </a:r>
          </a:p>
        </p:txBody>
      </p:sp>
      <p:sp>
        <p:nvSpPr>
          <p:cNvPr id="3" name="Content Placeholder 2"/>
          <p:cNvSpPr>
            <a:spLocks noGrp="1"/>
          </p:cNvSpPr>
          <p:nvPr>
            <p:ph idx="1"/>
          </p:nvPr>
        </p:nvSpPr>
        <p:spPr>
          <a:xfrm>
            <a:off x="1176865" y="2490135"/>
            <a:ext cx="6798736" cy="3444997"/>
          </a:xfrm>
        </p:spPr>
        <p:txBody>
          <a:bodyPr>
            <a:normAutofit fontScale="85000" lnSpcReduction="10000"/>
          </a:bodyPr>
          <a:lstStyle/>
          <a:p>
            <a:r>
              <a:rPr lang="en-US" dirty="0"/>
              <a:t>The following tributaries of the superior vena cava are located within the superior mediastinum:</a:t>
            </a:r>
          </a:p>
          <a:p>
            <a:pPr lvl="1"/>
            <a:r>
              <a:rPr lang="en-US" dirty="0"/>
              <a:t>Brachiocephalic veins – draining blood from the upper body.</a:t>
            </a:r>
          </a:p>
          <a:p>
            <a:pPr lvl="1"/>
            <a:r>
              <a:rPr lang="en-US" dirty="0"/>
              <a:t>Left superior intercostal vein – collects blood from the left 2nd and 3rd intercostal vein. It drains into the left brachiocephalic vein.</a:t>
            </a:r>
          </a:p>
          <a:p>
            <a:pPr lvl="1"/>
            <a:r>
              <a:rPr lang="en-US" dirty="0"/>
              <a:t>Supreme intercostal vein – drains the vein from first intercostal space directly into the brachiocephalic veins.</a:t>
            </a:r>
          </a:p>
          <a:p>
            <a:pPr lvl="1"/>
            <a:r>
              <a:rPr lang="en-US" dirty="0"/>
              <a:t>Azygos vein – receiving blood from the right posterior intercostal veins. The left intercostal veins drain first into the hemiazygos and accessory hemiazygos veins before joining the azygos vein around T7-T9.</a:t>
            </a:r>
          </a:p>
          <a:p>
            <a:endParaRPr lang="en-US" dirty="0"/>
          </a:p>
        </p:txBody>
      </p:sp>
      <p:sp>
        <p:nvSpPr>
          <p:cNvPr id="6" name="Footer Placeholder 5">
            <a:extLst>
              <a:ext uri="{FF2B5EF4-FFF2-40B4-BE49-F238E27FC236}">
                <a16:creationId xmlns:a16="http://schemas.microsoft.com/office/drawing/2014/main" id="{3EA30383-0FF8-81AA-D7A5-FB902DB6B692}"/>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63B16F8-A8D0-D3E5-930D-222431270F2C}"/>
              </a:ext>
            </a:extLst>
          </p:cNvPr>
          <p:cNvSpPr>
            <a:spLocks noGrp="1"/>
          </p:cNvSpPr>
          <p:nvPr>
            <p:ph type="sldNum" sz="quarter" idx="12"/>
          </p:nvPr>
        </p:nvSpPr>
        <p:spPr/>
        <p:txBody>
          <a:bodyPr/>
          <a:lstStyle/>
          <a:p>
            <a:fld id="{E67DBC71-AEED-487C-A792-41900A4038A3}"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Superior Vena Cava</a:t>
            </a:r>
            <a:br>
              <a:rPr lang="en-US" b="1" dirty="0"/>
            </a:b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168400" y="685800"/>
            <a:ext cx="6707323" cy="5486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Important lengths to remember</a:t>
            </a:r>
            <a:br>
              <a:rPr lang="en-US" dirty="0"/>
            </a:br>
            <a:r>
              <a:rPr lang="en-US" dirty="0"/>
              <a:t>(1,2,3 Inches)</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Right brachiocephalic vein: About 1 inch long.</a:t>
            </a:r>
          </a:p>
          <a:p>
            <a:r>
              <a:rPr lang="en-US" dirty="0"/>
              <a:t>The Superior Vena Cava: About 2 inches long</a:t>
            </a:r>
          </a:p>
          <a:p>
            <a:r>
              <a:rPr lang="en-US" dirty="0"/>
              <a:t>The left  brachiocephalic vein: About 3 inch long.</a:t>
            </a:r>
          </a:p>
        </p:txBody>
      </p:sp>
      <p:sp>
        <p:nvSpPr>
          <p:cNvPr id="6" name="Footer Placeholder 5">
            <a:extLst>
              <a:ext uri="{FF2B5EF4-FFF2-40B4-BE49-F238E27FC236}">
                <a16:creationId xmlns:a16="http://schemas.microsoft.com/office/drawing/2014/main" id="{B6F05A04-15C6-AA5F-35F2-13A43A85B26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C7B5BA8-9F33-CD21-6F36-018405D0FF06}"/>
              </a:ext>
            </a:extLst>
          </p:cNvPr>
          <p:cNvSpPr>
            <a:spLocks noGrp="1"/>
          </p:cNvSpPr>
          <p:nvPr>
            <p:ph type="sldNum" sz="quarter" idx="12"/>
          </p:nvPr>
        </p:nvSpPr>
        <p:spPr/>
        <p:txBody>
          <a:bodyPr/>
          <a:lstStyle/>
          <a:p>
            <a:fld id="{E67DBC71-AEED-487C-A792-41900A4038A3}"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Superior Vena Cava</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Superior Vena Cava is about 7 cm long and 1.25 cm in diameter. </a:t>
            </a:r>
          </a:p>
          <a:p>
            <a:r>
              <a:rPr lang="en-US" dirty="0"/>
              <a:t>Its location is in the superior and middle mediastina. </a:t>
            </a:r>
          </a:p>
          <a:p>
            <a:r>
              <a:rPr lang="en-US" dirty="0"/>
              <a:t>The extra pericardial part is located in the superior mediastinum and intrapericardial part is located in the middle mediastinum. </a:t>
            </a:r>
          </a:p>
          <a:p>
            <a:pPr lvl="1"/>
            <a:r>
              <a:rPr lang="en-US" dirty="0"/>
              <a:t>Different collateral pathways develop depending on the site of obstruction. The signs of obstruction of superior vena cava appear first in mediastinal syndrome.</a:t>
            </a:r>
          </a:p>
        </p:txBody>
      </p:sp>
      <p:sp>
        <p:nvSpPr>
          <p:cNvPr id="6" name="Footer Placeholder 5">
            <a:extLst>
              <a:ext uri="{FF2B5EF4-FFF2-40B4-BE49-F238E27FC236}">
                <a16:creationId xmlns:a16="http://schemas.microsoft.com/office/drawing/2014/main" id="{1C44637A-00D1-549A-680F-9AD655D2778E}"/>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9FA2EAC4-3463-0E5A-E0F5-DDDC906899BF}"/>
              </a:ext>
            </a:extLst>
          </p:cNvPr>
          <p:cNvSpPr>
            <a:spLocks noGrp="1"/>
          </p:cNvSpPr>
          <p:nvPr>
            <p:ph type="sldNum" sz="quarter" idx="12"/>
          </p:nvPr>
        </p:nvSpPr>
        <p:spPr/>
        <p:txBody>
          <a:bodyPr/>
          <a:lstStyle/>
          <a:p>
            <a:fld id="{E67DBC71-AEED-487C-A792-41900A4038A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Superior Vena Cava</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The superior vena cava is composed at the lower border of the right 1st costal cartilage by the union of left and right brachiocephalic (innominate) veins.</a:t>
            </a:r>
          </a:p>
          <a:p>
            <a:r>
              <a:rPr lang="en-US" dirty="0"/>
              <a:t>It enters vertically downwards behind the right border of the sternum and pierces the pericardium in the level of the right 2nd costal cartilage, and opens/ends into the upper part of the right atrium at the lower border of the right 3rd costal cartilage. </a:t>
            </a:r>
          </a:p>
          <a:p>
            <a:r>
              <a:rPr lang="en-US" dirty="0"/>
              <a:t>It has no valves in its lumen because gravity facilitates the blood flow in it.</a:t>
            </a:r>
          </a:p>
          <a:p>
            <a:endParaRPr lang="en-US" dirty="0"/>
          </a:p>
        </p:txBody>
      </p:sp>
      <p:sp>
        <p:nvSpPr>
          <p:cNvPr id="6" name="Footer Placeholder 5">
            <a:extLst>
              <a:ext uri="{FF2B5EF4-FFF2-40B4-BE49-F238E27FC236}">
                <a16:creationId xmlns:a16="http://schemas.microsoft.com/office/drawing/2014/main" id="{BAFC9CAB-E5FE-E813-718A-ED7AFBABB9C6}"/>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B2C17363-C47F-82C0-2D34-36661455D243}"/>
              </a:ext>
            </a:extLst>
          </p:cNvPr>
          <p:cNvSpPr>
            <a:spLocks noGrp="1"/>
          </p:cNvSpPr>
          <p:nvPr>
            <p:ph type="sldNum" sz="quarter" idx="12"/>
          </p:nvPr>
        </p:nvSpPr>
        <p:spPr/>
        <p:txBody>
          <a:bodyPr/>
          <a:lstStyle/>
          <a:p>
            <a:fld id="{E67DBC71-AEED-487C-A792-41900A4038A3}"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srcRect/>
          <a:stretch>
            <a:fillRect/>
          </a:stretch>
        </p:blipFill>
        <p:spPr bwMode="auto">
          <a:xfrm>
            <a:off x="771525" y="1921668"/>
            <a:ext cx="3800476" cy="33528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572000" y="1921668"/>
            <a:ext cx="3800475" cy="3352800"/>
          </a:xfrm>
          <a:prstGeom prst="rect">
            <a:avLst/>
          </a:prstGeom>
          <a:noFill/>
          <a:ln w="9525">
            <a:noFill/>
            <a:miter lim="800000"/>
            <a:headEnd/>
            <a:tailEnd/>
          </a:ln>
          <a:effectLst/>
        </p:spPr>
      </p:pic>
      <p:sp>
        <p:nvSpPr>
          <p:cNvPr id="6" name="TextBox 5"/>
          <p:cNvSpPr txBox="1"/>
          <p:nvPr/>
        </p:nvSpPr>
        <p:spPr>
          <a:xfrm>
            <a:off x="4716051" y="5421868"/>
            <a:ext cx="3512372" cy="369332"/>
          </a:xfrm>
          <a:prstGeom prst="rect">
            <a:avLst/>
          </a:prstGeom>
          <a:noFill/>
        </p:spPr>
        <p:txBody>
          <a:bodyPr wrap="none" rtlCol="0">
            <a:spAutoFit/>
          </a:bodyPr>
          <a:lstStyle/>
          <a:p>
            <a:pPr algn="ctr"/>
            <a:r>
              <a:rPr lang="en-US" dirty="0"/>
              <a:t>Diaphragmatic surface of the Heart.</a:t>
            </a:r>
          </a:p>
        </p:txBody>
      </p:sp>
      <p:sp>
        <p:nvSpPr>
          <p:cNvPr id="7" name="TextBox 6"/>
          <p:cNvSpPr txBox="1"/>
          <p:nvPr/>
        </p:nvSpPr>
        <p:spPr>
          <a:xfrm>
            <a:off x="1745067" y="5421868"/>
            <a:ext cx="1853392" cy="369332"/>
          </a:xfrm>
          <a:prstGeom prst="rect">
            <a:avLst/>
          </a:prstGeom>
          <a:noFill/>
        </p:spPr>
        <p:txBody>
          <a:bodyPr wrap="none" rtlCol="0">
            <a:spAutoFit/>
          </a:bodyPr>
          <a:lstStyle/>
          <a:p>
            <a:pPr algn="ctr"/>
            <a:r>
              <a:rPr lang="en-US" dirty="0"/>
              <a:t>Base of the Heart.</a:t>
            </a:r>
          </a:p>
        </p:txBody>
      </p:sp>
      <p:sp>
        <p:nvSpPr>
          <p:cNvPr id="2" name="Footer Placeholder 1">
            <a:extLst>
              <a:ext uri="{FF2B5EF4-FFF2-40B4-BE49-F238E27FC236}">
                <a16:creationId xmlns:a16="http://schemas.microsoft.com/office/drawing/2014/main" id="{821D852F-397D-2D90-00D1-DB1840D1C21A}"/>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E3D2405F-233F-F429-2AB1-74A6A7D18A55}"/>
              </a:ext>
            </a:extLst>
          </p:cNvPr>
          <p:cNvSpPr>
            <a:spLocks noGrp="1"/>
          </p:cNvSpPr>
          <p:nvPr>
            <p:ph type="sldNum" sz="quarter" idx="12"/>
          </p:nvPr>
        </p:nvSpPr>
        <p:spPr/>
        <p:txBody>
          <a:bodyPr/>
          <a:lstStyle/>
          <a:p>
            <a:fld id="{E67DBC71-AEED-487C-A792-41900A4038A3}"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85</TotalTime>
  <Words>830</Words>
  <Application>Microsoft Office PowerPoint</Application>
  <PresentationFormat>On-screen Show (4:3)</PresentationFormat>
  <Paragraphs>86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Superior Vena Cava</vt:lpstr>
      <vt:lpstr>Superior Vena Cava</vt:lpstr>
      <vt:lpstr>PowerPoint Presentation</vt:lpstr>
      <vt:lpstr>Superior Vena Cava</vt:lpstr>
      <vt:lpstr>Superior Vena Cava </vt:lpstr>
      <vt:lpstr>Important lengths to remember (1,2,3 Inches)</vt:lpstr>
      <vt:lpstr>Superior Vena Cava</vt:lpstr>
      <vt:lpstr>Superior Vena Cava</vt:lpstr>
      <vt:lpstr>PowerPoint Presentation</vt:lpstr>
      <vt:lpstr>Important levels to remember in relation to Superior Vena Cava (1,2,3 Costal Cartilages)</vt:lpstr>
      <vt:lpstr>Superior Vena Cava</vt:lpstr>
      <vt:lpstr>Superior Vena Cava</vt:lpstr>
      <vt:lpstr>Superior Vena Cava</vt:lpstr>
      <vt:lpstr>Superior Vena Cava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Superior vena cava</dc:title>
  <dc:creator>Zone</dc:creator>
  <cp:lastModifiedBy>Rajesh Patel</cp:lastModifiedBy>
  <cp:revision>15</cp:revision>
  <dcterms:created xsi:type="dcterms:W3CDTF">2018-06-11T12:41:20Z</dcterms:created>
  <dcterms:modified xsi:type="dcterms:W3CDTF">2024-07-02T18:22:50Z</dcterms:modified>
</cp:coreProperties>
</file>